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77" r:id="rId4"/>
    <p:sldId id="279" r:id="rId5"/>
    <p:sldId id="280" r:id="rId6"/>
    <p:sldId id="286" r:id="rId7"/>
    <p:sldId id="282" r:id="rId8"/>
    <p:sldId id="283" r:id="rId9"/>
    <p:sldId id="284" r:id="rId10"/>
    <p:sldId id="285" r:id="rId11"/>
    <p:sldId id="268" r:id="rId12"/>
    <p:sldId id="262" r:id="rId13"/>
    <p:sldId id="263" r:id="rId14"/>
    <p:sldId id="288" r:id="rId15"/>
    <p:sldId id="289" r:id="rId16"/>
    <p:sldId id="275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3E46F-B3E2-4C57-A500-DEFA04BFF34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75971-3891-4C3D-AA7E-AC7AA53949F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4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5971-3891-4C3D-AA7E-AC7AA53949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ECB9-88B8-46ED-860E-2F0A10BA3C9E}" type="datetimeFigureOut">
              <a:rPr lang="en-IE" smtClean="0"/>
              <a:pPr/>
              <a:t>21/01/2013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1E-0350-487E-A10A-96E5FD0115AF}" type="slidenum">
              <a:rPr lang="en-IE" smtClean="0"/>
              <a:pPr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227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ECB9-88B8-46ED-860E-2F0A10BA3C9E}" type="datetimeFigureOut">
              <a:rPr lang="en-IE" smtClean="0"/>
              <a:pPr/>
              <a:t>21/01/2013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1E-0350-487E-A10A-96E5FD0115AF}" type="slidenum">
              <a:rPr lang="en-IE" smtClean="0"/>
              <a:pPr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684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ECB9-88B8-46ED-860E-2F0A10BA3C9E}" type="datetimeFigureOut">
              <a:rPr lang="en-IE" smtClean="0"/>
              <a:pPr/>
              <a:t>21/01/2013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1E-0350-487E-A10A-96E5FD0115AF}" type="slidenum">
              <a:rPr lang="en-IE" smtClean="0"/>
              <a:pPr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441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ECB9-88B8-46ED-860E-2F0A10BA3C9E}" type="datetimeFigureOut">
              <a:rPr lang="en-IE" smtClean="0"/>
              <a:pPr/>
              <a:t>21/01/2013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1E-0350-487E-A10A-96E5FD0115AF}" type="slidenum">
              <a:rPr lang="en-IE" smtClean="0"/>
              <a:pPr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190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ECB9-88B8-46ED-860E-2F0A10BA3C9E}" type="datetimeFigureOut">
              <a:rPr lang="en-IE" smtClean="0"/>
              <a:pPr/>
              <a:t>21/01/2013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1E-0350-487E-A10A-96E5FD0115AF}" type="slidenum">
              <a:rPr lang="en-IE" smtClean="0"/>
              <a:pPr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170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ECB9-88B8-46ED-860E-2F0A10BA3C9E}" type="datetimeFigureOut">
              <a:rPr lang="en-IE" smtClean="0"/>
              <a:pPr/>
              <a:t>21/01/2013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1E-0350-487E-A10A-96E5FD0115AF}" type="slidenum">
              <a:rPr lang="en-IE" smtClean="0"/>
              <a:pPr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411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ECB9-88B8-46ED-860E-2F0A10BA3C9E}" type="datetimeFigureOut">
              <a:rPr lang="en-IE" smtClean="0"/>
              <a:pPr/>
              <a:t>21/01/2013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1E-0350-487E-A10A-96E5FD0115AF}" type="slidenum">
              <a:rPr lang="en-IE" smtClean="0"/>
              <a:pPr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154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ECB9-88B8-46ED-860E-2F0A10BA3C9E}" type="datetimeFigureOut">
              <a:rPr lang="en-IE" smtClean="0"/>
              <a:pPr/>
              <a:t>21/01/2013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1E-0350-487E-A10A-96E5FD0115AF}" type="slidenum">
              <a:rPr lang="en-IE" smtClean="0"/>
              <a:pPr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845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ECB9-88B8-46ED-860E-2F0A10BA3C9E}" type="datetimeFigureOut">
              <a:rPr lang="en-IE" smtClean="0"/>
              <a:pPr/>
              <a:t>21/01/2013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1E-0350-487E-A10A-96E5FD0115AF}" type="slidenum">
              <a:rPr lang="en-IE" smtClean="0"/>
              <a:pPr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05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ECB9-88B8-46ED-860E-2F0A10BA3C9E}" type="datetimeFigureOut">
              <a:rPr lang="en-IE" smtClean="0"/>
              <a:pPr/>
              <a:t>21/01/2013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1E-0350-487E-A10A-96E5FD0115AF}" type="slidenum">
              <a:rPr lang="en-IE" smtClean="0"/>
              <a:pPr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445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ECB9-88B8-46ED-860E-2F0A10BA3C9E}" type="datetimeFigureOut">
              <a:rPr lang="en-IE" smtClean="0"/>
              <a:pPr/>
              <a:t>21/01/2013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1D1E-0350-487E-A10A-96E5FD0115AF}" type="slidenum">
              <a:rPr lang="en-IE" smtClean="0"/>
              <a:pPr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087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EECB9-88B8-46ED-860E-2F0A10BA3C9E}" type="datetimeFigureOut">
              <a:rPr lang="en-IE" smtClean="0"/>
              <a:pPr/>
              <a:t>21/01/2013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51D1E-0350-487E-A10A-96E5FD0115AF}" type="slidenum">
              <a:rPr lang="en-IE" smtClean="0"/>
              <a:pPr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515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96240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455987"/>
            <a:ext cx="9144000" cy="1189037"/>
          </a:xfrm>
        </p:spPr>
        <p:txBody>
          <a:bodyPr>
            <a:normAutofit/>
          </a:bodyPr>
          <a:lstStyle/>
          <a:p>
            <a:r>
              <a:rPr lang="en-IE" sz="2400" b="1" cap="small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Ireland’s EIT support scheme</a:t>
            </a:r>
            <a:endParaRPr lang="en-US" altLang="zh-CN" b="1" dirty="0" smtClean="0">
              <a:solidFill>
                <a:srgbClr val="0070C0"/>
              </a:solidFill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8" name="Picture 0" descr="Trinity College Dublin.bmp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139952" y="3789040"/>
            <a:ext cx="890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013176"/>
            <a:ext cx="9144000" cy="11890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IE" sz="1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en-IE" sz="1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IE" sz="1600" dirty="0" err="1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Catriona</a:t>
            </a:r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Ward, Enterprise </a:t>
            </a:r>
            <a:r>
              <a:rPr lang="en-IE" sz="1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Ireland</a:t>
            </a:r>
            <a:br>
              <a:rPr lang="en-IE" sz="1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IE" sz="1600" dirty="0" err="1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Dámaris</a:t>
            </a:r>
            <a:r>
              <a:rPr lang="en-IE" sz="1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</a:t>
            </a:r>
            <a:r>
              <a:rPr lang="en-IE" sz="1600" dirty="0" err="1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Fernández</a:t>
            </a:r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, Trinity College </a:t>
            </a:r>
            <a:r>
              <a:rPr lang="en-IE" sz="1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Dublin</a:t>
            </a:r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en-IE" sz="1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endParaRPr lang="en-US" altLang="zh-CN" sz="1600" dirty="0" smtClean="0">
              <a:solidFill>
                <a:srgbClr val="0070C0"/>
              </a:solidFill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94" y="404664"/>
            <a:ext cx="2315462" cy="66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4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51520" y="1916832"/>
            <a:ext cx="9144000" cy="277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Raw Materials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IE" sz="2400" b="1" i="0" u="none" strike="noStrike" kern="1200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Award to Trinity College Dublin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Active in RM Initiative at EU level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Funding to be used to:</a:t>
            </a:r>
          </a:p>
          <a:p>
            <a:pPr marL="1371600" lvl="2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altLang="zh-CN" sz="2800" b="1" i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Develop </a:t>
            </a:r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national agenda </a:t>
            </a:r>
            <a:r>
              <a:rPr lang="en-US" altLang="zh-CN" sz="2800" b="1" i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in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RM</a:t>
            </a:r>
          </a:p>
          <a:p>
            <a:pPr marL="1371600" lvl="2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Coordinate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 current activities </a:t>
            </a:r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across Ireland</a:t>
            </a:r>
          </a:p>
          <a:p>
            <a:pPr marL="1371600" lvl="2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Identify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 the best strategy</a:t>
            </a:r>
          </a:p>
          <a:p>
            <a:pPr marL="1371600" lvl="2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Gain access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to strong KIC consortium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					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IE" altLang="zh-CN" sz="2000" noProof="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.</a:t>
            </a:r>
            <a:endParaRPr kumimoji="0" lang="en-US" altLang="zh-CN" sz="2000" i="0" u="none" strike="noStrike" kern="1200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575953" cy="14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30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1" y="1772816"/>
            <a:ext cx="7229475" cy="303847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23837" y="188641"/>
            <a:ext cx="9144000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EIT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	and Raw Materials :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IE" altLang="zh-CN" sz="2000" noProof="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.</a:t>
            </a:r>
            <a:endParaRPr kumimoji="0" lang="en-US" altLang="zh-CN" sz="2000" i="0" u="none" strike="noStrike" kern="1200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412242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27" y="1628800"/>
            <a:ext cx="5722620" cy="9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23837" y="177179"/>
            <a:ext cx="9144000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Irish Initiative in 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Raw Materials :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IE" altLang="zh-CN" sz="2000" noProof="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.</a:t>
            </a:r>
            <a:endParaRPr kumimoji="0" lang="en-US" altLang="zh-CN" sz="2000" i="0" u="none" strike="noStrike" kern="1200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831429"/>
            <a:ext cx="59721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1241"/>
            <a:ext cx="71532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0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34842" y="1340768"/>
            <a:ext cx="7769606" cy="277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Mission</a:t>
            </a:r>
          </a:p>
          <a:p>
            <a:pPr lvl="0" algn="ctr">
              <a:spcBef>
                <a:spcPct val="0"/>
              </a:spcBef>
              <a:defRPr/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+mj-ea"/>
              <a:cs typeface="+mj-cs"/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1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) To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strengthen Irish potential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in Raw Materials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	(as a baseline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)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2) To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guide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efforts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across Ireland             	(Stakeholders: ACAD-RES-IND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)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3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) To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contribute to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position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Ireland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as a key role player in Europe’s Raw Materials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activities</a:t>
            </a:r>
            <a:endParaRPr lang="en-IE" altLang="zh-CN" sz="2400" noProof="0" dirty="0" smtClean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4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34842" y="1340768"/>
            <a:ext cx="7769606" cy="277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Goals</a:t>
            </a:r>
          </a:p>
          <a:p>
            <a:pPr lvl="0" algn="ctr">
              <a:spcBef>
                <a:spcPct val="0"/>
              </a:spcBef>
              <a:defRPr/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+mj-ea"/>
              <a:cs typeface="+mj-cs"/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1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) To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develop a National Agenda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in Raw Materials (baseline)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2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) To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coordinate Irish Stakeholders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(ACAD-RES-IND +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GOV)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3) T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o be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partners of the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RM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KIC Consortium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by contributing with 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New Technologies relevant to key areas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of Raw Materials life cycle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.</a:t>
            </a:r>
            <a:endParaRPr lang="en-IE" altLang="zh-CN" sz="2600" noProof="0" dirty="0" smtClean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301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34842" y="1340768"/>
            <a:ext cx="7560841" cy="277321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6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Irish  RM-KIC Contribution:</a:t>
            </a:r>
            <a:endParaRPr kumimoji="0" lang="en-IE" sz="3600" b="1" i="0" u="none" strike="noStrike" kern="1200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200" b="1" i="0" u="none" strike="noStrike" kern="1200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IE" altLang="zh-CN" sz="32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Use of </a:t>
            </a:r>
            <a:r>
              <a:rPr lang="en-IE" altLang="zh-CN" sz="3200" b="1" dirty="0" smtClean="0">
                <a:solidFill>
                  <a:schemeClr val="accent4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New Technologies </a:t>
            </a:r>
            <a:r>
              <a:rPr lang="en-IE" altLang="zh-CN" sz="32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relevant to </a:t>
            </a:r>
            <a:r>
              <a:rPr lang="en-IE" altLang="zh-CN" sz="3200" b="1" dirty="0" smtClean="0">
                <a:solidFill>
                  <a:schemeClr val="accent4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key stages </a:t>
            </a:r>
            <a:r>
              <a:rPr lang="en-IE" altLang="zh-CN" sz="32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of the Raw Materials cycle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IE" altLang="zh-CN" sz="3200" noProof="0" dirty="0" smtClean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38798" y="4472211"/>
            <a:ext cx="8352928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IE" sz="1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en-IE" sz="1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IE" sz="1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Coordination Group for the Irish National Initiative for Raw Materials:</a:t>
            </a:r>
            <a:br>
              <a:rPr lang="en-IE" sz="1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IE" sz="1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Professor Mike Lyons, National Coordinator, melyons@tcd.ie </a:t>
            </a:r>
            <a:br>
              <a:rPr lang="en-IE" sz="1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IE" sz="1800" dirty="0" err="1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Dr.</a:t>
            </a:r>
            <a:r>
              <a:rPr lang="en-IE" sz="1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</a:t>
            </a:r>
            <a:r>
              <a:rPr lang="en-IE" sz="1800" dirty="0" err="1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Dámaris</a:t>
            </a:r>
            <a:r>
              <a:rPr lang="en-IE" sz="1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</a:t>
            </a:r>
            <a:r>
              <a:rPr lang="en-IE" sz="1800" dirty="0" err="1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Fernández</a:t>
            </a:r>
            <a:r>
              <a:rPr lang="en-IE" sz="1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, Project Manager, dafernan@tcd.ie</a:t>
            </a:r>
            <a:br>
              <a:rPr lang="en-IE" sz="1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IE" sz="1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en-IE" sz="1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endParaRPr lang="en-US" altLang="zh-CN" sz="1800" dirty="0" smtClean="0">
              <a:solidFill>
                <a:srgbClr val="0070C0"/>
              </a:solidFill>
              <a:latin typeface="Century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96240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455987"/>
            <a:ext cx="9144000" cy="1189037"/>
          </a:xfrm>
        </p:spPr>
        <p:txBody>
          <a:bodyPr>
            <a:normAutofit/>
          </a:bodyPr>
          <a:lstStyle/>
          <a:p>
            <a:r>
              <a:rPr lang="en-IE" sz="2400" b="1" cap="small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Ireland’s EIT support scheme</a:t>
            </a:r>
            <a:endParaRPr lang="en-US" altLang="zh-CN" b="1" dirty="0" smtClean="0">
              <a:solidFill>
                <a:srgbClr val="0070C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005064"/>
            <a:ext cx="9144000" cy="11890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IE" sz="1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en-IE" sz="1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IE" sz="1600" dirty="0" err="1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Catriona</a:t>
            </a:r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Ward, </a:t>
            </a:r>
            <a:r>
              <a:rPr lang="en-IE" sz="1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Enterprise Ireland, </a:t>
            </a:r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Catriona.ward@enterprise-ireland.com</a:t>
            </a:r>
            <a:r>
              <a:rPr lang="en-IE" sz="1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en-IE" sz="1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r>
              <a:rPr lang="en-IE" sz="1600" dirty="0" err="1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Dámaris</a:t>
            </a:r>
            <a:r>
              <a:rPr lang="en-IE" sz="1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</a:t>
            </a:r>
            <a:r>
              <a:rPr lang="en-IE" sz="1600" dirty="0" err="1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Fernández</a:t>
            </a:r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, Trinity College </a:t>
            </a:r>
            <a:r>
              <a:rPr lang="en-IE" sz="1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Dublin</a:t>
            </a:r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en-IE" sz="1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</a:br>
            <a:endParaRPr lang="en-US" altLang="zh-CN" sz="1600" dirty="0" smtClean="0">
              <a:solidFill>
                <a:srgbClr val="0070C0"/>
              </a:solidFill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94" y="404664"/>
            <a:ext cx="2315462" cy="66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7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762375" cy="441007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09874" y="404664"/>
            <a:ext cx="8352928" cy="2210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No Irish participation to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date</a:t>
            </a:r>
          </a:p>
          <a:p>
            <a:pPr marL="800100" lvl="1" indent="-342900">
              <a:spcBef>
                <a:spcPct val="0"/>
              </a:spcBef>
              <a:buFont typeface="Arial" pitchFamily="34" charset="0"/>
              <a:buChar char="•"/>
              <a:defRPr/>
            </a:pPr>
            <a:endParaRPr kumimoji="0" lang="en-IE" sz="2400" b="1" i="0" u="none" strike="noStrike" kern="1200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IE" altLang="zh-CN" sz="2000" noProof="0" dirty="0" smtClean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IE" altLang="zh-CN" sz="2000" dirty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IE" altLang="zh-CN" sz="2000" noProof="0" dirty="0" smtClean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IE" altLang="zh-CN" sz="2000" noProof="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.</a:t>
            </a:r>
            <a:endParaRPr kumimoji="0" lang="en-US" altLang="zh-CN" sz="2000" i="0" u="none" strike="noStrike" kern="1200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5496" y="2708920"/>
            <a:ext cx="5064962" cy="2210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EIT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an important part of the Horizon 2020 negotiations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Proposed budget of €2.86B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Need to act now to be part of the next wave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IE" altLang="zh-CN" sz="2000" noProof="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.</a:t>
            </a:r>
            <a:endParaRPr kumimoji="0" lang="en-US" altLang="zh-CN" sz="2000" i="0" u="none" strike="noStrike" kern="1200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3233" y="8400"/>
            <a:ext cx="9144000" cy="1375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Action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required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i="0" u="none" strike="noStrike" kern="1200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52400" y="1384251"/>
            <a:ext cx="9144000" cy="277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n-IE" sz="2400" b="1" i="0" u="none" strike="noStrike" kern="1200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IE" altLang="zh-CN" sz="2000" noProof="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.</a:t>
            </a:r>
            <a:endParaRPr kumimoji="0" lang="en-US" altLang="zh-CN" sz="2000" i="0" u="none" strike="noStrike" kern="1200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403479"/>
            <a:ext cx="403244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3 new KIC topics to launch in 2013/14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Healthy living and active aging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Food4Future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Raw Materials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How to support Irish activity in this area?</a:t>
            </a:r>
          </a:p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IE" altLang="zh-CN" sz="20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.</a:t>
            </a:r>
            <a:endParaRPr lang="en-US" altLang="zh-CN" sz="2000" dirty="0">
              <a:solidFill>
                <a:srgbClr val="0070C0"/>
              </a:solidFill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88" y="1300791"/>
            <a:ext cx="44958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65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567" y="1879923"/>
            <a:ext cx="9144000" cy="277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Solution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IE" sz="2400" b="1" i="0" u="none" strike="noStrike" kern="1200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3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grants of €100K, one for each area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Very tight turn around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Funding for 12 person months and travel, no overhead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allowed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+mj-ea"/>
              <a:cs typeface="+mj-cs"/>
            </a:endParaRPr>
          </a:p>
          <a:p>
            <a:pPr marL="3200400" lvl="6" indent="-45720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23 Nov 12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–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call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launched </a:t>
            </a:r>
          </a:p>
          <a:p>
            <a:pPr marL="3200400" lvl="6" indent="-45720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17 Dec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12 –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call closed</a:t>
            </a:r>
          </a:p>
          <a:p>
            <a:pPr marL="3200400" lvl="6" indent="-45720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18/19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Dec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12 –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call evaluation</a:t>
            </a:r>
          </a:p>
          <a:p>
            <a:pPr marL="3200400" lvl="6" indent="-45720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20 Dec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12 –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awardees informed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IE" altLang="zh-CN" sz="2000" noProof="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.</a:t>
            </a:r>
            <a:endParaRPr kumimoji="0" lang="en-US" altLang="zh-CN" sz="2000" i="0" u="none" strike="noStrike" kern="1200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02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27584" y="1484784"/>
            <a:ext cx="7488832" cy="277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Criteria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Must </a:t>
            </a:r>
            <a:r>
              <a:rPr lang="en-US" altLang="zh-CN" sz="2600" b="1" i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discuss application in advance </a:t>
            </a:r>
            <a:r>
              <a:rPr lang="en-US" altLang="zh-CN" sz="2600" b="1" i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 </a:t>
            </a:r>
            <a:r>
              <a:rPr lang="en-US" altLang="zh-CN" sz="2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with </a:t>
            </a: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Enterprise </a:t>
            </a:r>
            <a:r>
              <a:rPr lang="en-US" altLang="zh-CN" sz="2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Ireland</a:t>
            </a:r>
            <a:endParaRPr lang="en-US" altLang="zh-CN" sz="2600" dirty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+mj-ea"/>
              <a:cs typeface="+mj-cs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Must </a:t>
            </a:r>
            <a:r>
              <a:rPr lang="en-US" altLang="zh-CN" sz="2600" b="1" i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include the 3 pillars </a:t>
            </a:r>
            <a:r>
              <a:rPr lang="en-US" altLang="zh-CN" sz="2600" b="1" i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 </a:t>
            </a:r>
            <a:r>
              <a:rPr lang="en-US" altLang="zh-CN" sz="2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of </a:t>
            </a: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the </a:t>
            </a:r>
            <a:r>
              <a:rPr lang="en-US" altLang="zh-CN" sz="2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EIT: </a:t>
            </a: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Education, Innovation and Research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Must not be a single institution but a </a:t>
            </a:r>
            <a:r>
              <a:rPr lang="en-US" altLang="zh-CN" sz="2600" b="1" i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national initiative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600" b="1" i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Excellence</a:t>
            </a: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 most important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IE" altLang="zh-CN" sz="2000" noProof="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.</a:t>
            </a:r>
            <a:endParaRPr kumimoji="0" lang="en-US" altLang="zh-CN" sz="2000" i="0" u="none" strike="noStrike" kern="1200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02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99592" y="1628800"/>
            <a:ext cx="7488832" cy="277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Criteria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Expected to work with the relevant NCP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Expected to share knowledge between the 3 awardees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Meeting of all 3 on 28 Jan to kick-off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Enterprise Ireland will not interfere in partner selection, KIC selection etc.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Leave this to the </a:t>
            </a:r>
            <a:r>
              <a:rPr lang="en-US" altLang="zh-CN" sz="26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experts</a:t>
            </a:r>
            <a:endParaRPr lang="en-US" altLang="zh-CN" sz="2000" dirty="0">
              <a:solidFill>
                <a:srgbClr val="0070C0"/>
              </a:solidFill>
              <a:latin typeface="Century" pitchFamily="18" charset="0"/>
              <a:ea typeface="+mj-ea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endParaRPr lang="en-US" altLang="zh-CN" sz="2600" dirty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78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505" y="1412776"/>
            <a:ext cx="9144000" cy="277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Expected outcome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IE" sz="2400" b="1" i="0" u="none" strike="noStrike" kern="1200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Irish participation in all 3 of the next wave of KICs (ambitious!)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Expect to see a national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coordinated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approach in these areas for future European activity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Expect long term links with KIC partners whether successful or not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If not successful, work to join the winners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IE" altLang="zh-CN" sz="2000" noProof="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.</a:t>
            </a:r>
            <a:endParaRPr kumimoji="0" lang="en-US" altLang="zh-CN" sz="2000" i="0" u="none" strike="noStrike" kern="1200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02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55575" y="1591891"/>
            <a:ext cx="9144000" cy="277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Food4Future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IE" sz="2400" b="1" i="0" u="none" strike="noStrike" kern="1200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Award to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Teagasc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 (Irish agriculture and food development authority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)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+mj-ea"/>
              <a:cs typeface="+mj-cs"/>
            </a:endParaRP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Active in a KIC proposal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Funding to be used to develop and broaden Irish activity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Funding to be used for KIC preparation, working groups etc.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			 	      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Contact: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declan.troy@teagasc.ie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IE" altLang="zh-CN" sz="2000" noProof="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.</a:t>
            </a:r>
            <a:endParaRPr kumimoji="0" lang="en-US" altLang="zh-CN" sz="2000" i="0" u="none" strike="noStrike" kern="1200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AutoShape 2" descr="data:image/jpeg;base64,/9j/4AAQSkZJRgABAQAAAQABAAD/2wCEAAkGBhQSEBQSEhQUFRUWFhgUFxQWFRQXFBUWFxQVFBYXGBYXGyYeGBkjGRUUHy8gIycpLCwsFR4xNTAqNSYrLCkBCQoKDgwOGg8PGi8lHiQsKSwsLywsLCksLCwsLCwsKSwsLCwsLCwsLCwpLCwsLCwsLCwsLCwsLCksLCwsLCksLP/AABEIAJABXQMBIgACEQEDEQH/xAAcAAEAAQUBAQAAAAAAAAAAAAAABQEDBAYHAgj/xABIEAACAQIDAwcKAwQJAgcAAAABAgADEQQSIQUGMRMiQVFhcZEHFjJSVIGSk6HRFGOxFUJywRcjM0NTYrLh8CVzJDVEgqLC0v/EABoBAQEAAwEBAAAAAAAAAAAAAAABAgMEBQb/xAAtEQACAQMDAwAKAwEAAAAAAAAAAQIDERIEFFEhMUEFEyIyUlNhcZGhFUKxI//aAAwDAQACEQMRAD8A7jERAEREAREQBERAEREAREQBERAEREAREQBERAEREAREQBERAEREAREQBERAEREAREQBERAEREAREQBERAEREAS1iMSqKWdgqjUsTYD3zG2xtenhqLVqpsq+JPQB1mcK3v35rY1zc5aQPNpg6d7dZkbNNSqoHTsX5WsEjFRyj20zKoynuuZY/pjwfq1vhX/9Th7VJ4zmYnJupHcz5ZMH6tb4R94byx4P1a3wj7zhReVLyXY3Uzuv9MeC6q3wD7wPLHgr8K3wD7zhOcwGi7Jupndh5YsF1VvgH3lf6YcF1VvgH3nCC0qGMXZd1M7sPLFguqt8A+8Dyw4L874B95wgOZVWi7G6md3/AKYcF+d8A+8r/TBgvzfg/wB5wi/GUDxdjdSO8nyu4L834P8AeP6XsD+b8H+84Srxmkuy7mR9Jbub3UMbn5DPzLXzLb0r2tr2SanJvIe3PxP8NP8AVptXlG3sbB0FSkbVapIU+qo4sO3UATYjqjUvDJmyYva9Kkcr1FDerxb4RczxhtuUKjZUqoW9W9m+E2Mgd16OIoUFU4W7sM1SoayF3Y63a4vfsvpLW9eyq+Mo5BhglRSDTqmsl1IOtiBfUQVzdrm5CW6+IVFLOwVRxLEADvJkRu/Ur0sGDjSOUphszAhrquoYkdNv0mrbo4g7UxVbE19aVEhaNI6oGNzcjgSABx6T2QZOfZeWbTV30wa+lXQdvOy/Fa0kcFtOlWGalUSoOtWB8bcJdrYZXUqyqynTKQCPAzkXlD3dOz6qYnCM1JXJFlYjI3HTsI6OyHcxnOUOr7HYbyFpb54Ms68vTUo2U5mC3I6VvxHaOqR3k+wOIGGFfE16lVqyhgrNdUXiLf5iDr7pB797fZsVT2dhgqvUKq9TKLjPwAPQANSeMX6CU7Rubkd68J7TQ+Yv3lKm9uEHHE0fc4P6S3sTc7DYZAqUlZumo4DOx6Tc8O4SV/CJ6i/CPtKZLLyXM2l5FYne3CUzZsRTFtDY3t3lbzUsRtRto7U/CAkYWjdqig25QoQLMR+7mIFuqb7TwiKgQIoW1soUZbdVuEEUnLsWcBtqhX/sqtOp/CwJ8OMzLzmvlH3PSlT/ABmFHJOhBcJzQQTbMLcCDbhMjyYvi8QDicRiKjUwSiUyRZiBYs2nAX07ZOpiqjyxa6nQi0wKu3sOps1eiD1Gol/1nM/K5t6sMQuGDMtIIGIBtnLE6nrAta06LsPYuHp0EWkiFSoObKpL3HpE21JgqnlJpeCSoYpXF0ZWHWpBHiJdnOt79h1sNiqWJ2fSe5vyiUwchsR6SjTUG3um67T2utDDNXqAgKmYr03PBe+5AgyU+9/Bm1KoUXYgDrJsPEzHo7VosbLVpseoOpPgDNY3Pw7Y1PxuK55dm5Kkf7KmikrcJwLEg6nXSbHjtiUayZKlJCP4QCO4jUHulCk2rozgZWaxurszE4etXpVHL4dbciX1bXWwPUBoe3hNngyTuhERBRLGMxa0kZ3NlUXP/OuX5FbXwTVRlygrx1tqZz6ms6UMoxbfCKlfoc13r2sca3PFkUnKlzbvPWZrjbEpH936mdXbdX8tPpPJ3U/LX6T596nUt39XIwelUndyRyatsiiBcrYDtM1rF1ELHILDoE3Pyk1xSqjDqoUjViO0XA0miET1tJm45zunwzza0VGWKKSQwWxnqa2yjrPT3CSOx9jCweoO5ertM2nZ2yGq8BZevomrU61U+35FOi5s1uju0n7xJ+gmR+waVvR+pnQcDuop/dLnrPCSa7o/lL9J5e+q1OsIya+iO9aG3dpHKzsCl6v1Mr+wqXq/Uzq3mn+Uv0lPNL8pfpLudT8uRdlH4kcpOwaXq/Ux+waXq/Uzqp3R/KX6Qu6P5S/SNzqfly/Y2UeUcq/YVL1fqYXYFL1fqZ1Y7o/lL9I80vyl+kbnUfLl+BslyjlX7Bper9TA2DS9U+JnVDuj+Uv0lfNIW/sl+kbnUfBL8DZLlGv+TKiKOIZUXR15x10y6g/y98seWfCsKmHq25uUrftDZreBm/7B2VyOYZAt7cLS/tzYlPF0Wo1RdTqD0qRwYds97RSlKleaab5JOjaOCZc2PjlrUKVVeDoreIFx7jce6Zk0zdzZWL2cTRy/iMMSSpQqKtO/+ViAR2AyV2ti8TWQ0sPSamzCxrVSoVAeJUKSWadaKp9OvcvbwsK2CxC0mVjyTjmkHXKdNO4zS/IxjRlxFH94MtQdZBGU+BA8Zu27W7iYOgKSaknM7ni7Hie7oAmp7S3Er4bF/jNnlb3u1Fja9/SUE6FT1aWhmuSkpKdvudDnPvLK3/hKX/d/+hmy4XeCqVGfB4hX6VHJst+x8wFu+ajv/u1jMWiVct2DELQpkEIhF8zMbZmJA4aDSUtV3g0jdt17fgsNb/Bp/wCgTn2/ex6+G2gu0aSF0DI7WucpUAENbgCBx7Z0PYimlg6IqDIUooHB/dKoM3hYzR8DtWvtjE1Ka1Go4Sn6QTR6gJIALdtj2ATHxYVLNJefBu+wt4KOLpipRcN1r+8p6mHQZIma7S8n2DVbJSKHoqLUcVB25geM12lvNX2ftBcHiahrUahXk6jf2ihjZbn94X0N++XqjLNq2RCeTmsaO16tKpozrUTXjmDZvrlM7AJou+O4L1awxeEYJXBDEHQMy2swPQ2nToZL7M3ixGTLicJXWoNCaaq6MesWbT/msGNP2PZZXygn/puI/hH+tZHeSb/y1f8AuVP9U8b5bOxWNwrhaZpotmWlcGrVa49KxsqgXNrk3md5ONmVKGBWnWQ03DucptexNwYYXWpf6GTvHsHCY21OuV5RdFKuq1Vv0dx6iJG4Pcavh1y4XHVUXoR0V0HuPD3SM313QrfjEx+GXlCpRmpj0syEWI6wQBNnob40CgL8pTa2tN6VTOD1WC6+6PuPZcndWZqtTf7FYHEihj0R1NrVaYynKdMwHBh1jQ6GSvlRbNsxmTVSyEkdKm9j4lZru8WxcRtbGKyUnpUEAQVKqlbre7MFOpOug7J0bE7HpvhzhmF6ZQU+2wAAPeLA+6PJI5SUl+CJ8nVYNszD26FKnvDsDNlnOdgUcTsl3pVKb1sKzZhUpDMUPWVGuoAuOzS82tN78OwujM59RadQvfqy5eMLgzhNWsyalZqu7uyazYurjcQCmcZaVEm5RdBdgNA1gNO0zapTOLuriIiDIREQBLWJrhEZzwUFj3AXl2a/v7i+T2diGHEpl+Ihf0MGMnZNnANvbRaviKlVuLsW9xOn0njY2C5SoL8Bqf5TEqcZsO7VG1Mt1n9JxaieMG0eXFZSNi2Vs7lHC9HE906LsPYgsCRZRwHX/tNb3TwfNv0s1vdwnRqVMKAB0aTxNJQWrrtz92Pjlns016ummu7KpTAFgLDqnqIn06SSsjARESgREQBFoiAIiIAtERAEpaViAIiIBS0WlYgFnF4cPTdDwZSp94I/nOZ7kVTs3F1sNihkFXLkqHRGKk253UQ30nUpZxODSouWoiuvUwBHgYNcoXakvAq4tFTOzKFAuWJAW3fOTbQRtrbVU0Q3IUyqmpbQIpuTfrJvYds6MdzsGf8A09O3G1jl+G9pKYbCJTULTVUUcFUADwEElBztfsXItKxBtKWlYiAUtFpWIBS0rEQClotKxAEREAREQBERAE1XynD/AKZW/wDZ/rE2qQ+9+B5bA16Y4mmSO9ecP0gwqK8WfNRM2fd8/wBSO8zWquhk3u5iBlZOrXxnBqlemeZDudV3RcZKff8Azm9Ccx3UxmhS+oNxOj4PEh0B8e+eb6KqKFWpSfdu6PaftU4yRkRET6E1iIiAIiIAiIgCJQtMertFF4t4azVUrU6fWckvuVJvsZMpI2pt1egEzHbbx6FE8+fpfSx/tf7I2KjN+CbiQQ243UJ7Xbp6QJrXprSvy/wX1EyaiRlPbiniCJl0scjcCO6dlLX6er0jNf5/pg6cl3RkRKAys7TAREQBERAEREAREQBERAEREAREQBERAEREAREQBPLC4tPUQD5x332GcLjKlOxtmzL2q2o/52SGweLNOoG8e6dy8pe6P4uhytMf1tIEjrZekd/TOD1qZGhmupG6PLqQcJG97Ox+UrUQ9s6BsPbwIzKe9ZxHZW1zSNjqvV1dom1YDaV+fTbwnzmr0koyUouzXZnZp9Tj0fY7Vhtpo3TY9RmTyo6x4zleF3pYWDLftGhmZ51r1N9JlD0nqoK04J/VHZejLqpWOkcqOseMcsOseM5v51p1N9JQ71p6rTL+W1Hyv2P+XxHSeVHWPGVFQdYnNjvUnU30jztXqaP5av8AK/YtS+I6JVxqLxYSPxO3ANEHvM0o71J1NPJ3pp9TTjr+ktbU6Qjivp3M4uiu7NjrY5m4k/8AOyWA0hBvQnqt9JXzpp+q08edHUSd5Jm9V6S8k0xlLyG8506mjznp9TTVt63wl9fT5JomUvIXznTqb6Tw29K9CmXa1n/UbinyTwMs1tpLT9JgP1mtYjeR29Gy/rIupVJNyb986aWhk/fdjnqayK903Snv7yegBcdR0mPifKLWPooi+JP1moZoLT3KVSdKGEZO33OCdaUncnqu+mKb+8t3AD+Ux23oxP8AjP4yHLRmldSb8swzfJMDenEj++fxmXh998SvGpm/iUGa5eW3xKr6TAd8sak/DZM2vJ0HAeUbW1anp1of5GbVs3blGuP6twT6vBh7pwatvDTXhdj2cPGYg3vqKc1MZSOBvqJ6FGpXXddPqXcJdz6SvF5874jyl499DiHH8OVf0Eiq+8uJf069U97t956GZXqo+D6cNQdY8ZW8+V22lUOpd724ljf9ZIbO3wxVH+zr1V7M1x4HSMyLVLg+mYnGNjeWqslhiKa1BwzLzX+xnQ9g+UDCYqwSoEc/3dTmt7ug+6ZKSN0asZdmbJEoDKzI2iIiAIiIAiIgCIiAUInL/KL5Nc+bE4VecdXpDp62Xt7J1GINdSmpqzPlCpTKkgi1tCLdMrSxDIbqSD2T6C3p8nOHxl3tyVU/vqOP8Q6ZyzbnktxlAkhOVT1qeunavETXKnc8+dGUGQVDeOoLXsfdrLw3oPqDxMi6+AdTZlZSOggg/WWeRM53poPwa85E0N6Db0B4mVO859QeMhRTleSMm1p8FzkTPnO3qDxg7znTmDxkNycckZNtT4GciZbeY39AeMp5zm/oDxkMUMcnJtafAzkTQ3nPqDxjzoPqDxkLycpkMu1p8DORNedJ9QeMDeo+oPGQnJyhpybWnwM5E6d6T6g8YO9B9QeMhAkFI2tPgZyJvzoPqfWUO9Jv6H1kIaUFNZNrT4Gcic85z6g8Z586T6g8ZDcnrPPJmNrT4JnIl6m87dCr4mWam8dQ8Mo90jTTP0jk5ktPTXgZyMmptaoeLn3aTHZyeJv3xyUZDN0YJdkYNspPLT2EMoUMysDyILT0KZlOSixCgMoTKhD9JUU5LAoDPaVT/vKClKinBTb92vKXisLZc3KUwPQqG/g3ETq+7PlHwuLsubkqh/u3I1P+VuBnz2Kc9oDMldHRTryj36n1ZeVnCd1vKZicLZKh5akNMrHnKP8AK33nXd3t7MPjFvSfndNNtHX3dI7RM0zuhVjPsTMREyNoiIgCIiAULSs0nf3HEEOjgNhTTrZL+mWbUW6bKP8A5TZF2yrNSSmMzVKfKjWwCac4nvYAWkMVJXaJKUkPjNvmmVVqRzGnUqEZ1AApkX1trcEEd8o+9CKGZlYKtFK99MxFQkKuX1ri0DJEnXwaP6aK38Sg/rMTzcw3H8PR+Wn2njaG2GopnakbcwaONC7hLHTiCw+st7R3i5I1gUJ5FEcnMBcOSot3WMtyPHyZI3fw3+BR+Wn2lPN/DcOQo/LT7Sm1drGgoc0yy3RSQwFi7hANeOpE80dsMar0mpFSlPlPSU3GZlAHflJ8IuS0OD2d3cN7PR+Wn2g7u4b2ej8tPtMFt6gFDGk1jQ/E+ktwgIFv4tRMqntzNUemqE5Vptqyi4q3tYHpFjpJkPYPZ3cw3s9H5afaPNvC+z0flp9p72ttVcPT5RwSMwBt0AnVu4C5PdPFbbSriFoEEF1zI2mRiL8y/Q1gT7pbltAebeG9no/LT7Snm3hfZ6Py0+0tJt4s+QUmJFJa5GZfRYkADrbQ/eW9tYpK2zqtVNVagzr0H0CR3EH9IuS0bXsZA3bwvs9H5afaV82ML7PR+Wv2kBu/Wofh8IzIyutLlDUyMo5lPn3cjnA3J6byaG8agU2qKaaVVZ0YkHRVz2YD0Tk16eBi7IsH4Rc82ML7PR+Wv2g7sYX2ej8tftPNPbwPI3RlFe/JEkanKXAYfukqLieMFvGrrRZkZFrnKhJU87WytbgTlNouW0OC4d2cJ7PR+Wv2jzXwns1H5a/aQ+3qSnamCDKCGWrcHgcq3W46bSmIxBwu0qdOnc069J2NK/ND0wTmW/o3AtppF2Y+yvBNea+E9mo/LX7SnmrhPZqPy1+0sec39Qlfkn5NgrE5k5oZgt2F+i9/cZkY3bfJuqZGbNUWkGBUDM6lhxN+A+ojJmVocHnzUwns1H5a/aPNPCezUPlr9pcp7XvWSiUYF0dwbqRZGCngem4PvlutvAqiq+VjTotkqOLaEWzWHEhbi57+NouLQ4KeaWE9mo/LX7Qd0sH7NR+Wv2nl95UDspVrLVSiXBUjNUAKG172OYa9stLvdT/DVcQVcCkxRksM5Ita2trEEHujIWh9C+d0sH7NR+Wv2lPNDB+zUflrPdLbmao1MU2zKtNzqnCpe1tdToZ4obxq/KgI+ek4RqZsCbtkDKb2K3vr2RkLQ4Q80MH7NR+WseaGD9mo/LWXcNtnPVNLknDKEZrlOaKma19f8pvIbf3EMaJp06nJsqGv6WUnkyMq+8k/DF2RqCV7EmNzsF7LR+BY8zsH7NR+ASuD3hV6eFcAn8RYC1rKchc3v/Cw9081d5QorNydQrRLK7DJa6ZSba66MPAwpFtDgeZuC4fhaPwCPMzBey0fgEyae171lomm6sys4vltZCoPA/5hLWF3iSpyeVWzVOUyrzb2ptlZib2Avp74uMYcFs7m4L2aj8Ag7m4P2aj8AnobyIcgVXLO1RMvNBV6QJdWueyVobxK/J8mlR+Up8qtgo5ocIb3OhBMXFocI8eZmC9mo/AJcw+6uFpsHShTVhqGC2I7pa851yCpyVTJnNMtzLIRU5MludoM3TJXD4nPmsDYMVubWNtCR2XuPcYuVRj4RdErEQZiIiAJQysQCKTZTGnXSoUY1S5vY2sy5QDfqAA90jti7sVcPyJ5RXanTaieawDUy2ddbmxU/SbNEGGCNYqboF8gqOHtSq0yWzFs1RgwZbk2y2Anuvuu9QtylQc6hTpZgDfPSfOHIOlieibJEDBEVtHZ1SvSNNmRdFIIBPPVw9zfo5vDt4zGx+wHqjEEsoeslOmOJVVQk6niSSx+knogrimRW09n1K1IoSg59Nh6RFkZXIJ6yVlcVsxzWaqhW70eSIa9gQxZWuOPpHT6yUiQYo1nE7oZgi5hZMNyCkg5g4Klag6NCvCZVLY9QVnrNyTMy0luQ3Nane7DTpzHTSTkSkwRGbW2R+Iur+gabqBdgcz2FzbiLCYj7AepRNOqy5glMJUW+ZalMG1TUddj4yeiCuKZB4fY1VKgdWQ2w6ULnNfMpJzWHEXPC891dhEYE4SmRfkjTDNfpBBY27ybSZiBiiIwOxiMEuFqlTalyJZb2IyZLi40NpjYnds1ko06xGWkrDm3u5NM0gdfRABJtrrNgiA4pkEmwnK4ZXZSMPqCL3dhTNNCfVFjc8Z4wG7zrSwtOoy2w7Z+bfnsAwXjawGa/umwRAxRBbT2PVfGUMQnJ2pK65WLXOcWOoBtaV/YDNiTiarAuKZp0kAOSmDfMbnVmN+NhpJyIGKIHAbvlcN+HcUwDR5J2W+ZjawNiBbix6dTKPsBzRw6MUdqdRatQtcByqkaaHrHhJ+IGCIWns2qKyVAtIBKb01QM2gZlK65egKL98sHd+pyFehmW1dyxbW68pblABbXUG2o468JsMQTBELgd3wtarUdVbM6MguTlyUwgJB0zaXv2yPxO6DMtQhlDPR5Mrryee5C1OF7hCRwm1RAwXYgf2NUFd6uWkxZKQW5bmNTza6LqLt9IxW77O1KoGCVEqXYi5D0jV5QodO494k9EDBEbhcC64mtVOXLUWmFsTmGQMDcWtrm65Sls9jVrPVWmwaypxJCKCMpuulyWOnXJOILijU9j7sV6NKkjNTPIV2q0wC39mwcFCSuhGc2Mza+wnbDYmmCueu7PxOVc2UAXtc6KOjjJ+IIoJEVX2UXxFGqwXKlN1Iub5my8NOHN+swNlbuPQNJxkLItZCoJylKtXlRY20INhwmyRBcV3NXO6jFkLFSDVr1aliwsay5QE01sLcbXmVsvZFWnUos5QinhzQJBNycykMBbTRfrJ6IIoJELh9jMMLVosFJc1iNSV/rGZhfS+mYeEkdm4bk6NNDa6oqm2ouAATc9Z1mTEFUUhERBkf/2Q=="/>
          <p:cNvSpPr>
            <a:spLocks noChangeAspect="1" noChangeArrowheads="1"/>
          </p:cNvSpPr>
          <p:nvPr/>
        </p:nvSpPr>
        <p:spPr bwMode="auto">
          <a:xfrm>
            <a:off x="155575" y="-655638"/>
            <a:ext cx="332422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data:image/jpeg;base64,/9j/4AAQSkZJRgABAQAAAQABAAD/2wCEAAkGBhQSEBQSEhQUFRUWFhgUFxQWFRQXFBUWFxQVFBYXGBYXGyYeGBkjGRUUHy8gIycpLCwsFR4xNTAqNSYrLCkBCQoKDgwOGg8PGi8lHiQsKSwsLywsLCksLCwsLCwsKSwsLCwsLCwsLCwpLCwsLCwsLCwsLCwsLCksLCwsLCksLP/AABEIAJABXQMBIgACEQEDEQH/xAAcAAEAAQUBAQAAAAAAAAAAAAAABQEDBAYHAgj/xABIEAACAQIDAwcKAwQJAgcAAAABAgADEQQSIQUGMRMiQVFhcZEHFjJSVIGSk6HRFGOxFUJywRcjM0NTYrLh8CVzJDVEgqLC0v/EABoBAQEAAwEBAAAAAAAAAAAAAAABAgMEBQb/xAAtEQACAQMDAwAKAwEAAAAAAAAAAQIDERIEFFEhMUEFEyIyUlNhcZGhFUKxI//aAAwDAQACEQMRAD8A7jERAEREAREQBERAEREAREQBERAEREAREQBERAEREAREQBERAEREAREQBERAEREAREQBERAEREAREQBERAEREAS1iMSqKWdgqjUsTYD3zG2xtenhqLVqpsq+JPQB1mcK3v35rY1zc5aQPNpg6d7dZkbNNSqoHTsX5WsEjFRyj20zKoynuuZY/pjwfq1vhX/9Th7VJ4zmYnJupHcz5ZMH6tb4R94byx4P1a3wj7zhReVLyXY3Uzuv9MeC6q3wD7wPLHgr8K3wD7zhOcwGi7Jupndh5YsF1VvgH3lf6YcF1VvgH3nCC0qGMXZd1M7sPLFguqt8A+8Dyw4L874B95wgOZVWi7G6md3/AKYcF+d8A+8r/TBgvzfg/wB5wi/GUDxdjdSO8nyu4L834P8AeP6XsD+b8H+84Srxmkuy7mR9Jbub3UMbn5DPzLXzLb0r2tr2SanJvIe3PxP8NP8AVptXlG3sbB0FSkbVapIU+qo4sO3UATYjqjUvDJmyYva9Kkcr1FDerxb4RczxhtuUKjZUqoW9W9m+E2Mgd16OIoUFU4W7sM1SoayF3Y63a4vfsvpLW9eyq+Mo5BhglRSDTqmsl1IOtiBfUQVzdrm5CW6+IVFLOwVRxLEADvJkRu/Ur0sGDjSOUphszAhrquoYkdNv0mrbo4g7UxVbE19aVEhaNI6oGNzcjgSABx6T2QZOfZeWbTV30wa+lXQdvOy/Fa0kcFtOlWGalUSoOtWB8bcJdrYZXUqyqynTKQCPAzkXlD3dOz6qYnCM1JXJFlYjI3HTsI6OyHcxnOUOr7HYbyFpb54Ms68vTUo2U5mC3I6VvxHaOqR3k+wOIGGFfE16lVqyhgrNdUXiLf5iDr7pB797fZsVT2dhgqvUKq9TKLjPwAPQANSeMX6CU7Rubkd68J7TQ+Yv3lKm9uEHHE0fc4P6S3sTc7DYZAqUlZumo4DOx6Tc8O4SV/CJ6i/CPtKZLLyXM2l5FYne3CUzZsRTFtDY3t3lbzUsRtRto7U/CAkYWjdqig25QoQLMR+7mIFuqb7TwiKgQIoW1soUZbdVuEEUnLsWcBtqhX/sqtOp/CwJ8OMzLzmvlH3PSlT/ABmFHJOhBcJzQQTbMLcCDbhMjyYvi8QDicRiKjUwSiUyRZiBYs2nAX07ZOpiqjyxa6nQi0wKu3sOps1eiD1Gol/1nM/K5t6sMQuGDMtIIGIBtnLE6nrAta06LsPYuHp0EWkiFSoObKpL3HpE21JgqnlJpeCSoYpXF0ZWHWpBHiJdnOt79h1sNiqWJ2fSe5vyiUwchsR6SjTUG3um67T2utDDNXqAgKmYr03PBe+5AgyU+9/Bm1KoUXYgDrJsPEzHo7VosbLVpseoOpPgDNY3Pw7Y1PxuK55dm5Kkf7KmikrcJwLEg6nXSbHjtiUayZKlJCP4QCO4jUHulCk2rozgZWaxurszE4etXpVHL4dbciX1bXWwPUBoe3hNngyTuhERBRLGMxa0kZ3NlUXP/OuX5FbXwTVRlygrx1tqZz6ms6UMoxbfCKlfoc13r2sca3PFkUnKlzbvPWZrjbEpH936mdXbdX8tPpPJ3U/LX6T596nUt39XIwelUndyRyatsiiBcrYDtM1rF1ELHILDoE3Pyk1xSqjDqoUjViO0XA0miET1tJm45zunwzza0VGWKKSQwWxnqa2yjrPT3CSOx9jCweoO5ertM2nZ2yGq8BZevomrU61U+35FOi5s1uju0n7xJ+gmR+waVvR+pnQcDuop/dLnrPCSa7o/lL9J5e+q1OsIya+iO9aG3dpHKzsCl6v1Mr+wqXq/Uzq3mn+Uv0lPNL8pfpLudT8uRdlH4kcpOwaXq/Ux+waXq/Uzqp3R/KX6Qu6P5S/SNzqfly/Y2UeUcq/YVL1fqYXYFL1fqZ1Y7o/lL9I80vyl+kbnUfLl+BslyjlX7Bper9TA2DS9U+JnVDuj+Uv0lfNIW/sl+kbnUfBL8DZLlGv+TKiKOIZUXR15x10y6g/y98seWfCsKmHq25uUrftDZreBm/7B2VyOYZAt7cLS/tzYlPF0Wo1RdTqD0qRwYds97RSlKleaab5JOjaOCZc2PjlrUKVVeDoreIFx7jce6Zk0zdzZWL2cTRy/iMMSSpQqKtO/+ViAR2AyV2ti8TWQ0sPSamzCxrVSoVAeJUKSWadaKp9OvcvbwsK2CxC0mVjyTjmkHXKdNO4zS/IxjRlxFH94MtQdZBGU+BA8Zu27W7iYOgKSaknM7ni7Hie7oAmp7S3Er4bF/jNnlb3u1Fja9/SUE6FT1aWhmuSkpKdvudDnPvLK3/hKX/d/+hmy4XeCqVGfB4hX6VHJst+x8wFu+ajv/u1jMWiVct2DELQpkEIhF8zMbZmJA4aDSUtV3g0jdt17fgsNb/Bp/wCgTn2/ex6+G2gu0aSF0DI7WucpUAENbgCBx7Z0PYimlg6IqDIUooHB/dKoM3hYzR8DtWvtjE1Ka1Go4Sn6QTR6gJIALdtj2ATHxYVLNJefBu+wt4KOLpipRcN1r+8p6mHQZIma7S8n2DVbJSKHoqLUcVB25geM12lvNX2ftBcHiahrUahXk6jf2ihjZbn94X0N++XqjLNq2RCeTmsaO16tKpozrUTXjmDZvrlM7AJou+O4L1awxeEYJXBDEHQMy2swPQ2nToZL7M3ixGTLicJXWoNCaaq6MesWbT/msGNP2PZZXygn/puI/hH+tZHeSb/y1f8AuVP9U8b5bOxWNwrhaZpotmWlcGrVa49KxsqgXNrk3md5ONmVKGBWnWQ03DucptexNwYYXWpf6GTvHsHCY21OuV5RdFKuq1Vv0dx6iJG4Pcavh1y4XHVUXoR0V0HuPD3SM313QrfjEx+GXlCpRmpj0syEWI6wQBNnob40CgL8pTa2tN6VTOD1WC6+6PuPZcndWZqtTf7FYHEihj0R1NrVaYynKdMwHBh1jQ6GSvlRbNsxmTVSyEkdKm9j4lZru8WxcRtbGKyUnpUEAQVKqlbre7MFOpOug7J0bE7HpvhzhmF6ZQU+2wAAPeLA+6PJI5SUl+CJ8nVYNszD26FKnvDsDNlnOdgUcTsl3pVKb1sKzZhUpDMUPWVGuoAuOzS82tN78OwujM59RadQvfqy5eMLgzhNWsyalZqu7uyazYurjcQCmcZaVEm5RdBdgNA1gNO0zapTOLuriIiDIREQBLWJrhEZzwUFj3AXl2a/v7i+T2diGHEpl+Ihf0MGMnZNnANvbRaviKlVuLsW9xOn0njY2C5SoL8Bqf5TEqcZsO7VG1Mt1n9JxaieMG0eXFZSNi2Vs7lHC9HE906LsPYgsCRZRwHX/tNb3TwfNv0s1vdwnRqVMKAB0aTxNJQWrrtz92Pjlns016ummu7KpTAFgLDqnqIn06SSsjARESgREQBFoiAIiIAtERAEpaViAIiIBS0WlYgFnF4cPTdDwZSp94I/nOZ7kVTs3F1sNihkFXLkqHRGKk253UQ30nUpZxODSouWoiuvUwBHgYNcoXakvAq4tFTOzKFAuWJAW3fOTbQRtrbVU0Q3IUyqmpbQIpuTfrJvYds6MdzsGf8A09O3G1jl+G9pKYbCJTULTVUUcFUADwEElBztfsXItKxBtKWlYiAUtFpWIBS0rEQClotKxAEREAREQBERAE1XynD/AKZW/wDZ/rE2qQ+9+B5bA16Y4mmSO9ecP0gwqK8WfNRM2fd8/wBSO8zWquhk3u5iBlZOrXxnBqlemeZDudV3RcZKff8Azm9Ccx3UxmhS+oNxOj4PEh0B8e+eb6KqKFWpSfdu6PaftU4yRkRET6E1iIiAIiIAiIgCJQtMertFF4t4azVUrU6fWckvuVJvsZMpI2pt1egEzHbbx6FE8+fpfSx/tf7I2KjN+CbiQQ243UJ7Xbp6QJrXprSvy/wX1EyaiRlPbiniCJl0scjcCO6dlLX6er0jNf5/pg6cl3RkRKAys7TAREQBERAEREAREQBERAEREAREQBERAEREAREQBPLC4tPUQD5x332GcLjKlOxtmzL2q2o/52SGweLNOoG8e6dy8pe6P4uhytMf1tIEjrZekd/TOD1qZGhmupG6PLqQcJG97Ox+UrUQ9s6BsPbwIzKe9ZxHZW1zSNjqvV1dom1YDaV+fTbwnzmr0koyUouzXZnZp9Tj0fY7Vhtpo3TY9RmTyo6x4zleF3pYWDLftGhmZ51r1N9JlD0nqoK04J/VHZejLqpWOkcqOseMcsOseM5v51p1N9JQ71p6rTL+W1Hyv2P+XxHSeVHWPGVFQdYnNjvUnU30jztXqaP5av8AK/YtS+I6JVxqLxYSPxO3ANEHvM0o71J1NPJ3pp9TTjr+ktbU6Qjivp3M4uiu7NjrY5m4k/8AOyWA0hBvQnqt9JXzpp+q08edHUSd5Jm9V6S8k0xlLyG8506mjznp9TTVt63wl9fT5JomUvIXznTqb6Tw29K9CmXa1n/UbinyTwMs1tpLT9JgP1mtYjeR29Gy/rIupVJNyb986aWhk/fdjnqayK903Snv7yegBcdR0mPifKLWPooi+JP1moZoLT3KVSdKGEZO33OCdaUncnqu+mKb+8t3AD+Ux23oxP8AjP4yHLRmldSb8swzfJMDenEj++fxmXh998SvGpm/iUGa5eW3xKr6TAd8sak/DZM2vJ0HAeUbW1anp1of5GbVs3blGuP6twT6vBh7pwatvDTXhdj2cPGYg3vqKc1MZSOBvqJ6FGpXXddPqXcJdz6SvF5874jyl499DiHH8OVf0Eiq+8uJf069U97t956GZXqo+D6cNQdY8ZW8+V22lUOpd724ljf9ZIbO3wxVH+zr1V7M1x4HSMyLVLg+mYnGNjeWqslhiKa1BwzLzX+xnQ9g+UDCYqwSoEc/3dTmt7ug+6ZKSN0asZdmbJEoDKzI2iIiAIiIAiIgCIiAUInL/KL5Nc+bE4VecdXpDp62Xt7J1GINdSmpqzPlCpTKkgi1tCLdMrSxDIbqSD2T6C3p8nOHxl3tyVU/vqOP8Q6ZyzbnktxlAkhOVT1qeunavETXKnc8+dGUGQVDeOoLXsfdrLw3oPqDxMi6+AdTZlZSOggg/WWeRM53poPwa85E0N6Db0B4mVO859QeMhRTleSMm1p8FzkTPnO3qDxg7znTmDxkNycckZNtT4GciZbeY39AeMp5zm/oDxkMUMcnJtafAzkTQ3nPqDxjzoPqDxkLycpkMu1p8DORNedJ9QeMDeo+oPGQnJyhpybWnwM5E6d6T6g8YO9B9QeMhAkFI2tPgZyJvzoPqfWUO9Jv6H1kIaUFNZNrT4Gcic85z6g8Z586T6g8ZDcnrPPJmNrT4JnIl6m87dCr4mWam8dQ8Mo90jTTP0jk5ktPTXgZyMmptaoeLn3aTHZyeJv3xyUZDN0YJdkYNspPLT2EMoUMysDyILT0KZlOSixCgMoTKhD9JUU5LAoDPaVT/vKClKinBTb92vKXisLZc3KUwPQqG/g3ETq+7PlHwuLsubkqh/u3I1P+VuBnz2Kc9oDMldHRTryj36n1ZeVnCd1vKZicLZKh5akNMrHnKP8AK33nXd3t7MPjFvSfndNNtHX3dI7RM0zuhVjPsTMREyNoiIgCIiAULSs0nf3HEEOjgNhTTrZL+mWbUW6bKP8A5TZF2yrNSSmMzVKfKjWwCac4nvYAWkMVJXaJKUkPjNvmmVVqRzGnUqEZ1AApkX1trcEEd8o+9CKGZlYKtFK99MxFQkKuX1ri0DJEnXwaP6aK38Sg/rMTzcw3H8PR+Wn2njaG2GopnakbcwaONC7hLHTiCw+st7R3i5I1gUJ5FEcnMBcOSot3WMtyPHyZI3fw3+BR+Wn2lPN/DcOQo/LT7Sm1drGgoc0yy3RSQwFi7hANeOpE80dsMar0mpFSlPlPSU3GZlAHflJ8IuS0OD2d3cN7PR+Wn2g7u4b2ej8tPtMFt6gFDGk1jQ/E+ktwgIFv4tRMqntzNUemqE5Vptqyi4q3tYHpFjpJkPYPZ3cw3s9H5afaPNvC+z0flp9p72ttVcPT5RwSMwBt0AnVu4C5PdPFbbSriFoEEF1zI2mRiL8y/Q1gT7pbltAebeG9no/LT7Snm3hfZ6Py0+0tJt4s+QUmJFJa5GZfRYkADrbQ/eW9tYpK2zqtVNVagzr0H0CR3EH9IuS0bXsZA3bwvs9H5afaV82ML7PR+Wv2kBu/Wofh8IzIyutLlDUyMo5lPn3cjnA3J6byaG8agU2qKaaVVZ0YkHRVz2YD0Tk16eBi7IsH4Rc82ML7PR+Wv2g7sYX2ej8tftPNPbwPI3RlFe/JEkanKXAYfukqLieMFvGrrRZkZFrnKhJU87WytbgTlNouW0OC4d2cJ7PR+Wv2jzXwns1H5a/aQ+3qSnamCDKCGWrcHgcq3W46bSmIxBwu0qdOnc069J2NK/ND0wTmW/o3AtppF2Y+yvBNea+E9mo/LX7SnmrhPZqPy1+0sec39Qlfkn5NgrE5k5oZgt2F+i9/cZkY3bfJuqZGbNUWkGBUDM6lhxN+A+ojJmVocHnzUwns1H5a/aPNPCezUPlr9pcp7XvWSiUYF0dwbqRZGCngem4PvlutvAqiq+VjTotkqOLaEWzWHEhbi57+NouLQ4KeaWE9mo/LX7Qd0sH7NR+Wv2nl95UDspVrLVSiXBUjNUAKG172OYa9stLvdT/DVcQVcCkxRksM5Ita2trEEHujIWh9C+d0sH7NR+Wv2lPNDB+zUflrPdLbmao1MU2zKtNzqnCpe1tdToZ4obxq/KgI+ek4RqZsCbtkDKb2K3vr2RkLQ4Q80MH7NR+WseaGD9mo/LWXcNtnPVNLknDKEZrlOaKma19f8pvIbf3EMaJp06nJsqGv6WUnkyMq+8k/DF2RqCV7EmNzsF7LR+BY8zsH7NR+ASuD3hV6eFcAn8RYC1rKchc3v/Cw9081d5QorNydQrRLK7DJa6ZSba66MPAwpFtDgeZuC4fhaPwCPMzBey0fgEyae171lomm6sys4vltZCoPA/5hLWF3iSpyeVWzVOUyrzb2ptlZib2Avp74uMYcFs7m4L2aj8Ag7m4P2aj8AnobyIcgVXLO1RMvNBV6QJdWueyVobxK/J8mlR+Up8qtgo5ocIb3OhBMXFocI8eZmC9mo/AJcw+6uFpsHShTVhqGC2I7pa851yCpyVTJnNMtzLIRU5MludoM3TJXD4nPmsDYMVubWNtCR2XuPcYuVRj4RdErEQZiIiAJQysQCKTZTGnXSoUY1S5vY2sy5QDfqAA90jti7sVcPyJ5RXanTaieawDUy2ddbmxU/SbNEGGCNYqboF8gqOHtSq0yWzFs1RgwZbk2y2Anuvuu9QtylQc6hTpZgDfPSfOHIOlieibJEDBEVtHZ1SvSNNmRdFIIBPPVw9zfo5vDt4zGx+wHqjEEsoeslOmOJVVQk6niSSx+knogrimRW09n1K1IoSg59Nh6RFkZXIJ6yVlcVsxzWaqhW70eSIa9gQxZWuOPpHT6yUiQYo1nE7oZgi5hZMNyCkg5g4Klag6NCvCZVLY9QVnrNyTMy0luQ3Nane7DTpzHTSTkSkwRGbW2R+Iur+gabqBdgcz2FzbiLCYj7AepRNOqy5glMJUW+ZalMG1TUddj4yeiCuKZB4fY1VKgdWQ2w6ULnNfMpJzWHEXPC891dhEYE4SmRfkjTDNfpBBY27ybSZiBiiIwOxiMEuFqlTalyJZb2IyZLi40NpjYnds1ko06xGWkrDm3u5NM0gdfRABJtrrNgiA4pkEmwnK4ZXZSMPqCL3dhTNNCfVFjc8Z4wG7zrSwtOoy2w7Z+bfnsAwXjawGa/umwRAxRBbT2PVfGUMQnJ2pK65WLXOcWOoBtaV/YDNiTiarAuKZp0kAOSmDfMbnVmN+NhpJyIGKIHAbvlcN+HcUwDR5J2W+ZjawNiBbix6dTKPsBzRw6MUdqdRatQtcByqkaaHrHhJ+IGCIWns2qKyVAtIBKb01QM2gZlK65egKL98sHd+pyFehmW1dyxbW68pblABbXUG2o468JsMQTBELgd3wtarUdVbM6MguTlyUwgJB0zaXv2yPxO6DMtQhlDPR5Mrryee5C1OF7hCRwm1RAwXYgf2NUFd6uWkxZKQW5bmNTza6LqLt9IxW77O1KoGCVEqXYi5D0jV5QodO494k9EDBEbhcC64mtVOXLUWmFsTmGQMDcWtrm65Sls9jVrPVWmwaypxJCKCMpuulyWOnXJOILijU9j7sV6NKkjNTPIV2q0wC39mwcFCSuhGc2Mza+wnbDYmmCueu7PxOVc2UAXtc6KOjjJ+IIoJEVX2UXxFGqwXKlN1Iub5my8NOHN+swNlbuPQNJxkLItZCoJylKtXlRY20INhwmyRBcV3NXO6jFkLFSDVr1aliwsay5QE01sLcbXmVsvZFWnUos5QinhzQJBNycykMBbTRfrJ6IIoJELh9jMMLVosFJc1iNSV/rGZhfS+mYeEkdm4bk6NNDa6oqm2ouAATc9Z1mTEFUUhERBkf/2Q=="/>
          <p:cNvSpPr>
            <a:spLocks noChangeAspect="1" noChangeArrowheads="1"/>
          </p:cNvSpPr>
          <p:nvPr/>
        </p:nvSpPr>
        <p:spPr bwMode="auto">
          <a:xfrm>
            <a:off x="307975" y="-503238"/>
            <a:ext cx="332422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79868"/>
            <a:ext cx="3324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02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51520" y="1447875"/>
            <a:ext cx="9144000" cy="277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Healthy living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defRPr/>
            </a:pPr>
            <a:endParaRPr lang="en-IE" altLang="zh-CN" sz="24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+mj-ea"/>
              <a:cs typeface="+mj-cs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Award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to Trinity College Dublin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Not active in a KIC proposal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Funding to be used to kick start Irish activity in all 3 pillars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Funding to be used to identify a good KIC consortium and gain access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		  				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Contact: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tilda@tcd.ie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IE" altLang="zh-CN" sz="2000" noProof="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.</a:t>
            </a:r>
            <a:endParaRPr kumimoji="0" lang="en-US" altLang="zh-CN" sz="2000" i="0" u="none" strike="noStrike" kern="1200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03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176"/>
            <a:ext cx="285882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304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471</Words>
  <Application>Microsoft Office PowerPoint</Application>
  <PresentationFormat>Presentación en pantalla (4:3)</PresentationFormat>
  <Paragraphs>116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Office Theme</vt:lpstr>
      <vt:lpstr>Ireland’s EIT support scheme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Ireland’s EIT support scheme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Damaris</dc:creator>
  <cp:lastModifiedBy>natalia</cp:lastModifiedBy>
  <cp:revision>56</cp:revision>
  <dcterms:created xsi:type="dcterms:W3CDTF">2012-11-29T16:09:47Z</dcterms:created>
  <dcterms:modified xsi:type="dcterms:W3CDTF">2013-01-21T15:24:59Z</dcterms:modified>
</cp:coreProperties>
</file>