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70" r:id="rId5"/>
    <p:sldId id="257" r:id="rId6"/>
    <p:sldId id="278" r:id="rId7"/>
    <p:sldId id="273" r:id="rId8"/>
    <p:sldId id="272" r:id="rId9"/>
    <p:sldId id="274" r:id="rId10"/>
    <p:sldId id="275" r:id="rId11"/>
    <p:sldId id="263" r:id="rId12"/>
    <p:sldId id="276" r:id="rId13"/>
    <p:sldId id="265" r:id="rId14"/>
    <p:sldId id="277" r:id="rId15"/>
    <p:sldId id="268"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184" y="-9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CCF5E2E-73B8-4A7E-A07A-EDE58AAAD0C0}" type="datetimeFigureOut">
              <a:rPr lang="cs-CZ" smtClean="0"/>
              <a:pPr/>
              <a:t>24.1.2013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127818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CF5E2E-73B8-4A7E-A07A-EDE58AAAD0C0}" type="datetimeFigureOut">
              <a:rPr lang="cs-CZ" smtClean="0"/>
              <a:pPr/>
              <a:t>24.1.2013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144917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CF5E2E-73B8-4A7E-A07A-EDE58AAAD0C0}" type="datetimeFigureOut">
              <a:rPr lang="cs-CZ" smtClean="0"/>
              <a:pPr/>
              <a:t>24.1.2013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234740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CF5E2E-73B8-4A7E-A07A-EDE58AAAD0C0}" type="datetimeFigureOut">
              <a:rPr lang="cs-CZ" smtClean="0"/>
              <a:pPr/>
              <a:t>24.1.2013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36933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CCF5E2E-73B8-4A7E-A07A-EDE58AAAD0C0}" type="datetimeFigureOut">
              <a:rPr lang="cs-CZ" smtClean="0"/>
              <a:pPr/>
              <a:t>24.1.2013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163663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CCF5E2E-73B8-4A7E-A07A-EDE58AAAD0C0}" type="datetimeFigureOut">
              <a:rPr lang="cs-CZ" smtClean="0"/>
              <a:pPr/>
              <a:t>24.1.2013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179167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CCF5E2E-73B8-4A7E-A07A-EDE58AAAD0C0}" type="datetimeFigureOut">
              <a:rPr lang="cs-CZ" smtClean="0"/>
              <a:pPr/>
              <a:t>24.1.2013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400615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CCF5E2E-73B8-4A7E-A07A-EDE58AAAD0C0}" type="datetimeFigureOut">
              <a:rPr lang="cs-CZ" smtClean="0"/>
              <a:pPr/>
              <a:t>24.1.2013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62899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CCF5E2E-73B8-4A7E-A07A-EDE58AAAD0C0}" type="datetimeFigureOut">
              <a:rPr lang="cs-CZ" smtClean="0"/>
              <a:pPr/>
              <a:t>24.1.2013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348093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CCF5E2E-73B8-4A7E-A07A-EDE58AAAD0C0}" type="datetimeFigureOut">
              <a:rPr lang="cs-CZ" smtClean="0"/>
              <a:pPr/>
              <a:t>24.1.2013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9128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CCF5E2E-73B8-4A7E-A07A-EDE58AAAD0C0}" type="datetimeFigureOut">
              <a:rPr lang="cs-CZ" smtClean="0"/>
              <a:pPr/>
              <a:t>24.1.2013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CFF162-4FF5-40DA-84E2-D98E6F46716D}" type="slidenum">
              <a:rPr lang="cs-CZ" smtClean="0"/>
              <a:pPr/>
              <a:t>‹#›</a:t>
            </a:fld>
            <a:endParaRPr lang="cs-CZ"/>
          </a:p>
        </p:txBody>
      </p:sp>
    </p:spTree>
    <p:extLst>
      <p:ext uri="{BB962C8B-B14F-4D97-AF65-F5344CB8AC3E}">
        <p14:creationId xmlns:p14="http://schemas.microsoft.com/office/powerpoint/2010/main" val="159105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5E2E-73B8-4A7E-A07A-EDE58AAAD0C0}" type="datetimeFigureOut">
              <a:rPr lang="cs-CZ" smtClean="0"/>
              <a:pPr/>
              <a:t>24.1.2013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FF162-4FF5-40DA-84E2-D98E6F46716D}" type="slidenum">
              <a:rPr lang="cs-CZ" smtClean="0"/>
              <a:pPr/>
              <a:t>‹#›</a:t>
            </a:fld>
            <a:endParaRPr lang="cs-CZ"/>
          </a:p>
        </p:txBody>
      </p:sp>
    </p:spTree>
    <p:extLst>
      <p:ext uri="{BB962C8B-B14F-4D97-AF65-F5344CB8AC3E}">
        <p14:creationId xmlns:p14="http://schemas.microsoft.com/office/powerpoint/2010/main" val="4265511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764704"/>
            <a:ext cx="8568952" cy="2448272"/>
          </a:xfrm>
        </p:spPr>
        <p:txBody>
          <a:bodyPr>
            <a:normAutofit/>
          </a:bodyPr>
          <a:lstStyle/>
          <a:p>
            <a:r>
              <a:rPr lang="cs-CZ" dirty="0" smtClean="0"/>
              <a:t>National program of sustainability</a:t>
            </a:r>
            <a:br>
              <a:rPr lang="cs-CZ" dirty="0" smtClean="0"/>
            </a:br>
            <a:r>
              <a:rPr lang="cs-CZ" i="1" dirty="0" smtClean="0"/>
              <a:t>What slows us in getting fully involved in EU programs ?</a:t>
            </a:r>
            <a:endParaRPr lang="cs-CZ" i="1" dirty="0"/>
          </a:p>
        </p:txBody>
      </p:sp>
      <p:sp>
        <p:nvSpPr>
          <p:cNvPr id="3" name="Podnadpis 2"/>
          <p:cNvSpPr>
            <a:spLocks noGrp="1"/>
          </p:cNvSpPr>
          <p:nvPr>
            <p:ph type="subTitle" idx="1"/>
          </p:nvPr>
        </p:nvSpPr>
        <p:spPr>
          <a:xfrm>
            <a:off x="1403648" y="4293096"/>
            <a:ext cx="6400800" cy="1752600"/>
          </a:xfrm>
        </p:spPr>
        <p:txBody>
          <a:bodyPr/>
          <a:lstStyle/>
          <a:p>
            <a:r>
              <a:rPr lang="cs-CZ" dirty="0" smtClean="0"/>
              <a:t>Prof. RNDr. Dalibor Štys CSc.</a:t>
            </a:r>
          </a:p>
          <a:p>
            <a:r>
              <a:rPr lang="cs-CZ" dirty="0" smtClean="0"/>
              <a:t>MEYS Czech Republic</a:t>
            </a:r>
            <a:endParaRPr lang="cs-CZ" dirty="0"/>
          </a:p>
        </p:txBody>
      </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053" y="620688"/>
            <a:ext cx="9068947" cy="5904656"/>
          </a:xfrm>
          <a:prstGeom prst="rect">
            <a:avLst/>
          </a:prstGeom>
          <a:noFill/>
          <a:ln w="9525">
            <a:noFill/>
            <a:miter lim="800000"/>
            <a:headEnd/>
            <a:tailEnd/>
          </a:ln>
        </p:spPr>
      </p:pic>
      <p:sp>
        <p:nvSpPr>
          <p:cNvPr id="15" name="Isosceles Triangle 14"/>
          <p:cNvSpPr/>
          <p:nvPr/>
        </p:nvSpPr>
        <p:spPr>
          <a:xfrm>
            <a:off x="6804248" y="1484784"/>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Isosceles Triangle 15"/>
          <p:cNvSpPr/>
          <p:nvPr/>
        </p:nvSpPr>
        <p:spPr>
          <a:xfrm>
            <a:off x="5220072" y="6641976"/>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Isosceles Triangle 16"/>
          <p:cNvSpPr/>
          <p:nvPr/>
        </p:nvSpPr>
        <p:spPr>
          <a:xfrm>
            <a:off x="4283968" y="3212976"/>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Isosceles Triangle 17"/>
          <p:cNvSpPr/>
          <p:nvPr/>
        </p:nvSpPr>
        <p:spPr>
          <a:xfrm>
            <a:off x="9035988" y="1988840"/>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Isosceles Triangle 18"/>
          <p:cNvSpPr/>
          <p:nvPr/>
        </p:nvSpPr>
        <p:spPr>
          <a:xfrm>
            <a:off x="4067944" y="3140968"/>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Isosceles Triangle 19"/>
          <p:cNvSpPr/>
          <p:nvPr/>
        </p:nvSpPr>
        <p:spPr>
          <a:xfrm>
            <a:off x="8316416" y="3356992"/>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Isosceles Triangle 20"/>
          <p:cNvSpPr/>
          <p:nvPr/>
        </p:nvSpPr>
        <p:spPr>
          <a:xfrm>
            <a:off x="6516216" y="4437112"/>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Isosceles Triangle 21"/>
          <p:cNvSpPr/>
          <p:nvPr/>
        </p:nvSpPr>
        <p:spPr>
          <a:xfrm>
            <a:off x="6588224" y="4509120"/>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Isosceles Triangle 22"/>
          <p:cNvSpPr/>
          <p:nvPr/>
        </p:nvSpPr>
        <p:spPr>
          <a:xfrm>
            <a:off x="3131840" y="3501008"/>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Isosceles Triangle 23"/>
          <p:cNvSpPr/>
          <p:nvPr/>
        </p:nvSpPr>
        <p:spPr>
          <a:xfrm>
            <a:off x="6516216" y="4581128"/>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Isosceles Triangle 24"/>
          <p:cNvSpPr/>
          <p:nvPr/>
        </p:nvSpPr>
        <p:spPr>
          <a:xfrm>
            <a:off x="5148064" y="4509120"/>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Isosceles Triangle 25"/>
          <p:cNvSpPr/>
          <p:nvPr/>
        </p:nvSpPr>
        <p:spPr>
          <a:xfrm>
            <a:off x="7308304" y="37170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Isosceles Triangle 26"/>
          <p:cNvSpPr/>
          <p:nvPr/>
        </p:nvSpPr>
        <p:spPr>
          <a:xfrm>
            <a:off x="3923928"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Isosceles Triangle 27"/>
          <p:cNvSpPr/>
          <p:nvPr/>
        </p:nvSpPr>
        <p:spPr>
          <a:xfrm>
            <a:off x="6372200"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Isosceles Triangle 28"/>
          <p:cNvSpPr/>
          <p:nvPr/>
        </p:nvSpPr>
        <p:spPr>
          <a:xfrm>
            <a:off x="6588224"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Isosceles Triangle 29"/>
          <p:cNvSpPr/>
          <p:nvPr/>
        </p:nvSpPr>
        <p:spPr>
          <a:xfrm>
            <a:off x="6516216"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Isosceles Triangle 30"/>
          <p:cNvSpPr/>
          <p:nvPr/>
        </p:nvSpPr>
        <p:spPr>
          <a:xfrm>
            <a:off x="7380312" y="378904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Isosceles Triangle 31"/>
          <p:cNvSpPr/>
          <p:nvPr/>
        </p:nvSpPr>
        <p:spPr>
          <a:xfrm>
            <a:off x="4932040" y="19168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Isosceles Triangle 32"/>
          <p:cNvSpPr/>
          <p:nvPr/>
        </p:nvSpPr>
        <p:spPr>
          <a:xfrm>
            <a:off x="6660232"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Isosceles Triangle 33"/>
          <p:cNvSpPr/>
          <p:nvPr/>
        </p:nvSpPr>
        <p:spPr>
          <a:xfrm>
            <a:off x="6660232"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Isosceles Triangle 34"/>
          <p:cNvSpPr/>
          <p:nvPr/>
        </p:nvSpPr>
        <p:spPr>
          <a:xfrm>
            <a:off x="7524328" y="443711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Isosceles Triangle 35"/>
          <p:cNvSpPr/>
          <p:nvPr/>
        </p:nvSpPr>
        <p:spPr>
          <a:xfrm>
            <a:off x="3131840" y="364502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Isosceles Triangle 36"/>
          <p:cNvSpPr/>
          <p:nvPr/>
        </p:nvSpPr>
        <p:spPr>
          <a:xfrm>
            <a:off x="6660232"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Isosceles Triangle 37"/>
          <p:cNvSpPr/>
          <p:nvPr/>
        </p:nvSpPr>
        <p:spPr>
          <a:xfrm>
            <a:off x="8316416" y="3212976"/>
            <a:ext cx="216024" cy="216024"/>
          </a:xfrm>
          <a:prstGeom prst="triangl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Isosceles Triangle 38"/>
          <p:cNvSpPr/>
          <p:nvPr/>
        </p:nvSpPr>
        <p:spPr>
          <a:xfrm>
            <a:off x="4860032" y="220486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Isosceles Triangle 39"/>
          <p:cNvSpPr/>
          <p:nvPr/>
        </p:nvSpPr>
        <p:spPr>
          <a:xfrm>
            <a:off x="2987824" y="37170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Isosceles Triangle 40"/>
          <p:cNvSpPr/>
          <p:nvPr/>
        </p:nvSpPr>
        <p:spPr>
          <a:xfrm>
            <a:off x="6516216"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Isosceles Triangle 41"/>
          <p:cNvSpPr/>
          <p:nvPr/>
        </p:nvSpPr>
        <p:spPr>
          <a:xfrm>
            <a:off x="3347864" y="220486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Isosceles Triangle 42"/>
          <p:cNvSpPr/>
          <p:nvPr/>
        </p:nvSpPr>
        <p:spPr>
          <a:xfrm>
            <a:off x="8388424" y="3212976"/>
            <a:ext cx="216024" cy="216024"/>
          </a:xfrm>
          <a:prstGeom prst="triangl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Isosceles Triangle 43"/>
          <p:cNvSpPr/>
          <p:nvPr/>
        </p:nvSpPr>
        <p:spPr>
          <a:xfrm>
            <a:off x="6444208"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Isosceles Triangle 44"/>
          <p:cNvSpPr/>
          <p:nvPr/>
        </p:nvSpPr>
        <p:spPr>
          <a:xfrm>
            <a:off x="5364088" y="242088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Isosceles Triangle 45"/>
          <p:cNvSpPr/>
          <p:nvPr/>
        </p:nvSpPr>
        <p:spPr>
          <a:xfrm>
            <a:off x="4067944" y="2924944"/>
            <a:ext cx="216024" cy="216024"/>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Isosceles Triangle 46"/>
          <p:cNvSpPr/>
          <p:nvPr/>
        </p:nvSpPr>
        <p:spPr>
          <a:xfrm>
            <a:off x="4355976" y="314096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Isosceles Triangle 47"/>
          <p:cNvSpPr/>
          <p:nvPr/>
        </p:nvSpPr>
        <p:spPr>
          <a:xfrm>
            <a:off x="4139952" y="321297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Isosceles Triangle 48"/>
          <p:cNvSpPr/>
          <p:nvPr/>
        </p:nvSpPr>
        <p:spPr>
          <a:xfrm>
            <a:off x="3995936" y="285293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Isosceles Triangle 49"/>
          <p:cNvSpPr/>
          <p:nvPr/>
        </p:nvSpPr>
        <p:spPr>
          <a:xfrm>
            <a:off x="4067944" y="27809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Isosceles Triangle 50"/>
          <p:cNvSpPr/>
          <p:nvPr/>
        </p:nvSpPr>
        <p:spPr>
          <a:xfrm>
            <a:off x="4644008" y="472514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Isosceles Triangle 51"/>
          <p:cNvSpPr/>
          <p:nvPr/>
        </p:nvSpPr>
        <p:spPr>
          <a:xfrm>
            <a:off x="6516216"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Isosceles Triangle 52"/>
          <p:cNvSpPr/>
          <p:nvPr/>
        </p:nvSpPr>
        <p:spPr>
          <a:xfrm>
            <a:off x="6732240"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Isosceles Triangle 53"/>
          <p:cNvSpPr/>
          <p:nvPr/>
        </p:nvSpPr>
        <p:spPr>
          <a:xfrm>
            <a:off x="4932040" y="198884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Isosceles Triangle 54"/>
          <p:cNvSpPr/>
          <p:nvPr/>
        </p:nvSpPr>
        <p:spPr>
          <a:xfrm>
            <a:off x="3131840" y="364502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Isosceles Triangle 55"/>
          <p:cNvSpPr/>
          <p:nvPr/>
        </p:nvSpPr>
        <p:spPr>
          <a:xfrm>
            <a:off x="3059832" y="350100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Isosceles Triangle 61"/>
          <p:cNvSpPr/>
          <p:nvPr/>
        </p:nvSpPr>
        <p:spPr>
          <a:xfrm>
            <a:off x="4139952" y="285293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Isosceles Triangle 62"/>
          <p:cNvSpPr/>
          <p:nvPr/>
        </p:nvSpPr>
        <p:spPr>
          <a:xfrm>
            <a:off x="3131840" y="357301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Isosceles Triangle 63"/>
          <p:cNvSpPr/>
          <p:nvPr/>
        </p:nvSpPr>
        <p:spPr>
          <a:xfrm>
            <a:off x="4716016" y="206084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Isosceles Triangle 64"/>
          <p:cNvSpPr/>
          <p:nvPr/>
        </p:nvSpPr>
        <p:spPr>
          <a:xfrm>
            <a:off x="6516216" y="4581128"/>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Isosceles Triangle 65"/>
          <p:cNvSpPr/>
          <p:nvPr/>
        </p:nvSpPr>
        <p:spPr>
          <a:xfrm>
            <a:off x="6660232" y="4581128"/>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Isosceles Triangle 66"/>
          <p:cNvSpPr/>
          <p:nvPr/>
        </p:nvSpPr>
        <p:spPr>
          <a:xfrm>
            <a:off x="3131840" y="371703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Isosceles Triangle 67"/>
          <p:cNvSpPr/>
          <p:nvPr/>
        </p:nvSpPr>
        <p:spPr>
          <a:xfrm>
            <a:off x="4932040" y="1988840"/>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Isosceles Triangle 68"/>
          <p:cNvSpPr/>
          <p:nvPr/>
        </p:nvSpPr>
        <p:spPr>
          <a:xfrm>
            <a:off x="8388424" y="3284984"/>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Isosceles Triangle 69"/>
          <p:cNvSpPr/>
          <p:nvPr/>
        </p:nvSpPr>
        <p:spPr>
          <a:xfrm>
            <a:off x="7308304" y="3789040"/>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Isosceles Triangle 70"/>
          <p:cNvSpPr/>
          <p:nvPr/>
        </p:nvSpPr>
        <p:spPr>
          <a:xfrm>
            <a:off x="8460432" y="335699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Isosceles Triangle 71"/>
          <p:cNvSpPr/>
          <p:nvPr/>
        </p:nvSpPr>
        <p:spPr>
          <a:xfrm>
            <a:off x="6588224" y="443711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Isosceles Triangle 72"/>
          <p:cNvSpPr/>
          <p:nvPr/>
        </p:nvSpPr>
        <p:spPr>
          <a:xfrm>
            <a:off x="4644008" y="508518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 name="Group 57"/>
          <p:cNvGrpSpPr/>
          <p:nvPr/>
        </p:nvGrpSpPr>
        <p:grpSpPr>
          <a:xfrm>
            <a:off x="0" y="5616624"/>
            <a:ext cx="1979712" cy="1124744"/>
            <a:chOff x="2154641" y="2276872"/>
            <a:chExt cx="6989359" cy="4581128"/>
          </a:xfrm>
        </p:grpSpPr>
        <p:pic>
          <p:nvPicPr>
            <p:cNvPr id="59" name="Picture 3"/>
            <p:cNvPicPr>
              <a:picLocks noChangeAspect="1" noChangeArrowheads="1"/>
            </p:cNvPicPr>
            <p:nvPr/>
          </p:nvPicPr>
          <p:blipFill>
            <a:blip r:embed="rId3" cstate="print"/>
            <a:srcRect/>
            <a:stretch>
              <a:fillRect/>
            </a:stretch>
          </p:blipFill>
          <p:spPr bwMode="auto">
            <a:xfrm>
              <a:off x="2154641" y="2276872"/>
              <a:ext cx="6989359" cy="4581128"/>
            </a:xfrm>
            <a:prstGeom prst="rect">
              <a:avLst/>
            </a:prstGeom>
            <a:noFill/>
            <a:ln w="9525">
              <a:noFill/>
              <a:miter lim="800000"/>
              <a:headEnd/>
              <a:tailEnd/>
            </a:ln>
          </p:spPr>
        </p:pic>
        <p:sp>
          <p:nvSpPr>
            <p:cNvPr id="60" name="Oval 59"/>
            <p:cNvSpPr/>
            <p:nvPr/>
          </p:nvSpPr>
          <p:spPr>
            <a:xfrm>
              <a:off x="3923928" y="2708920"/>
              <a:ext cx="2664296" cy="4149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1" name="Oval 60"/>
          <p:cNvSpPr/>
          <p:nvPr/>
        </p:nvSpPr>
        <p:spPr>
          <a:xfrm>
            <a:off x="6372200" y="4149080"/>
            <a:ext cx="64807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4" name="Oval 73"/>
          <p:cNvSpPr/>
          <p:nvPr/>
        </p:nvSpPr>
        <p:spPr>
          <a:xfrm>
            <a:off x="3923928" y="2708920"/>
            <a:ext cx="64807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5" name="Oval 74"/>
          <p:cNvSpPr/>
          <p:nvPr/>
        </p:nvSpPr>
        <p:spPr>
          <a:xfrm>
            <a:off x="8172400" y="3068960"/>
            <a:ext cx="648072" cy="864096"/>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val 75"/>
          <p:cNvSpPr/>
          <p:nvPr/>
        </p:nvSpPr>
        <p:spPr>
          <a:xfrm>
            <a:off x="2843808" y="3284984"/>
            <a:ext cx="648072" cy="864096"/>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7" name="Oval 76"/>
          <p:cNvSpPr/>
          <p:nvPr/>
        </p:nvSpPr>
        <p:spPr>
          <a:xfrm>
            <a:off x="4716016" y="1772816"/>
            <a:ext cx="648072" cy="864096"/>
          </a:xfrm>
          <a:prstGeom prst="ellipse">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8" name="Oval 77"/>
          <p:cNvSpPr/>
          <p:nvPr/>
        </p:nvSpPr>
        <p:spPr>
          <a:xfrm>
            <a:off x="5436096" y="2564904"/>
            <a:ext cx="648072" cy="864096"/>
          </a:xfrm>
          <a:prstGeom prst="ellipse">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9" name="Oval 78"/>
          <p:cNvSpPr/>
          <p:nvPr/>
        </p:nvSpPr>
        <p:spPr>
          <a:xfrm>
            <a:off x="3995936" y="4509120"/>
            <a:ext cx="648072" cy="864096"/>
          </a:xfrm>
          <a:prstGeom prst="ellipse">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0" name="Oval 79"/>
          <p:cNvSpPr/>
          <p:nvPr/>
        </p:nvSpPr>
        <p:spPr>
          <a:xfrm>
            <a:off x="7092280" y="3429000"/>
            <a:ext cx="648072" cy="864096"/>
          </a:xfrm>
          <a:prstGeom prst="ellipse">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1" name="Oval 80"/>
          <p:cNvSpPr/>
          <p:nvPr/>
        </p:nvSpPr>
        <p:spPr>
          <a:xfrm>
            <a:off x="3707904" y="1844824"/>
            <a:ext cx="648072" cy="864096"/>
          </a:xfrm>
          <a:prstGeom prst="ellipse">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8"/>
            <a:ext cx="7344816" cy="1080120"/>
          </a:xfrm>
        </p:spPr>
        <p:txBody>
          <a:bodyPr>
            <a:normAutofit fontScale="90000"/>
          </a:bodyPr>
          <a:lstStyle/>
          <a:p>
            <a:r>
              <a:rPr lang="cs-CZ" b="1" dirty="0" smtClean="0"/>
              <a:t>What do we do at national level?</a:t>
            </a:r>
            <a:endParaRPr lang="cs-CZ" b="1" dirty="0"/>
          </a:p>
        </p:txBody>
      </p:sp>
      <p:sp>
        <p:nvSpPr>
          <p:cNvPr id="4" name="Podnadpis 3"/>
          <p:cNvSpPr>
            <a:spLocks noGrp="1"/>
          </p:cNvSpPr>
          <p:nvPr>
            <p:ph type="subTitle" idx="1"/>
          </p:nvPr>
        </p:nvSpPr>
        <p:spPr>
          <a:xfrm>
            <a:off x="0" y="1556792"/>
            <a:ext cx="9036496" cy="4248472"/>
          </a:xfrm>
        </p:spPr>
        <p:txBody>
          <a:bodyPr>
            <a:normAutofit fontScale="92500" lnSpcReduction="20000"/>
          </a:bodyPr>
          <a:lstStyle/>
          <a:p>
            <a:pPr marL="457200" indent="-457200" algn="l">
              <a:buFontTx/>
              <a:buChar char="-"/>
            </a:pPr>
            <a:r>
              <a:rPr lang="cs-CZ" sz="4000" dirty="0" err="1" smtClean="0">
                <a:solidFill>
                  <a:schemeClr val="tx1"/>
                </a:solidFill>
              </a:rPr>
              <a:t>We</a:t>
            </a:r>
            <a:r>
              <a:rPr lang="cs-CZ" sz="4000" dirty="0" smtClean="0">
                <a:solidFill>
                  <a:schemeClr val="tx1"/>
                </a:solidFill>
              </a:rPr>
              <a:t> </a:t>
            </a:r>
            <a:r>
              <a:rPr lang="cs-CZ" sz="4000" dirty="0" err="1" smtClean="0">
                <a:solidFill>
                  <a:schemeClr val="tx1"/>
                </a:solidFill>
              </a:rPr>
              <a:t>change</a:t>
            </a:r>
            <a:r>
              <a:rPr lang="cs-CZ" sz="4000" dirty="0" smtClean="0">
                <a:solidFill>
                  <a:schemeClr val="tx1"/>
                </a:solidFill>
              </a:rPr>
              <a:t> of the university law to support excellence and professional education</a:t>
            </a:r>
          </a:p>
          <a:p>
            <a:pPr marL="457200" indent="-457200" algn="l">
              <a:buFontTx/>
              <a:buChar char="-"/>
            </a:pPr>
            <a:r>
              <a:rPr lang="cs-CZ" sz="4000" dirty="0" err="1" smtClean="0">
                <a:solidFill>
                  <a:schemeClr val="tx1"/>
                </a:solidFill>
              </a:rPr>
              <a:t>We</a:t>
            </a:r>
            <a:r>
              <a:rPr lang="cs-CZ" sz="4000" dirty="0" smtClean="0">
                <a:solidFill>
                  <a:schemeClr val="tx1"/>
                </a:solidFill>
              </a:rPr>
              <a:t> </a:t>
            </a:r>
            <a:r>
              <a:rPr lang="cs-CZ" sz="4000" dirty="0" err="1" smtClean="0">
                <a:solidFill>
                  <a:schemeClr val="tx1"/>
                </a:solidFill>
              </a:rPr>
              <a:t>build</a:t>
            </a:r>
            <a:r>
              <a:rPr lang="cs-CZ" sz="4000" dirty="0" smtClean="0">
                <a:solidFill>
                  <a:schemeClr val="tx1"/>
                </a:solidFill>
              </a:rPr>
              <a:t> </a:t>
            </a:r>
            <a:r>
              <a:rPr lang="cs-CZ" sz="4000" dirty="0" err="1" smtClean="0">
                <a:solidFill>
                  <a:schemeClr val="tx1"/>
                </a:solidFill>
              </a:rPr>
              <a:t>research</a:t>
            </a:r>
            <a:r>
              <a:rPr lang="cs-CZ" sz="4000" dirty="0" smtClean="0">
                <a:solidFill>
                  <a:schemeClr val="tx1"/>
                </a:solidFill>
              </a:rPr>
              <a:t> infrastructures from RDI program and finance </a:t>
            </a:r>
            <a:r>
              <a:rPr lang="cs-CZ" sz="4000" b="1" dirty="0" err="1" smtClean="0">
                <a:solidFill>
                  <a:schemeClr val="tx1"/>
                </a:solidFill>
              </a:rPr>
              <a:t>National</a:t>
            </a:r>
            <a:r>
              <a:rPr lang="cs-CZ" sz="4000" b="1" dirty="0" smtClean="0">
                <a:solidFill>
                  <a:schemeClr val="tx1"/>
                </a:solidFill>
              </a:rPr>
              <a:t> program of sustainability  </a:t>
            </a:r>
          </a:p>
          <a:p>
            <a:pPr marL="457200" indent="-457200" algn="l">
              <a:buFontTx/>
              <a:buChar char="-"/>
            </a:pPr>
            <a:r>
              <a:rPr lang="cs-CZ" sz="4000" dirty="0" err="1" smtClean="0">
                <a:solidFill>
                  <a:schemeClr val="tx1"/>
                </a:solidFill>
              </a:rPr>
              <a:t>We</a:t>
            </a:r>
            <a:r>
              <a:rPr lang="cs-CZ" sz="4000" dirty="0" smtClean="0">
                <a:solidFill>
                  <a:schemeClr val="tx1"/>
                </a:solidFill>
              </a:rPr>
              <a:t> </a:t>
            </a:r>
            <a:r>
              <a:rPr lang="cs-CZ" sz="4000" dirty="0" err="1" smtClean="0">
                <a:solidFill>
                  <a:schemeClr val="tx1"/>
                </a:solidFill>
              </a:rPr>
              <a:t>prepare</a:t>
            </a:r>
            <a:r>
              <a:rPr lang="cs-CZ" sz="4000" dirty="0" smtClean="0">
                <a:solidFill>
                  <a:schemeClr val="tx1"/>
                </a:solidFill>
              </a:rPr>
              <a:t> </a:t>
            </a:r>
            <a:r>
              <a:rPr lang="cs-CZ" sz="4000" dirty="0" err="1" smtClean="0">
                <a:solidFill>
                  <a:schemeClr val="tx1"/>
                </a:solidFill>
              </a:rPr>
              <a:t>new</a:t>
            </a:r>
            <a:r>
              <a:rPr lang="cs-CZ" sz="4000" dirty="0" smtClean="0">
                <a:solidFill>
                  <a:schemeClr val="tx1"/>
                </a:solidFill>
              </a:rPr>
              <a:t> science </a:t>
            </a:r>
            <a:r>
              <a:rPr lang="cs-CZ" sz="4000" dirty="0" err="1" smtClean="0">
                <a:solidFill>
                  <a:schemeClr val="tx1"/>
                </a:solidFill>
              </a:rPr>
              <a:t>evaluation</a:t>
            </a:r>
            <a:r>
              <a:rPr lang="cs-CZ" sz="4000" dirty="0" smtClean="0">
                <a:solidFill>
                  <a:schemeClr val="tx1"/>
                </a:solidFill>
              </a:rPr>
              <a:t> </a:t>
            </a:r>
            <a:r>
              <a:rPr lang="cs-CZ" sz="4000" dirty="0" err="1" smtClean="0">
                <a:solidFill>
                  <a:schemeClr val="tx1"/>
                </a:solidFill>
              </a:rPr>
              <a:t>methodology</a:t>
            </a:r>
            <a:endParaRPr lang="cs-CZ" sz="4000" dirty="0" smtClean="0">
              <a:solidFill>
                <a:schemeClr val="tx1"/>
              </a:solidFill>
            </a:endParaRPr>
          </a:p>
          <a:p>
            <a:pPr algn="l"/>
            <a:r>
              <a:rPr lang="cs-CZ" b="1" dirty="0" smtClean="0">
                <a:solidFill>
                  <a:srgbClr val="FF0000"/>
                </a:solidFill>
              </a:rPr>
              <a:t> </a:t>
            </a:r>
            <a:endParaRPr lang="cs-CZ" u="sng" dirty="0"/>
          </a:p>
        </p:txBody>
      </p:sp>
    </p:spTree>
    <p:extLst>
      <p:ext uri="{BB962C8B-B14F-4D97-AF65-F5344CB8AC3E}">
        <p14:creationId xmlns:p14="http://schemas.microsoft.com/office/powerpoint/2010/main" val="217039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0"/>
            <a:ext cx="7776864" cy="1656184"/>
          </a:xfrm>
        </p:spPr>
        <p:txBody>
          <a:bodyPr>
            <a:normAutofit/>
          </a:bodyPr>
          <a:lstStyle/>
          <a:p>
            <a:r>
              <a:rPr lang="cs-CZ" b="1" dirty="0" smtClean="0"/>
              <a:t>National program of sustainability</a:t>
            </a:r>
            <a:endParaRPr lang="cs-CZ" dirty="0"/>
          </a:p>
        </p:txBody>
      </p:sp>
      <p:sp>
        <p:nvSpPr>
          <p:cNvPr id="4" name="Podnadpis 3"/>
          <p:cNvSpPr>
            <a:spLocks noGrp="1"/>
          </p:cNvSpPr>
          <p:nvPr>
            <p:ph type="subTitle" idx="1"/>
          </p:nvPr>
        </p:nvSpPr>
        <p:spPr>
          <a:xfrm>
            <a:off x="251520" y="1556792"/>
            <a:ext cx="8712968" cy="5301208"/>
          </a:xfrm>
        </p:spPr>
        <p:txBody>
          <a:bodyPr>
            <a:normAutofit lnSpcReduction="10000"/>
          </a:bodyPr>
          <a:lstStyle/>
          <a:p>
            <a:pPr algn="l"/>
            <a:r>
              <a:rPr lang="cs-CZ" b="1" dirty="0" smtClean="0">
                <a:solidFill>
                  <a:srgbClr val="FF0000"/>
                </a:solidFill>
              </a:rPr>
              <a:t> </a:t>
            </a:r>
            <a:r>
              <a:rPr lang="cs-CZ" sz="3600" dirty="0" smtClean="0">
                <a:solidFill>
                  <a:schemeClr val="tx1"/>
                </a:solidFill>
                <a:latin typeface="+mj-lt"/>
              </a:rPr>
              <a:t>General philosophy of the program is that applicants to VaVpI project already declared the ambition to support the excelency at regional level and passed the test of international evaluation. National program </a:t>
            </a:r>
            <a:r>
              <a:rPr lang="cs-CZ" sz="3600" dirty="0" err="1" smtClean="0">
                <a:solidFill>
                  <a:schemeClr val="tx1"/>
                </a:solidFill>
                <a:latin typeface="+mj-lt"/>
              </a:rPr>
              <a:t>of</a:t>
            </a:r>
            <a:r>
              <a:rPr lang="cs-CZ" sz="3600" dirty="0" smtClean="0">
                <a:solidFill>
                  <a:schemeClr val="tx1"/>
                </a:solidFill>
                <a:latin typeface="+mj-lt"/>
              </a:rPr>
              <a:t> </a:t>
            </a:r>
            <a:r>
              <a:rPr lang="cs-CZ" sz="3600" dirty="0" err="1" smtClean="0">
                <a:solidFill>
                  <a:schemeClr val="tx1"/>
                </a:solidFill>
                <a:latin typeface="+mj-lt"/>
              </a:rPr>
              <a:t>sustainability</a:t>
            </a:r>
            <a:r>
              <a:rPr lang="cs-CZ" sz="3600" dirty="0" smtClean="0">
                <a:solidFill>
                  <a:schemeClr val="tx1"/>
                </a:solidFill>
                <a:latin typeface="+mj-lt"/>
              </a:rPr>
              <a:t> should support this ambition, which implicitly means also that NPS evaluates to which extent the new centres are able to withstand international criteria of R</a:t>
            </a:r>
            <a:r>
              <a:rPr lang="cs-CZ" sz="3600" dirty="0" smtClean="0">
                <a:solidFill>
                  <a:schemeClr val="tx1"/>
                </a:solidFill>
                <a:latin typeface="+mj-lt"/>
                <a:cs typeface="Arial"/>
              </a:rPr>
              <a:t>&amp;D quality. </a:t>
            </a:r>
            <a:endParaRPr lang="cs-CZ" sz="3600" u="sng" dirty="0">
              <a:latin typeface="+mj-lt"/>
            </a:endParaRPr>
          </a:p>
        </p:txBody>
      </p:sp>
    </p:spTree>
    <p:extLst>
      <p:ext uri="{BB962C8B-B14F-4D97-AF65-F5344CB8AC3E}">
        <p14:creationId xmlns:p14="http://schemas.microsoft.com/office/powerpoint/2010/main" val="217039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07504" y="116632"/>
            <a:ext cx="8784976" cy="6741368"/>
          </a:xfrm>
        </p:spPr>
        <p:txBody>
          <a:bodyPr>
            <a:normAutofit/>
          </a:bodyPr>
          <a:lstStyle/>
          <a:p>
            <a:pPr algn="l"/>
            <a:r>
              <a:rPr lang="cs-CZ" b="1" dirty="0" smtClean="0">
                <a:solidFill>
                  <a:schemeClr val="tx1"/>
                </a:solidFill>
              </a:rPr>
              <a:t>8.4 Theshold criteria of successfull fulfillment of the project of NPS I I</a:t>
            </a:r>
            <a:endParaRPr lang="cs-CZ" b="1" dirty="0">
              <a:solidFill>
                <a:schemeClr val="tx1"/>
              </a:solidFill>
            </a:endParaRPr>
          </a:p>
          <a:p>
            <a:pPr marL="457200" lvl="0" indent="-457200" algn="l">
              <a:buFontTx/>
              <a:buChar char="-"/>
            </a:pPr>
            <a:r>
              <a:rPr lang="cs-CZ" sz="3500" dirty="0" smtClean="0">
                <a:solidFill>
                  <a:schemeClr val="tx1"/>
                </a:solidFill>
              </a:rPr>
              <a:t>Successfull conclusion of at least one international collaboration project of </a:t>
            </a:r>
            <a:r>
              <a:rPr lang="cs-CZ" sz="3500" dirty="0" err="1" smtClean="0">
                <a:solidFill>
                  <a:schemeClr val="tx1"/>
                </a:solidFill>
              </a:rPr>
              <a:t>duration</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at</a:t>
            </a:r>
            <a:r>
              <a:rPr lang="cs-CZ" sz="3500" dirty="0" smtClean="0">
                <a:solidFill>
                  <a:schemeClr val="tx1"/>
                </a:solidFill>
              </a:rPr>
              <a:t> least 12 months</a:t>
            </a:r>
          </a:p>
          <a:p>
            <a:pPr marL="457200" indent="-457200" algn="l">
              <a:buFontTx/>
              <a:buChar char="-"/>
            </a:pPr>
            <a:r>
              <a:rPr lang="cs-CZ" sz="3500" dirty="0" smtClean="0">
                <a:solidFill>
                  <a:schemeClr val="tx1"/>
                </a:solidFill>
              </a:rPr>
              <a:t> Successfull conclusion of at least one industry  collaboration project of </a:t>
            </a:r>
            <a:r>
              <a:rPr lang="cs-CZ" sz="3500" dirty="0" err="1" smtClean="0">
                <a:solidFill>
                  <a:schemeClr val="tx1"/>
                </a:solidFill>
              </a:rPr>
              <a:t>duration</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at</a:t>
            </a:r>
            <a:r>
              <a:rPr lang="cs-CZ" sz="3500" dirty="0" smtClean="0">
                <a:solidFill>
                  <a:schemeClr val="tx1"/>
                </a:solidFill>
              </a:rPr>
              <a:t> least 12 months</a:t>
            </a:r>
          </a:p>
          <a:p>
            <a:pPr marL="457200" indent="-457200" algn="l">
              <a:buFontTx/>
              <a:buChar char="-"/>
            </a:pPr>
            <a:r>
              <a:rPr lang="cs-CZ" sz="3500" dirty="0">
                <a:solidFill>
                  <a:schemeClr val="tx1"/>
                </a:solidFill>
              </a:rPr>
              <a:t> </a:t>
            </a:r>
            <a:r>
              <a:rPr lang="cs-CZ" sz="3500" dirty="0" smtClean="0">
                <a:solidFill>
                  <a:schemeClr val="tx1"/>
                </a:solidFill>
              </a:rPr>
              <a:t>Successfull conclusion of at least one collaboration project with regional authority of </a:t>
            </a:r>
            <a:r>
              <a:rPr lang="cs-CZ" sz="3500" dirty="0" err="1" smtClean="0">
                <a:solidFill>
                  <a:schemeClr val="tx1"/>
                </a:solidFill>
              </a:rPr>
              <a:t>duration</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at</a:t>
            </a:r>
            <a:r>
              <a:rPr lang="cs-CZ" sz="3500" dirty="0" smtClean="0">
                <a:solidFill>
                  <a:schemeClr val="tx1"/>
                </a:solidFill>
              </a:rPr>
              <a:t> least 12 months</a:t>
            </a:r>
          </a:p>
          <a:p>
            <a:endParaRPr lang="cs-CZ" dirty="0"/>
          </a:p>
        </p:txBody>
      </p:sp>
    </p:spTree>
    <p:extLst>
      <p:ext uri="{BB962C8B-B14F-4D97-AF65-F5344CB8AC3E}">
        <p14:creationId xmlns:p14="http://schemas.microsoft.com/office/powerpoint/2010/main" val="352265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07504" y="116632"/>
            <a:ext cx="8784976" cy="6741368"/>
          </a:xfrm>
        </p:spPr>
        <p:txBody>
          <a:bodyPr>
            <a:normAutofit lnSpcReduction="10000"/>
          </a:bodyPr>
          <a:lstStyle/>
          <a:p>
            <a:pPr algn="l"/>
            <a:r>
              <a:rPr lang="cs-CZ" b="1" dirty="0" smtClean="0">
                <a:solidFill>
                  <a:schemeClr val="tx1"/>
                </a:solidFill>
              </a:rPr>
              <a:t>8.4 Theshold criteria of successfull fulfillment of the project of NPS I I</a:t>
            </a:r>
          </a:p>
          <a:p>
            <a:pPr algn="l"/>
            <a:r>
              <a:rPr lang="cs-CZ" b="1" dirty="0" smtClean="0">
                <a:solidFill>
                  <a:schemeClr val="tx1"/>
                </a:solidFill>
              </a:rPr>
              <a:t>For successful fulfillmnet of  the NPS project there must be completed :</a:t>
            </a:r>
          </a:p>
          <a:p>
            <a:pPr marL="457200" lvl="0" indent="-457200" algn="l">
              <a:buFontTx/>
              <a:buChar char="-"/>
            </a:pPr>
            <a:r>
              <a:rPr lang="cs-CZ" dirty="0" smtClean="0">
                <a:solidFill>
                  <a:schemeClr val="tx1"/>
                </a:solidFill>
              </a:rPr>
              <a:t> At least five </a:t>
            </a:r>
            <a:r>
              <a:rPr lang="cs-CZ" dirty="0" err="1" smtClean="0">
                <a:solidFill>
                  <a:schemeClr val="tx1"/>
                </a:solidFill>
              </a:rPr>
              <a:t>international</a:t>
            </a:r>
            <a:r>
              <a:rPr lang="cs-CZ" dirty="0" smtClean="0">
                <a:solidFill>
                  <a:schemeClr val="tx1"/>
                </a:solidFill>
              </a:rPr>
              <a:t> </a:t>
            </a:r>
            <a:r>
              <a:rPr lang="cs-CZ" dirty="0" err="1" smtClean="0">
                <a:solidFill>
                  <a:schemeClr val="tx1"/>
                </a:solidFill>
              </a:rPr>
              <a:t>collaboration</a:t>
            </a:r>
            <a:r>
              <a:rPr lang="cs-CZ" dirty="0" smtClean="0">
                <a:solidFill>
                  <a:schemeClr val="tx1"/>
                </a:solidFill>
              </a:rPr>
              <a:t> or industry </a:t>
            </a:r>
            <a:r>
              <a:rPr lang="cs-CZ" dirty="0" err="1" smtClean="0">
                <a:solidFill>
                  <a:schemeClr val="tx1"/>
                </a:solidFill>
              </a:rPr>
              <a:t>collaboration</a:t>
            </a:r>
            <a:r>
              <a:rPr lang="cs-CZ" dirty="0" smtClean="0">
                <a:solidFill>
                  <a:schemeClr val="tx1"/>
                </a:solidFill>
              </a:rPr>
              <a:t> </a:t>
            </a:r>
            <a:r>
              <a:rPr lang="cs-CZ" dirty="0" err="1" smtClean="0">
                <a:solidFill>
                  <a:schemeClr val="tx1"/>
                </a:solidFill>
              </a:rPr>
              <a:t>projects</a:t>
            </a:r>
            <a:r>
              <a:rPr lang="cs-CZ" dirty="0" smtClean="0">
                <a:solidFill>
                  <a:schemeClr val="tx1"/>
                </a:solidFill>
              </a:rPr>
              <a:t> lasting at least 12 months.</a:t>
            </a:r>
          </a:p>
          <a:p>
            <a:pPr marL="457200" lvl="0" indent="-457200" algn="l">
              <a:buFontTx/>
              <a:buChar char="-"/>
            </a:pPr>
            <a:r>
              <a:rPr lang="cs-CZ" dirty="0" smtClean="0">
                <a:solidFill>
                  <a:schemeClr val="tx1"/>
                </a:solidFill>
              </a:rPr>
              <a:t>Fulfillment of at least one industry stay of the researcher of the center in private industry research laboratory of duration 1 to 6 months.  </a:t>
            </a:r>
          </a:p>
          <a:p>
            <a:pPr marL="457200" lvl="0" indent="-457200" algn="l">
              <a:buFontTx/>
              <a:buChar char="-"/>
            </a:pPr>
            <a:r>
              <a:rPr lang="cs-CZ" dirty="0" smtClean="0">
                <a:solidFill>
                  <a:schemeClr val="tx1"/>
                </a:solidFill>
              </a:rPr>
              <a:t>Fulfillment of stays of at least 20% of the project employees in foreign </a:t>
            </a:r>
            <a:r>
              <a:rPr lang="cs-CZ" dirty="0" err="1" smtClean="0">
                <a:solidFill>
                  <a:schemeClr val="tx1"/>
                </a:solidFill>
              </a:rPr>
              <a:t>research</a:t>
            </a:r>
            <a:r>
              <a:rPr lang="cs-CZ" dirty="0" smtClean="0">
                <a:solidFill>
                  <a:schemeClr val="tx1"/>
                </a:solidFill>
              </a:rPr>
              <a:t> </a:t>
            </a:r>
            <a:r>
              <a:rPr lang="cs-CZ" dirty="0" err="1" smtClean="0">
                <a:solidFill>
                  <a:schemeClr val="tx1"/>
                </a:solidFill>
              </a:rPr>
              <a:t>laboratories</a:t>
            </a:r>
            <a:r>
              <a:rPr lang="cs-CZ" dirty="0" smtClean="0">
                <a:solidFill>
                  <a:schemeClr val="tx1"/>
                </a:solidFill>
              </a:rPr>
              <a:t> </a:t>
            </a:r>
            <a:r>
              <a:rPr lang="cs-CZ" dirty="0" err="1" smtClean="0">
                <a:solidFill>
                  <a:schemeClr val="tx1"/>
                </a:solidFill>
              </a:rPr>
              <a:t>lasting</a:t>
            </a:r>
            <a:r>
              <a:rPr lang="cs-CZ" dirty="0" smtClean="0">
                <a:solidFill>
                  <a:schemeClr val="tx1"/>
                </a:solidFill>
              </a:rPr>
              <a:t> 1 to 6 months.</a:t>
            </a:r>
          </a:p>
          <a:p>
            <a:endParaRPr lang="cs-CZ" dirty="0"/>
          </a:p>
        </p:txBody>
      </p:sp>
    </p:spTree>
    <p:extLst>
      <p:ext uri="{BB962C8B-B14F-4D97-AF65-F5344CB8AC3E}">
        <p14:creationId xmlns:p14="http://schemas.microsoft.com/office/powerpoint/2010/main" val="352265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07504" y="980728"/>
            <a:ext cx="8784976" cy="3960440"/>
          </a:xfrm>
        </p:spPr>
        <p:txBody>
          <a:bodyPr>
            <a:normAutofit/>
          </a:bodyPr>
          <a:lstStyle/>
          <a:p>
            <a:pPr algn="l"/>
            <a:endParaRPr lang="cs-CZ" b="1" dirty="0" smtClean="0"/>
          </a:p>
          <a:p>
            <a:r>
              <a:rPr lang="cs-CZ" sz="4400" dirty="0" err="1" smtClean="0">
                <a:solidFill>
                  <a:schemeClr val="tx1"/>
                </a:solidFill>
              </a:rPr>
              <a:t>This</a:t>
            </a:r>
            <a:r>
              <a:rPr lang="cs-CZ" sz="4400" dirty="0" smtClean="0">
                <a:solidFill>
                  <a:schemeClr val="tx1"/>
                </a:solidFill>
              </a:rPr>
              <a:t> </a:t>
            </a:r>
            <a:r>
              <a:rPr lang="cs-CZ" sz="4400" dirty="0" err="1" smtClean="0">
                <a:solidFill>
                  <a:schemeClr val="tx1"/>
                </a:solidFill>
              </a:rPr>
              <a:t>is</a:t>
            </a:r>
            <a:r>
              <a:rPr lang="cs-CZ" sz="4400" dirty="0" smtClean="0">
                <a:solidFill>
                  <a:schemeClr val="tx1"/>
                </a:solidFill>
              </a:rPr>
              <a:t> a pilot test </a:t>
            </a:r>
            <a:r>
              <a:rPr lang="cs-CZ" sz="4400" dirty="0" err="1" smtClean="0">
                <a:solidFill>
                  <a:schemeClr val="tx1"/>
                </a:solidFill>
              </a:rPr>
              <a:t>of</a:t>
            </a:r>
            <a:r>
              <a:rPr lang="cs-CZ" sz="4400" dirty="0" smtClean="0">
                <a:solidFill>
                  <a:schemeClr val="tx1"/>
                </a:solidFill>
              </a:rPr>
              <a:t> </a:t>
            </a:r>
            <a:r>
              <a:rPr lang="cs-CZ" sz="4400" dirty="0" err="1" smtClean="0">
                <a:solidFill>
                  <a:schemeClr val="tx1"/>
                </a:solidFill>
              </a:rPr>
              <a:t>measures</a:t>
            </a:r>
            <a:r>
              <a:rPr lang="cs-CZ" sz="4400" dirty="0" smtClean="0">
                <a:solidFill>
                  <a:schemeClr val="tx1"/>
                </a:solidFill>
              </a:rPr>
              <a:t> to support </a:t>
            </a:r>
            <a:r>
              <a:rPr lang="cs-CZ" sz="4400" smtClean="0">
                <a:solidFill>
                  <a:schemeClr val="tx1"/>
                </a:solidFill>
              </a:rPr>
              <a:t>R&amp;D excellence</a:t>
            </a:r>
            <a:endParaRPr lang="cs-CZ" sz="4400" dirty="0" smtClean="0">
              <a:solidFill>
                <a:schemeClr val="tx1"/>
              </a:solidFill>
            </a:endParaRPr>
          </a:p>
          <a:p>
            <a:r>
              <a:rPr lang="cs-CZ" sz="4400" b="1" dirty="0" smtClean="0">
                <a:solidFill>
                  <a:schemeClr val="tx1"/>
                </a:solidFill>
              </a:rPr>
              <a:t>Thank you for your attention</a:t>
            </a:r>
            <a:endParaRPr lang="cs-CZ" sz="4400" dirty="0">
              <a:solidFill>
                <a:schemeClr val="tx1"/>
              </a:solidFill>
            </a:endParaRPr>
          </a:p>
          <a:p>
            <a:endParaRPr lang="cs-CZ" dirty="0"/>
          </a:p>
        </p:txBody>
      </p:sp>
    </p:spTree>
    <p:extLst>
      <p:ext uri="{BB962C8B-B14F-4D97-AF65-F5344CB8AC3E}">
        <p14:creationId xmlns:p14="http://schemas.microsoft.com/office/powerpoint/2010/main" val="86330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889366" y="4724772"/>
            <a:ext cx="3254634" cy="213322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0"/>
            <a:ext cx="6903758" cy="4869159"/>
          </a:xfrm>
          <a:prstGeom prst="rect">
            <a:avLst/>
          </a:prstGeom>
          <a:noFill/>
          <a:ln w="9525">
            <a:noFill/>
            <a:miter lim="800000"/>
            <a:headEnd/>
            <a:tailEnd/>
          </a:ln>
        </p:spPr>
      </p:pic>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889366" y="4724772"/>
            <a:ext cx="3254634" cy="213322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0"/>
            <a:ext cx="6903758" cy="4869159"/>
          </a:xfrm>
          <a:prstGeom prst="rect">
            <a:avLst/>
          </a:prstGeom>
          <a:noFill/>
          <a:ln w="9525">
            <a:noFill/>
            <a:miter lim="800000"/>
            <a:headEnd/>
            <a:tailEnd/>
          </a:ln>
        </p:spPr>
      </p:pic>
      <p:sp>
        <p:nvSpPr>
          <p:cNvPr id="5" name="Isosceles Triangle 4"/>
          <p:cNvSpPr/>
          <p:nvPr/>
        </p:nvSpPr>
        <p:spPr>
          <a:xfrm>
            <a:off x="3851920" y="2060848"/>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Isosceles Triangle 5"/>
          <p:cNvSpPr/>
          <p:nvPr/>
        </p:nvSpPr>
        <p:spPr>
          <a:xfrm>
            <a:off x="4139952" y="2492896"/>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Isosceles Triangle 7"/>
          <p:cNvSpPr/>
          <p:nvPr/>
        </p:nvSpPr>
        <p:spPr>
          <a:xfrm>
            <a:off x="1691680" y="1556792"/>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Isosceles Triangle 9"/>
          <p:cNvSpPr/>
          <p:nvPr/>
        </p:nvSpPr>
        <p:spPr>
          <a:xfrm>
            <a:off x="1403648" y="3861048"/>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Isosceles Triangle 10"/>
          <p:cNvSpPr/>
          <p:nvPr/>
        </p:nvSpPr>
        <p:spPr>
          <a:xfrm>
            <a:off x="3131840" y="3212976"/>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Isosceles Triangle 11"/>
          <p:cNvSpPr/>
          <p:nvPr/>
        </p:nvSpPr>
        <p:spPr>
          <a:xfrm>
            <a:off x="2915816" y="1844824"/>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889366" y="4724772"/>
            <a:ext cx="3254634" cy="213322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0"/>
            <a:ext cx="6903758" cy="4869159"/>
          </a:xfrm>
          <a:prstGeom prst="rect">
            <a:avLst/>
          </a:prstGeom>
          <a:noFill/>
          <a:ln w="9525">
            <a:noFill/>
            <a:miter lim="800000"/>
            <a:headEnd/>
            <a:tailEnd/>
          </a:ln>
        </p:spPr>
      </p:pic>
      <p:sp>
        <p:nvSpPr>
          <p:cNvPr id="9" name="Oval 8"/>
          <p:cNvSpPr/>
          <p:nvPr/>
        </p:nvSpPr>
        <p:spPr>
          <a:xfrm>
            <a:off x="6588224" y="4941168"/>
            <a:ext cx="1296144" cy="1800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8"/>
            <a:ext cx="7344816" cy="1080120"/>
          </a:xfrm>
        </p:spPr>
        <p:txBody>
          <a:bodyPr>
            <a:normAutofit/>
          </a:bodyPr>
          <a:lstStyle/>
          <a:p>
            <a:r>
              <a:rPr lang="cs-CZ" dirty="0" smtClean="0"/>
              <a:t>General goals of Czech science</a:t>
            </a:r>
            <a:endParaRPr lang="cs-CZ" dirty="0"/>
          </a:p>
        </p:txBody>
      </p:sp>
      <p:sp>
        <p:nvSpPr>
          <p:cNvPr id="4" name="Podnadpis 3"/>
          <p:cNvSpPr>
            <a:spLocks noGrp="1"/>
          </p:cNvSpPr>
          <p:nvPr>
            <p:ph type="subTitle" idx="1"/>
          </p:nvPr>
        </p:nvSpPr>
        <p:spPr>
          <a:xfrm>
            <a:off x="467544" y="1556792"/>
            <a:ext cx="8136904" cy="5112568"/>
          </a:xfrm>
        </p:spPr>
        <p:txBody>
          <a:bodyPr>
            <a:normAutofit fontScale="77500" lnSpcReduction="20000"/>
          </a:bodyPr>
          <a:lstStyle/>
          <a:p>
            <a:pPr algn="l"/>
            <a:r>
              <a:rPr lang="cs-CZ" b="1" dirty="0" smtClean="0">
                <a:solidFill>
                  <a:schemeClr val="tx1"/>
                </a:solidFill>
              </a:rPr>
              <a:t>In my </a:t>
            </a:r>
            <a:r>
              <a:rPr lang="cs-CZ" b="1" dirty="0" err="1" smtClean="0">
                <a:solidFill>
                  <a:schemeClr val="tx1"/>
                </a:solidFill>
              </a:rPr>
              <a:t>position</a:t>
            </a:r>
            <a:r>
              <a:rPr lang="cs-CZ" b="1" dirty="0">
                <a:solidFill>
                  <a:schemeClr val="tx1"/>
                </a:solidFill>
              </a:rPr>
              <a:t> </a:t>
            </a:r>
            <a:r>
              <a:rPr lang="cs-CZ" b="1" dirty="0" smtClean="0">
                <a:solidFill>
                  <a:schemeClr val="tx1"/>
                </a:solidFill>
              </a:rPr>
              <a:t> </a:t>
            </a:r>
            <a:r>
              <a:rPr lang="cs-CZ" b="1" dirty="0" err="1" smtClean="0">
                <a:solidFill>
                  <a:schemeClr val="tx1"/>
                </a:solidFill>
              </a:rPr>
              <a:t>they</a:t>
            </a:r>
            <a:r>
              <a:rPr lang="cs-CZ" b="1" dirty="0" smtClean="0">
                <a:solidFill>
                  <a:schemeClr val="tx1"/>
                </a:solidFill>
              </a:rPr>
              <a:t> </a:t>
            </a:r>
            <a:r>
              <a:rPr lang="cs-CZ" b="1" dirty="0" smtClean="0">
                <a:solidFill>
                  <a:schemeClr val="tx1"/>
                </a:solidFill>
              </a:rPr>
              <a:t>are: </a:t>
            </a:r>
            <a:endParaRPr lang="cs-CZ" dirty="0">
              <a:solidFill>
                <a:schemeClr val="tx1"/>
              </a:solidFill>
            </a:endParaRPr>
          </a:p>
          <a:p>
            <a:pPr lvl="0" algn="l"/>
            <a:r>
              <a:rPr lang="cs-CZ" b="1" dirty="0" smtClean="0">
                <a:solidFill>
                  <a:schemeClr val="tx1"/>
                </a:solidFill>
              </a:rPr>
              <a:t>1) Gain of the knowledge into the Czech Republic through international academic community. For that we </a:t>
            </a:r>
            <a:r>
              <a:rPr lang="cs-CZ" b="1" dirty="0" err="1" smtClean="0">
                <a:solidFill>
                  <a:schemeClr val="tx1"/>
                </a:solidFill>
              </a:rPr>
              <a:t>have</a:t>
            </a:r>
            <a:r>
              <a:rPr lang="cs-CZ" b="1" dirty="0" smtClean="0">
                <a:solidFill>
                  <a:schemeClr val="tx1"/>
                </a:solidFill>
              </a:rPr>
              <a:t> to </a:t>
            </a:r>
            <a:r>
              <a:rPr lang="cs-CZ" b="1" dirty="0" err="1" smtClean="0">
                <a:solidFill>
                  <a:schemeClr val="tx1"/>
                </a:solidFill>
              </a:rPr>
              <a:t>be</a:t>
            </a:r>
            <a:r>
              <a:rPr lang="cs-CZ" b="1" dirty="0" smtClean="0">
                <a:solidFill>
                  <a:schemeClr val="tx1"/>
                </a:solidFill>
              </a:rPr>
              <a:t> able to contribute, </a:t>
            </a:r>
            <a:endParaRPr lang="cs-CZ" dirty="0">
              <a:solidFill>
                <a:schemeClr val="tx1"/>
              </a:solidFill>
            </a:endParaRPr>
          </a:p>
          <a:p>
            <a:pPr marL="514350" lvl="0" indent="-514350" algn="l">
              <a:buAutoNum type="alphaLcParenR"/>
            </a:pPr>
            <a:r>
              <a:rPr lang="cs-CZ" b="1" dirty="0" smtClean="0">
                <a:solidFill>
                  <a:schemeClr val="tx1"/>
                </a:solidFill>
              </a:rPr>
              <a:t>to have sufficient quality,</a:t>
            </a:r>
          </a:p>
          <a:p>
            <a:pPr marL="514350" lvl="0" indent="-514350" algn="l">
              <a:buAutoNum type="alphaLcParenR"/>
            </a:pPr>
            <a:r>
              <a:rPr lang="cs-CZ" b="1" dirty="0" smtClean="0">
                <a:solidFill>
                  <a:schemeClr val="tx1"/>
                </a:solidFill>
              </a:rPr>
              <a:t>to be able to communicate, i.e. first of all publish in a  </a:t>
            </a:r>
            <a:r>
              <a:rPr lang="cs-CZ" b="1" dirty="0" err="1" smtClean="0">
                <a:solidFill>
                  <a:schemeClr val="tx1"/>
                </a:solidFill>
              </a:rPr>
              <a:t>trustworthy</a:t>
            </a:r>
            <a:r>
              <a:rPr lang="cs-CZ" b="1" dirty="0" smtClean="0">
                <a:solidFill>
                  <a:schemeClr val="tx1"/>
                </a:solidFill>
              </a:rPr>
              <a:t> </a:t>
            </a:r>
            <a:r>
              <a:rPr lang="cs-CZ" b="1" dirty="0" err="1" smtClean="0">
                <a:solidFill>
                  <a:schemeClr val="tx1"/>
                </a:solidFill>
              </a:rPr>
              <a:t>way</a:t>
            </a:r>
            <a:r>
              <a:rPr lang="cs-CZ" b="1" dirty="0" smtClean="0">
                <a:solidFill>
                  <a:schemeClr val="tx1"/>
                </a:solidFill>
              </a:rPr>
              <a:t>, to </a:t>
            </a:r>
            <a:r>
              <a:rPr lang="cs-CZ" b="1" dirty="0" err="1" smtClean="0">
                <a:solidFill>
                  <a:schemeClr val="tx1"/>
                </a:solidFill>
              </a:rPr>
              <a:t>give</a:t>
            </a:r>
            <a:r>
              <a:rPr lang="cs-CZ" b="1" dirty="0" smtClean="0">
                <a:solidFill>
                  <a:schemeClr val="tx1"/>
                </a:solidFill>
              </a:rPr>
              <a:t> lectures, to </a:t>
            </a:r>
            <a:r>
              <a:rPr lang="cs-CZ" b="1" dirty="0" err="1" smtClean="0">
                <a:solidFill>
                  <a:schemeClr val="tx1"/>
                </a:solidFill>
              </a:rPr>
              <a:t>organise</a:t>
            </a:r>
            <a:r>
              <a:rPr lang="cs-CZ" b="1" dirty="0" smtClean="0">
                <a:solidFill>
                  <a:schemeClr val="tx1"/>
                </a:solidFill>
              </a:rPr>
              <a:t> scientific conferences and courses, to </a:t>
            </a:r>
            <a:r>
              <a:rPr lang="cs-CZ" b="1" dirty="0" err="1" smtClean="0">
                <a:solidFill>
                  <a:schemeClr val="tx1"/>
                </a:solidFill>
              </a:rPr>
              <a:t>produce</a:t>
            </a:r>
            <a:r>
              <a:rPr lang="cs-CZ" b="1" dirty="0" smtClean="0">
                <a:solidFill>
                  <a:schemeClr val="tx1"/>
                </a:solidFill>
              </a:rPr>
              <a:t> open source softwares and algorithms, to run specialised web </a:t>
            </a:r>
            <a:r>
              <a:rPr lang="cs-CZ" b="1" dirty="0" err="1" smtClean="0">
                <a:solidFill>
                  <a:schemeClr val="tx1"/>
                </a:solidFill>
              </a:rPr>
              <a:t>pages</a:t>
            </a:r>
            <a:r>
              <a:rPr lang="cs-CZ" b="1" dirty="0" smtClean="0">
                <a:solidFill>
                  <a:schemeClr val="tx1"/>
                </a:solidFill>
              </a:rPr>
              <a:t> </a:t>
            </a:r>
            <a:r>
              <a:rPr lang="cs-CZ" b="1" dirty="0" err="1" smtClean="0">
                <a:solidFill>
                  <a:schemeClr val="tx1"/>
                </a:solidFill>
              </a:rPr>
              <a:t>etc</a:t>
            </a:r>
            <a:r>
              <a:rPr lang="cs-CZ" b="1" dirty="0" smtClean="0">
                <a:solidFill>
                  <a:schemeClr val="tx1"/>
                </a:solidFill>
              </a:rPr>
              <a:t>.</a:t>
            </a:r>
          </a:p>
          <a:p>
            <a:pPr marL="514350" lvl="0" indent="-514350" algn="l">
              <a:buAutoNum type="alphaLcParenR"/>
            </a:pPr>
            <a:r>
              <a:rPr lang="cs-CZ" b="1" dirty="0" smtClean="0">
                <a:solidFill>
                  <a:schemeClr val="tx1"/>
                </a:solidFill>
              </a:rPr>
              <a:t>to be to able to absorb, namely scientist from abroad, our own returnees, high quality researchers from the industry. The biggest crime of the Czech scientific community is inbreeding, when scientist continue in one team from master thesis up to professorship. </a:t>
            </a:r>
            <a:endParaRPr lang="cs-CZ" dirty="0">
              <a:solidFill>
                <a:schemeClr val="tx1"/>
              </a:solidFill>
            </a:endParaRPr>
          </a:p>
          <a:p>
            <a:endParaRPr lang="cs-CZ" dirty="0"/>
          </a:p>
        </p:txBody>
      </p:sp>
    </p:spTree>
    <p:extLst>
      <p:ext uri="{BB962C8B-B14F-4D97-AF65-F5344CB8AC3E}">
        <p14:creationId xmlns:p14="http://schemas.microsoft.com/office/powerpoint/2010/main" val="2346336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44624"/>
            <a:ext cx="7344816" cy="1080120"/>
          </a:xfrm>
        </p:spPr>
        <p:txBody>
          <a:bodyPr>
            <a:normAutofit/>
          </a:bodyPr>
          <a:lstStyle/>
          <a:p>
            <a:r>
              <a:rPr lang="cs-CZ" dirty="0" smtClean="0"/>
              <a:t>General goals of Czech science</a:t>
            </a:r>
            <a:endParaRPr lang="cs-CZ" dirty="0"/>
          </a:p>
        </p:txBody>
      </p:sp>
      <p:sp>
        <p:nvSpPr>
          <p:cNvPr id="4" name="Podnadpis 3"/>
          <p:cNvSpPr>
            <a:spLocks noGrp="1"/>
          </p:cNvSpPr>
          <p:nvPr>
            <p:ph type="subTitle" idx="1"/>
          </p:nvPr>
        </p:nvSpPr>
        <p:spPr>
          <a:xfrm>
            <a:off x="0" y="1124744"/>
            <a:ext cx="9036496" cy="5544616"/>
          </a:xfrm>
        </p:spPr>
        <p:txBody>
          <a:bodyPr>
            <a:normAutofit fontScale="55000" lnSpcReduction="20000"/>
          </a:bodyPr>
          <a:lstStyle/>
          <a:p>
            <a:pPr algn="l"/>
            <a:r>
              <a:rPr lang="cs-CZ" sz="4400" b="1" dirty="0" smtClean="0">
                <a:solidFill>
                  <a:schemeClr val="tx1"/>
                </a:solidFill>
              </a:rPr>
              <a:t>In my position it they are: </a:t>
            </a:r>
            <a:endParaRPr lang="cs-CZ" sz="4400" dirty="0">
              <a:solidFill>
                <a:schemeClr val="tx1"/>
              </a:solidFill>
            </a:endParaRPr>
          </a:p>
          <a:p>
            <a:pPr lvl="0" algn="l"/>
            <a:endParaRPr lang="cs-CZ" sz="4400" b="1" dirty="0" smtClean="0">
              <a:solidFill>
                <a:schemeClr val="tx1"/>
              </a:solidFill>
            </a:endParaRPr>
          </a:p>
          <a:p>
            <a:pPr lvl="0" algn="l"/>
            <a:r>
              <a:rPr lang="cs-CZ" sz="4400" b="1" dirty="0" smtClean="0">
                <a:solidFill>
                  <a:schemeClr val="tx1"/>
                </a:solidFill>
              </a:rPr>
              <a:t>2) Transfer of knowledge to Czech subjects </a:t>
            </a:r>
            <a:endParaRPr lang="cs-CZ" sz="4400" dirty="0">
              <a:solidFill>
                <a:schemeClr val="tx1"/>
              </a:solidFill>
            </a:endParaRPr>
          </a:p>
          <a:p>
            <a:pPr marL="514350" lvl="0" indent="-514350" algn="l">
              <a:buAutoNum type="alphaLcParenR"/>
            </a:pPr>
            <a:r>
              <a:rPr lang="cs-CZ" sz="4400" b="1" dirty="0" smtClean="0">
                <a:solidFill>
                  <a:schemeClr val="tx1"/>
                </a:solidFill>
              </a:rPr>
              <a:t>Students</a:t>
            </a:r>
          </a:p>
          <a:p>
            <a:pPr marL="514350" lvl="0" indent="-514350" algn="l">
              <a:buAutoNum type="alphaLcParenR"/>
            </a:pPr>
            <a:r>
              <a:rPr lang="cs-CZ" sz="4400" b="1" dirty="0" err="1" smtClean="0">
                <a:solidFill>
                  <a:schemeClr val="tx1"/>
                </a:solidFill>
              </a:rPr>
              <a:t>Industry</a:t>
            </a:r>
            <a:r>
              <a:rPr lang="cs-CZ" sz="4400" b="1" dirty="0" smtClean="0">
                <a:solidFill>
                  <a:schemeClr val="tx1"/>
                </a:solidFill>
              </a:rPr>
              <a:t> </a:t>
            </a:r>
            <a:r>
              <a:rPr lang="cs-CZ" sz="4400" b="1" dirty="0" smtClean="0">
                <a:solidFill>
                  <a:schemeClr val="tx1"/>
                </a:solidFill>
              </a:rPr>
              <a:t>via  consultations, research contracts, spin-off companies, joint  projects etc. </a:t>
            </a:r>
          </a:p>
          <a:p>
            <a:pPr marL="514350" lvl="0" indent="-514350" algn="l">
              <a:buAutoNum type="alphaLcParenR"/>
            </a:pPr>
            <a:r>
              <a:rPr lang="cs-CZ" sz="4400" b="1" dirty="0" smtClean="0">
                <a:solidFill>
                  <a:schemeClr val="tx1"/>
                </a:solidFill>
              </a:rPr>
              <a:t>Broad public </a:t>
            </a:r>
            <a:r>
              <a:rPr lang="cs-CZ" sz="4400" b="1" dirty="0" smtClean="0">
                <a:solidFill>
                  <a:schemeClr val="tx1"/>
                </a:solidFill>
              </a:rPr>
              <a:t>via </a:t>
            </a:r>
            <a:r>
              <a:rPr lang="cs-CZ" sz="4400" b="1" dirty="0" smtClean="0">
                <a:solidFill>
                  <a:schemeClr val="tx1"/>
                </a:solidFill>
              </a:rPr>
              <a:t>teachers, educated promoters of science, </a:t>
            </a:r>
            <a:r>
              <a:rPr lang="cs-CZ" sz="4400" b="1" dirty="0" err="1" smtClean="0">
                <a:solidFill>
                  <a:schemeClr val="tx1"/>
                </a:solidFill>
              </a:rPr>
              <a:t>journalists</a:t>
            </a:r>
            <a:r>
              <a:rPr lang="cs-CZ" sz="4400" b="1" dirty="0" smtClean="0">
                <a:solidFill>
                  <a:schemeClr val="tx1"/>
                </a:solidFill>
              </a:rPr>
              <a:t> </a:t>
            </a:r>
            <a:r>
              <a:rPr lang="cs-CZ" sz="4400" b="1" dirty="0" err="1" smtClean="0">
                <a:solidFill>
                  <a:schemeClr val="tx1"/>
                </a:solidFill>
              </a:rPr>
              <a:t>etc</a:t>
            </a:r>
            <a:r>
              <a:rPr lang="cs-CZ" sz="4400" b="1" dirty="0" smtClean="0">
                <a:solidFill>
                  <a:schemeClr val="tx1"/>
                </a:solidFill>
              </a:rPr>
              <a:t>.</a:t>
            </a:r>
            <a:endParaRPr lang="cs-CZ" sz="4400" dirty="0">
              <a:solidFill>
                <a:schemeClr val="tx1"/>
              </a:solidFill>
            </a:endParaRPr>
          </a:p>
          <a:p>
            <a:pPr lvl="0" algn="l"/>
            <a:r>
              <a:rPr lang="cs-CZ" sz="4400" b="1" dirty="0" smtClean="0">
                <a:solidFill>
                  <a:schemeClr val="tx1"/>
                </a:solidFill>
              </a:rPr>
              <a:t>3) To bring to the Czech Republic money from the </a:t>
            </a:r>
            <a:r>
              <a:rPr lang="cs-CZ" sz="4400" b="1" dirty="0" err="1" smtClean="0">
                <a:solidFill>
                  <a:schemeClr val="tx1"/>
                </a:solidFill>
              </a:rPr>
              <a:t>international</a:t>
            </a:r>
            <a:r>
              <a:rPr lang="cs-CZ" sz="4400" b="1" dirty="0" smtClean="0">
                <a:solidFill>
                  <a:schemeClr val="tx1"/>
                </a:solidFill>
              </a:rPr>
              <a:t> </a:t>
            </a:r>
            <a:r>
              <a:rPr lang="cs-CZ" sz="4400" b="1" dirty="0" err="1" smtClean="0">
                <a:solidFill>
                  <a:schemeClr val="tx1"/>
                </a:solidFill>
              </a:rPr>
              <a:t>sources</a:t>
            </a:r>
            <a:r>
              <a:rPr lang="cs-CZ" sz="4400" b="1" dirty="0" smtClean="0">
                <a:solidFill>
                  <a:schemeClr val="tx1"/>
                </a:solidFill>
              </a:rPr>
              <a:t> to which we contribute. In </a:t>
            </a:r>
            <a:r>
              <a:rPr lang="cs-CZ" sz="4400" b="1" dirty="0" err="1" smtClean="0">
                <a:solidFill>
                  <a:schemeClr val="tx1"/>
                </a:solidFill>
              </a:rPr>
              <a:t>this</a:t>
            </a:r>
            <a:r>
              <a:rPr lang="cs-CZ" sz="4400" b="1" dirty="0" smtClean="0">
                <a:solidFill>
                  <a:schemeClr val="tx1"/>
                </a:solidFill>
              </a:rPr>
              <a:t> (</a:t>
            </a:r>
            <a:r>
              <a:rPr lang="cs-CZ" sz="4400" b="1" dirty="0" err="1" smtClean="0">
                <a:solidFill>
                  <a:schemeClr val="tx1"/>
                </a:solidFill>
              </a:rPr>
              <a:t>easily</a:t>
            </a:r>
            <a:r>
              <a:rPr lang="cs-CZ" sz="4400" b="1" dirty="0" smtClean="0">
                <a:solidFill>
                  <a:schemeClr val="tx1"/>
                </a:solidFill>
              </a:rPr>
              <a:t> </a:t>
            </a:r>
            <a:r>
              <a:rPr lang="cs-CZ" sz="4400" b="1" dirty="0" err="1" smtClean="0">
                <a:solidFill>
                  <a:schemeClr val="tx1"/>
                </a:solidFill>
              </a:rPr>
              <a:t>understandable</a:t>
            </a:r>
            <a:r>
              <a:rPr lang="cs-CZ" sz="4400" b="1" dirty="0" smtClean="0">
                <a:solidFill>
                  <a:schemeClr val="tx1"/>
                </a:solidFill>
              </a:rPr>
              <a:t>) aspect we fail in a long term. This is in most cases due to our failure in 1) and 2) .  </a:t>
            </a:r>
            <a:endParaRPr lang="cs-CZ" sz="4400" dirty="0">
              <a:solidFill>
                <a:schemeClr val="tx1"/>
              </a:solidFill>
            </a:endParaRPr>
          </a:p>
          <a:p>
            <a:pPr algn="l"/>
            <a:r>
              <a:rPr lang="cs-CZ" sz="4400" b="1" dirty="0">
                <a:solidFill>
                  <a:schemeClr val="tx1"/>
                </a:solidFill>
              </a:rPr>
              <a:t> </a:t>
            </a:r>
            <a:endParaRPr lang="cs-CZ" sz="4400" dirty="0">
              <a:solidFill>
                <a:schemeClr val="tx1"/>
              </a:solidFill>
            </a:endParaRPr>
          </a:p>
          <a:p>
            <a:pPr algn="l"/>
            <a:r>
              <a:rPr lang="cs-CZ" sz="4400" dirty="0" smtClean="0">
                <a:solidFill>
                  <a:schemeClr val="tx1"/>
                </a:solidFill>
              </a:rPr>
              <a:t>These activities are  performed by people in research teams and through university lecturing. These activities are inseparable. </a:t>
            </a:r>
            <a:endParaRPr lang="cs-CZ" sz="4400" dirty="0">
              <a:solidFill>
                <a:schemeClr val="tx1"/>
              </a:solidFill>
            </a:endParaRPr>
          </a:p>
          <a:p>
            <a:endParaRPr lang="cs-CZ" dirty="0"/>
          </a:p>
        </p:txBody>
      </p:sp>
    </p:spTree>
    <p:extLst>
      <p:ext uri="{BB962C8B-B14F-4D97-AF65-F5344CB8AC3E}">
        <p14:creationId xmlns:p14="http://schemas.microsoft.com/office/powerpoint/2010/main" val="2346336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1"/>
            <a:ext cx="3275856" cy="2310432"/>
          </a:xfrm>
          <a:prstGeom prst="rect">
            <a:avLst/>
          </a:prstGeom>
          <a:noFill/>
          <a:ln w="9525">
            <a:noFill/>
            <a:miter lim="800000"/>
            <a:headEnd/>
            <a:tailEnd/>
          </a:ln>
        </p:spPr>
      </p:pic>
      <p:grpSp>
        <p:nvGrpSpPr>
          <p:cNvPr id="13" name="Group 12"/>
          <p:cNvGrpSpPr/>
          <p:nvPr/>
        </p:nvGrpSpPr>
        <p:grpSpPr>
          <a:xfrm>
            <a:off x="2154641" y="2276872"/>
            <a:ext cx="6989359" cy="4581128"/>
            <a:chOff x="2154641" y="2276872"/>
            <a:chExt cx="6989359" cy="4581128"/>
          </a:xfrm>
        </p:grpSpPr>
        <p:pic>
          <p:nvPicPr>
            <p:cNvPr id="1027" name="Picture 3"/>
            <p:cNvPicPr>
              <a:picLocks noChangeAspect="1" noChangeArrowheads="1"/>
            </p:cNvPicPr>
            <p:nvPr/>
          </p:nvPicPr>
          <p:blipFill>
            <a:blip r:embed="rId3" cstate="print"/>
            <a:srcRect/>
            <a:stretch>
              <a:fillRect/>
            </a:stretch>
          </p:blipFill>
          <p:spPr bwMode="auto">
            <a:xfrm>
              <a:off x="2154641" y="2276872"/>
              <a:ext cx="6989359" cy="4581128"/>
            </a:xfrm>
            <a:prstGeom prst="rect">
              <a:avLst/>
            </a:prstGeom>
            <a:noFill/>
            <a:ln w="9525">
              <a:noFill/>
              <a:miter lim="800000"/>
              <a:headEnd/>
              <a:tailEnd/>
            </a:ln>
          </p:spPr>
        </p:pic>
        <p:sp>
          <p:nvSpPr>
            <p:cNvPr id="9" name="Oval 8"/>
            <p:cNvSpPr/>
            <p:nvPr/>
          </p:nvSpPr>
          <p:spPr>
            <a:xfrm>
              <a:off x="3923928" y="2708920"/>
              <a:ext cx="2664296" cy="4149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75053" y="620688"/>
            <a:ext cx="9176959" cy="6237312"/>
            <a:chOff x="75053" y="620688"/>
            <a:chExt cx="9176959" cy="6237312"/>
          </a:xfrm>
        </p:grpSpPr>
        <p:pic>
          <p:nvPicPr>
            <p:cNvPr id="2050" name="Picture 2"/>
            <p:cNvPicPr>
              <a:picLocks noChangeAspect="1" noChangeArrowheads="1"/>
            </p:cNvPicPr>
            <p:nvPr/>
          </p:nvPicPr>
          <p:blipFill>
            <a:blip r:embed="rId2" cstate="print"/>
            <a:srcRect/>
            <a:stretch>
              <a:fillRect/>
            </a:stretch>
          </p:blipFill>
          <p:spPr bwMode="auto">
            <a:xfrm>
              <a:off x="75053" y="620688"/>
              <a:ext cx="9068947" cy="5904656"/>
            </a:xfrm>
            <a:prstGeom prst="rect">
              <a:avLst/>
            </a:prstGeom>
            <a:noFill/>
            <a:ln w="9525">
              <a:noFill/>
              <a:miter lim="800000"/>
              <a:headEnd/>
              <a:tailEnd/>
            </a:ln>
          </p:spPr>
        </p:pic>
        <p:sp>
          <p:nvSpPr>
            <p:cNvPr id="15" name="Isosceles Triangle 14"/>
            <p:cNvSpPr/>
            <p:nvPr/>
          </p:nvSpPr>
          <p:spPr>
            <a:xfrm>
              <a:off x="6804248" y="1484784"/>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Isosceles Triangle 15"/>
            <p:cNvSpPr/>
            <p:nvPr/>
          </p:nvSpPr>
          <p:spPr>
            <a:xfrm>
              <a:off x="5220072" y="6641976"/>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Isosceles Triangle 16"/>
            <p:cNvSpPr/>
            <p:nvPr/>
          </p:nvSpPr>
          <p:spPr>
            <a:xfrm>
              <a:off x="4283968" y="3212976"/>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Isosceles Triangle 17"/>
            <p:cNvSpPr/>
            <p:nvPr/>
          </p:nvSpPr>
          <p:spPr>
            <a:xfrm>
              <a:off x="9035988" y="1988840"/>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Isosceles Triangle 18"/>
            <p:cNvSpPr/>
            <p:nvPr/>
          </p:nvSpPr>
          <p:spPr>
            <a:xfrm>
              <a:off x="4067944" y="3140968"/>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Isosceles Triangle 19"/>
            <p:cNvSpPr/>
            <p:nvPr/>
          </p:nvSpPr>
          <p:spPr>
            <a:xfrm>
              <a:off x="8316416" y="3356992"/>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Isosceles Triangle 20"/>
            <p:cNvSpPr/>
            <p:nvPr/>
          </p:nvSpPr>
          <p:spPr>
            <a:xfrm>
              <a:off x="6516216" y="4437112"/>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Isosceles Triangle 21"/>
            <p:cNvSpPr/>
            <p:nvPr/>
          </p:nvSpPr>
          <p:spPr>
            <a:xfrm>
              <a:off x="6588224" y="4509120"/>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Isosceles Triangle 22"/>
            <p:cNvSpPr/>
            <p:nvPr/>
          </p:nvSpPr>
          <p:spPr>
            <a:xfrm>
              <a:off x="3131840" y="3501008"/>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Isosceles Triangle 23"/>
            <p:cNvSpPr/>
            <p:nvPr/>
          </p:nvSpPr>
          <p:spPr>
            <a:xfrm>
              <a:off x="6516216" y="4581128"/>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Isosceles Triangle 24"/>
            <p:cNvSpPr/>
            <p:nvPr/>
          </p:nvSpPr>
          <p:spPr>
            <a:xfrm>
              <a:off x="5076056" y="4653136"/>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Isosceles Triangle 25"/>
            <p:cNvSpPr/>
            <p:nvPr/>
          </p:nvSpPr>
          <p:spPr>
            <a:xfrm>
              <a:off x="7308304" y="37170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Isosceles Triangle 26"/>
            <p:cNvSpPr/>
            <p:nvPr/>
          </p:nvSpPr>
          <p:spPr>
            <a:xfrm>
              <a:off x="3995936"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Isosceles Triangle 27"/>
            <p:cNvSpPr/>
            <p:nvPr/>
          </p:nvSpPr>
          <p:spPr>
            <a:xfrm>
              <a:off x="6372200"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Isosceles Triangle 28"/>
            <p:cNvSpPr/>
            <p:nvPr/>
          </p:nvSpPr>
          <p:spPr>
            <a:xfrm>
              <a:off x="6588224"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Isosceles Triangle 29"/>
            <p:cNvSpPr/>
            <p:nvPr/>
          </p:nvSpPr>
          <p:spPr>
            <a:xfrm>
              <a:off x="6516216"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Isosceles Triangle 30"/>
            <p:cNvSpPr/>
            <p:nvPr/>
          </p:nvSpPr>
          <p:spPr>
            <a:xfrm>
              <a:off x="7380312" y="378904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Isosceles Triangle 31"/>
            <p:cNvSpPr/>
            <p:nvPr/>
          </p:nvSpPr>
          <p:spPr>
            <a:xfrm>
              <a:off x="4932040" y="19168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Isosceles Triangle 32"/>
            <p:cNvSpPr/>
            <p:nvPr/>
          </p:nvSpPr>
          <p:spPr>
            <a:xfrm>
              <a:off x="6660232"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Isosceles Triangle 33"/>
            <p:cNvSpPr/>
            <p:nvPr/>
          </p:nvSpPr>
          <p:spPr>
            <a:xfrm>
              <a:off x="6660232"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Isosceles Triangle 34"/>
            <p:cNvSpPr/>
            <p:nvPr/>
          </p:nvSpPr>
          <p:spPr>
            <a:xfrm>
              <a:off x="7524328" y="443711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Isosceles Triangle 35"/>
            <p:cNvSpPr/>
            <p:nvPr/>
          </p:nvSpPr>
          <p:spPr>
            <a:xfrm>
              <a:off x="3131840" y="364502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Isosceles Triangle 36"/>
            <p:cNvSpPr/>
            <p:nvPr/>
          </p:nvSpPr>
          <p:spPr>
            <a:xfrm>
              <a:off x="6660232"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Isosceles Triangle 37"/>
            <p:cNvSpPr/>
            <p:nvPr/>
          </p:nvSpPr>
          <p:spPr>
            <a:xfrm>
              <a:off x="8316416" y="3212976"/>
              <a:ext cx="216024" cy="216024"/>
            </a:xfrm>
            <a:prstGeom prst="triangl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Isosceles Triangle 38"/>
            <p:cNvSpPr/>
            <p:nvPr/>
          </p:nvSpPr>
          <p:spPr>
            <a:xfrm>
              <a:off x="4860032" y="220486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Isosceles Triangle 39"/>
            <p:cNvSpPr/>
            <p:nvPr/>
          </p:nvSpPr>
          <p:spPr>
            <a:xfrm>
              <a:off x="2987824" y="37170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Isosceles Triangle 40"/>
            <p:cNvSpPr/>
            <p:nvPr/>
          </p:nvSpPr>
          <p:spPr>
            <a:xfrm>
              <a:off x="6516216"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Isosceles Triangle 41"/>
            <p:cNvSpPr/>
            <p:nvPr/>
          </p:nvSpPr>
          <p:spPr>
            <a:xfrm>
              <a:off x="3347864" y="220486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Isosceles Triangle 42"/>
            <p:cNvSpPr/>
            <p:nvPr/>
          </p:nvSpPr>
          <p:spPr>
            <a:xfrm>
              <a:off x="8388424" y="3212976"/>
              <a:ext cx="216024" cy="216024"/>
            </a:xfrm>
            <a:prstGeom prst="triangl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Isosceles Triangle 43"/>
            <p:cNvSpPr/>
            <p:nvPr/>
          </p:nvSpPr>
          <p:spPr>
            <a:xfrm>
              <a:off x="6444208"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Isosceles Triangle 44"/>
            <p:cNvSpPr/>
            <p:nvPr/>
          </p:nvSpPr>
          <p:spPr>
            <a:xfrm>
              <a:off x="5364088" y="242088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Isosceles Triangle 45"/>
            <p:cNvSpPr/>
            <p:nvPr/>
          </p:nvSpPr>
          <p:spPr>
            <a:xfrm>
              <a:off x="4067944" y="2924944"/>
              <a:ext cx="216024" cy="216024"/>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Isosceles Triangle 46"/>
            <p:cNvSpPr/>
            <p:nvPr/>
          </p:nvSpPr>
          <p:spPr>
            <a:xfrm>
              <a:off x="4355976" y="314096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Isosceles Triangle 47"/>
            <p:cNvSpPr/>
            <p:nvPr/>
          </p:nvSpPr>
          <p:spPr>
            <a:xfrm>
              <a:off x="4139952" y="321297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Isosceles Triangle 48"/>
            <p:cNvSpPr/>
            <p:nvPr/>
          </p:nvSpPr>
          <p:spPr>
            <a:xfrm>
              <a:off x="3995936" y="285293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Isosceles Triangle 49"/>
            <p:cNvSpPr/>
            <p:nvPr/>
          </p:nvSpPr>
          <p:spPr>
            <a:xfrm>
              <a:off x="4067944" y="27809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Isosceles Triangle 50"/>
            <p:cNvSpPr/>
            <p:nvPr/>
          </p:nvSpPr>
          <p:spPr>
            <a:xfrm>
              <a:off x="4644008" y="472514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Isosceles Triangle 51"/>
            <p:cNvSpPr/>
            <p:nvPr/>
          </p:nvSpPr>
          <p:spPr>
            <a:xfrm>
              <a:off x="6516216"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Isosceles Triangle 52"/>
            <p:cNvSpPr/>
            <p:nvPr/>
          </p:nvSpPr>
          <p:spPr>
            <a:xfrm>
              <a:off x="6732240"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Isosceles Triangle 53"/>
            <p:cNvSpPr/>
            <p:nvPr/>
          </p:nvSpPr>
          <p:spPr>
            <a:xfrm>
              <a:off x="4932040" y="198884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Isosceles Triangle 54"/>
            <p:cNvSpPr/>
            <p:nvPr/>
          </p:nvSpPr>
          <p:spPr>
            <a:xfrm>
              <a:off x="3131840" y="364502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Isosceles Triangle 55"/>
            <p:cNvSpPr/>
            <p:nvPr/>
          </p:nvSpPr>
          <p:spPr>
            <a:xfrm>
              <a:off x="3059832" y="350100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Isosceles Triangle 61"/>
            <p:cNvSpPr/>
            <p:nvPr/>
          </p:nvSpPr>
          <p:spPr>
            <a:xfrm>
              <a:off x="4139952" y="285293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Isosceles Triangle 62"/>
            <p:cNvSpPr/>
            <p:nvPr/>
          </p:nvSpPr>
          <p:spPr>
            <a:xfrm>
              <a:off x="3131840" y="357301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Isosceles Triangle 63"/>
            <p:cNvSpPr/>
            <p:nvPr/>
          </p:nvSpPr>
          <p:spPr>
            <a:xfrm>
              <a:off x="4716016" y="206084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Isosceles Triangle 64"/>
            <p:cNvSpPr/>
            <p:nvPr/>
          </p:nvSpPr>
          <p:spPr>
            <a:xfrm>
              <a:off x="6516216" y="4581128"/>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Isosceles Triangle 65"/>
            <p:cNvSpPr/>
            <p:nvPr/>
          </p:nvSpPr>
          <p:spPr>
            <a:xfrm>
              <a:off x="6660232" y="4581128"/>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Isosceles Triangle 66"/>
            <p:cNvSpPr/>
            <p:nvPr/>
          </p:nvSpPr>
          <p:spPr>
            <a:xfrm>
              <a:off x="3131840" y="371703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Isosceles Triangle 67"/>
            <p:cNvSpPr/>
            <p:nvPr/>
          </p:nvSpPr>
          <p:spPr>
            <a:xfrm>
              <a:off x="4932040" y="1988840"/>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Isosceles Triangle 68"/>
            <p:cNvSpPr/>
            <p:nvPr/>
          </p:nvSpPr>
          <p:spPr>
            <a:xfrm>
              <a:off x="8388424" y="3284984"/>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Isosceles Triangle 69"/>
            <p:cNvSpPr/>
            <p:nvPr/>
          </p:nvSpPr>
          <p:spPr>
            <a:xfrm>
              <a:off x="7308304" y="3789040"/>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Isosceles Triangle 70"/>
            <p:cNvSpPr/>
            <p:nvPr/>
          </p:nvSpPr>
          <p:spPr>
            <a:xfrm>
              <a:off x="8460432" y="335699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Isosceles Triangle 71"/>
            <p:cNvSpPr/>
            <p:nvPr/>
          </p:nvSpPr>
          <p:spPr>
            <a:xfrm>
              <a:off x="6588224" y="443711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Isosceles Triangle 72"/>
            <p:cNvSpPr/>
            <p:nvPr/>
          </p:nvSpPr>
          <p:spPr>
            <a:xfrm>
              <a:off x="4499992" y="522920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75053" y="620688"/>
            <a:ext cx="9176959" cy="6237312"/>
            <a:chOff x="75053" y="620688"/>
            <a:chExt cx="9176959" cy="6237312"/>
          </a:xfrm>
        </p:grpSpPr>
        <p:pic>
          <p:nvPicPr>
            <p:cNvPr id="2050" name="Picture 2"/>
            <p:cNvPicPr>
              <a:picLocks noChangeAspect="1" noChangeArrowheads="1"/>
            </p:cNvPicPr>
            <p:nvPr/>
          </p:nvPicPr>
          <p:blipFill>
            <a:blip r:embed="rId2" cstate="print"/>
            <a:srcRect/>
            <a:stretch>
              <a:fillRect/>
            </a:stretch>
          </p:blipFill>
          <p:spPr bwMode="auto">
            <a:xfrm>
              <a:off x="75053" y="620688"/>
              <a:ext cx="9068947" cy="5904656"/>
            </a:xfrm>
            <a:prstGeom prst="rect">
              <a:avLst/>
            </a:prstGeom>
            <a:noFill/>
            <a:ln w="9525">
              <a:noFill/>
              <a:miter lim="800000"/>
              <a:headEnd/>
              <a:tailEnd/>
            </a:ln>
          </p:spPr>
        </p:pic>
        <p:sp>
          <p:nvSpPr>
            <p:cNvPr id="15" name="Isosceles Triangle 14"/>
            <p:cNvSpPr/>
            <p:nvPr/>
          </p:nvSpPr>
          <p:spPr>
            <a:xfrm>
              <a:off x="6804248" y="1484784"/>
              <a:ext cx="216024" cy="216024"/>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Isosceles Triangle 15"/>
            <p:cNvSpPr/>
            <p:nvPr/>
          </p:nvSpPr>
          <p:spPr>
            <a:xfrm>
              <a:off x="5220072" y="6641976"/>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Isosceles Triangle 16"/>
            <p:cNvSpPr/>
            <p:nvPr/>
          </p:nvSpPr>
          <p:spPr>
            <a:xfrm>
              <a:off x="4283968" y="3212976"/>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Isosceles Triangle 17"/>
            <p:cNvSpPr/>
            <p:nvPr/>
          </p:nvSpPr>
          <p:spPr>
            <a:xfrm>
              <a:off x="9035988" y="1988840"/>
              <a:ext cx="216024" cy="216024"/>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Isosceles Triangle 18"/>
            <p:cNvSpPr/>
            <p:nvPr/>
          </p:nvSpPr>
          <p:spPr>
            <a:xfrm>
              <a:off x="4067944" y="3140968"/>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Isosceles Triangle 19"/>
            <p:cNvSpPr/>
            <p:nvPr/>
          </p:nvSpPr>
          <p:spPr>
            <a:xfrm>
              <a:off x="8316416" y="3356992"/>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Isosceles Triangle 20"/>
            <p:cNvSpPr/>
            <p:nvPr/>
          </p:nvSpPr>
          <p:spPr>
            <a:xfrm>
              <a:off x="6516216" y="4437112"/>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Isosceles Triangle 21"/>
            <p:cNvSpPr/>
            <p:nvPr/>
          </p:nvSpPr>
          <p:spPr>
            <a:xfrm>
              <a:off x="6588224" y="4509120"/>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Isosceles Triangle 22"/>
            <p:cNvSpPr/>
            <p:nvPr/>
          </p:nvSpPr>
          <p:spPr>
            <a:xfrm>
              <a:off x="3131840" y="3501008"/>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Isosceles Triangle 23"/>
            <p:cNvSpPr/>
            <p:nvPr/>
          </p:nvSpPr>
          <p:spPr>
            <a:xfrm>
              <a:off x="6516216" y="4581128"/>
              <a:ext cx="216024" cy="21602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Isosceles Triangle 24"/>
            <p:cNvSpPr/>
            <p:nvPr/>
          </p:nvSpPr>
          <p:spPr>
            <a:xfrm>
              <a:off x="5076056" y="4653136"/>
              <a:ext cx="216024" cy="216024"/>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Isosceles Triangle 25"/>
            <p:cNvSpPr/>
            <p:nvPr/>
          </p:nvSpPr>
          <p:spPr>
            <a:xfrm>
              <a:off x="7308304" y="37170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Isosceles Triangle 26"/>
            <p:cNvSpPr/>
            <p:nvPr/>
          </p:nvSpPr>
          <p:spPr>
            <a:xfrm>
              <a:off x="3995936"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Isosceles Triangle 27"/>
            <p:cNvSpPr/>
            <p:nvPr/>
          </p:nvSpPr>
          <p:spPr>
            <a:xfrm>
              <a:off x="6372200"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Isosceles Triangle 28"/>
            <p:cNvSpPr/>
            <p:nvPr/>
          </p:nvSpPr>
          <p:spPr>
            <a:xfrm>
              <a:off x="6588224"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Isosceles Triangle 29"/>
            <p:cNvSpPr/>
            <p:nvPr/>
          </p:nvSpPr>
          <p:spPr>
            <a:xfrm>
              <a:off x="6516216"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Isosceles Triangle 30"/>
            <p:cNvSpPr/>
            <p:nvPr/>
          </p:nvSpPr>
          <p:spPr>
            <a:xfrm>
              <a:off x="7380312" y="378904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Isosceles Triangle 31"/>
            <p:cNvSpPr/>
            <p:nvPr/>
          </p:nvSpPr>
          <p:spPr>
            <a:xfrm>
              <a:off x="4932040" y="19168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Isosceles Triangle 32"/>
            <p:cNvSpPr/>
            <p:nvPr/>
          </p:nvSpPr>
          <p:spPr>
            <a:xfrm>
              <a:off x="6660232"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Isosceles Triangle 33"/>
            <p:cNvSpPr/>
            <p:nvPr/>
          </p:nvSpPr>
          <p:spPr>
            <a:xfrm>
              <a:off x="6660232"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Isosceles Triangle 34"/>
            <p:cNvSpPr/>
            <p:nvPr/>
          </p:nvSpPr>
          <p:spPr>
            <a:xfrm>
              <a:off x="7524328" y="443711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Isosceles Triangle 35"/>
            <p:cNvSpPr/>
            <p:nvPr/>
          </p:nvSpPr>
          <p:spPr>
            <a:xfrm>
              <a:off x="3131840" y="364502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Isosceles Triangle 36"/>
            <p:cNvSpPr/>
            <p:nvPr/>
          </p:nvSpPr>
          <p:spPr>
            <a:xfrm>
              <a:off x="6660232"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Isosceles Triangle 37"/>
            <p:cNvSpPr/>
            <p:nvPr/>
          </p:nvSpPr>
          <p:spPr>
            <a:xfrm>
              <a:off x="8316416" y="3212976"/>
              <a:ext cx="216024" cy="216024"/>
            </a:xfrm>
            <a:prstGeom prst="triangl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Isosceles Triangle 38"/>
            <p:cNvSpPr/>
            <p:nvPr/>
          </p:nvSpPr>
          <p:spPr>
            <a:xfrm>
              <a:off x="4860032" y="220486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Isosceles Triangle 39"/>
            <p:cNvSpPr/>
            <p:nvPr/>
          </p:nvSpPr>
          <p:spPr>
            <a:xfrm>
              <a:off x="2987824" y="3717032"/>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Isosceles Triangle 40"/>
            <p:cNvSpPr/>
            <p:nvPr/>
          </p:nvSpPr>
          <p:spPr>
            <a:xfrm>
              <a:off x="6516216" y="45811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Isosceles Triangle 41"/>
            <p:cNvSpPr/>
            <p:nvPr/>
          </p:nvSpPr>
          <p:spPr>
            <a:xfrm>
              <a:off x="3347864" y="220486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Isosceles Triangle 42"/>
            <p:cNvSpPr/>
            <p:nvPr/>
          </p:nvSpPr>
          <p:spPr>
            <a:xfrm>
              <a:off x="8388424" y="3212976"/>
              <a:ext cx="216024" cy="216024"/>
            </a:xfrm>
            <a:prstGeom prst="triangle">
              <a:avLst/>
            </a:prstGeom>
            <a:solidFill>
              <a:schemeClr val="accent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Isosceles Triangle 43"/>
            <p:cNvSpPr/>
            <p:nvPr/>
          </p:nvSpPr>
          <p:spPr>
            <a:xfrm>
              <a:off x="6444208"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Isosceles Triangle 44"/>
            <p:cNvSpPr/>
            <p:nvPr/>
          </p:nvSpPr>
          <p:spPr>
            <a:xfrm>
              <a:off x="5364088" y="242088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Isosceles Triangle 45"/>
            <p:cNvSpPr/>
            <p:nvPr/>
          </p:nvSpPr>
          <p:spPr>
            <a:xfrm>
              <a:off x="4067944" y="2924944"/>
              <a:ext cx="216024" cy="216024"/>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Isosceles Triangle 46"/>
            <p:cNvSpPr/>
            <p:nvPr/>
          </p:nvSpPr>
          <p:spPr>
            <a:xfrm>
              <a:off x="4355976" y="314096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Isosceles Triangle 47"/>
            <p:cNvSpPr/>
            <p:nvPr/>
          </p:nvSpPr>
          <p:spPr>
            <a:xfrm>
              <a:off x="4139952" y="321297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Isosceles Triangle 48"/>
            <p:cNvSpPr/>
            <p:nvPr/>
          </p:nvSpPr>
          <p:spPr>
            <a:xfrm>
              <a:off x="3995936" y="285293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Isosceles Triangle 49"/>
            <p:cNvSpPr/>
            <p:nvPr/>
          </p:nvSpPr>
          <p:spPr>
            <a:xfrm>
              <a:off x="4067944" y="278092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Isosceles Triangle 50"/>
            <p:cNvSpPr/>
            <p:nvPr/>
          </p:nvSpPr>
          <p:spPr>
            <a:xfrm>
              <a:off x="4644008" y="472514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Isosceles Triangle 51"/>
            <p:cNvSpPr/>
            <p:nvPr/>
          </p:nvSpPr>
          <p:spPr>
            <a:xfrm>
              <a:off x="6516216" y="436510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Isosceles Triangle 52"/>
            <p:cNvSpPr/>
            <p:nvPr/>
          </p:nvSpPr>
          <p:spPr>
            <a:xfrm>
              <a:off x="6732240" y="450912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Isosceles Triangle 53"/>
            <p:cNvSpPr/>
            <p:nvPr/>
          </p:nvSpPr>
          <p:spPr>
            <a:xfrm>
              <a:off x="4932040" y="198884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 name="Isosceles Triangle 54"/>
            <p:cNvSpPr/>
            <p:nvPr/>
          </p:nvSpPr>
          <p:spPr>
            <a:xfrm>
              <a:off x="3131840" y="3645024"/>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Isosceles Triangle 55"/>
            <p:cNvSpPr/>
            <p:nvPr/>
          </p:nvSpPr>
          <p:spPr>
            <a:xfrm>
              <a:off x="3059832" y="350100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Isosceles Triangle 61"/>
            <p:cNvSpPr/>
            <p:nvPr/>
          </p:nvSpPr>
          <p:spPr>
            <a:xfrm>
              <a:off x="4139952" y="285293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Isosceles Triangle 62"/>
            <p:cNvSpPr/>
            <p:nvPr/>
          </p:nvSpPr>
          <p:spPr>
            <a:xfrm>
              <a:off x="3131840" y="3573016"/>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Isosceles Triangle 63"/>
            <p:cNvSpPr/>
            <p:nvPr/>
          </p:nvSpPr>
          <p:spPr>
            <a:xfrm>
              <a:off x="4716016" y="2060848"/>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Isosceles Triangle 64"/>
            <p:cNvSpPr/>
            <p:nvPr/>
          </p:nvSpPr>
          <p:spPr>
            <a:xfrm>
              <a:off x="6516216" y="4581128"/>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Isosceles Triangle 65"/>
            <p:cNvSpPr/>
            <p:nvPr/>
          </p:nvSpPr>
          <p:spPr>
            <a:xfrm>
              <a:off x="6660232" y="4581128"/>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Isosceles Triangle 66"/>
            <p:cNvSpPr/>
            <p:nvPr/>
          </p:nvSpPr>
          <p:spPr>
            <a:xfrm>
              <a:off x="3131840" y="371703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Isosceles Triangle 67"/>
            <p:cNvSpPr/>
            <p:nvPr/>
          </p:nvSpPr>
          <p:spPr>
            <a:xfrm>
              <a:off x="4932040" y="1988840"/>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Isosceles Triangle 68"/>
            <p:cNvSpPr/>
            <p:nvPr/>
          </p:nvSpPr>
          <p:spPr>
            <a:xfrm>
              <a:off x="8388424" y="3284984"/>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Isosceles Triangle 69"/>
            <p:cNvSpPr/>
            <p:nvPr/>
          </p:nvSpPr>
          <p:spPr>
            <a:xfrm>
              <a:off x="7308304" y="3789040"/>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Isosceles Triangle 70"/>
            <p:cNvSpPr/>
            <p:nvPr/>
          </p:nvSpPr>
          <p:spPr>
            <a:xfrm>
              <a:off x="8460432" y="335699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Isosceles Triangle 71"/>
            <p:cNvSpPr/>
            <p:nvPr/>
          </p:nvSpPr>
          <p:spPr>
            <a:xfrm>
              <a:off x="6588224" y="4437112"/>
              <a:ext cx="216024" cy="216024"/>
            </a:xfrm>
            <a:prstGeom prst="triangl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Isosceles Triangle 72"/>
            <p:cNvSpPr/>
            <p:nvPr/>
          </p:nvSpPr>
          <p:spPr>
            <a:xfrm>
              <a:off x="4499992" y="5229200"/>
              <a:ext cx="216024" cy="216024"/>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58" name="Group 57"/>
          <p:cNvGrpSpPr/>
          <p:nvPr/>
        </p:nvGrpSpPr>
        <p:grpSpPr>
          <a:xfrm>
            <a:off x="2987824" y="2276872"/>
            <a:ext cx="6156176" cy="4581128"/>
            <a:chOff x="2154641" y="2276872"/>
            <a:chExt cx="6989359" cy="4581128"/>
          </a:xfrm>
        </p:grpSpPr>
        <p:pic>
          <p:nvPicPr>
            <p:cNvPr id="59" name="Picture 3"/>
            <p:cNvPicPr>
              <a:picLocks noChangeAspect="1" noChangeArrowheads="1"/>
            </p:cNvPicPr>
            <p:nvPr/>
          </p:nvPicPr>
          <p:blipFill>
            <a:blip r:embed="rId3" cstate="print"/>
            <a:srcRect/>
            <a:stretch>
              <a:fillRect/>
            </a:stretch>
          </p:blipFill>
          <p:spPr bwMode="auto">
            <a:xfrm>
              <a:off x="2154641" y="2276872"/>
              <a:ext cx="6989359" cy="4581128"/>
            </a:xfrm>
            <a:prstGeom prst="rect">
              <a:avLst/>
            </a:prstGeom>
            <a:noFill/>
            <a:ln w="9525">
              <a:noFill/>
              <a:miter lim="800000"/>
              <a:headEnd/>
              <a:tailEnd/>
            </a:ln>
          </p:spPr>
        </p:pic>
        <p:sp>
          <p:nvSpPr>
            <p:cNvPr id="60" name="Oval 59"/>
            <p:cNvSpPr/>
            <p:nvPr/>
          </p:nvSpPr>
          <p:spPr>
            <a:xfrm>
              <a:off x="3923928" y="2708920"/>
              <a:ext cx="2664296" cy="4149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60931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436</Words>
  <Application>Microsoft Office PowerPoint</Application>
  <PresentationFormat>Předvádění na obrazovce (4:3)</PresentationFormat>
  <Paragraphs>38</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systému Office</vt:lpstr>
      <vt:lpstr>National program of sustainability What slows us in getting fully involved in EU programs ?</vt:lpstr>
      <vt:lpstr>Prezentace aplikace PowerPoint</vt:lpstr>
      <vt:lpstr>Prezentace aplikace PowerPoint</vt:lpstr>
      <vt:lpstr>Prezentace aplikace PowerPoint</vt:lpstr>
      <vt:lpstr>General goals of Czech science</vt:lpstr>
      <vt:lpstr>General goals of Czech science</vt:lpstr>
      <vt:lpstr>Prezentace aplikace PowerPoint</vt:lpstr>
      <vt:lpstr>Prezentace aplikace PowerPoint</vt:lpstr>
      <vt:lpstr>Prezentace aplikace PowerPoint</vt:lpstr>
      <vt:lpstr>Prezentace aplikace PowerPoint</vt:lpstr>
      <vt:lpstr>What do we do at national level?</vt:lpstr>
      <vt:lpstr>National program of sustainability</vt:lpstr>
      <vt:lpstr>Prezentace aplikace PowerPoint</vt:lpstr>
      <vt:lpstr>Prezentace aplikace PowerPoint</vt:lpstr>
      <vt:lpstr>Prezentace aplikace PowerPoint</vt:lpstr>
    </vt:vector>
  </TitlesOfParts>
  <Company>Msmt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je cílem našich aktivit v evropském výzkumném prostoru?</dc:title>
  <dc:creator>Štys Dalibor</dc:creator>
  <cp:lastModifiedBy>Štys Dalibor</cp:lastModifiedBy>
  <cp:revision>41</cp:revision>
  <dcterms:created xsi:type="dcterms:W3CDTF">2012-12-19T07:31:25Z</dcterms:created>
  <dcterms:modified xsi:type="dcterms:W3CDTF">2013-01-24T06:37:17Z</dcterms:modified>
</cp:coreProperties>
</file>