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7"/>
  </p:notesMasterIdLst>
  <p:handoutMasterIdLst>
    <p:handoutMasterId r:id="rId28"/>
  </p:handoutMasterIdLst>
  <p:sldIdLst>
    <p:sldId id="257" r:id="rId2"/>
    <p:sldId id="258" r:id="rId3"/>
    <p:sldId id="263" r:id="rId4"/>
    <p:sldId id="266" r:id="rId5"/>
    <p:sldId id="267" r:id="rId6"/>
    <p:sldId id="268" r:id="rId7"/>
    <p:sldId id="269" r:id="rId8"/>
    <p:sldId id="270" r:id="rId9"/>
    <p:sldId id="271" r:id="rId10"/>
    <p:sldId id="274" r:id="rId11"/>
    <p:sldId id="272" r:id="rId12"/>
    <p:sldId id="275" r:id="rId13"/>
    <p:sldId id="277" r:id="rId14"/>
    <p:sldId id="278" r:id="rId15"/>
    <p:sldId id="279" r:id="rId16"/>
    <p:sldId id="280" r:id="rId17"/>
    <p:sldId id="281" r:id="rId18"/>
    <p:sldId id="283" r:id="rId19"/>
    <p:sldId id="285" r:id="rId20"/>
    <p:sldId id="287" r:id="rId21"/>
    <p:sldId id="288" r:id="rId22"/>
    <p:sldId id="290" r:id="rId23"/>
    <p:sldId id="291" r:id="rId24"/>
    <p:sldId id="294" r:id="rId25"/>
    <p:sldId id="292" r:id="rId26"/>
  </p:sldIdLst>
  <p:sldSz cx="9144000" cy="6858000" type="screen4x3"/>
  <p:notesSz cx="9926638" cy="6797675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9CB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 autoAdjust="0"/>
    <p:restoredTop sz="75726" autoAdjust="0"/>
  </p:normalViewPr>
  <p:slideViewPr>
    <p:cSldViewPr>
      <p:cViewPr varScale="1">
        <p:scale>
          <a:sx n="70" d="100"/>
          <a:sy n="70" d="100"/>
        </p:scale>
        <p:origin x="-61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62280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2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622800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BF984B8-D08F-41E3-8E41-A2DE5B3E070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62280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2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622800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3632E49-D590-45A9-9F3A-FF3753FB062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</a:pPr>
            <a:r>
              <a:rPr lang="cs-CZ" sz="1200" dirty="0" smtClean="0">
                <a:latin typeface="Arial" charset="0"/>
                <a:cs typeface="Arial" charset="0"/>
              </a:rPr>
              <a:t>představení se</a:t>
            </a:r>
            <a:endParaRPr lang="cs-CZ" dirty="0" smtClean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3632E49-D590-45A9-9F3A-FF3753FB0629}" type="slidenum">
              <a:rPr lang="cs-CZ" smtClean="0"/>
              <a:pPr>
                <a:defRPr/>
              </a:pPr>
              <a:t>1</a:t>
            </a:fld>
            <a:endParaRPr lang="cs-CZ"/>
          </a:p>
        </p:txBody>
      </p:sp>
      <p:sp>
        <p:nvSpPr>
          <p:cNvPr id="6" name="Zástupný symbol pro záhlaví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3A6308-8412-47DC-B060-12E9B6916E95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dirty="0" smtClean="0"/>
              <a:t>podmínka</a:t>
            </a:r>
            <a:r>
              <a:rPr lang="cs-CZ" baseline="0" dirty="0" smtClean="0"/>
              <a:t> str. 3/čl. 1.4 !</a:t>
            </a:r>
            <a:endParaRPr lang="cs-CZ" dirty="0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0EC0CD-EB1F-47CA-95E4-D4F3E1E2A642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dirty="0" smtClean="0"/>
              <a:t>vysvětlit podrobně podmínky</a:t>
            </a:r>
            <a:r>
              <a:rPr lang="cs-CZ" baseline="0" dirty="0" smtClean="0"/>
              <a:t> způsobilosti? – viz tab. čl. 3.3.2 , str.8-9, resp.-11 ZD </a:t>
            </a:r>
            <a:endParaRPr lang="cs-CZ" dirty="0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1BDEF-4949-4BE0-930E-A7BDDF4434E3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dirty="0" smtClean="0"/>
              <a:t>uchazeč musí mít zajištěné splnění</a:t>
            </a:r>
            <a:r>
              <a:rPr lang="cs-CZ" baseline="0" dirty="0" smtClean="0"/>
              <a:t> podmínek</a:t>
            </a:r>
            <a:r>
              <a:rPr lang="cs-CZ" dirty="0" smtClean="0"/>
              <a:t> uživateli,</a:t>
            </a:r>
          </a:p>
          <a:p>
            <a:pPr eaLnBrk="1" hangingPunct="1">
              <a:spcBef>
                <a:spcPct val="0"/>
              </a:spcBef>
            </a:pPr>
            <a:r>
              <a:rPr lang="cs-CZ" dirty="0" smtClean="0"/>
              <a:t>obsahová</a:t>
            </a:r>
            <a:r>
              <a:rPr lang="cs-CZ" baseline="0" dirty="0" smtClean="0"/>
              <a:t> úplnost – odůvodnění projektových aktivit na základě analýzy</a:t>
            </a:r>
            <a:endParaRPr lang="cs-CZ" dirty="0" smtClean="0"/>
          </a:p>
          <a:p>
            <a:pPr eaLnBrk="1" hangingPunct="1">
              <a:spcBef>
                <a:spcPct val="0"/>
              </a:spcBef>
            </a:pPr>
            <a:endParaRPr lang="cs-CZ" dirty="0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D568DB-3057-4458-9AD9-1BB104754A89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dirty="0" smtClean="0"/>
              <a:t>riziko porušení</a:t>
            </a:r>
            <a:r>
              <a:rPr lang="cs-CZ" baseline="0" dirty="0" smtClean="0"/>
              <a:t> rozpočtové kázně – rozpočtových pravidel, neoprávněné použití účelové dotace – vratka + sankce </a:t>
            </a:r>
            <a:endParaRPr lang="cs-CZ" dirty="0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CF34C3-3282-46C0-B0F9-6985FDC7D075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dirty="0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AA553D-6D32-4CFE-ADBF-AC7340F8A179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FF8CA4-2528-47C0-BBCB-8F60D74812C2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sz="1200" dirty="0" smtClean="0"/>
              <a:t>Pojem „základní výzkum“ je chápán ve smyslu definice uvedené v čl. 2.2 písm. e) Rámce Společenství pro státní podporu výzkumu, vývoje a inovací (2006/C 323/01) platného od 1. 1. 2007,</a:t>
            </a:r>
            <a:r>
              <a:rPr lang="cs-CZ" sz="1200" baseline="0" dirty="0" smtClean="0"/>
              <a:t> resp. Obecného nařízení o blokové výjimce (800/2008)</a:t>
            </a:r>
          </a:p>
          <a:p>
            <a:pPr eaLnBrk="1" hangingPunct="1">
              <a:spcBef>
                <a:spcPct val="0"/>
              </a:spcBef>
            </a:pPr>
            <a:r>
              <a:rPr lang="cs-CZ" sz="1200" baseline="0" dirty="0" smtClean="0"/>
              <a:t>- tj. neposkytne za účelem zisku jinému subjektu mimo licenční smlouvu – nenarušit tržní podmínky – nesmí být uplatněna tržní výhoda</a:t>
            </a:r>
            <a:r>
              <a:rPr lang="cs-CZ" sz="1200" dirty="0" smtClean="0"/>
              <a:t> ani u uživatelů  - - riziko nepřímé podpory !!!</a:t>
            </a:r>
            <a:endParaRPr lang="cs-CZ" dirty="0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EFE7BF-6B0B-4ECA-8052-DA95319551BE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dirty="0" smtClean="0"/>
              <a:t>probrat</a:t>
            </a:r>
            <a:r>
              <a:rPr lang="cs-CZ" baseline="0" dirty="0" smtClean="0"/>
              <a:t> podrobně způsobilost nákladů ? – str. 12. ZD</a:t>
            </a:r>
            <a:endParaRPr lang="cs-CZ" dirty="0" smtClean="0"/>
          </a:p>
          <a:p>
            <a:pPr eaLnBrk="1" hangingPunct="1">
              <a:spcBef>
                <a:spcPct val="0"/>
              </a:spcBef>
            </a:pPr>
            <a:endParaRPr lang="cs-CZ" dirty="0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CFC6A-8C18-495A-A092-AC6F09F314B8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dirty="0" smtClean="0"/>
              <a:t>v období soutěže</a:t>
            </a:r>
            <a:r>
              <a:rPr lang="cs-CZ" baseline="0" dirty="0" smtClean="0"/>
              <a:t> </a:t>
            </a:r>
            <a:r>
              <a:rPr lang="cs-CZ" b="1" baseline="0" dirty="0" smtClean="0"/>
              <a:t>nelze uplatnit změnu návrhu ani z důvodů objektivně vzniklých změn situace např. legislativních  či kurzových změn – lze jen z veřejné soutěže odstoupit nebo ji zrušit  - změnová řízení až po podpisu smlouvy</a:t>
            </a:r>
            <a:endParaRPr lang="cs-CZ" b="1" dirty="0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3D090E-A786-4D98-8010-983618150F5B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dirty="0" smtClean="0"/>
              <a:t>poskytovatel</a:t>
            </a:r>
            <a:r>
              <a:rPr lang="cs-CZ" baseline="0" dirty="0" smtClean="0"/>
              <a:t> nepodává výklad k ustanovením, která se týkají předmětu hodnocení odborníky – riziko, že bude považováno za jednostranný, omezující – transparentnost, zachování rovných podmínek pro všechny </a:t>
            </a:r>
            <a:endParaRPr lang="cs-CZ" dirty="0" smtClean="0"/>
          </a:p>
        </p:txBody>
      </p:sp>
      <p:sp>
        <p:nvSpPr>
          <p:cNvPr id="1434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4A315C-DD5F-4959-B468-69C98C0F8ABF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1CC8E3-F885-4104-BA47-C002A2E78337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826AEA-771F-4551-9385-2027FA865DF0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dirty="0" smtClean="0"/>
          </a:p>
          <a:p>
            <a:pPr eaLnBrk="1" hangingPunct="1">
              <a:spcBef>
                <a:spcPct val="0"/>
              </a:spcBef>
            </a:pPr>
            <a:r>
              <a:rPr lang="cs-CZ" dirty="0" smtClean="0"/>
              <a:t>str. 17 , čl. 4 ZD- 6 kritérií</a:t>
            </a:r>
            <a:r>
              <a:rPr lang="cs-CZ" baseline="0" dirty="0" smtClean="0"/>
              <a:t> = 120 bodů +10</a:t>
            </a:r>
            <a:endParaRPr lang="cs-CZ" dirty="0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52AAB9-FCA1-4FAA-90CA-32DDBB66949C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dirty="0" smtClean="0"/>
              <a:t>vodítkem („výklad“) čl.</a:t>
            </a:r>
            <a:r>
              <a:rPr lang="cs-CZ" baseline="0" dirty="0" smtClean="0"/>
              <a:t> 5 ZD (co poskytovatel od příjemců podpory bude očekávat/vyžadovat…</a:t>
            </a:r>
            <a:endParaRPr lang="cs-CZ" dirty="0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E1DF1B-10AC-4646-8D43-5C5EF1CEF43C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dirty="0" smtClean="0"/>
              <a:t>vodítkem („výklad“) čl.</a:t>
            </a:r>
            <a:r>
              <a:rPr lang="cs-CZ" baseline="0" dirty="0" smtClean="0"/>
              <a:t> 5 ZD (co poskytovatel od příjemců podpory bude očekávat/vyžadovat…</a:t>
            </a:r>
            <a:endParaRPr lang="cs-CZ" dirty="0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E1DF1B-10AC-4646-8D43-5C5EF1CEF43C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dirty="0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F20D90-F387-462D-870C-41600642BDDC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dirty="0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141B9C-F752-438C-B1D2-02D22BAC513A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CAF3A3-37E2-43D6-8BAA-6CB887B28C29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8E20E1-9F7C-4E47-9701-6C332A4BFEAF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8C9DBD-24F1-4320-821F-465DDFD419D1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dirty="0" smtClean="0"/>
              <a:t>záleží na uchazečích, kdy dodají dokumenty, schvalovací procesy, státní pokladna</a:t>
            </a:r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5E4569-254D-4788-A480-BE4023766591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dirty="0" smtClean="0"/>
              <a:t>zpráva na </a:t>
            </a:r>
            <a:r>
              <a:rPr lang="cs-CZ" dirty="0" err="1" smtClean="0"/>
              <a:t>Inforu</a:t>
            </a:r>
            <a:r>
              <a:rPr lang="cs-CZ" dirty="0" smtClean="0"/>
              <a:t> 2018?</a:t>
            </a:r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F1003C-6E70-4035-827F-6D072185F677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dirty="0" smtClean="0"/>
          </a:p>
        </p:txBody>
      </p:sp>
      <p:sp>
        <p:nvSpPr>
          <p:cNvPr id="1536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FC94CF-51D3-49E6-BAFD-2EF0A42B5492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cs-CZ" smtClean="0"/>
          </a:p>
        </p:txBody>
      </p:sp>
      <p:sp>
        <p:nvSpPr>
          <p:cNvPr id="6" name="Zástupný symbol pro datum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10. a 24. 1. 2013</a:t>
            </a:r>
            <a:endParaRPr lang="cs-CZ"/>
          </a:p>
        </p:txBody>
      </p:sp>
      <p:sp>
        <p:nvSpPr>
          <p:cNvPr id="7" name="Zástupný symbol pro záhlaví 6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cs-CZ" smtClean="0"/>
              <a:t>MŠMT- seminář pro uchazeče k programu "Informace - základ výzkumu" (LR)</a:t>
            </a:r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úhlý trojúhelník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" name="Skupina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Volný tvar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Přímá spojovací čára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11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r>
              <a:rPr lang="cs-CZ" smtClean="0"/>
              <a:t>seminář pro uchazeče 10. 1. 2013 24. 1. 2013</a:t>
            </a:r>
            <a:endParaRPr lang="cs-CZ"/>
          </a:p>
        </p:txBody>
      </p:sp>
      <p:sp>
        <p:nvSpPr>
          <p:cNvPr id="12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BR" smtClean="0"/>
              <a:t>O321 - financování výzkumu a vývoje  (JaHa)</a:t>
            </a:r>
            <a:endParaRPr lang="cs-CZ"/>
          </a:p>
        </p:txBody>
      </p:sp>
      <p:sp>
        <p:nvSpPr>
          <p:cNvPr id="13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C41C6130-F034-4456-B284-05A08E65011B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seminář pro uchazeče 10. 1. 2013 24. 1. 2013</a:t>
            </a:r>
            <a:endParaRPr lang="cs-CZ"/>
          </a:p>
        </p:txBody>
      </p:sp>
      <p:sp>
        <p:nvSpPr>
          <p:cNvPr id="5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 smtClean="0"/>
              <a:t>O321 - financování výzkumu a vývoje  (JaHa)</a:t>
            </a:r>
            <a:endParaRPr lang="cs-CZ"/>
          </a:p>
        </p:txBody>
      </p:sp>
      <p:sp>
        <p:nvSpPr>
          <p:cNvPr id="6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9AA0A-7389-4667-9B76-92B7C04F31C8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seminář pro uchazeče 10. 1. 2013 24. 1. 2013</a:t>
            </a:r>
            <a:endParaRPr lang="cs-CZ"/>
          </a:p>
        </p:txBody>
      </p:sp>
      <p:sp>
        <p:nvSpPr>
          <p:cNvPr id="5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 smtClean="0"/>
              <a:t>O321 - financování výzkumu a vývoje  (JaHa)</a:t>
            </a:r>
            <a:endParaRPr lang="cs-CZ"/>
          </a:p>
        </p:txBody>
      </p:sp>
      <p:sp>
        <p:nvSpPr>
          <p:cNvPr id="6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B77FE-4368-431F-8CBA-1034BD1B7883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seminář pro uchazeče 10. 1. 2013 24. 1. 2013</a:t>
            </a:r>
            <a:endParaRPr lang="cs-CZ"/>
          </a:p>
        </p:txBody>
      </p:sp>
      <p:sp>
        <p:nvSpPr>
          <p:cNvPr id="5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 smtClean="0"/>
              <a:t>O321 - financování výzkumu a vývoje  (JaHa)</a:t>
            </a:r>
            <a:endParaRPr lang="cs-CZ"/>
          </a:p>
        </p:txBody>
      </p:sp>
      <p:sp>
        <p:nvSpPr>
          <p:cNvPr id="6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C7F39-94AC-4748-A905-66BB6CC1BB25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vojitá šipka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Dvojitá šipka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cs-CZ" smtClean="0"/>
              <a:t>seminář pro uchazeče 10. 1. 2013 24. 1. 2013</a:t>
            </a:r>
            <a:endParaRPr lang="cs-CZ"/>
          </a:p>
        </p:txBody>
      </p:sp>
      <p:sp>
        <p:nvSpPr>
          <p:cNvPr id="7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 smtClean="0"/>
              <a:t>O321 - financování výzkumu a vývoje  (JaHa)</a:t>
            </a:r>
            <a:endParaRPr lang="cs-CZ"/>
          </a:p>
        </p:txBody>
      </p:sp>
      <p:sp>
        <p:nvSpPr>
          <p:cNvPr id="8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873C0F5-4924-401A-B123-F6156AD6939B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cs-CZ" smtClean="0"/>
              <a:t>seminář pro uchazeče 10. 1. 2013 24. 1. 2013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 smtClean="0"/>
              <a:t>O321 - financování výzkumu a vývoje  (JaHa)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2091A07-E178-4B06-B73C-68221A0B8401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cs-CZ" smtClean="0"/>
              <a:t>seminář pro uchazeče 10. 1. 2013 24. 1. 2013</a:t>
            </a:r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 smtClean="0"/>
              <a:t>O321 - financování výzkumu a vývoje  (JaHa)</a:t>
            </a: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F9843C-21C3-455E-896F-3C1235A6A79F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cs-CZ" smtClean="0"/>
              <a:t>seminář pro uchazeče 10. 1. 2013 24. 1. 2013</a:t>
            </a:r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 smtClean="0"/>
              <a:t>O321 - financování výzkumu a vývoje  (JaHa)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4CB7DA4-A5F1-450C-A58D-0DB4C227F78A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 smtClean="0"/>
              <a:t>seminář pro uchazeče 10. 1. 2013 24. 1. 2013</a:t>
            </a:r>
            <a:endParaRPr lang="cs-CZ"/>
          </a:p>
        </p:txBody>
      </p:sp>
      <p:sp>
        <p:nvSpPr>
          <p:cNvPr id="3" name="Zástupný symbol pro zápatí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 smtClean="0"/>
              <a:t>O321 - financování výzkumu a vývoje  (JaHa)</a:t>
            </a:r>
            <a:endParaRPr lang="cs-CZ"/>
          </a:p>
        </p:txBody>
      </p:sp>
      <p:sp>
        <p:nvSpPr>
          <p:cNvPr id="4" name="Zástupný symbol pro číslo snímk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CE9B5-67D7-4F0F-BBDF-C70CD3E09085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cs-CZ" smtClean="0"/>
              <a:t>seminář pro uchazeče 10. 1. 2013 24. 1. 2013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pt-BR" smtClean="0"/>
              <a:t>O321 - financování výzkumu a vývoje  (JaHa)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A6F30B2-3898-4E47-A640-DE39057E3A6C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olný tvar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Volný tvar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Pravoúhlý trojúhelník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Přímá spojovací čára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Dvojitá šipka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Dvojitá šipka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cs-CZ" noProof="0" smtClean="0"/>
              <a:t>Klepnutím na ikonu přidáte obrázek.</a:t>
            </a:r>
            <a:endParaRPr lang="en-US" noProof="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1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cs-CZ" smtClean="0"/>
              <a:t>seminář pro uchazeče 10. 1. 2013 24. 1. 2013</a:t>
            </a:r>
            <a:endParaRPr lang="cs-CZ"/>
          </a:p>
        </p:txBody>
      </p:sp>
      <p:sp>
        <p:nvSpPr>
          <p:cNvPr id="12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r>
              <a:rPr lang="pt-BR" smtClean="0"/>
              <a:t>O321 - financování výzkumu a vývoje  (JaHa)</a:t>
            </a:r>
            <a:endParaRPr lang="cs-CZ"/>
          </a:p>
        </p:txBody>
      </p:sp>
      <p:sp>
        <p:nvSpPr>
          <p:cNvPr id="13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23BD0FB9-B5C3-48A9-BB4D-D4D39352D03D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Přímá spojovací čár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33" name="Zástupný symbol pro text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r>
              <a:rPr lang="cs-CZ" smtClean="0"/>
              <a:t>seminář pro uchazeče 10. 1. 2013 24. 1. 2013</a:t>
            </a:r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r>
              <a:rPr lang="pt-BR" smtClean="0"/>
              <a:t>O321 - financování výzkumu a vývoje  (JaHa)</a:t>
            </a:r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2B8A59B-56C4-4EA9-BF7E-50E5A27719A2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1" fontAlgn="base" hangingPunct="1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1" fontAlgn="base" hangingPunct="1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hakenova@msmt.cz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hakenova@msmt.cz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smt.cz/vyzkum/program-informace-zaklad-vyzkumu" TargetMode="Externa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vyzkum.cz/" TargetMode="External"/><Relationship Id="rId5" Type="http://schemas.openxmlformats.org/officeDocument/2006/relationships/hyperlink" Target="http://www.msmt.cz/file/26308" TargetMode="External"/><Relationship Id="rId4" Type="http://schemas.openxmlformats.org/officeDocument/2006/relationships/hyperlink" Target="http://www.msmt.cz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smt.cz/vyzkum/program-informace-zaklad-vyzkumu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Podnadpis 2"/>
          <p:cNvSpPr>
            <a:spLocks noGrp="1"/>
          </p:cNvSpPr>
          <p:nvPr>
            <p:ph type="subTitle" idx="1"/>
          </p:nvPr>
        </p:nvSpPr>
        <p:spPr>
          <a:xfrm>
            <a:off x="428625" y="1700808"/>
            <a:ext cx="8458200" cy="2880320"/>
          </a:xfrm>
        </p:spPr>
        <p:txBody>
          <a:bodyPr/>
          <a:lstStyle/>
          <a:p>
            <a:pPr marR="0" algn="ctr" eaLnBrk="1" hangingPunct="1">
              <a:lnSpc>
                <a:spcPct val="150000"/>
              </a:lnSpc>
              <a:spcBef>
                <a:spcPts val="0"/>
              </a:spcBef>
            </a:pPr>
            <a:r>
              <a:rPr lang="cs-CZ" sz="45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Program</a:t>
            </a:r>
          </a:p>
          <a:p>
            <a:pPr marR="0" algn="ctr" eaLnBrk="1" hangingPunct="1">
              <a:lnSpc>
                <a:spcPct val="150000"/>
              </a:lnSpc>
              <a:spcBef>
                <a:spcPts val="0"/>
              </a:spcBef>
            </a:pPr>
            <a:r>
              <a:rPr lang="cs-CZ" sz="45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„Informace – základ výzkumu“</a:t>
            </a:r>
          </a:p>
          <a:p>
            <a:pPr marR="0" algn="ctr" eaLnBrk="1" hangingPunct="1">
              <a:lnSpc>
                <a:spcPct val="90000"/>
              </a:lnSpc>
            </a:pPr>
            <a:r>
              <a:rPr lang="cs-CZ" sz="4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(LR)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516216" y="6408738"/>
            <a:ext cx="2448272" cy="365125"/>
          </a:xfrm>
        </p:spPr>
        <p:txBody>
          <a:bodyPr/>
          <a:lstStyle/>
          <a:p>
            <a:pPr algn="r">
              <a:defRPr/>
            </a:pPr>
            <a:r>
              <a:rPr lang="cs-CZ" dirty="0" smtClean="0"/>
              <a:t>seminář pro uchazeče 10. 1. 2013 24. 1. 2013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59832" y="6408738"/>
            <a:ext cx="3168353" cy="365125"/>
          </a:xfrm>
        </p:spPr>
        <p:txBody>
          <a:bodyPr/>
          <a:lstStyle/>
          <a:p>
            <a:pPr>
              <a:defRPr/>
            </a:pPr>
            <a:r>
              <a:rPr lang="pt-BR" i="1" dirty="0" smtClean="0"/>
              <a:t>O321 - financování výzkumu a vývoje  (JaHa)</a:t>
            </a:r>
            <a:endParaRPr lang="cs-CZ" i="1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79512" y="6309320"/>
            <a:ext cx="366712" cy="365125"/>
          </a:xfrm>
        </p:spPr>
        <p:txBody>
          <a:bodyPr/>
          <a:lstStyle/>
          <a:p>
            <a:pPr>
              <a:defRPr/>
            </a:pPr>
            <a:fld id="{C41C6130-F034-4456-B284-05A08E65011B}" type="slidenum">
              <a:rPr lang="cs-CZ" smtClean="0"/>
              <a:pPr>
                <a:defRPr/>
              </a:pPr>
              <a:t>1</a:t>
            </a:fld>
            <a:endParaRPr lang="cs-CZ" dirty="0"/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1785938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sah 1"/>
          <p:cNvSpPr>
            <a:spLocks noGrp="1"/>
          </p:cNvSpPr>
          <p:nvPr>
            <p:ph idx="1"/>
          </p:nvPr>
        </p:nvSpPr>
        <p:spPr>
          <a:xfrm>
            <a:off x="214313" y="1143000"/>
            <a:ext cx="8643937" cy="5000625"/>
          </a:xfrm>
        </p:spPr>
        <p:txBody>
          <a:bodyPr/>
          <a:lstStyle/>
          <a:p>
            <a:pPr algn="just">
              <a:spcAft>
                <a:spcPts val="600"/>
              </a:spcAft>
              <a:buFont typeface="Wingdings 3" pitchFamily="18" charset="2"/>
              <a:buNone/>
              <a:defRPr/>
            </a:pPr>
            <a:r>
              <a:rPr lang="cs-CZ" sz="2400" b="1" u="sng" dirty="0" smtClean="0">
                <a:latin typeface="Arial" pitchFamily="34" charset="0"/>
                <a:cs typeface="Arial" pitchFamily="34" charset="0"/>
              </a:rPr>
              <a:t>Cíle programu LR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(čl. 1.3 ZD)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endParaRPr lang="cs-CZ" sz="2000" u="sng" dirty="0" smtClean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sz="2000" u="sng" dirty="0" smtClean="0">
                <a:latin typeface="Arial" pitchFamily="34" charset="0"/>
                <a:cs typeface="Arial" pitchFamily="34" charset="0"/>
              </a:rPr>
              <a:t>Obecný cíl: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Rozvoj informační infrastruktury a infrastrukturních služeb výzkumu – „Informace jako základní stavební kámen, bez něhož nelze stavět“, tj. vytvářet nové výsledky ve VaVaI.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endParaRPr lang="cs-CZ" sz="2000" u="sng" dirty="0" smtClean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sz="2000" u="sng" dirty="0" smtClean="0">
                <a:latin typeface="Arial" pitchFamily="34" charset="0"/>
                <a:cs typeface="Arial" pitchFamily="34" charset="0"/>
              </a:rPr>
              <a:t>Dílčí cíle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programu LR: </a:t>
            </a:r>
          </a:p>
          <a:p>
            <a:pPr lvl="0" algn="just" fontAlgn="auto">
              <a:spcBef>
                <a:spcPts val="0"/>
              </a:spcBef>
              <a:spcAft>
                <a:spcPts val="600"/>
              </a:spcAft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zpřístupnění základních EIZ výzkumným organizacím v ČR,</a:t>
            </a:r>
          </a:p>
          <a:p>
            <a:pPr lvl="0" algn="just" fontAlgn="auto">
              <a:spcBef>
                <a:spcPts val="0"/>
              </a:spcBef>
              <a:spcAft>
                <a:spcPts val="600"/>
              </a:spcAft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výzkum, vývoj a podpora implementace uživatelsky přívětivých nástrojů a služeb pro zpřístupňování EIZ podpořených z programu LR. </a:t>
            </a:r>
          </a:p>
          <a:p>
            <a:pPr marL="0" indent="0" algn="just">
              <a:buFont typeface="Wingdings 3" pitchFamily="18" charset="2"/>
              <a:buNone/>
              <a:defRPr/>
            </a:pPr>
            <a:endParaRPr lang="cs-CZ" sz="18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 3" pitchFamily="18" charset="2"/>
              <a:buNone/>
              <a:defRPr/>
            </a:pPr>
            <a:endParaRPr lang="cs-CZ" sz="2000" b="1" i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 3" pitchFamily="18" charset="2"/>
              <a:buNone/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588224" y="6408738"/>
            <a:ext cx="2376264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707905" y="6408738"/>
            <a:ext cx="3023096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19461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0FDAD8-9393-4BDC-A941-33C36053E0F9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1946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4" name="Obdélník 7"/>
          <p:cNvSpPr>
            <a:spLocks noChangeArrowheads="1"/>
          </p:cNvSpPr>
          <p:nvPr/>
        </p:nvSpPr>
        <p:spPr bwMode="auto">
          <a:xfrm>
            <a:off x="1619672" y="357188"/>
            <a:ext cx="709570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sah 1"/>
          <p:cNvSpPr>
            <a:spLocks noGrp="1"/>
          </p:cNvSpPr>
          <p:nvPr>
            <p:ph idx="1"/>
          </p:nvPr>
        </p:nvSpPr>
        <p:spPr>
          <a:xfrm>
            <a:off x="214313" y="980728"/>
            <a:ext cx="8643937" cy="5162897"/>
          </a:xfrm>
        </p:spPr>
        <p:txBody>
          <a:bodyPr/>
          <a:lstStyle/>
          <a:p>
            <a:pPr>
              <a:buNone/>
            </a:pPr>
            <a:r>
              <a:rPr lang="cs-CZ" sz="2400" b="1" u="sng" dirty="0" smtClean="0">
                <a:latin typeface="Arial" pitchFamily="34" charset="0"/>
                <a:cs typeface="Arial" pitchFamily="34" charset="0"/>
              </a:rPr>
              <a:t>Předmět podpory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(čl. 1.4 ZD)</a:t>
            </a:r>
            <a:endParaRPr lang="cs-CZ" sz="2000" b="1" u="sng" dirty="0" smtClean="0">
              <a:latin typeface="Arial" pitchFamily="34" charset="0"/>
              <a:cs typeface="Arial" pitchFamily="34" charset="0"/>
            </a:endParaRPr>
          </a:p>
          <a:p>
            <a:pPr algn="just" fontAlgn="auto">
              <a:spcBef>
                <a:spcPts val="600"/>
              </a:spcBef>
              <a:spcAft>
                <a:spcPts val="600"/>
              </a:spcAft>
            </a:pPr>
            <a:r>
              <a:rPr lang="cs-CZ" sz="1800" dirty="0" smtClean="0">
                <a:latin typeface="Arial" pitchFamily="34" charset="0"/>
                <a:cs typeface="Arial" pitchFamily="34" charset="0"/>
              </a:rPr>
              <a:t>zpřístupňování a pořizování primárních a sekundárních </a:t>
            </a:r>
            <a:r>
              <a:rPr lang="cs-CZ" sz="1800" b="1" dirty="0" smtClean="0">
                <a:solidFill>
                  <a:srgbClr val="1C9CB6"/>
                </a:solidFill>
                <a:latin typeface="Arial" pitchFamily="34" charset="0"/>
                <a:cs typeface="Arial" pitchFamily="34" charset="0"/>
              </a:rPr>
              <a:t>multioborových</a:t>
            </a:r>
            <a:r>
              <a:rPr lang="cs-CZ" sz="1800" dirty="0" smtClean="0">
                <a:latin typeface="Arial" pitchFamily="34" charset="0"/>
                <a:cs typeface="Arial" pitchFamily="34" charset="0"/>
              </a:rPr>
              <a:t> EIZ,</a:t>
            </a:r>
          </a:p>
          <a:p>
            <a:pPr algn="just" fontAlgn="auto">
              <a:spcBef>
                <a:spcPts val="600"/>
              </a:spcBef>
              <a:spcAft>
                <a:spcPts val="600"/>
              </a:spcAft>
            </a:pPr>
            <a:r>
              <a:rPr lang="cs-CZ" sz="1800" dirty="0" smtClean="0">
                <a:latin typeface="Arial" pitchFamily="34" charset="0"/>
                <a:cs typeface="Arial" pitchFamily="34" charset="0"/>
              </a:rPr>
              <a:t>zpřístupňování a pořizování primárních a sekundárních </a:t>
            </a:r>
            <a:r>
              <a:rPr lang="cs-CZ" sz="1800" b="1" dirty="0" smtClean="0">
                <a:solidFill>
                  <a:srgbClr val="1C9CB6"/>
                </a:solidFill>
                <a:latin typeface="Arial" pitchFamily="34" charset="0"/>
                <a:cs typeface="Arial" pitchFamily="34" charset="0"/>
              </a:rPr>
              <a:t>oborových</a:t>
            </a:r>
            <a:r>
              <a:rPr lang="cs-CZ" sz="1800" dirty="0" smtClean="0">
                <a:latin typeface="Arial" pitchFamily="34" charset="0"/>
                <a:cs typeface="Arial" pitchFamily="34" charset="0"/>
              </a:rPr>
              <a:t> EIZ celostátního významu, v </a:t>
            </a:r>
            <a:r>
              <a:rPr lang="cs-CZ" sz="1800" b="1" dirty="0" smtClean="0">
                <a:solidFill>
                  <a:srgbClr val="1C9CB6"/>
                </a:solidFill>
                <a:latin typeface="Arial" pitchFamily="34" charset="0"/>
                <a:cs typeface="Arial" pitchFamily="34" charset="0"/>
              </a:rPr>
              <a:t>celostátních licencí</a:t>
            </a:r>
            <a:r>
              <a:rPr lang="cs-CZ" sz="1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1800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cs-CZ" sz="1800" b="1" dirty="0" smtClean="0">
                <a:solidFill>
                  <a:srgbClr val="1C9CB6"/>
                </a:solidFill>
                <a:latin typeface="Arial" pitchFamily="34" charset="0"/>
                <a:cs typeface="Arial" pitchFamily="34" charset="0"/>
              </a:rPr>
              <a:t>multilicencí</a:t>
            </a:r>
            <a:r>
              <a:rPr lang="cs-CZ" sz="1800" dirty="0" smtClean="0">
                <a:latin typeface="Arial" pitchFamily="34" charset="0"/>
                <a:cs typeface="Arial" pitchFamily="34" charset="0"/>
              </a:rPr>
              <a:t> (dlouhodobé společné, ekonomicky efektivní využívání a sdílení, veřejné zpřístupnění),</a:t>
            </a:r>
          </a:p>
          <a:p>
            <a:pPr algn="just" fontAlgn="auto">
              <a:spcBef>
                <a:spcPts val="600"/>
              </a:spcBef>
              <a:spcAft>
                <a:spcPts val="600"/>
              </a:spcAft>
            </a:pPr>
            <a:r>
              <a:rPr lang="cs-CZ" sz="1800" dirty="0" smtClean="0">
                <a:latin typeface="Arial" pitchFamily="34" charset="0"/>
                <a:cs typeface="Arial" pitchFamily="34" charset="0"/>
              </a:rPr>
              <a:t>zajištění </a:t>
            </a:r>
            <a:r>
              <a:rPr lang="cs-CZ" sz="1800" b="1" dirty="0" smtClean="0">
                <a:solidFill>
                  <a:srgbClr val="1C9CB6"/>
                </a:solidFill>
                <a:latin typeface="Arial" pitchFamily="34" charset="0"/>
                <a:cs typeface="Arial" pitchFamily="34" charset="0"/>
              </a:rPr>
              <a:t>integrovaného přístupu do citačních databází používaných pro hodnocení výsledků VaVaI v ČR </a:t>
            </a:r>
            <a:r>
              <a:rPr lang="cs-CZ" sz="1800" dirty="0" smtClean="0">
                <a:latin typeface="Arial" pitchFamily="34" charset="0"/>
                <a:cs typeface="Arial" pitchFamily="34" charset="0"/>
              </a:rPr>
              <a:t>a pro mezinárodní srovnávání národní úrovně, včetně zabezpečení podpůrných hodnotících nástrojů z těchto databází vycházejících,</a:t>
            </a:r>
          </a:p>
          <a:p>
            <a:pPr algn="just" fontAlgn="auto">
              <a:spcBef>
                <a:spcPts val="600"/>
              </a:spcBef>
              <a:spcAft>
                <a:spcPts val="600"/>
              </a:spcAft>
            </a:pPr>
            <a:r>
              <a:rPr lang="cs-CZ" sz="1800" i="1" u="sng" dirty="0" smtClean="0">
                <a:latin typeface="Arial" pitchFamily="34" charset="0"/>
                <a:cs typeface="Arial" pitchFamily="34" charset="0"/>
              </a:rPr>
              <a:t>doplňkově (vždy je ve vazbě na EIZ v projektu):</a:t>
            </a:r>
            <a:r>
              <a:rPr lang="cs-CZ" sz="1800" i="1" dirty="0" smtClean="0">
                <a:latin typeface="Arial" pitchFamily="34" charset="0"/>
                <a:cs typeface="Arial" pitchFamily="34" charset="0"/>
              </a:rPr>
              <a:t> podpora implementace a rozvoje nástrojů/služeb pro uživatelsky přívětivé a efektivní využívání EIZ, vzdáleného přístupu, federativní autentizace na bázi </a:t>
            </a:r>
            <a:r>
              <a:rPr lang="cs-CZ" sz="1800" i="1" dirty="0" err="1" smtClean="0">
                <a:latin typeface="Arial" pitchFamily="34" charset="0"/>
                <a:cs typeface="Arial" pitchFamily="34" charset="0"/>
              </a:rPr>
              <a:t>Shibbolethu</a:t>
            </a:r>
            <a:r>
              <a:rPr lang="cs-CZ" sz="1800" i="1" dirty="0" smtClean="0">
                <a:latin typeface="Arial" pitchFamily="34" charset="0"/>
                <a:cs typeface="Arial" pitchFamily="34" charset="0"/>
              </a:rPr>
              <a:t>, pravidelného  poskytování a zveřejňování statistik, zpřístupňování pořízeného EIZ ve vyhledávacích rozhraních jednotlivých uživatelů.</a:t>
            </a:r>
          </a:p>
          <a:p>
            <a:pPr algn="just">
              <a:buFont typeface="Wingdings 3" pitchFamily="18" charset="2"/>
              <a:buNone/>
              <a:defRPr/>
            </a:pPr>
            <a:endParaRPr lang="cs-CZ" sz="2000" b="1" i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 3" pitchFamily="18" charset="2"/>
              <a:buNone/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444208" y="6408738"/>
            <a:ext cx="2376264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059833" y="6408738"/>
            <a:ext cx="3312367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20485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6F4A20-EDD9-482B-B3E8-7CE607A2C40F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2048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8" name="Obdélník 7"/>
          <p:cNvSpPr>
            <a:spLocks noChangeArrowheads="1"/>
          </p:cNvSpPr>
          <p:nvPr/>
        </p:nvSpPr>
        <p:spPr bwMode="auto">
          <a:xfrm>
            <a:off x="1857375" y="357188"/>
            <a:ext cx="685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sah 1"/>
          <p:cNvSpPr>
            <a:spLocks noGrp="1"/>
          </p:cNvSpPr>
          <p:nvPr>
            <p:ph idx="1"/>
          </p:nvPr>
        </p:nvSpPr>
        <p:spPr>
          <a:xfrm>
            <a:off x="214313" y="1143000"/>
            <a:ext cx="8643937" cy="5000625"/>
          </a:xfrm>
        </p:spPr>
        <p:txBody>
          <a:bodyPr/>
          <a:lstStyle/>
          <a:p>
            <a:pPr algn="just">
              <a:buNone/>
              <a:defRPr/>
            </a:pPr>
            <a:r>
              <a:rPr lang="cs-CZ" sz="2400" b="1" u="sng" dirty="0" smtClean="0">
                <a:latin typeface="Arial" pitchFamily="34" charset="0"/>
                <a:cs typeface="Arial" pitchFamily="34" charset="0"/>
              </a:rPr>
              <a:t>Uchazeči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(čl. 3.2 s 3.3 ZD) 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výzkumné organizace nebo specializované knihovny (s celostátní působností) se samostatnou právní subjektivitou splňující podmínky způsobilosti 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sz="2000" b="1" i="1" dirty="0" smtClean="0">
                <a:solidFill>
                  <a:srgbClr val="1C9CB6"/>
                </a:solidFill>
                <a:latin typeface="Arial" pitchFamily="34" charset="0"/>
                <a:cs typeface="Arial" pitchFamily="34" charset="0"/>
              </a:rPr>
              <a:t>    1 uchazeč – 1x účast v soutěži - 1 projekt – 1 příjemce podpory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endParaRPr lang="cs-CZ" sz="2400" b="1" u="sng" dirty="0" smtClean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sz="2400" b="1" u="sng" dirty="0" smtClean="0">
                <a:latin typeface="Arial" pitchFamily="34" charset="0"/>
                <a:cs typeface="Arial" pitchFamily="34" charset="0"/>
              </a:rPr>
              <a:t>Uživatelé výsledků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(čl. 1.5 ZD) -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výzkumné organizace nebo specializované, odborné a vědecké knihovny, odborná veřejnost (akademičtí nebo výzkumní pracovníci, studenti) </a:t>
            </a:r>
            <a:endParaRPr lang="cs-CZ" sz="2000" b="1" u="sng" dirty="0" smtClean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sz="2000" b="1" i="1" dirty="0" smtClean="0">
                <a:solidFill>
                  <a:srgbClr val="1C9CB6"/>
                </a:solidFill>
                <a:latin typeface="Arial" pitchFamily="34" charset="0"/>
                <a:cs typeface="Arial" pitchFamily="34" charset="0"/>
              </a:rPr>
              <a:t>uživatelé výsledků projektů = uživatelé EIZ</a:t>
            </a:r>
          </a:p>
          <a:p>
            <a:pPr marL="173038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(Uživatel výsledků-právnická osoba bez přímé finanční spoluúčasti na čerpání podpory </a:t>
            </a:r>
            <a:r>
              <a:rPr lang="cs-CZ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není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„dalším účastníkem projektu“ ve smyslu § 2 odst.2 písm. j) zák. č. 130/2002 Sb.) </a:t>
            </a:r>
          </a:p>
          <a:p>
            <a:pPr algn="just">
              <a:buFont typeface="Wingdings 3" pitchFamily="18" charset="2"/>
              <a:buNone/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444208" y="6408738"/>
            <a:ext cx="2376264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491881" y="6408738"/>
            <a:ext cx="2952327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22533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3FE7357-AA69-49EF-93FE-5C24ED67A5E2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2253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Obdélník 7"/>
          <p:cNvSpPr>
            <a:spLocks noChangeArrowheads="1"/>
          </p:cNvSpPr>
          <p:nvPr/>
        </p:nvSpPr>
        <p:spPr bwMode="auto">
          <a:xfrm>
            <a:off x="1857375" y="357188"/>
            <a:ext cx="685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sah 1"/>
          <p:cNvSpPr>
            <a:spLocks noGrp="1"/>
          </p:cNvSpPr>
          <p:nvPr>
            <p:ph idx="1"/>
          </p:nvPr>
        </p:nvSpPr>
        <p:spPr>
          <a:xfrm>
            <a:off x="214313" y="908720"/>
            <a:ext cx="8643937" cy="5234905"/>
          </a:xfrm>
        </p:spPr>
        <p:txBody>
          <a:bodyPr/>
          <a:lstStyle/>
          <a:p>
            <a:pPr marL="2244725" lvl="1" indent="-2244725">
              <a:spcBef>
                <a:spcPts val="0"/>
              </a:spcBef>
              <a:spcAft>
                <a:spcPts val="0"/>
              </a:spcAft>
              <a:buSzPct val="68000"/>
              <a:buNone/>
              <a:defRPr/>
            </a:pPr>
            <a:r>
              <a:rPr lang="cs-CZ" sz="2400" b="1" u="sng" dirty="0" smtClean="0">
                <a:latin typeface="Arial" pitchFamily="34" charset="0"/>
                <a:cs typeface="Arial" pitchFamily="34" charset="0"/>
              </a:rPr>
              <a:t>Návrh projektu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i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(čl. 3.4 ZD)  -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předepsané formuláře, včetně příloh </a:t>
            </a:r>
            <a:r>
              <a:rPr lang="cs-CZ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(!)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2244725" lvl="1" indent="1343025">
              <a:spcBef>
                <a:spcPts val="0"/>
              </a:spcBef>
              <a:spcAft>
                <a:spcPts val="0"/>
              </a:spcAft>
              <a:buSzPct val="68000"/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 - jsou součástí ZD</a:t>
            </a:r>
          </a:p>
          <a:p>
            <a:pPr marL="2244725" lvl="1" indent="-2244725">
              <a:spcBef>
                <a:spcPts val="400"/>
              </a:spcBef>
              <a:spcAft>
                <a:spcPts val="600"/>
              </a:spcAft>
              <a:buSzPct val="68000"/>
              <a:buNone/>
              <a:defRPr/>
            </a:pPr>
            <a:r>
              <a:rPr lang="cs-CZ" sz="2000" u="sng" dirty="0" smtClean="0">
                <a:latin typeface="Arial" pitchFamily="34" charset="0"/>
                <a:cs typeface="Arial" pitchFamily="34" charset="0"/>
              </a:rPr>
              <a:t>Nutno dodržet podmínky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přijetí návrhu projektu do veřejné soutěže, tj.:</a:t>
            </a:r>
          </a:p>
          <a:p>
            <a:pPr marL="84138" indent="25400" algn="just">
              <a:spcAft>
                <a:spcPts val="600"/>
              </a:spcAft>
              <a:buFont typeface="Wingdings" pitchFamily="2" charset="2"/>
              <a:buChar char="Ø"/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Wingdings 3" pitchFamily="18" charset="2"/>
              <a:buNone/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372200" y="6408738"/>
            <a:ext cx="2448272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347865" y="6408738"/>
            <a:ext cx="3096343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24581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2E2B86-FA71-458F-BB6D-4F54F700CCAB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2458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Obdélník 7"/>
          <p:cNvSpPr>
            <a:spLocks noChangeArrowheads="1"/>
          </p:cNvSpPr>
          <p:nvPr/>
        </p:nvSpPr>
        <p:spPr bwMode="auto">
          <a:xfrm>
            <a:off x="1547664" y="357188"/>
            <a:ext cx="716771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  <p:graphicFrame>
        <p:nvGraphicFramePr>
          <p:cNvPr id="9" name="Tabulka 8"/>
          <p:cNvGraphicFramePr>
            <a:graphicFrameLocks noGrp="1"/>
          </p:cNvGraphicFramePr>
          <p:nvPr/>
        </p:nvGraphicFramePr>
        <p:xfrm>
          <a:off x="323528" y="2060851"/>
          <a:ext cx="8496944" cy="42366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48472"/>
                <a:gridCol w="4248472"/>
              </a:tblGrid>
              <a:tr h="1547241">
                <a:tc>
                  <a:txBody>
                    <a:bodyPr/>
                    <a:lstStyle/>
                    <a:p>
                      <a:pPr marL="173038" indent="-173038" algn="just">
                        <a:buFont typeface="+mj-lt"/>
                        <a:buNone/>
                      </a:pPr>
                      <a:r>
                        <a:rPr lang="cs-CZ" sz="1400" dirty="0" smtClean="0">
                          <a:latin typeface="Arial" pitchFamily="34" charset="0"/>
                          <a:cs typeface="Arial" pitchFamily="34" charset="0"/>
                        </a:rPr>
                        <a:t>1.</a:t>
                      </a:r>
                      <a:r>
                        <a:rPr lang="cs-CZ" sz="1400" baseline="0" dirty="0" smtClean="0">
                          <a:latin typeface="Arial" pitchFamily="34" charset="0"/>
                          <a:cs typeface="Arial" pitchFamily="34" charset="0"/>
                        </a:rPr>
                        <a:t> Předepsanou formu žádosti, tj. p</a:t>
                      </a:r>
                      <a:r>
                        <a:rPr lang="cs-CZ" sz="1400" dirty="0" smtClean="0">
                          <a:latin typeface="Arial" pitchFamily="34" charset="0"/>
                          <a:cs typeface="Arial" pitchFamily="34" charset="0"/>
                        </a:rPr>
                        <a:t>ředepsané</a:t>
                      </a:r>
                      <a:r>
                        <a:rPr lang="cs-CZ" sz="1400" baseline="0" dirty="0" smtClean="0">
                          <a:latin typeface="Arial" pitchFamily="34" charset="0"/>
                          <a:cs typeface="Arial" pitchFamily="34" charset="0"/>
                        </a:rPr>
                        <a:t> formuláře (všechny, vč. příloh) a v předepsaných formátech - tištěné i elektronické, obsahová shoda, výtisk nevázaný v jediné obálce</a:t>
                      </a:r>
                      <a:endParaRPr lang="cs-CZ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3038" marR="0" lvl="3" indent="-1730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cs-CZ" sz="1400" dirty="0" smtClean="0">
                          <a:latin typeface="Arial" pitchFamily="34" charset="0"/>
                          <a:cs typeface="Arial" pitchFamily="34" charset="0"/>
                        </a:rPr>
                        <a:t>4. Předepsaný způsob doručení – tj</a:t>
                      </a:r>
                      <a:r>
                        <a:rPr kumimoji="0" lang="cs-CZ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 návrh projektu v listinné a elektronické podobě (CD nebo jiný nosič) byl doručen poskytovateli společně v jediné v uzavřené obálce s adresou poskytovatele a výrazným nápisem „Program LR – veřejná soutěž – NEOTVÍRAT!“, a to nejpozději do 14:30 hodin dne 4. února 2013.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2393">
                <a:tc>
                  <a:txBody>
                    <a:bodyPr/>
                    <a:lstStyle/>
                    <a:p>
                      <a:pPr marL="173038" indent="-173038" algn="just" rtl="0" eaLnBrk="1" latinLnBrk="0" hangingPunct="1">
                        <a:buFont typeface="+mj-lt"/>
                        <a:buNone/>
                      </a:pPr>
                      <a:r>
                        <a:rPr kumimoji="0" lang="cs-CZ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2. Předepsanou jazykovou formu - v češtině (výjimka možná u příloh)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3038" indent="-173038" algn="just" rtl="0" eaLnBrk="1" latinLnBrk="0" hangingPunct="1">
                        <a:buFont typeface="+mj-lt"/>
                        <a:buNone/>
                      </a:pPr>
                      <a:r>
                        <a:rPr kumimoji="0" lang="cs-CZ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5. Předepsanou koncepci projektu - víceletý projekt s plánovaným datem zahájení realizace nejdříve dne 1. 8. 2013 a ukončením řešení nejpozději k 30. 9. 2017.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6827">
                <a:tc>
                  <a:txBody>
                    <a:bodyPr/>
                    <a:lstStyle/>
                    <a:p>
                      <a:pPr marL="173038" marR="0" lvl="3" indent="-1730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cs-CZ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3. Obsahovou úplnost (doručený návrh obsahuje všechny požadované údaje, povinné přílohy, včetně dokladů o způsobilosti uchazeče, příslušných razítek a podpisů dle popisu uvedeného ve formulářích)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3038" marR="0" lvl="3" indent="-1730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cs-CZ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6. Podmínky</a:t>
                      </a:r>
                      <a:r>
                        <a:rPr kumimoji="0" lang="cs-CZ" sz="14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na uchazeče:</a:t>
                      </a:r>
                    </a:p>
                    <a:p>
                      <a:pPr marL="173038" marR="0" lvl="3" indent="-1730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cs-CZ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 uchazeč – jediný příjemce podpory</a:t>
                      </a:r>
                    </a:p>
                    <a:p>
                      <a:pPr marL="173038" marR="0" lvl="3" indent="-173038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cs-CZ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dostatečná průkaznost doručených dokumentů pro splnění podmínek způsobilosti (U právnických osob zřízených dle zvl. zák. poskytnuté údaje souhlasí s příslušnou právní normou.)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Zástupný symbol pro obsah 1"/>
          <p:cNvSpPr>
            <a:spLocks noGrp="1"/>
          </p:cNvSpPr>
          <p:nvPr>
            <p:ph idx="1"/>
          </p:nvPr>
        </p:nvSpPr>
        <p:spPr>
          <a:xfrm>
            <a:off x="285750" y="1143000"/>
            <a:ext cx="8643938" cy="5000625"/>
          </a:xfrm>
        </p:spPr>
        <p:txBody>
          <a:bodyPr/>
          <a:lstStyle/>
          <a:p>
            <a:pPr marL="365125" lvl="1" indent="-255588">
              <a:spcBef>
                <a:spcPts val="400"/>
              </a:spcBef>
              <a:spcAft>
                <a:spcPts val="600"/>
              </a:spcAft>
              <a:buSzPct val="68000"/>
              <a:buFont typeface="Wingdings 3" pitchFamily="18" charset="2"/>
              <a:buChar char=""/>
            </a:pPr>
            <a:r>
              <a:rPr lang="cs-CZ" sz="2400" b="1" u="sng" dirty="0" smtClean="0">
                <a:latin typeface="Arial" charset="0"/>
                <a:cs typeface="Arial" charset="0"/>
              </a:rPr>
              <a:t>Způsob poskytování podpory</a:t>
            </a:r>
          </a:p>
          <a:p>
            <a:pPr marL="365125" lvl="1" indent="-255588">
              <a:spcBef>
                <a:spcPts val="400"/>
              </a:spcBef>
              <a:spcAft>
                <a:spcPts val="600"/>
              </a:spcAft>
              <a:buSzPct val="68000"/>
              <a:buNone/>
            </a:pPr>
            <a:endParaRPr lang="cs-CZ" sz="2400" b="1" u="sng" dirty="0" smtClean="0">
              <a:latin typeface="Arial" charset="0"/>
              <a:cs typeface="Arial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2000" dirty="0" smtClean="0">
                <a:latin typeface="Arial" charset="0"/>
                <a:cs typeface="Arial" charset="0"/>
              </a:rPr>
              <a:t>na základě smlouvy o poskytnutí podpory, poskytováno jen na způsobilé náklady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2000" dirty="0" smtClean="0">
                <a:latin typeface="Arial" charset="0"/>
                <a:cs typeface="Arial" charset="0"/>
              </a:rPr>
              <a:t>pouze příjemci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2000" dirty="0" smtClean="0">
                <a:latin typeface="Arial" charset="0"/>
                <a:cs typeface="Arial" charset="0"/>
              </a:rPr>
              <a:t>formou </a:t>
            </a:r>
            <a:r>
              <a:rPr lang="cs-CZ" sz="2000" b="1" dirty="0" smtClean="0">
                <a:latin typeface="Arial" charset="0"/>
                <a:cs typeface="Arial" charset="0"/>
              </a:rPr>
              <a:t>dotace</a:t>
            </a:r>
            <a:r>
              <a:rPr lang="cs-CZ" sz="2000" dirty="0" smtClean="0">
                <a:latin typeface="Arial" charset="0"/>
                <a:cs typeface="Arial" charset="0"/>
              </a:rPr>
              <a:t> právnickým osobám (státní pokladna – nově nutno zřídit účet u ČNB!)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2000" b="1" dirty="0" smtClean="0">
                <a:latin typeface="Arial" charset="0"/>
                <a:cs typeface="Arial" charset="0"/>
              </a:rPr>
              <a:t>jednorázově</a:t>
            </a:r>
            <a:r>
              <a:rPr lang="cs-CZ" sz="2000" dirty="0" smtClean="0">
                <a:latin typeface="Arial" charset="0"/>
                <a:cs typeface="Arial" charset="0"/>
              </a:rPr>
              <a:t> na daný kalendářní rok (s výjimkou případu regulace v období rozpočtového provizoria podle zvláštního právního předpisu) </a:t>
            </a:r>
          </a:p>
          <a:p>
            <a:pPr>
              <a:buFont typeface="Wingdings 3" pitchFamily="18" charset="2"/>
              <a:buNone/>
            </a:pPr>
            <a:endParaRPr lang="cs-CZ" sz="2000" b="1" dirty="0" smtClean="0">
              <a:latin typeface="Arial" charset="0"/>
              <a:cs typeface="Arial" charset="0"/>
            </a:endParaRP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/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/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cs-CZ" sz="2000" dirty="0" smtClean="0">
              <a:latin typeface="Arial" charset="0"/>
              <a:cs typeface="Arial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588224" y="6408738"/>
            <a:ext cx="2376264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419873" y="6408738"/>
            <a:ext cx="3311128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25605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AAD3ACF-3288-4028-BE61-9D0E3D2DC72E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2560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Obdélník 7"/>
          <p:cNvSpPr>
            <a:spLocks noChangeArrowheads="1"/>
          </p:cNvSpPr>
          <p:nvPr/>
        </p:nvSpPr>
        <p:spPr bwMode="auto">
          <a:xfrm>
            <a:off x="1619672" y="357188"/>
            <a:ext cx="709570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Zástupný symbol pro obsah 1"/>
          <p:cNvSpPr>
            <a:spLocks noGrp="1"/>
          </p:cNvSpPr>
          <p:nvPr>
            <p:ph idx="1"/>
          </p:nvPr>
        </p:nvSpPr>
        <p:spPr>
          <a:xfrm>
            <a:off x="285750" y="1143000"/>
            <a:ext cx="8643938" cy="5000625"/>
          </a:xfrm>
        </p:spPr>
        <p:txBody>
          <a:bodyPr/>
          <a:lstStyle/>
          <a:p>
            <a:pPr marL="365125" lvl="1" indent="-255588">
              <a:spcBef>
                <a:spcPts val="400"/>
              </a:spcBef>
              <a:spcAft>
                <a:spcPts val="600"/>
              </a:spcAft>
              <a:buSzPct val="68000"/>
              <a:buNone/>
            </a:pPr>
            <a:r>
              <a:rPr lang="cs-CZ" sz="2400" b="1" u="sng" dirty="0" smtClean="0">
                <a:latin typeface="Arial" charset="0"/>
                <a:cs typeface="Arial" charset="0"/>
              </a:rPr>
              <a:t>Použití podpory</a:t>
            </a:r>
            <a:r>
              <a:rPr lang="cs-CZ" sz="2400" b="1" dirty="0" smtClean="0">
                <a:latin typeface="Arial" charset="0"/>
                <a:cs typeface="Arial" charset="0"/>
              </a:rPr>
              <a:t>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(čl. 3.5 ZD) </a:t>
            </a:r>
            <a:endParaRPr lang="cs-CZ" sz="2000" b="1" u="sng" dirty="0" smtClean="0">
              <a:latin typeface="Arial" charset="0"/>
              <a:cs typeface="Arial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2000" dirty="0" smtClean="0">
                <a:latin typeface="Arial" charset="0"/>
                <a:cs typeface="Arial" charset="0"/>
              </a:rPr>
              <a:t>použití podpory podléhá zák. č. 130/2002 Sb. (zejména ustanovení § 8)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2000" dirty="0" smtClean="0">
                <a:latin typeface="Arial" charset="0"/>
                <a:cs typeface="Arial" charset="0"/>
              </a:rPr>
              <a:t>jen na </a:t>
            </a:r>
            <a:r>
              <a:rPr lang="cs-CZ" sz="2000" b="1" dirty="0" smtClean="0">
                <a:latin typeface="Arial" charset="0"/>
                <a:cs typeface="Arial" charset="0"/>
              </a:rPr>
              <a:t>uznané</a:t>
            </a:r>
            <a:r>
              <a:rPr lang="cs-CZ" sz="2000" dirty="0" smtClean="0">
                <a:latin typeface="Arial" charset="0"/>
                <a:cs typeface="Arial" charset="0"/>
              </a:rPr>
              <a:t> náklady dle podmínek smlouvy o poskytnutí podpory</a:t>
            </a:r>
          </a:p>
          <a:p>
            <a:pPr marL="358775" indent="0" algn="just">
              <a:spcBef>
                <a:spcPts val="600"/>
              </a:spcBef>
              <a:spcAft>
                <a:spcPts val="600"/>
              </a:spcAft>
              <a:buNone/>
              <a:tabLst>
                <a:tab pos="8159750" algn="r"/>
              </a:tabLst>
            </a:pPr>
            <a:r>
              <a:rPr lang="cs-CZ" sz="1600" b="1" i="1" dirty="0" smtClean="0">
                <a:solidFill>
                  <a:srgbClr val="1C9CB6"/>
                </a:solidFill>
                <a:latin typeface="Arial" charset="0"/>
                <a:cs typeface="Arial" charset="0"/>
              </a:rPr>
              <a:t>Uznanými náklady jsou dle § 2 odst. 2 písm. m) zák. č.130/2002 Sb. jen takové způsobilé náklady nebo výdaje projektu, které poskytovatel schválí a které jsou zdůvodněné!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2000" dirty="0" smtClean="0">
                <a:latin typeface="Arial" charset="0"/>
                <a:cs typeface="Arial" charset="0"/>
              </a:rPr>
              <a:t>z přidělené účelové podpory projektu lze hradit pouze </a:t>
            </a:r>
            <a:r>
              <a:rPr lang="cs-CZ" sz="2000" b="1" dirty="0" smtClean="0">
                <a:latin typeface="Arial" charset="0"/>
                <a:cs typeface="Arial" charset="0"/>
              </a:rPr>
              <a:t>75%</a:t>
            </a:r>
            <a:r>
              <a:rPr lang="cs-CZ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z celkových uznaných nákladů projektu</a:t>
            </a:r>
            <a:r>
              <a:rPr lang="cs-CZ" sz="20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cs-CZ" sz="2000" dirty="0" smtClean="0">
                <a:latin typeface="Arial" charset="0"/>
                <a:cs typeface="Arial" charset="0"/>
              </a:rPr>
              <a:t>vynaložených příjemcem podle smlouvy o poskytnutí podpory </a:t>
            </a:r>
            <a:r>
              <a:rPr lang="cs-CZ" sz="2000" b="1" dirty="0" smtClean="0">
                <a:latin typeface="Arial" charset="0"/>
                <a:cs typeface="Arial" charset="0"/>
              </a:rPr>
              <a:t>na realizaci projektu</a:t>
            </a:r>
            <a:r>
              <a:rPr lang="cs-CZ" sz="2000" dirty="0" smtClean="0">
                <a:latin typeface="Arial" charset="0"/>
                <a:cs typeface="Arial" charset="0"/>
              </a:rPr>
              <a:t> za celou dobu jeho řešení</a:t>
            </a:r>
          </a:p>
          <a:p>
            <a:pPr indent="-6350" algn="just">
              <a:spcAft>
                <a:spcPts val="600"/>
              </a:spcAft>
              <a:buNone/>
            </a:pPr>
            <a:r>
              <a:rPr lang="cs-CZ" sz="1600" b="1" i="1" dirty="0" smtClean="0">
                <a:solidFill>
                  <a:srgbClr val="1C9CB6"/>
                </a:solidFill>
                <a:latin typeface="Arial" charset="0"/>
                <a:cs typeface="Arial" charset="0"/>
              </a:rPr>
              <a:t>Jestliže má z podpory projektu, resp. podpory EIZ, prospěch více subjektů-uživatelů výsledků/uživatelů EIZ (např. u konsorciální licence), </a:t>
            </a:r>
            <a:r>
              <a:rPr lang="cs-CZ" sz="1600" b="1" i="1" u="sng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nesmí</a:t>
            </a:r>
            <a:r>
              <a:rPr lang="cs-CZ" sz="16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cs-CZ" sz="1600" b="1" i="1" dirty="0" smtClean="0">
                <a:solidFill>
                  <a:srgbClr val="1C9CB6"/>
                </a:solidFill>
                <a:latin typeface="Arial" charset="0"/>
                <a:cs typeface="Arial" charset="0"/>
              </a:rPr>
              <a:t>míra jejich výhody (včetně finanční) překročit u žádného z nich povolenou 75% hranici maximální míry podpory!</a:t>
            </a:r>
          </a:p>
          <a:p>
            <a:pPr>
              <a:buFont typeface="Wingdings 3" pitchFamily="18" charset="2"/>
              <a:buNone/>
            </a:pPr>
            <a:endParaRPr lang="cs-CZ" sz="2000" b="1" dirty="0" smtClean="0">
              <a:latin typeface="Arial" charset="0"/>
              <a:cs typeface="Arial" charset="0"/>
            </a:endParaRP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/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/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cs-CZ" sz="2000" dirty="0" smtClean="0">
              <a:latin typeface="Arial" charset="0"/>
              <a:cs typeface="Arial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516216" y="6408738"/>
            <a:ext cx="2448272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491881" y="6408738"/>
            <a:ext cx="3024336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26629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7B71F6C-E7F0-4379-BA15-C3754C0B67C1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2663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Obdélník 7"/>
          <p:cNvSpPr>
            <a:spLocks noChangeArrowheads="1"/>
          </p:cNvSpPr>
          <p:nvPr/>
        </p:nvSpPr>
        <p:spPr bwMode="auto">
          <a:xfrm>
            <a:off x="1857375" y="357188"/>
            <a:ext cx="685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sah 1"/>
          <p:cNvSpPr>
            <a:spLocks noGrp="1"/>
          </p:cNvSpPr>
          <p:nvPr>
            <p:ph idx="1"/>
          </p:nvPr>
        </p:nvSpPr>
        <p:spPr>
          <a:xfrm>
            <a:off x="285750" y="1143000"/>
            <a:ext cx="8643938" cy="4950295"/>
          </a:xfrm>
        </p:spPr>
        <p:txBody>
          <a:bodyPr/>
          <a:lstStyle/>
          <a:p>
            <a:pPr marL="173038" indent="-173038" algn="just">
              <a:spcAft>
                <a:spcPts val="600"/>
              </a:spcAft>
              <a:tabLst>
                <a:tab pos="173038" algn="l"/>
              </a:tabLst>
              <a:defRPr/>
            </a:pPr>
            <a:r>
              <a:rPr lang="cs-CZ" sz="2000" dirty="0" smtClean="0">
                <a:latin typeface="Arial" charset="0"/>
                <a:cs typeface="Arial" charset="0"/>
              </a:rPr>
              <a:t>Příjemce musí vést v souladu se zákonem č. 563/1991 Sb., o účetnictví, ve znění pozdějších předpisů, pro každý projekt podporovaný z veřejných prostředků podle § 3 odst. 2 a 3 zák. č. 130/2002 Sb. </a:t>
            </a:r>
            <a:r>
              <a:rPr lang="cs-CZ" sz="2000" b="1" dirty="0" smtClean="0">
                <a:latin typeface="Arial" charset="0"/>
                <a:cs typeface="Arial" charset="0"/>
              </a:rPr>
              <a:t>oddělenou účetní evidenci </a:t>
            </a:r>
            <a:r>
              <a:rPr lang="cs-CZ" sz="2000" dirty="0" smtClean="0">
                <a:latin typeface="Arial" charset="0"/>
                <a:cs typeface="Arial" charset="0"/>
              </a:rPr>
              <a:t>o všech vynaložených výdajích nebo nákladech a v rámci této evidence sleduje výdaje nebo náklady hrazené z podpory. </a:t>
            </a:r>
          </a:p>
          <a:p>
            <a:pPr marL="173038" indent="-173038" algn="just">
              <a:spcAft>
                <a:spcPts val="600"/>
              </a:spcAft>
              <a:tabLst>
                <a:tab pos="173038" algn="l"/>
              </a:tabLst>
              <a:defRPr/>
            </a:pPr>
            <a:r>
              <a:rPr lang="cs-CZ" sz="2000" dirty="0" smtClean="0">
                <a:latin typeface="Arial" charset="0"/>
                <a:cs typeface="Arial" charset="0"/>
              </a:rPr>
              <a:t>Způsob této evidence stanoví na základě výše uvedeného zákona o účetnictví </a:t>
            </a:r>
            <a:r>
              <a:rPr lang="cs-CZ" sz="2000" b="1" dirty="0" smtClean="0">
                <a:latin typeface="Arial" charset="0"/>
                <a:cs typeface="Arial" charset="0"/>
              </a:rPr>
              <a:t>příjemce</a:t>
            </a:r>
            <a:r>
              <a:rPr lang="cs-CZ" sz="2000" dirty="0" smtClean="0">
                <a:latin typeface="Arial" charset="0"/>
                <a:cs typeface="Arial" charset="0"/>
              </a:rPr>
              <a:t>. Příjemce podporu eviduje zároveň v souladu s ustanoveními zákona č. 218/2000 Sb., o rozpočtových pravidlech, ve znění pozdějších předpisů.</a:t>
            </a:r>
          </a:p>
          <a:p>
            <a:pPr marL="173038" indent="-173038" algn="just">
              <a:spcAft>
                <a:spcPts val="600"/>
              </a:spcAft>
              <a:tabLst>
                <a:tab pos="173038" algn="l"/>
              </a:tabLst>
              <a:defRPr/>
            </a:pPr>
            <a:r>
              <a:rPr lang="cs-CZ" sz="2000" dirty="0" smtClean="0">
                <a:latin typeface="Arial" charset="0"/>
                <a:cs typeface="Arial" charset="0"/>
              </a:rPr>
              <a:t>V případě, že v projektu není podrobně specifikován předmět služby nebo pořízení hmotného nebo nehmotného majetku ve VaVaI, včetně ceny a kurzu platného v době podání návrhu projektu a dodavatele, postupuje příjemce </a:t>
            </a:r>
            <a:r>
              <a:rPr lang="cs-CZ" sz="2000" b="1" dirty="0" smtClean="0">
                <a:latin typeface="Arial" charset="0"/>
                <a:cs typeface="Arial" charset="0"/>
              </a:rPr>
              <a:t>podle zákona č. 137/2006 Sb.</a:t>
            </a:r>
            <a:r>
              <a:rPr lang="cs-CZ" sz="2000" dirty="0" smtClean="0">
                <a:latin typeface="Arial" charset="0"/>
                <a:cs typeface="Arial" charset="0"/>
              </a:rPr>
              <a:t>, o veřejných zakázkách, ve znění pozdějších předpisů.</a:t>
            </a:r>
          </a:p>
          <a:p>
            <a:pPr marL="185738" indent="0" algn="just">
              <a:spcAft>
                <a:spcPts val="600"/>
              </a:spcAft>
              <a:buFont typeface="Wingdings 3" pitchFamily="18" charset="2"/>
              <a:buNone/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444208" y="6408738"/>
            <a:ext cx="2520280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347865" y="6408738"/>
            <a:ext cx="3024336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27653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9B405CF-E840-468D-A81D-BAA8679CE832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2765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6" name="Obdélník 7"/>
          <p:cNvSpPr>
            <a:spLocks noChangeArrowheads="1"/>
          </p:cNvSpPr>
          <p:nvPr/>
        </p:nvSpPr>
        <p:spPr bwMode="auto">
          <a:xfrm>
            <a:off x="1857375" y="357188"/>
            <a:ext cx="685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sah 1"/>
          <p:cNvSpPr>
            <a:spLocks noGrp="1"/>
          </p:cNvSpPr>
          <p:nvPr>
            <p:ph idx="1"/>
          </p:nvPr>
        </p:nvSpPr>
        <p:spPr>
          <a:xfrm>
            <a:off x="285750" y="1143000"/>
            <a:ext cx="8643938" cy="5000625"/>
          </a:xfrm>
        </p:spPr>
        <p:txBody>
          <a:bodyPr/>
          <a:lstStyle/>
          <a:p>
            <a:pPr marL="173038" indent="-173038" algn="just"/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marL="173038" indent="-173038" algn="just"/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marL="173038" indent="-173038" algn="just"/>
            <a:r>
              <a:rPr lang="cs-CZ" sz="2000" dirty="0" smtClean="0">
                <a:latin typeface="Arial" pitchFamily="34" charset="0"/>
                <a:cs typeface="Arial" pitchFamily="34" charset="0"/>
              </a:rPr>
              <a:t>Na základě požadavku Evropské komise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musí každý příjemce podpory zajistit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, že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podpora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poskytnutá v rámci projektu programu LR bude použita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výhradně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na získávání plných licencí a zpřístupňování EIZ  pouze oprávněným uživatelům dle příslušných licenčních smluv uzavřených s producenty EIZ a dle podmínek tohoto programu a že takto získané EIZ budou využívány výhradně pro základní výzkum</a:t>
            </a:r>
            <a:r>
              <a:rPr lang="cs-CZ" sz="2000" baseline="30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nebo k hodnocení výsledků VaVaI pouze v rámci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nehospodářských činností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příjemce podpory a jednotlivých uživatelů EIZ. </a:t>
            </a:r>
          </a:p>
          <a:p>
            <a:pPr algn="just">
              <a:buNone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300192" y="6408738"/>
            <a:ext cx="2520280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347865" y="6408738"/>
            <a:ext cx="3024335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28677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CBA625-9A00-4D7C-9855-95F1A6165487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2867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Obdélník 7"/>
          <p:cNvSpPr>
            <a:spLocks noChangeArrowheads="1"/>
          </p:cNvSpPr>
          <p:nvPr/>
        </p:nvSpPr>
        <p:spPr bwMode="auto">
          <a:xfrm>
            <a:off x="1857375" y="357188"/>
            <a:ext cx="685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sah 1"/>
          <p:cNvSpPr>
            <a:spLocks noGrp="1"/>
          </p:cNvSpPr>
          <p:nvPr>
            <p:ph idx="1"/>
          </p:nvPr>
        </p:nvSpPr>
        <p:spPr>
          <a:xfrm>
            <a:off x="285750" y="980728"/>
            <a:ext cx="8643938" cy="5162897"/>
          </a:xfrm>
        </p:spPr>
        <p:txBody>
          <a:bodyPr/>
          <a:lstStyle/>
          <a:p>
            <a:pPr marL="365125" lvl="1" indent="-255588">
              <a:spcBef>
                <a:spcPts val="400"/>
              </a:spcBef>
              <a:spcAft>
                <a:spcPts val="600"/>
              </a:spcAft>
              <a:buSzPct val="68000"/>
              <a:buNone/>
              <a:defRPr/>
            </a:pPr>
            <a:r>
              <a:rPr lang="cs-CZ" sz="2400" b="1" u="sng" dirty="0" smtClean="0">
                <a:latin typeface="Arial" pitchFamily="34" charset="0"/>
                <a:cs typeface="Arial" pitchFamily="34" charset="0"/>
              </a:rPr>
              <a:t>Způsobilost nákladů na realizaci projektu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(čl. 3.5 ZD) </a:t>
            </a:r>
          </a:p>
          <a:p>
            <a:pPr marL="365125" lvl="1" indent="-255588">
              <a:spcBef>
                <a:spcPts val="400"/>
              </a:spcBef>
              <a:spcAft>
                <a:spcPts val="600"/>
              </a:spcAft>
              <a:buSzPct val="68000"/>
              <a:buNone/>
              <a:defRPr/>
            </a:pPr>
            <a:endParaRPr lang="cs-CZ" sz="800" b="1" u="sng" dirty="0" smtClean="0">
              <a:latin typeface="Arial" pitchFamily="34" charset="0"/>
              <a:cs typeface="Arial" pitchFamily="34" charset="0"/>
            </a:endParaRPr>
          </a:p>
          <a:p>
            <a:pPr marL="173038" indent="-173038" algn="just">
              <a:spcAft>
                <a:spcPts val="600"/>
              </a:spcAft>
              <a:tabLst>
                <a:tab pos="173038" algn="l"/>
              </a:tabLst>
              <a:defRPr/>
            </a:pPr>
            <a:r>
              <a:rPr lang="cs-CZ" sz="1900" dirty="0" smtClean="0">
                <a:latin typeface="Arial" charset="0"/>
                <a:cs typeface="Arial" charset="0"/>
              </a:rPr>
              <a:t>způsobilými náklady jsou v souladu s § 2 odst. 2 písm. l) zák. č. 130/2002 Sb. takové náklady nebo výdaje ve VaVaI, které příjemce vynaloží na činnosti ve VaVaI nebo v souvislosti s nimi </a:t>
            </a:r>
            <a:r>
              <a:rPr lang="cs-CZ" sz="1900" b="1" dirty="0" smtClean="0">
                <a:latin typeface="Arial" charset="0"/>
                <a:cs typeface="Arial" charset="0"/>
              </a:rPr>
              <a:t>za účelem splnění cílů projektu</a:t>
            </a:r>
          </a:p>
          <a:p>
            <a:pPr marL="173038" indent="-173038" algn="just">
              <a:spcAft>
                <a:spcPts val="600"/>
              </a:spcAft>
              <a:tabLst>
                <a:tab pos="173038" algn="l"/>
              </a:tabLst>
              <a:defRPr/>
            </a:pPr>
            <a:r>
              <a:rPr lang="cs-CZ" sz="1900" dirty="0" smtClean="0">
                <a:latin typeface="Arial" charset="0"/>
                <a:cs typeface="Arial" charset="0"/>
              </a:rPr>
              <a:t>do způsobilých nákladů projektu lze zahrnout náklady a výdaje </a:t>
            </a:r>
            <a:r>
              <a:rPr lang="cs-CZ" sz="1900" b="1" dirty="0" smtClean="0">
                <a:latin typeface="Arial" charset="0"/>
                <a:cs typeface="Arial" charset="0"/>
              </a:rPr>
              <a:t>pouze </a:t>
            </a:r>
            <a:r>
              <a:rPr lang="cs-CZ" sz="1900" dirty="0" smtClean="0">
                <a:latin typeface="Arial" charset="0"/>
                <a:cs typeface="Arial" charset="0"/>
              </a:rPr>
              <a:t>konkrétně </a:t>
            </a:r>
            <a:r>
              <a:rPr lang="cs-CZ" sz="1900" b="1" dirty="0" smtClean="0">
                <a:latin typeface="Arial" charset="0"/>
                <a:cs typeface="Arial" charset="0"/>
              </a:rPr>
              <a:t>specifikované, odůvodněné, prokazatelně přímo spojené </a:t>
            </a:r>
            <a:r>
              <a:rPr lang="cs-CZ" sz="1900" dirty="0" smtClean="0">
                <a:latin typeface="Arial" charset="0"/>
                <a:cs typeface="Arial" charset="0"/>
              </a:rPr>
              <a:t>s realizací projektu, tj. </a:t>
            </a:r>
            <a:r>
              <a:rPr lang="cs-CZ" sz="1900" b="1" dirty="0" smtClean="0">
                <a:latin typeface="Arial" charset="0"/>
                <a:cs typeface="Arial" charset="0"/>
              </a:rPr>
              <a:t>přiřazené </a:t>
            </a:r>
            <a:r>
              <a:rPr lang="cs-CZ" sz="1900" dirty="0" smtClean="0">
                <a:latin typeface="Arial" charset="0"/>
                <a:cs typeface="Arial" charset="0"/>
              </a:rPr>
              <a:t>ke konkrétním projektovým aktivitám příjemce, </a:t>
            </a:r>
            <a:r>
              <a:rPr lang="cs-CZ" sz="1900" b="1" dirty="0" smtClean="0">
                <a:latin typeface="Arial" charset="0"/>
                <a:cs typeface="Arial" charset="0"/>
              </a:rPr>
              <a:t>v čase a místě obvyklé, </a:t>
            </a:r>
            <a:r>
              <a:rPr lang="cs-CZ" sz="1900" dirty="0" smtClean="0">
                <a:latin typeface="Arial" charset="0"/>
                <a:cs typeface="Arial" charset="0"/>
              </a:rPr>
              <a:t>musí odpovídat schválenému předmětu podpory programu  LR </a:t>
            </a:r>
          </a:p>
          <a:p>
            <a:pPr marL="173038" indent="-173038" algn="just">
              <a:spcAft>
                <a:spcPts val="600"/>
              </a:spcAft>
              <a:tabLst>
                <a:tab pos="173038" algn="l"/>
              </a:tabLst>
              <a:defRPr/>
            </a:pPr>
            <a:r>
              <a:rPr lang="cs-CZ" sz="1900" dirty="0" smtClean="0">
                <a:latin typeface="Arial" charset="0"/>
                <a:cs typeface="Arial" charset="0"/>
              </a:rPr>
              <a:t>způsobilost nejdříve ode dne nabytí účinnosti smlouvy o poskytnutí podpory (doporučuje se plánovat v návrhu od 1. 8. 2013, do 30.9./30. 11. 2017) </a:t>
            </a:r>
          </a:p>
          <a:p>
            <a:pPr marL="173038" indent="-173038" algn="just">
              <a:spcAft>
                <a:spcPts val="600"/>
              </a:spcAft>
              <a:tabLst>
                <a:tab pos="173038" algn="l"/>
              </a:tabLst>
              <a:defRPr/>
            </a:pPr>
            <a:r>
              <a:rPr lang="cs-CZ" sz="1900" b="1" dirty="0" smtClean="0">
                <a:latin typeface="Arial" pitchFamily="34" charset="0"/>
                <a:cs typeface="Arial" pitchFamily="34" charset="0"/>
              </a:rPr>
              <a:t>předplatné je </a:t>
            </a:r>
            <a:r>
              <a:rPr lang="cs-CZ" sz="1900" dirty="0" smtClean="0">
                <a:latin typeface="Arial" pitchFamily="34" charset="0"/>
                <a:cs typeface="Arial" pitchFamily="34" charset="0"/>
              </a:rPr>
              <a:t>způsobilým (jako výdaj běžného roku), a to i v posledním roce realizace projektu </a:t>
            </a:r>
          </a:p>
          <a:p>
            <a:pPr marL="173038" indent="-173038" algn="just">
              <a:spcAft>
                <a:spcPts val="600"/>
              </a:spcAft>
              <a:tabLst>
                <a:tab pos="173038" algn="l"/>
              </a:tabLst>
              <a:defRPr/>
            </a:pPr>
            <a:endParaRPr lang="cs-CZ" sz="2000" dirty="0" smtClean="0">
              <a:latin typeface="Arial" charset="0"/>
              <a:cs typeface="Arial" charset="0"/>
            </a:endParaRPr>
          </a:p>
          <a:p>
            <a:pPr algn="just">
              <a:buFont typeface="Wingdings 3" pitchFamily="18" charset="2"/>
              <a:buNone/>
              <a:defRPr/>
            </a:pPr>
            <a:endParaRPr lang="cs-CZ" sz="2000" dirty="0" smtClean="0"/>
          </a:p>
          <a:p>
            <a:pPr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444208" y="6408738"/>
            <a:ext cx="2448272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491881" y="6408738"/>
            <a:ext cx="3096343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30725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24D10F0-41BA-4DBE-9F68-884F25DB3D59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3072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Obdélník 7"/>
          <p:cNvSpPr>
            <a:spLocks noChangeArrowheads="1"/>
          </p:cNvSpPr>
          <p:nvPr/>
        </p:nvSpPr>
        <p:spPr bwMode="auto">
          <a:xfrm>
            <a:off x="1857375" y="357188"/>
            <a:ext cx="685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sah 1"/>
          <p:cNvSpPr>
            <a:spLocks noGrp="1"/>
          </p:cNvSpPr>
          <p:nvPr>
            <p:ph idx="1"/>
          </p:nvPr>
        </p:nvSpPr>
        <p:spPr>
          <a:xfrm>
            <a:off x="285750" y="1143000"/>
            <a:ext cx="8643938" cy="5000625"/>
          </a:xfrm>
        </p:spPr>
        <p:txBody>
          <a:bodyPr/>
          <a:lstStyle/>
          <a:p>
            <a:pPr algn="just">
              <a:buFont typeface="Wingdings 3" pitchFamily="18" charset="2"/>
              <a:buNone/>
            </a:pPr>
            <a:r>
              <a:rPr lang="cs-CZ" sz="2400" b="1" u="sng" dirty="0" smtClean="0">
                <a:latin typeface="Arial" charset="0"/>
                <a:cs typeface="Arial" charset="0"/>
              </a:rPr>
              <a:t>Změnová řízení:</a:t>
            </a:r>
          </a:p>
          <a:p>
            <a:pPr algn="just">
              <a:spcAft>
                <a:spcPts val="600"/>
              </a:spcAft>
            </a:pPr>
            <a:r>
              <a:rPr lang="cs-CZ" sz="2000" b="1" dirty="0" smtClean="0">
                <a:latin typeface="Arial" charset="0"/>
                <a:cs typeface="Arial" charset="0"/>
              </a:rPr>
              <a:t>V průběhu veřejné soutěže - nelze </a:t>
            </a:r>
            <a:r>
              <a:rPr lang="cs-CZ" sz="2000" dirty="0" smtClean="0">
                <a:latin typeface="Arial" charset="0"/>
                <a:cs typeface="Arial" charset="0"/>
              </a:rPr>
              <a:t>akceptovat žádné změny návrhu projektu, ani požadovat </a:t>
            </a:r>
            <a:r>
              <a:rPr lang="cs-CZ" sz="2000" b="1" dirty="0" smtClean="0">
                <a:latin typeface="Arial" charset="0"/>
                <a:cs typeface="Arial" charset="0"/>
              </a:rPr>
              <a:t>navýšení podpory.</a:t>
            </a:r>
            <a:endParaRPr lang="cs-CZ" sz="2000" dirty="0" smtClean="0">
              <a:latin typeface="Arial" charset="0"/>
              <a:cs typeface="Arial" charset="0"/>
            </a:endParaRPr>
          </a:p>
          <a:p>
            <a:pPr algn="just">
              <a:spcAft>
                <a:spcPts val="600"/>
              </a:spcAft>
            </a:pPr>
            <a:r>
              <a:rPr lang="cs-CZ" sz="2000" b="1" dirty="0" smtClean="0">
                <a:latin typeface="Arial" charset="0"/>
                <a:cs typeface="Arial" charset="0"/>
              </a:rPr>
              <a:t>Během realizace projektu</a:t>
            </a:r>
            <a:r>
              <a:rPr lang="cs-CZ" sz="2000" dirty="0" smtClean="0">
                <a:latin typeface="Arial" charset="0"/>
                <a:cs typeface="Arial" charset="0"/>
              </a:rPr>
              <a:t>, tj. po uzavření smlouvy, </a:t>
            </a:r>
            <a:r>
              <a:rPr lang="cs-CZ" sz="2000" b="1" dirty="0" smtClean="0">
                <a:latin typeface="Arial" charset="0"/>
                <a:cs typeface="Arial" charset="0"/>
              </a:rPr>
              <a:t>lze</a:t>
            </a:r>
            <a:r>
              <a:rPr lang="cs-CZ" sz="2000" dirty="0" smtClean="0">
                <a:latin typeface="Arial" charset="0"/>
                <a:cs typeface="Arial" charset="0"/>
              </a:rPr>
              <a:t> o případnou změnu výše uznaných nákladů nebo výše účelové podpory požádat poskytovatele jen v souladu se zák. č. 130/2002 Sb. </a:t>
            </a:r>
            <a:r>
              <a:rPr lang="cs-CZ" sz="2000" b="1" dirty="0" smtClean="0">
                <a:latin typeface="Arial" charset="0"/>
                <a:cs typeface="Arial" charset="0"/>
              </a:rPr>
              <a:t>Na změnu </a:t>
            </a:r>
            <a:r>
              <a:rPr lang="cs-CZ" sz="2000" dirty="0" smtClean="0">
                <a:latin typeface="Arial" charset="0"/>
                <a:cs typeface="Arial" charset="0"/>
              </a:rPr>
              <a:t>výše uznaných nákladů nebo výše účelové podpory </a:t>
            </a:r>
            <a:r>
              <a:rPr lang="cs-CZ" sz="2000" b="1" dirty="0" smtClean="0">
                <a:latin typeface="Arial" charset="0"/>
                <a:cs typeface="Arial" charset="0"/>
              </a:rPr>
              <a:t>nemá </a:t>
            </a:r>
            <a:r>
              <a:rPr lang="cs-CZ" sz="2000" dirty="0" smtClean="0">
                <a:latin typeface="Arial" charset="0"/>
                <a:cs typeface="Arial" charset="0"/>
              </a:rPr>
              <a:t>příjemce </a:t>
            </a:r>
            <a:r>
              <a:rPr lang="cs-CZ" sz="2000" b="1" dirty="0" smtClean="0">
                <a:latin typeface="Arial" charset="0"/>
                <a:cs typeface="Arial" charset="0"/>
              </a:rPr>
              <a:t>právní nárok</a:t>
            </a:r>
            <a:r>
              <a:rPr lang="cs-CZ" sz="2000" dirty="0" smtClean="0">
                <a:latin typeface="Arial" charset="0"/>
                <a:cs typeface="Arial" charset="0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cs-CZ" sz="2000" dirty="0" smtClean="0">
                <a:latin typeface="Arial" charset="0"/>
                <a:cs typeface="Arial" charset="0"/>
              </a:rPr>
              <a:t>Příjemce je </a:t>
            </a:r>
            <a:r>
              <a:rPr lang="cs-CZ" sz="2000" b="1" dirty="0" smtClean="0">
                <a:latin typeface="Arial" charset="0"/>
                <a:cs typeface="Arial" charset="0"/>
              </a:rPr>
              <a:t>povinen písemně informovat </a:t>
            </a:r>
            <a:r>
              <a:rPr lang="cs-CZ" sz="2000" dirty="0" smtClean="0">
                <a:latin typeface="Arial" charset="0"/>
                <a:cs typeface="Arial" charset="0"/>
              </a:rPr>
              <a:t>poskytovatele o změnách, které nastaly v době účinnosti smlouvy o poskytnutí podpory nebo v době vykonatelnosti rozhodnutí o poskytnutí podpory a které se dotýkají jeho právní subjektivity, údajů požadovaných pro prokázání způsobilosti nebo které by mohly mít vliv na řešení projektu, a to </a:t>
            </a:r>
            <a:r>
              <a:rPr lang="cs-CZ" sz="2000" b="1" dirty="0" smtClean="0">
                <a:latin typeface="Arial" charset="0"/>
                <a:cs typeface="Arial" charset="0"/>
              </a:rPr>
              <a:t>do 7 kalendářních dnů </a:t>
            </a:r>
            <a:r>
              <a:rPr lang="cs-CZ" sz="2000" dirty="0" smtClean="0">
                <a:latin typeface="Arial" charset="0"/>
                <a:cs typeface="Arial" charset="0"/>
              </a:rPr>
              <a:t>ode dne, kdy se o takové skutečnosti dozvěděl.</a:t>
            </a:r>
          </a:p>
          <a:p>
            <a:pPr algn="just"/>
            <a:endParaRPr lang="cs-CZ" sz="2000" dirty="0" smtClean="0">
              <a:latin typeface="Arial" charset="0"/>
              <a:cs typeface="Arial" charset="0"/>
            </a:endParaRP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endParaRPr lang="cs-CZ" sz="2000" b="1" dirty="0" smtClean="0">
              <a:latin typeface="Arial" charset="0"/>
              <a:cs typeface="Arial" charset="0"/>
            </a:endParaRP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/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/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cs-CZ" sz="2000" dirty="0" smtClean="0">
              <a:latin typeface="Arial" charset="0"/>
              <a:cs typeface="Arial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588224" y="6408738"/>
            <a:ext cx="2376264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419873" y="6408738"/>
            <a:ext cx="2952327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33797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3FA8D5-51CE-4593-B8F7-BF2AD414DE67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337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Obdélník 7"/>
          <p:cNvSpPr>
            <a:spLocks noChangeArrowheads="1"/>
          </p:cNvSpPr>
          <p:nvPr/>
        </p:nvSpPr>
        <p:spPr bwMode="auto">
          <a:xfrm>
            <a:off x="1857375" y="357188"/>
            <a:ext cx="685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Zástupný symbol pro obsah 1"/>
          <p:cNvSpPr>
            <a:spLocks noGrp="1"/>
          </p:cNvSpPr>
          <p:nvPr>
            <p:ph idx="1"/>
          </p:nvPr>
        </p:nvSpPr>
        <p:spPr>
          <a:xfrm>
            <a:off x="214313" y="908720"/>
            <a:ext cx="8715375" cy="5098380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  <a:defRPr/>
            </a:pPr>
            <a:r>
              <a:rPr lang="cs-CZ" sz="4500" b="1" dirty="0" smtClean="0">
                <a:latin typeface="Arial" charset="0"/>
                <a:cs typeface="Arial" charset="0"/>
              </a:rPr>
              <a:t>Informace pro uchazeče </a:t>
            </a:r>
          </a:p>
          <a:p>
            <a:pPr algn="ctr" eaLnBrk="1" hangingPunct="1">
              <a:buFont typeface="Wingdings 3" pitchFamily="18" charset="2"/>
              <a:buNone/>
              <a:defRPr/>
            </a:pPr>
            <a:r>
              <a:rPr lang="cs-CZ" sz="2400" b="1" dirty="0" smtClean="0">
                <a:latin typeface="Arial" charset="0"/>
                <a:cs typeface="Arial" charset="0"/>
              </a:rPr>
              <a:t>k vyhlášení veřejné soutěže ve VaVaI </a:t>
            </a:r>
          </a:p>
          <a:p>
            <a:pPr algn="ctr" eaLnBrk="1" hangingPunct="1">
              <a:buFont typeface="Wingdings 3" pitchFamily="18" charset="2"/>
              <a:buNone/>
              <a:defRPr/>
            </a:pPr>
            <a:r>
              <a:rPr lang="cs-CZ" sz="2400" b="1" dirty="0" smtClean="0">
                <a:latin typeface="Arial" charset="0"/>
                <a:cs typeface="Arial" charset="0"/>
              </a:rPr>
              <a:t>programu podpory výzkumu, vývoje a inovací</a:t>
            </a:r>
          </a:p>
          <a:p>
            <a:pPr algn="ctr" eaLnBrk="1" hangingPunct="1">
              <a:buFont typeface="Wingdings 3" pitchFamily="18" charset="2"/>
              <a:buNone/>
              <a:defRPr/>
            </a:pPr>
            <a:r>
              <a:rPr lang="cs-CZ" sz="3200" b="1" dirty="0" smtClean="0">
                <a:latin typeface="Arial" charset="0"/>
                <a:cs typeface="Arial" charset="0"/>
              </a:rPr>
              <a:t>„Informace – základ výzkumu“ (LR)</a:t>
            </a:r>
          </a:p>
          <a:p>
            <a:pPr algn="ctr" eaLnBrk="1" hangingPunct="1">
              <a:lnSpc>
                <a:spcPct val="150000"/>
              </a:lnSpc>
              <a:buFont typeface="Wingdings 3" pitchFamily="18" charset="2"/>
              <a:buNone/>
              <a:defRPr/>
            </a:pPr>
            <a:endParaRPr lang="cs-CZ" sz="1000" b="1" dirty="0" smtClean="0">
              <a:latin typeface="Arial" charset="0"/>
              <a:cs typeface="Arial" charset="0"/>
            </a:endParaRPr>
          </a:p>
          <a:p>
            <a:pPr marL="1077913" indent="-354013" eaLnBrk="1" hangingPunct="1">
              <a:lnSpc>
                <a:spcPct val="150000"/>
              </a:lnSpc>
              <a:buFont typeface="+mj-lt"/>
              <a:buAutoNum type="romanUcPeriod"/>
              <a:tabLst>
                <a:tab pos="1077913" algn="l"/>
              </a:tabLst>
              <a:defRPr/>
            </a:pPr>
            <a:r>
              <a:rPr lang="cs-CZ" sz="1800" b="1" dirty="0" smtClean="0">
                <a:latin typeface="Arial" charset="0"/>
                <a:cs typeface="Arial" charset="0"/>
              </a:rPr>
              <a:t>Úvod</a:t>
            </a:r>
          </a:p>
          <a:p>
            <a:pPr marL="1077913" indent="-354013" eaLnBrk="1" hangingPunct="1">
              <a:lnSpc>
                <a:spcPct val="150000"/>
              </a:lnSpc>
              <a:buFont typeface="+mj-lt"/>
              <a:buAutoNum type="romanUcPeriod"/>
              <a:tabLst>
                <a:tab pos="1077913" algn="l"/>
              </a:tabLst>
              <a:defRPr/>
            </a:pPr>
            <a:r>
              <a:rPr lang="cs-CZ" sz="1800" b="1" dirty="0" smtClean="0">
                <a:latin typeface="Arial" charset="0"/>
                <a:cs typeface="Arial" charset="0"/>
              </a:rPr>
              <a:t>Základní </a:t>
            </a:r>
            <a:r>
              <a:rPr lang="cs-CZ" sz="1800" b="1" dirty="0" smtClean="0">
                <a:latin typeface="Arial" charset="0"/>
                <a:cs typeface="Arial" charset="0"/>
              </a:rPr>
              <a:t>informace o </a:t>
            </a:r>
            <a:r>
              <a:rPr lang="cs-CZ" sz="1800" b="1" dirty="0" smtClean="0">
                <a:latin typeface="Arial" charset="0"/>
                <a:cs typeface="Arial" charset="0"/>
              </a:rPr>
              <a:t>programu, o veřejné </a:t>
            </a:r>
            <a:r>
              <a:rPr lang="cs-CZ" sz="1800" b="1" dirty="0" smtClean="0">
                <a:latin typeface="Arial" charset="0"/>
                <a:cs typeface="Arial" charset="0"/>
              </a:rPr>
              <a:t>soutěži </a:t>
            </a:r>
            <a:r>
              <a:rPr lang="cs-CZ" sz="1800" b="1" dirty="0" smtClean="0">
                <a:latin typeface="Arial" charset="0"/>
                <a:cs typeface="Arial" charset="0"/>
              </a:rPr>
              <a:t>programu, elektronické </a:t>
            </a:r>
            <a:r>
              <a:rPr lang="cs-CZ" sz="1800" b="1" dirty="0" smtClean="0">
                <a:latin typeface="Arial" charset="0"/>
                <a:cs typeface="Arial" charset="0"/>
              </a:rPr>
              <a:t>formuláře návrhu projektu (žádost o podporu) </a:t>
            </a:r>
          </a:p>
          <a:p>
            <a:pPr marL="1077913" indent="-354013" eaLnBrk="1" hangingPunct="1">
              <a:lnSpc>
                <a:spcPct val="150000"/>
              </a:lnSpc>
              <a:buFont typeface="+mj-lt"/>
              <a:buAutoNum type="romanUcPeriod"/>
              <a:tabLst>
                <a:tab pos="1077913" algn="l"/>
              </a:tabLst>
              <a:defRPr/>
            </a:pPr>
            <a:r>
              <a:rPr lang="cs-CZ" sz="1800" b="1" dirty="0" smtClean="0">
                <a:latin typeface="Arial" charset="0"/>
                <a:cs typeface="Arial" charset="0"/>
              </a:rPr>
              <a:t>Odpovědi na doručené dotazy</a:t>
            </a:r>
            <a:endParaRPr lang="cs-CZ" sz="1800" b="1" dirty="0" smtClean="0">
              <a:latin typeface="Arial" charset="0"/>
              <a:cs typeface="Arial" charset="0"/>
            </a:endParaRPr>
          </a:p>
          <a:p>
            <a:pPr marL="1077913" indent="-354013" eaLnBrk="1" hangingPunct="1">
              <a:lnSpc>
                <a:spcPct val="150000"/>
              </a:lnSpc>
              <a:buFont typeface="+mj-lt"/>
              <a:buAutoNum type="romanUcPeriod"/>
              <a:tabLst>
                <a:tab pos="1077913" algn="l"/>
              </a:tabLst>
              <a:defRPr/>
            </a:pPr>
            <a:r>
              <a:rPr lang="cs-CZ" sz="1800" b="1" dirty="0" smtClean="0">
                <a:latin typeface="Arial" charset="0"/>
                <a:cs typeface="Arial" charset="0"/>
              </a:rPr>
              <a:t>Závěr</a:t>
            </a:r>
          </a:p>
          <a:p>
            <a:pPr eaLnBrk="1" hangingPunct="1">
              <a:lnSpc>
                <a:spcPct val="150000"/>
              </a:lnSpc>
              <a:defRPr/>
            </a:pPr>
            <a:endParaRPr lang="cs-CZ" sz="1800" b="1" dirty="0" smtClean="0"/>
          </a:p>
          <a:p>
            <a:pPr lvl="8" algn="ctr">
              <a:defRPr/>
            </a:pPr>
            <a:endParaRPr lang="cs-CZ" b="1" dirty="0" smtClean="0"/>
          </a:p>
          <a:p>
            <a:pPr algn="ctr" eaLnBrk="1" hangingPunct="1">
              <a:defRPr/>
            </a:pPr>
            <a:endParaRPr lang="cs-CZ" dirty="0" smtClean="0"/>
          </a:p>
          <a:p>
            <a:pPr eaLnBrk="1" hangingPunct="1">
              <a:defRPr/>
            </a:pPr>
            <a:endParaRPr lang="cs-CZ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0244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372200" y="6408738"/>
            <a:ext cx="2448272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mtClean="0"/>
              <a:t>seminář pro uchazeče 10. 1. 2013 24. 1. 2013</a:t>
            </a:r>
            <a:endParaRPr lang="cs-CZ" dirty="0" smtClean="0"/>
          </a:p>
        </p:txBody>
      </p:sp>
      <p:sp>
        <p:nvSpPr>
          <p:cNvPr id="10246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2915816" y="6381328"/>
            <a:ext cx="3240360" cy="320527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10245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285750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F68AF5-5856-4841-A00A-4D2E6EB4081A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1024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ahnutá šipka doprava 7"/>
          <p:cNvSpPr/>
          <p:nvPr/>
        </p:nvSpPr>
        <p:spPr>
          <a:xfrm>
            <a:off x="251520" y="4005064"/>
            <a:ext cx="504056" cy="100811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9" name="Zahnutá šipka doleva 8"/>
          <p:cNvSpPr/>
          <p:nvPr/>
        </p:nvSpPr>
        <p:spPr>
          <a:xfrm>
            <a:off x="8100392" y="4005064"/>
            <a:ext cx="576064" cy="100811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Zástupný symbol pro obsah 1"/>
          <p:cNvSpPr>
            <a:spLocks noGrp="1"/>
          </p:cNvSpPr>
          <p:nvPr>
            <p:ph idx="1"/>
          </p:nvPr>
        </p:nvSpPr>
        <p:spPr>
          <a:xfrm>
            <a:off x="285750" y="1143000"/>
            <a:ext cx="8429625" cy="5000625"/>
          </a:xfrm>
        </p:spPr>
        <p:txBody>
          <a:bodyPr/>
          <a:lstStyle/>
          <a:p>
            <a:pPr algn="just">
              <a:buFont typeface="Wingdings 3" pitchFamily="18" charset="2"/>
              <a:buNone/>
            </a:pPr>
            <a:endParaRPr lang="cs-CZ" sz="2000" b="1" dirty="0" smtClean="0">
              <a:latin typeface="Arial" charset="0"/>
              <a:cs typeface="Arial" charset="0"/>
            </a:endParaRPr>
          </a:p>
          <a:p>
            <a:pPr algn="just"/>
            <a:r>
              <a:rPr lang="cs-CZ" sz="2000" dirty="0" smtClean="0">
                <a:latin typeface="Arial" charset="0"/>
                <a:cs typeface="Arial" charset="0"/>
              </a:rPr>
              <a:t>Výše uznaných nákladů a s tím související výše podpory poskytnuté na řešení projektu </a:t>
            </a:r>
            <a:r>
              <a:rPr lang="cs-CZ" sz="2000" b="1" dirty="0" smtClean="0">
                <a:latin typeface="Arial" charset="0"/>
                <a:cs typeface="Arial" charset="0"/>
              </a:rPr>
              <a:t>na celou dobu řešení nesmí být </a:t>
            </a:r>
            <a:r>
              <a:rPr lang="cs-CZ" sz="2000" dirty="0" smtClean="0">
                <a:latin typeface="Arial" charset="0"/>
                <a:cs typeface="Arial" charset="0"/>
              </a:rPr>
              <a:t>v průběhu řešení </a:t>
            </a:r>
            <a:r>
              <a:rPr lang="cs-CZ" sz="2000" b="1" dirty="0" smtClean="0">
                <a:latin typeface="Arial" charset="0"/>
                <a:cs typeface="Arial" charset="0"/>
              </a:rPr>
              <a:t>změněny o více než 50 % výše uznaných nákladů nebo výše podpory</a:t>
            </a:r>
            <a:r>
              <a:rPr lang="cs-CZ" sz="2000" dirty="0" smtClean="0">
                <a:latin typeface="Arial" charset="0"/>
                <a:cs typeface="Arial" charset="0"/>
              </a:rPr>
              <a:t> z veřejných prostředků uvedených ve smlouvě o poskytnutí podpory nebo v rozhodnutí o poskytnutí podpory, jak o nich poskytovatel rozhodl při vyhodnocení veřejné soutěže. </a:t>
            </a:r>
          </a:p>
          <a:p>
            <a:pPr algn="just">
              <a:buNone/>
            </a:pPr>
            <a:endParaRPr lang="cs-CZ" sz="2000" dirty="0" smtClean="0">
              <a:latin typeface="Arial" charset="0"/>
              <a:cs typeface="Arial" charset="0"/>
            </a:endParaRPr>
          </a:p>
          <a:p>
            <a:pPr algn="just"/>
            <a:r>
              <a:rPr lang="cs-CZ" sz="2000" dirty="0" smtClean="0">
                <a:latin typeface="Arial" charset="0"/>
                <a:cs typeface="Arial" charset="0"/>
              </a:rPr>
              <a:t>Změny výše uznaných nákladů a s tím související výše podpory musí být </a:t>
            </a:r>
            <a:r>
              <a:rPr lang="cs-CZ" sz="2000" b="1" dirty="0" smtClean="0">
                <a:latin typeface="Arial" charset="0"/>
                <a:cs typeface="Arial" charset="0"/>
              </a:rPr>
              <a:t>zdůvodněné </a:t>
            </a:r>
            <a:r>
              <a:rPr lang="cs-CZ" sz="2000" dirty="0" smtClean="0">
                <a:latin typeface="Arial" charset="0"/>
                <a:cs typeface="Arial" charset="0"/>
              </a:rPr>
              <a:t>(- uplatňované jen z důvodů plnění cílů),  podložené schválenými aktivitami projektu a změnou smlouvy o poskytnutí podpory nebo rozhodnutí o poskytnutí podpory a musí splňovat podmínky podpory uvedené v zák. č. 130/2002 Sb. </a:t>
            </a: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endParaRPr lang="cs-CZ" sz="2000" b="1" dirty="0" smtClean="0">
              <a:latin typeface="Arial" charset="0"/>
              <a:cs typeface="Arial" charset="0"/>
            </a:endParaRP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/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/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cs-CZ" sz="2000" dirty="0" smtClean="0">
              <a:latin typeface="Arial" charset="0"/>
              <a:cs typeface="Arial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516216" y="6408738"/>
            <a:ext cx="2376264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563889" y="6408738"/>
            <a:ext cx="3167112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34821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3D93207-848C-46E5-BA96-8C22CFDCC775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3482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4" name="Obdélník 7"/>
          <p:cNvSpPr>
            <a:spLocks noChangeArrowheads="1"/>
          </p:cNvSpPr>
          <p:nvPr/>
        </p:nvSpPr>
        <p:spPr bwMode="auto">
          <a:xfrm>
            <a:off x="1403648" y="357188"/>
            <a:ext cx="731172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sah 1"/>
          <p:cNvSpPr>
            <a:spLocks noGrp="1"/>
          </p:cNvSpPr>
          <p:nvPr>
            <p:ph idx="1"/>
          </p:nvPr>
        </p:nvSpPr>
        <p:spPr>
          <a:xfrm>
            <a:off x="285750" y="1143000"/>
            <a:ext cx="8429625" cy="5000625"/>
          </a:xfrm>
        </p:spPr>
        <p:txBody>
          <a:bodyPr/>
          <a:lstStyle/>
          <a:p>
            <a:pPr>
              <a:buFont typeface="Wingdings 3" pitchFamily="18" charset="2"/>
              <a:buNone/>
              <a:defRPr/>
            </a:pPr>
            <a:r>
              <a:rPr lang="cs-CZ" sz="2400" b="1" u="sng" dirty="0" smtClean="0">
                <a:latin typeface="Arial" charset="0"/>
                <a:cs typeface="Arial" charset="0"/>
              </a:rPr>
              <a:t>Vymezení údajů ke zveřejnění:</a:t>
            </a:r>
          </a:p>
          <a:p>
            <a:pPr marL="173038" indent="-173038" algn="just">
              <a:spcAft>
                <a:spcPts val="600"/>
              </a:spcAft>
              <a:tabLst>
                <a:tab pos="173038" algn="l"/>
              </a:tabLst>
              <a:defRPr/>
            </a:pPr>
            <a:r>
              <a:rPr lang="cs-CZ" sz="2000" dirty="0" smtClean="0">
                <a:latin typeface="Arial" charset="0"/>
                <a:cs typeface="Arial" charset="0"/>
              </a:rPr>
              <a:t>Veškeré údaje uvedené v návrhu projektu jsou v období veřejné soutěže považovány </a:t>
            </a:r>
            <a:r>
              <a:rPr lang="cs-CZ" sz="2000" b="1" dirty="0" smtClean="0">
                <a:latin typeface="Arial" charset="0"/>
                <a:cs typeface="Arial" charset="0"/>
              </a:rPr>
              <a:t>za informace důvěrného </a:t>
            </a:r>
            <a:r>
              <a:rPr lang="cs-CZ" sz="2000" dirty="0" smtClean="0">
                <a:latin typeface="Arial" charset="0"/>
                <a:cs typeface="Arial" charset="0"/>
              </a:rPr>
              <a:t>charakteru.</a:t>
            </a:r>
          </a:p>
          <a:p>
            <a:pPr marL="173038" indent="-173038" algn="just">
              <a:spcAft>
                <a:spcPts val="600"/>
              </a:spcAft>
              <a:tabLst>
                <a:tab pos="173038" algn="l"/>
              </a:tabLst>
              <a:defRPr/>
            </a:pPr>
            <a:r>
              <a:rPr lang="cs-CZ" sz="2000" dirty="0" smtClean="0">
                <a:latin typeface="Arial" charset="0"/>
                <a:cs typeface="Arial" charset="0"/>
              </a:rPr>
              <a:t>Po ukončení veřejné soutěže a při vyhlášení jejího výsledku budou v souladu s § 30 a § 31 zák. č. 130/2002 Sb. u úspěšných návrhů projektů, v jejichž prospěch poskytovatel rozhodl o poskytnutí účelové podpory, zveřejněny zejména tyto údaje (v rozsahu IS VaVaI):</a:t>
            </a:r>
          </a:p>
          <a:p>
            <a:pPr marL="717550" indent="-358775" algn="just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cs-CZ" sz="1800" dirty="0" smtClean="0">
                <a:latin typeface="Arial" pitchFamily="34" charset="0"/>
                <a:cs typeface="Arial" pitchFamily="34" charset="0"/>
              </a:rPr>
              <a:t>název a přidělené evidenční číslo projektu,</a:t>
            </a:r>
          </a:p>
          <a:p>
            <a:pPr marL="717550" indent="-358775" algn="just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cs-CZ" sz="1800" dirty="0" smtClean="0">
                <a:latin typeface="Arial" pitchFamily="34" charset="0"/>
                <a:cs typeface="Arial" pitchFamily="34" charset="0"/>
              </a:rPr>
              <a:t>příjemce,</a:t>
            </a:r>
          </a:p>
          <a:p>
            <a:pPr marL="717550" indent="-358775" algn="just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cs-CZ" sz="1800" dirty="0" smtClean="0">
                <a:latin typeface="Arial" pitchFamily="34" charset="0"/>
                <a:cs typeface="Arial" pitchFamily="34" charset="0"/>
              </a:rPr>
              <a:t>jméno řešitele,</a:t>
            </a:r>
          </a:p>
          <a:p>
            <a:pPr marL="717550" indent="-358775" algn="just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cs-CZ" sz="1800" dirty="0" smtClean="0">
                <a:latin typeface="Arial" pitchFamily="34" charset="0"/>
                <a:cs typeface="Arial" pitchFamily="34" charset="0"/>
              </a:rPr>
              <a:t>anotace projektu (</a:t>
            </a:r>
            <a:r>
              <a:rPr lang="cs-CZ" sz="1800" dirty="0" err="1" smtClean="0">
                <a:latin typeface="Arial" pitchFamily="34" charset="0"/>
                <a:cs typeface="Arial" pitchFamily="34" charset="0"/>
              </a:rPr>
              <a:t>čj</a:t>
            </a:r>
            <a:r>
              <a:rPr lang="cs-CZ" sz="1800" dirty="0" smtClean="0">
                <a:latin typeface="Arial" pitchFamily="34" charset="0"/>
                <a:cs typeface="Arial" pitchFamily="34" charset="0"/>
              </a:rPr>
              <a:t>./</a:t>
            </a:r>
            <a:r>
              <a:rPr lang="cs-CZ" sz="1800" dirty="0" err="1" smtClean="0">
                <a:latin typeface="Arial" pitchFamily="34" charset="0"/>
                <a:cs typeface="Arial" pitchFamily="34" charset="0"/>
              </a:rPr>
              <a:t>angl</a:t>
            </a:r>
            <a:r>
              <a:rPr lang="cs-CZ" sz="1800" dirty="0" smtClean="0">
                <a:latin typeface="Arial" pitchFamily="34" charset="0"/>
                <a:cs typeface="Arial" pitchFamily="34" charset="0"/>
              </a:rPr>
              <a:t>).</a:t>
            </a:r>
          </a:p>
          <a:p>
            <a:pPr marL="717550" indent="-358775" algn="just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cs-CZ" sz="1800" dirty="0" smtClean="0">
                <a:latin typeface="Arial" pitchFamily="34" charset="0"/>
                <a:cs typeface="Arial" pitchFamily="34" charset="0"/>
              </a:rPr>
              <a:t>cíle projektu,</a:t>
            </a:r>
          </a:p>
          <a:p>
            <a:pPr marL="717550" indent="-358775" algn="just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cs-CZ" sz="1800" dirty="0" smtClean="0">
                <a:latin typeface="Arial" pitchFamily="34" charset="0"/>
                <a:cs typeface="Arial" pitchFamily="34" charset="0"/>
              </a:rPr>
              <a:t>doba realizace projektu,</a:t>
            </a:r>
          </a:p>
          <a:p>
            <a:pPr marL="717550" indent="-358775" algn="just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cs-CZ" sz="1800" dirty="0" smtClean="0">
                <a:latin typeface="Arial" pitchFamily="34" charset="0"/>
                <a:cs typeface="Arial" pitchFamily="34" charset="0"/>
              </a:rPr>
              <a:t>výše uznaných nákladů a výše podpory poskytované na realizaci projektu</a:t>
            </a:r>
          </a:p>
          <a:p>
            <a:pPr marL="717550" indent="-358775" algn="just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cs-CZ" sz="1800" dirty="0" smtClean="0">
                <a:latin typeface="Arial" pitchFamily="34" charset="0"/>
                <a:cs typeface="Arial" pitchFamily="34" charset="0"/>
              </a:rPr>
              <a:t>výsledek hodnocení návrhu projektu poskytovatelem</a:t>
            </a:r>
          </a:p>
          <a:p>
            <a:pPr marL="717550" indent="-358775" algn="just">
              <a:spcBef>
                <a:spcPts val="0"/>
              </a:spcBef>
              <a:buFont typeface="Wingdings" pitchFamily="2" charset="2"/>
              <a:buChar char="§"/>
              <a:defRPr/>
            </a:pPr>
            <a:r>
              <a:rPr lang="cs-CZ" sz="1800" dirty="0" smtClean="0">
                <a:latin typeface="Arial" charset="0"/>
                <a:cs typeface="Arial" charset="0"/>
              </a:rPr>
              <a:t>…</a:t>
            </a:r>
            <a:endParaRPr lang="cs-CZ" sz="1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  <a:defRPr/>
            </a:pPr>
            <a:r>
              <a:rPr lang="cs-CZ" sz="2000" dirty="0" smtClean="0">
                <a:latin typeface="Arial" charset="0"/>
                <a:cs typeface="Arial" charset="0"/>
              </a:rPr>
              <a:t>					</a:t>
            </a:r>
          </a:p>
          <a:p>
            <a:pPr>
              <a:defRPr/>
            </a:pPr>
            <a:endParaRPr lang="cs-CZ" sz="2000" dirty="0" smtClean="0">
              <a:latin typeface="Arial" charset="0"/>
              <a:cs typeface="Arial" charset="0"/>
            </a:endParaRPr>
          </a:p>
          <a:p>
            <a:pPr>
              <a:defRPr/>
            </a:pPr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>
              <a:defRPr/>
            </a:pPr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>
              <a:defRPr/>
            </a:pPr>
            <a:endParaRPr lang="cs-CZ" sz="2000" dirty="0" smtClean="0">
              <a:latin typeface="Arial" charset="0"/>
              <a:cs typeface="Arial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444208" y="6408738"/>
            <a:ext cx="2448272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419873" y="6408738"/>
            <a:ext cx="3096343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35845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61EB254-1A25-477D-9C74-C88152FD7A10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3584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8" name="Obdélník 7"/>
          <p:cNvSpPr>
            <a:spLocks noChangeArrowheads="1"/>
          </p:cNvSpPr>
          <p:nvPr/>
        </p:nvSpPr>
        <p:spPr bwMode="auto">
          <a:xfrm>
            <a:off x="1547664" y="357188"/>
            <a:ext cx="7167711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sah 1"/>
          <p:cNvSpPr>
            <a:spLocks noGrp="1"/>
          </p:cNvSpPr>
          <p:nvPr>
            <p:ph idx="1"/>
          </p:nvPr>
        </p:nvSpPr>
        <p:spPr>
          <a:xfrm>
            <a:off x="285750" y="1143000"/>
            <a:ext cx="8429625" cy="5000625"/>
          </a:xfrm>
        </p:spPr>
        <p:txBody>
          <a:bodyPr/>
          <a:lstStyle/>
          <a:p>
            <a:pPr marL="88900" indent="0">
              <a:spcBef>
                <a:spcPts val="600"/>
              </a:spcBef>
              <a:spcAft>
                <a:spcPts val="600"/>
              </a:spcAft>
              <a:buFont typeface="Wingdings 3" pitchFamily="18" charset="2"/>
              <a:buNone/>
              <a:defRPr/>
            </a:pPr>
            <a:r>
              <a:rPr lang="cs-CZ" sz="2400" b="1" u="sng" dirty="0" smtClean="0">
                <a:latin typeface="Arial" charset="0"/>
                <a:cs typeface="Arial" charset="0"/>
              </a:rPr>
              <a:t>Hodnocení návrhů projektů</a:t>
            </a:r>
            <a:r>
              <a:rPr lang="cs-CZ" sz="2400" b="1" dirty="0" smtClean="0">
                <a:latin typeface="Arial" charset="0"/>
                <a:cs typeface="Arial" charset="0"/>
              </a:rPr>
              <a:t> </a:t>
            </a:r>
            <a:r>
              <a:rPr lang="cs-CZ" sz="2000" i="1" dirty="0" smtClean="0">
                <a:latin typeface="Arial" charset="0"/>
                <a:cs typeface="Arial" charset="0"/>
              </a:rPr>
              <a:t>(čl. 4 ZD)</a:t>
            </a:r>
          </a:p>
          <a:p>
            <a:pPr marL="88900" indent="0" algn="just">
              <a:spcBef>
                <a:spcPts val="600"/>
              </a:spcBef>
              <a:spcAft>
                <a:spcPts val="600"/>
              </a:spcAft>
              <a:buFont typeface="Wingdings 3" pitchFamily="18" charset="2"/>
              <a:buNone/>
              <a:defRPr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Předmětem hodnocení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je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pouze návrh projektu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, včetně současně doručených příloh a dokumentů prokazujících způsobilost uchazeče, předložený poskytovateli v soutěžní lhůtě a podle požadavků stanovených při vyhlášení veřejné soutěže v ZD.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 3" pitchFamily="18" charset="2"/>
              <a:buNone/>
              <a:defRPr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Hodnotící kritéria </a:t>
            </a:r>
            <a:endParaRPr lang="cs-CZ" sz="2000" u="sng" dirty="0" smtClean="0">
              <a:latin typeface="Arial" pitchFamily="34" charset="0"/>
              <a:cs typeface="Arial" pitchFamily="34" charset="0"/>
            </a:endParaRPr>
          </a:p>
          <a:p>
            <a:pPr marL="566737" indent="-457200">
              <a:buFont typeface="+mj-lt"/>
              <a:buAutoNum type="alphaLcParenR"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věcná příslušnost k programu</a:t>
            </a:r>
          </a:p>
          <a:p>
            <a:pPr marL="566737" indent="-457200">
              <a:buFont typeface="+mj-lt"/>
              <a:buAutoNum type="alphaLcParenR"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motivační účinek</a:t>
            </a:r>
          </a:p>
          <a:p>
            <a:pPr marL="566737" indent="-457200">
              <a:buFont typeface="+mj-lt"/>
              <a:buAutoNum type="alphaLcParenR"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kvalita návrhu</a:t>
            </a:r>
          </a:p>
          <a:p>
            <a:pPr marL="566737" indent="-457200">
              <a:buFont typeface="+mj-lt"/>
              <a:buAutoNum type="alphaLcParenR"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potřebnost</a:t>
            </a:r>
          </a:p>
          <a:p>
            <a:pPr marL="566737" indent="-457200">
              <a:buFont typeface="+mj-lt"/>
              <a:buAutoNum type="alphaLcParenR"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relevance finančního zabezpečení a způsobilost nákladů</a:t>
            </a:r>
          </a:p>
          <a:p>
            <a:pPr marL="566737" indent="-457200">
              <a:buFont typeface="+mj-lt"/>
              <a:buAutoNum type="alphaLcParenR"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proveditelnosti projektu.</a:t>
            </a:r>
          </a:p>
          <a:p>
            <a:pPr indent="1787525">
              <a:buNone/>
              <a:defRPr/>
            </a:pPr>
            <a:r>
              <a:rPr lang="cs-CZ" sz="2000" b="1" i="1" dirty="0" smtClean="0">
                <a:solidFill>
                  <a:srgbClr val="1C9CB6"/>
                </a:solidFill>
                <a:latin typeface="Arial" charset="0"/>
                <a:cs typeface="Arial" charset="0"/>
              </a:rPr>
              <a:t> + 10 bodová bonifikace nebo sankce</a:t>
            </a:r>
          </a:p>
          <a:p>
            <a:pPr>
              <a:defRPr/>
            </a:pPr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>
              <a:defRPr/>
            </a:pPr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>
              <a:defRPr/>
            </a:pPr>
            <a:endParaRPr lang="cs-CZ" sz="2000" dirty="0" smtClean="0">
              <a:latin typeface="Arial" charset="0"/>
              <a:cs typeface="Arial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7358063" y="6408738"/>
            <a:ext cx="1289050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b="1" dirty="0" smtClean="0"/>
              <a:t>O321 - financování výzkumu a vývoje  (JaHa)</a:t>
            </a:r>
            <a:endParaRPr lang="cs-CZ" b="1" dirty="0" smtClean="0"/>
          </a:p>
        </p:txBody>
      </p:sp>
      <p:sp>
        <p:nvSpPr>
          <p:cNvPr id="37893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D28D4A1-92B4-4281-B213-BB981A3BDA40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3789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6" name="Obdélník 7"/>
          <p:cNvSpPr>
            <a:spLocks noChangeArrowheads="1"/>
          </p:cNvSpPr>
          <p:nvPr/>
        </p:nvSpPr>
        <p:spPr bwMode="auto">
          <a:xfrm>
            <a:off x="1857375" y="357188"/>
            <a:ext cx="685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informace 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Zástupný symbol pro obsah 1"/>
          <p:cNvSpPr>
            <a:spLocks noGrp="1"/>
          </p:cNvSpPr>
          <p:nvPr>
            <p:ph idx="1"/>
          </p:nvPr>
        </p:nvSpPr>
        <p:spPr>
          <a:xfrm>
            <a:off x="285750" y="1143000"/>
            <a:ext cx="8429625" cy="5000625"/>
          </a:xfrm>
        </p:spPr>
        <p:txBody>
          <a:bodyPr/>
          <a:lstStyle/>
          <a:p>
            <a:pPr>
              <a:buFont typeface="Wingdings 3" pitchFamily="18" charset="2"/>
              <a:buNone/>
            </a:pPr>
            <a:r>
              <a:rPr lang="cs-CZ" sz="2400" b="1" u="sng" dirty="0" smtClean="0">
                <a:latin typeface="Arial" charset="0"/>
                <a:cs typeface="Arial" charset="0"/>
              </a:rPr>
              <a:t>Shrnutí:</a:t>
            </a:r>
          </a:p>
          <a:p>
            <a:pPr>
              <a:buFont typeface="Wingdings 3" pitchFamily="18" charset="2"/>
              <a:buNone/>
            </a:pPr>
            <a:endParaRPr lang="cs-CZ" sz="2400" b="1" u="sng" dirty="0" smtClean="0">
              <a:latin typeface="Arial" charset="0"/>
              <a:cs typeface="Arial" charset="0"/>
            </a:endParaRPr>
          </a:p>
          <a:p>
            <a:pPr marL="173038" indent="-173038" algn="just">
              <a:spcAft>
                <a:spcPts val="600"/>
              </a:spcAft>
            </a:pPr>
            <a:r>
              <a:rPr lang="cs-CZ" sz="1800" b="1" dirty="0" smtClean="0">
                <a:latin typeface="Arial" charset="0"/>
                <a:cs typeface="Arial" charset="0"/>
              </a:rPr>
              <a:t>Musí být splněny všechny podmínky pro přijetí návrhu projektu </a:t>
            </a:r>
            <a:r>
              <a:rPr lang="cs-CZ" sz="1800" dirty="0" smtClean="0">
                <a:latin typeface="Arial" charset="0"/>
                <a:cs typeface="Arial" charset="0"/>
              </a:rPr>
              <a:t>(čl. 3.4.2 ZD)</a:t>
            </a:r>
          </a:p>
          <a:p>
            <a:pPr marL="428626" lvl="1" indent="-173038" algn="just">
              <a:spcAft>
                <a:spcPts val="600"/>
              </a:spcAft>
            </a:pPr>
            <a:r>
              <a:rPr lang="cs-CZ" sz="1600" b="1" i="1" dirty="0" smtClean="0">
                <a:solidFill>
                  <a:srgbClr val="1C9CB6"/>
                </a:solidFill>
                <a:latin typeface="Arial" charset="0"/>
                <a:cs typeface="Arial" charset="0"/>
              </a:rPr>
              <a:t>Nesplnění podmínek pro přijetí návrhu projektu = nepřijetí návrhu do  veřejné soutěže.</a:t>
            </a:r>
          </a:p>
          <a:p>
            <a:pPr marL="173038" indent="-173038" algn="just">
              <a:spcAft>
                <a:spcPts val="600"/>
              </a:spcAft>
            </a:pPr>
            <a:r>
              <a:rPr lang="cs-CZ" sz="1800" dirty="0" smtClean="0">
                <a:latin typeface="Arial" charset="0"/>
                <a:cs typeface="Arial" charset="0"/>
              </a:rPr>
              <a:t>Věcný obsah návrhu projektu </a:t>
            </a:r>
            <a:r>
              <a:rPr lang="cs-CZ" sz="1800" b="1" dirty="0" smtClean="0">
                <a:latin typeface="Arial" charset="0"/>
                <a:cs typeface="Arial" charset="0"/>
              </a:rPr>
              <a:t>musí odpovídat vyhlášeným soutěžním podmínkám programu LR</a:t>
            </a:r>
            <a:r>
              <a:rPr lang="cs-CZ" sz="1800" dirty="0" smtClean="0">
                <a:latin typeface="Arial" charset="0"/>
                <a:cs typeface="Arial" charset="0"/>
              </a:rPr>
              <a:t>. </a:t>
            </a:r>
          </a:p>
          <a:p>
            <a:pPr marL="428626" lvl="1" indent="-173038" algn="just">
              <a:spcAft>
                <a:spcPts val="600"/>
              </a:spcAft>
            </a:pPr>
            <a:r>
              <a:rPr lang="cs-CZ" sz="1600" b="1" i="1" dirty="0" smtClean="0">
                <a:solidFill>
                  <a:srgbClr val="1C9CB6"/>
                </a:solidFill>
                <a:latin typeface="Arial" charset="0"/>
                <a:cs typeface="Arial" charset="0"/>
              </a:rPr>
              <a:t>Nesplnění některé z vyhlášených podmínek nebo nedodržení povinnosti informovat o změnách = důvod k vyloučení návrhu projektu z veřejné soutěže. </a:t>
            </a:r>
          </a:p>
          <a:p>
            <a:pPr marL="173038" indent="-173038" algn="just">
              <a:spcAft>
                <a:spcPts val="600"/>
              </a:spcAft>
            </a:pPr>
            <a:r>
              <a:rPr lang="cs-CZ" sz="1800" dirty="0" smtClean="0">
                <a:latin typeface="Arial" charset="0"/>
                <a:cs typeface="Arial" charset="0"/>
              </a:rPr>
              <a:t>Úspěšnost návrhu projektu ve veřejné soutěži závisí na schopnosti „správně“ zvolit cíle projektu a způsob jejich naplnění podle vyhlášených podmínek; přehledně a jasně popsat a odůvodnit projekt. </a:t>
            </a:r>
          </a:p>
          <a:p>
            <a:pPr algn="ctr"/>
            <a:r>
              <a:rPr lang="cs-CZ" sz="1800" b="1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Vše najdete v zadávací dokumentaci !!!</a:t>
            </a:r>
            <a:endParaRPr lang="cs-CZ" sz="1800" b="1" i="1" u="sng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cs-CZ" sz="1800" dirty="0" smtClean="0">
              <a:latin typeface="Arial" charset="0"/>
              <a:cs typeface="Arial" charset="0"/>
            </a:endParaRPr>
          </a:p>
          <a:p>
            <a:pPr algn="just"/>
            <a:endParaRPr lang="cs-CZ" sz="1800" dirty="0" smtClean="0">
              <a:latin typeface="Arial" charset="0"/>
              <a:cs typeface="Arial" charset="0"/>
            </a:endParaRP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/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/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cs-CZ" sz="2000" dirty="0" smtClean="0">
              <a:latin typeface="Arial" charset="0"/>
              <a:cs typeface="Arial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516216" y="6408738"/>
            <a:ext cx="2448271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491881" y="6408738"/>
            <a:ext cx="3024335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38917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8C6AEC-0B8D-4517-B66B-2EFA6871300B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389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0" name="Obdélník 7"/>
          <p:cNvSpPr>
            <a:spLocks noChangeArrowheads="1"/>
          </p:cNvSpPr>
          <p:nvPr/>
        </p:nvSpPr>
        <p:spPr bwMode="auto">
          <a:xfrm>
            <a:off x="1857375" y="357188"/>
            <a:ext cx="685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Zástupný symbol pro obsah 1"/>
          <p:cNvSpPr>
            <a:spLocks noGrp="1"/>
          </p:cNvSpPr>
          <p:nvPr>
            <p:ph idx="1"/>
          </p:nvPr>
        </p:nvSpPr>
        <p:spPr>
          <a:xfrm>
            <a:off x="285750" y="1143000"/>
            <a:ext cx="8429625" cy="5000625"/>
          </a:xfrm>
        </p:spPr>
        <p:txBody>
          <a:bodyPr/>
          <a:lstStyle/>
          <a:p>
            <a:pPr>
              <a:buFont typeface="Wingdings 3" pitchFamily="18" charset="2"/>
              <a:buNone/>
            </a:pPr>
            <a:endParaRPr lang="cs-CZ" sz="2400" b="1" u="sng" dirty="0" smtClean="0">
              <a:latin typeface="Arial" charset="0"/>
              <a:cs typeface="Arial" charset="0"/>
            </a:endParaRPr>
          </a:p>
          <a:p>
            <a:pPr algn="just"/>
            <a:endParaRPr lang="cs-CZ" sz="1800" dirty="0" smtClean="0">
              <a:latin typeface="Arial" charset="0"/>
              <a:cs typeface="Arial" charset="0"/>
            </a:endParaRPr>
          </a:p>
          <a:p>
            <a:pPr marL="1435100" indent="-717550">
              <a:buSzPct val="100000"/>
              <a:buFont typeface="+mj-lt"/>
              <a:buAutoNum type="romanUcPeriod" startAt="3"/>
              <a:defRPr/>
            </a:pPr>
            <a:r>
              <a:rPr lang="cs-CZ" sz="2400" b="1" dirty="0" smtClean="0">
                <a:latin typeface="Arial" charset="0"/>
                <a:cs typeface="Arial" charset="0"/>
              </a:rPr>
              <a:t>Elektronické formuláře návrhu projektu </a:t>
            </a:r>
          </a:p>
          <a:p>
            <a:pPr marL="1949450" lvl="1" indent="-514350">
              <a:buSzPct val="100000"/>
              <a:buNone/>
              <a:defRPr/>
            </a:pPr>
            <a:r>
              <a:rPr lang="cs-CZ" sz="2000" b="1" dirty="0" smtClean="0">
                <a:latin typeface="Arial" charset="0"/>
                <a:cs typeface="Arial" charset="0"/>
              </a:rPr>
              <a:t>(= žádost o podporu)</a:t>
            </a:r>
          </a:p>
          <a:p>
            <a:pPr marL="1435100" indent="-717550">
              <a:buSzPct val="100000"/>
              <a:buFont typeface="+mj-lt"/>
              <a:buAutoNum type="romanUcPeriod" startAt="3"/>
              <a:defRPr/>
            </a:pPr>
            <a:endParaRPr lang="cs-CZ" sz="2400" dirty="0" smtClean="0">
              <a:latin typeface="Arial" charset="0"/>
              <a:cs typeface="Arial" charset="0"/>
            </a:endParaRPr>
          </a:p>
          <a:p>
            <a:pPr marL="1435100" indent="-717550">
              <a:buSzPct val="100000"/>
              <a:buFont typeface="+mj-lt"/>
              <a:buAutoNum type="romanUcPeriod" startAt="3"/>
              <a:defRPr/>
            </a:pPr>
            <a:r>
              <a:rPr lang="cs-CZ" sz="2400" b="1" dirty="0" smtClean="0">
                <a:latin typeface="Arial" charset="0"/>
                <a:cs typeface="Arial" charset="0"/>
              </a:rPr>
              <a:t>Odpovědi na doručené dotazy</a:t>
            </a:r>
          </a:p>
          <a:p>
            <a:pPr marL="1435100" indent="-717550">
              <a:buSzPct val="100000"/>
              <a:buFont typeface="+mj-lt"/>
              <a:buAutoNum type="romanUcPeriod" startAt="3"/>
              <a:defRPr/>
            </a:pPr>
            <a:endParaRPr lang="cs-CZ" sz="2400" b="1" dirty="0" smtClean="0">
              <a:latin typeface="Arial" charset="0"/>
              <a:cs typeface="Arial" charset="0"/>
            </a:endParaRPr>
          </a:p>
          <a:p>
            <a:pPr marL="1435100" indent="-717550">
              <a:buSzPct val="100000"/>
              <a:buFont typeface="+mj-lt"/>
              <a:buAutoNum type="romanUcPeriod" startAt="3"/>
              <a:defRPr/>
            </a:pPr>
            <a:r>
              <a:rPr lang="cs-CZ" sz="2400" b="1" dirty="0" smtClean="0">
                <a:latin typeface="Arial" charset="0"/>
                <a:cs typeface="Arial" charset="0"/>
              </a:rPr>
              <a:t>Závěr – další dotazy, diskuse</a:t>
            </a:r>
          </a:p>
          <a:p>
            <a:pPr marL="509587" indent="-400050" algn="just">
              <a:buFont typeface="+mj-lt"/>
              <a:buAutoNum type="romanUcPeriod" startAt="3"/>
            </a:pPr>
            <a:endParaRPr lang="cs-CZ" sz="1800" dirty="0" smtClean="0">
              <a:latin typeface="Arial" charset="0"/>
              <a:cs typeface="Arial" charset="0"/>
            </a:endParaRP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/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/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cs-CZ" sz="2000" dirty="0" smtClean="0">
              <a:latin typeface="Arial" charset="0"/>
              <a:cs typeface="Arial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516216" y="6408738"/>
            <a:ext cx="2448271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491881" y="6408738"/>
            <a:ext cx="3024335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38917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8C6AEC-0B8D-4517-B66B-2EFA6871300B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389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0" name="Obdélník 7"/>
          <p:cNvSpPr>
            <a:spLocks noChangeArrowheads="1"/>
          </p:cNvSpPr>
          <p:nvPr/>
        </p:nvSpPr>
        <p:spPr bwMode="auto">
          <a:xfrm>
            <a:off x="1857375" y="357188"/>
            <a:ext cx="685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 smtClean="0">
                <a:cs typeface="Arial" charset="0"/>
              </a:rPr>
              <a:t>Další body programu semináře</a:t>
            </a:r>
          </a:p>
        </p:txBody>
      </p:sp>
      <p:sp>
        <p:nvSpPr>
          <p:cNvPr id="10" name="Zahnutá šipka doleva 9"/>
          <p:cNvSpPr/>
          <p:nvPr/>
        </p:nvSpPr>
        <p:spPr>
          <a:xfrm rot="10800000">
            <a:off x="323528" y="2204864"/>
            <a:ext cx="515990" cy="108012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11" name="Zahnutá šipka doleva 10"/>
          <p:cNvSpPr/>
          <p:nvPr/>
        </p:nvSpPr>
        <p:spPr>
          <a:xfrm>
            <a:off x="7956376" y="2132856"/>
            <a:ext cx="576064" cy="108012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sah 1"/>
          <p:cNvSpPr>
            <a:spLocks noGrp="1"/>
          </p:cNvSpPr>
          <p:nvPr>
            <p:ph idx="1"/>
          </p:nvPr>
        </p:nvSpPr>
        <p:spPr>
          <a:xfrm>
            <a:off x="285750" y="1143000"/>
            <a:ext cx="8429625" cy="5000625"/>
          </a:xfrm>
        </p:spPr>
        <p:txBody>
          <a:bodyPr/>
          <a:lstStyle/>
          <a:p>
            <a:pPr>
              <a:buFont typeface="Wingdings 3" pitchFamily="18" charset="2"/>
              <a:buNone/>
              <a:defRPr/>
            </a:pPr>
            <a:endParaRPr lang="cs-CZ" sz="2400" b="1" u="sng" dirty="0" smtClean="0">
              <a:latin typeface="Arial" charset="0"/>
              <a:cs typeface="Arial" charset="0"/>
            </a:endParaRPr>
          </a:p>
          <a:p>
            <a:pPr marL="509587" indent="-400050" eaLnBrk="1" hangingPunct="1">
              <a:buFont typeface="+mj-lt"/>
              <a:buAutoNum type="romanUcPeriod" startAt="3"/>
              <a:defRPr/>
            </a:pPr>
            <a:endParaRPr lang="cs-CZ" sz="1800" b="1" dirty="0" smtClean="0">
              <a:latin typeface="Arial" charset="0"/>
              <a:cs typeface="Arial" charset="0"/>
            </a:endParaRPr>
          </a:p>
          <a:p>
            <a:pPr algn="just">
              <a:defRPr/>
            </a:pPr>
            <a:endParaRPr lang="cs-CZ" sz="1800" dirty="0" smtClean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endParaRPr lang="cs-CZ" sz="1800" dirty="0" smtClean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cs-CZ" sz="4400" b="1" dirty="0" smtClean="0">
                <a:latin typeface="Arial" pitchFamily="34" charset="0"/>
                <a:cs typeface="Arial" pitchFamily="34" charset="0"/>
              </a:rPr>
              <a:t>Děkuji Vám za pozornost!</a:t>
            </a:r>
          </a:p>
          <a:p>
            <a:pPr algn="ctr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buFont typeface="Wingdings 3" pitchFamily="18" charset="2"/>
              <a:buNone/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 3" pitchFamily="18" charset="2"/>
              <a:buNone/>
              <a:defRPr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kontaktní osoba:</a:t>
            </a:r>
          </a:p>
          <a:p>
            <a:pPr algn="ctr">
              <a:buFont typeface="Wingdings 3" pitchFamily="18" charset="2"/>
              <a:buNone/>
              <a:defRPr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Ing. Jana Hakenová</a:t>
            </a:r>
          </a:p>
          <a:p>
            <a:pPr algn="ctr">
              <a:buFont typeface="Wingdings 3" pitchFamily="18" charset="2"/>
              <a:buNone/>
              <a:defRPr/>
            </a:pPr>
            <a:r>
              <a:rPr lang="cs-CZ" sz="2000" b="1" dirty="0" err="1" smtClean="0">
                <a:latin typeface="Arial" pitchFamily="34" charset="0"/>
                <a:cs typeface="Arial" pitchFamily="34" charset="0"/>
                <a:hlinkClick r:id="rId3"/>
              </a:rPr>
              <a:t>hakenova</a:t>
            </a:r>
            <a:r>
              <a:rPr lang="cs-CZ" sz="2000" b="1" dirty="0" smtClean="0">
                <a:latin typeface="Arial" pitchFamily="34" charset="0"/>
                <a:cs typeface="Arial" pitchFamily="34" charset="0"/>
                <a:hlinkClick r:id="rId3"/>
              </a:rPr>
              <a:t>@</a:t>
            </a:r>
            <a:r>
              <a:rPr lang="cs-CZ" sz="2000" b="1" dirty="0" err="1" smtClean="0">
                <a:latin typeface="Arial" pitchFamily="34" charset="0"/>
                <a:cs typeface="Arial" pitchFamily="34" charset="0"/>
                <a:hlinkClick r:id="rId3"/>
              </a:rPr>
              <a:t>msmt.cz</a:t>
            </a: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buFont typeface="Wingdings 3" pitchFamily="18" charset="2"/>
              <a:buNone/>
              <a:defRPr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Tel.: 234 811 560</a:t>
            </a:r>
          </a:p>
          <a:p>
            <a:pPr>
              <a:defRPr/>
            </a:pPr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>
              <a:defRPr/>
            </a:pPr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endParaRPr lang="cs-CZ" sz="2000" b="1" dirty="0" smtClean="0">
              <a:latin typeface="Arial" charset="0"/>
              <a:cs typeface="Arial" charset="0"/>
            </a:endParaRPr>
          </a:p>
          <a:p>
            <a:pPr algn="ctr" eaLnBrk="1" hangingPunct="1">
              <a:defRPr/>
            </a:pPr>
            <a:endParaRPr lang="cs-CZ" sz="2000" dirty="0" smtClean="0">
              <a:latin typeface="Arial" charset="0"/>
              <a:cs typeface="Arial" charset="0"/>
            </a:endParaRPr>
          </a:p>
          <a:p>
            <a:pPr eaLnBrk="1" hangingPunct="1">
              <a:defRPr/>
            </a:pPr>
            <a:endParaRPr lang="cs-CZ" sz="2000" dirty="0" smtClean="0">
              <a:latin typeface="Arial" charset="0"/>
              <a:cs typeface="Arial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1114404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588224" y="6408738"/>
            <a:ext cx="2376264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491881" y="6408738"/>
            <a:ext cx="2952327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40965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63D3926-E9E2-407F-A778-90C1123EA4AF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4096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sah 1"/>
          <p:cNvSpPr>
            <a:spLocks noGrp="1"/>
          </p:cNvSpPr>
          <p:nvPr>
            <p:ph idx="1"/>
          </p:nvPr>
        </p:nvSpPr>
        <p:spPr>
          <a:xfrm>
            <a:off x="214313" y="980728"/>
            <a:ext cx="8715375" cy="5256585"/>
          </a:xfrm>
        </p:spPr>
        <p:txBody>
          <a:bodyPr/>
          <a:lstStyle/>
          <a:p>
            <a:pPr marL="173038" indent="-173038"/>
            <a:r>
              <a:rPr lang="cs-CZ" sz="2000" b="1" dirty="0" smtClean="0">
                <a:latin typeface="Arial" charset="0"/>
                <a:cs typeface="Arial" charset="0"/>
              </a:rPr>
              <a:t>Název programu:</a:t>
            </a:r>
            <a:r>
              <a:rPr lang="cs-CZ" sz="2000" dirty="0" smtClean="0">
                <a:latin typeface="Arial" charset="0"/>
                <a:cs typeface="Arial" charset="0"/>
              </a:rPr>
              <a:t> Informace - základ výzkumu </a:t>
            </a:r>
            <a:r>
              <a:rPr lang="cs-CZ" sz="2000" i="1" dirty="0" smtClean="0">
                <a:latin typeface="Arial" charset="0"/>
                <a:cs typeface="Arial" charset="0"/>
              </a:rPr>
              <a:t>(program LR) </a:t>
            </a:r>
            <a:r>
              <a:rPr lang="cs-CZ" sz="2000" dirty="0" smtClean="0">
                <a:latin typeface="Arial" charset="0"/>
                <a:cs typeface="Arial" charset="0"/>
              </a:rPr>
              <a:t> </a:t>
            </a:r>
          </a:p>
          <a:p>
            <a:pPr marL="173038" lvl="1" indent="-173038"/>
            <a:r>
              <a:rPr lang="cs-CZ" sz="2000" dirty="0" smtClean="0">
                <a:latin typeface="Arial" charset="0"/>
                <a:cs typeface="Arial" charset="0"/>
              </a:rPr>
              <a:t>průřezová oblast VaVaI - podpora infrastruktury VaVaI</a:t>
            </a:r>
          </a:p>
          <a:p>
            <a:pPr marL="173038" lvl="1" indent="-173038"/>
            <a:r>
              <a:rPr lang="cs-CZ" sz="2000" dirty="0" smtClean="0">
                <a:latin typeface="Arial" charset="0"/>
                <a:cs typeface="Arial" charset="0"/>
              </a:rPr>
              <a:t>program ani projekty nemají výzkumný charakter</a:t>
            </a:r>
          </a:p>
          <a:p>
            <a:pPr marL="173038" lvl="1" indent="-173038"/>
            <a:r>
              <a:rPr lang="cs-CZ" sz="2000" dirty="0" smtClean="0">
                <a:latin typeface="Arial" charset="0"/>
                <a:cs typeface="Arial" charset="0"/>
              </a:rPr>
              <a:t>není členěn na podprogramy</a:t>
            </a:r>
          </a:p>
          <a:p>
            <a:pPr marL="173038" lvl="1" indent="-173038"/>
            <a:r>
              <a:rPr lang="cs-CZ" sz="2000" dirty="0" smtClean="0">
                <a:latin typeface="Arial" charset="0"/>
                <a:cs typeface="Arial" charset="0"/>
              </a:rPr>
              <a:t>nezakládá veřejnou podporu </a:t>
            </a:r>
            <a:r>
              <a:rPr lang="cs-CZ" sz="1500" i="1" dirty="0" smtClean="0">
                <a:latin typeface="Arial" charset="0"/>
                <a:cs typeface="Arial" charset="0"/>
              </a:rPr>
              <a:t>(soulad s článkem č. 107 odst. 1 Smlouvy o fungování EU)</a:t>
            </a:r>
          </a:p>
          <a:p>
            <a:pPr marL="173038" lvl="1" indent="-173038"/>
            <a:r>
              <a:rPr lang="cs-CZ" sz="2000" dirty="0" smtClean="0">
                <a:latin typeface="Arial" charset="0"/>
                <a:cs typeface="Arial" charset="0"/>
              </a:rPr>
              <a:t>na poskytnutí podpory není právní nárok</a:t>
            </a:r>
          </a:p>
          <a:p>
            <a:pPr marL="173038" lvl="1" indent="-173038"/>
            <a:r>
              <a:rPr lang="cs-CZ" sz="2000" dirty="0" smtClean="0">
                <a:latin typeface="Arial" charset="0"/>
                <a:cs typeface="Arial" charset="0"/>
              </a:rPr>
              <a:t>poskytovatel má právo veřejnou soutěž zrušit</a:t>
            </a:r>
          </a:p>
          <a:p>
            <a:pPr marL="173038" lvl="1" indent="-173038"/>
            <a:r>
              <a:rPr lang="cs-CZ" sz="2000" dirty="0" smtClean="0">
                <a:latin typeface="Arial" charset="0"/>
                <a:cs typeface="Arial" charset="0"/>
              </a:rPr>
              <a:t>předmětem podpory je zpřístupňování EIZ</a:t>
            </a:r>
          </a:p>
          <a:p>
            <a:pPr marL="173038" lvl="1" indent="-173038">
              <a:buNone/>
            </a:pPr>
            <a:endParaRPr lang="cs-CZ" sz="1000" dirty="0" smtClean="0">
              <a:latin typeface="Arial" charset="0"/>
              <a:cs typeface="Arial" charset="0"/>
            </a:endParaRPr>
          </a:p>
          <a:p>
            <a:pPr marL="173038" indent="-173038" algn="just">
              <a:spcBef>
                <a:spcPts val="600"/>
              </a:spcBef>
            </a:pPr>
            <a:r>
              <a:rPr lang="cs-CZ" sz="2000" b="1" dirty="0" smtClean="0">
                <a:latin typeface="Arial" charset="0"/>
                <a:cs typeface="Arial" charset="0"/>
              </a:rPr>
              <a:t>Právní rámec </a:t>
            </a:r>
            <a:r>
              <a:rPr lang="cs-CZ" sz="2000" i="1" dirty="0" smtClean="0">
                <a:latin typeface="Arial" charset="0"/>
                <a:cs typeface="Arial" charset="0"/>
              </a:rPr>
              <a:t>(čl. 1.1 zadávací dokumentace dále jen „ZD“):</a:t>
            </a:r>
            <a:r>
              <a:rPr lang="cs-CZ" sz="2000" b="1" dirty="0" smtClean="0">
                <a:latin typeface="Arial" charset="0"/>
                <a:cs typeface="Arial" charset="0"/>
              </a:rPr>
              <a:t> </a:t>
            </a:r>
            <a:endParaRPr lang="cs-CZ" sz="2000" dirty="0" smtClean="0">
              <a:latin typeface="Arial" charset="0"/>
              <a:cs typeface="Arial" charset="0"/>
            </a:endParaRPr>
          </a:p>
          <a:p>
            <a:pPr marL="173038" lvl="1" indent="-173038" algn="just"/>
            <a:r>
              <a:rPr lang="cs-CZ" sz="2000" dirty="0" smtClean="0">
                <a:latin typeface="Arial" charset="0"/>
                <a:cs typeface="Arial" charset="0"/>
              </a:rPr>
              <a:t>Zákon č. 130/2002 Sb., o podpoře výzkumu, experimentálního vývoje a inovací z veřejných prostředků a o změně některých souvisejících zákonů (zákon o podpoře výzkumu, experimentálního vývoje a inovací), ve znění pozdějších předpisů, </a:t>
            </a:r>
          </a:p>
          <a:p>
            <a:pPr marL="173038" lvl="1" indent="-173038" algn="just"/>
            <a:r>
              <a:rPr lang="cs-CZ" sz="2000" dirty="0" smtClean="0">
                <a:latin typeface="Arial" charset="0"/>
                <a:cs typeface="Arial" charset="0"/>
              </a:rPr>
              <a:t>Usnesení vlády ČR ze dne 30. 5. 2012 č. 389 </a:t>
            </a:r>
          </a:p>
          <a:p>
            <a:endParaRPr lang="cs-CZ" sz="2400" dirty="0" smtClean="0">
              <a:latin typeface="Arial" charset="0"/>
              <a:cs typeface="Arial" charset="0"/>
            </a:endParaRPr>
          </a:p>
          <a:p>
            <a:pPr eaLnBrk="1" hangingPunct="1"/>
            <a:endParaRPr lang="cs-CZ" sz="1800" b="1" dirty="0" smtClean="0"/>
          </a:p>
          <a:p>
            <a:pPr algn="ctr" eaLnBrk="1" hangingPunct="1"/>
            <a:endParaRPr lang="cs-CZ" b="1" dirty="0" smtClean="0"/>
          </a:p>
          <a:p>
            <a:pPr algn="ctr" eaLnBrk="1" hangingPunct="1"/>
            <a:endParaRPr lang="cs-CZ" dirty="0" smtClean="0"/>
          </a:p>
          <a:p>
            <a:pPr eaLnBrk="1" hangingPunct="1"/>
            <a:endParaRPr lang="cs-CZ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300192" y="6408738"/>
            <a:ext cx="2520280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203848" y="6408738"/>
            <a:ext cx="3096345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11269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285750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524A7A-1AF4-44CA-82A2-9011C2178118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1127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Obdélník 7"/>
          <p:cNvSpPr>
            <a:spLocks noChangeArrowheads="1"/>
          </p:cNvSpPr>
          <p:nvPr/>
        </p:nvSpPr>
        <p:spPr bwMode="auto">
          <a:xfrm>
            <a:off x="1500188" y="428625"/>
            <a:ext cx="7143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sah 1"/>
          <p:cNvSpPr>
            <a:spLocks noGrp="1"/>
          </p:cNvSpPr>
          <p:nvPr>
            <p:ph idx="1"/>
          </p:nvPr>
        </p:nvSpPr>
        <p:spPr>
          <a:xfrm>
            <a:off x="214313" y="1143000"/>
            <a:ext cx="8929687" cy="5022304"/>
          </a:xfrm>
        </p:spPr>
        <p:txBody>
          <a:bodyPr/>
          <a:lstStyle/>
          <a:p>
            <a:pPr>
              <a:defRPr/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Poskytovatel: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Ministerstvo školství, mládeže a tělovýchovy </a:t>
            </a:r>
          </a:p>
          <a:p>
            <a:pPr>
              <a:defRPr/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Administrátor programu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(kontaktní místo) </a:t>
            </a:r>
          </a:p>
          <a:p>
            <a:pPr marL="439738" indent="185738">
              <a:buFont typeface="Wingdings 3" pitchFamily="18" charset="2"/>
              <a:buNone/>
              <a:defRPr/>
            </a:pPr>
            <a:r>
              <a:rPr lang="cs-CZ" sz="2400" dirty="0" smtClean="0">
                <a:latin typeface="Arial" pitchFamily="34" charset="0"/>
                <a:cs typeface="Arial" pitchFamily="34" charset="0"/>
              </a:rPr>
              <a:t>Ministerstvo školství, mládeže a tělovýchovy, </a:t>
            </a:r>
          </a:p>
          <a:p>
            <a:pPr marL="439738" indent="185738">
              <a:buFont typeface="Wingdings 3" pitchFamily="18" charset="2"/>
              <a:buNone/>
              <a:defRPr/>
            </a:pPr>
            <a:r>
              <a:rPr lang="cs-CZ" sz="2400" dirty="0" smtClean="0">
                <a:latin typeface="Arial" pitchFamily="34" charset="0"/>
                <a:cs typeface="Arial" pitchFamily="34" charset="0"/>
              </a:rPr>
              <a:t>odbor financování výzkumu a vysokých škol - 32</a:t>
            </a:r>
          </a:p>
          <a:p>
            <a:pPr marL="439738" indent="185738">
              <a:buFont typeface="Wingdings 3" pitchFamily="18" charset="2"/>
              <a:buNone/>
              <a:defRPr/>
            </a:pPr>
            <a:r>
              <a:rPr lang="cs-CZ" sz="2400" dirty="0" smtClean="0">
                <a:latin typeface="Arial" pitchFamily="34" charset="0"/>
                <a:cs typeface="Arial" pitchFamily="34" charset="0"/>
              </a:rPr>
              <a:t>oddělení financování výzkumu a vývoje – 321	</a:t>
            </a:r>
          </a:p>
          <a:p>
            <a:pPr marL="439738" indent="185738">
              <a:buFont typeface="Wingdings 3" pitchFamily="18" charset="2"/>
              <a:buNone/>
              <a:defRPr/>
            </a:pPr>
            <a:r>
              <a:rPr lang="cs-CZ" sz="2400" dirty="0" smtClean="0">
                <a:latin typeface="Arial" pitchFamily="34" charset="0"/>
                <a:cs typeface="Arial" pitchFamily="34" charset="0"/>
              </a:rPr>
              <a:t>Karmelitská 7, 	P.O. Box 78, 118 12 Praha 1 </a:t>
            </a:r>
          </a:p>
          <a:p>
            <a:pPr indent="260350">
              <a:buNone/>
              <a:defRPr/>
            </a:pPr>
            <a:r>
              <a:rPr lang="cs-CZ" sz="1800" b="1" i="1" dirty="0" smtClean="0">
                <a:latin typeface="Arial" pitchFamily="34" charset="0"/>
                <a:cs typeface="Arial" pitchFamily="34" charset="0"/>
              </a:rPr>
              <a:t>(úřední hodiny podatelny pro veřejnost: </a:t>
            </a:r>
            <a:r>
              <a:rPr lang="cs-CZ" sz="1800" i="1" dirty="0" smtClean="0">
                <a:latin typeface="Arial" pitchFamily="34" charset="0"/>
                <a:cs typeface="Arial" pitchFamily="34" charset="0"/>
              </a:rPr>
              <a:t>Po - Pá  7:30 - 15:30)</a:t>
            </a:r>
          </a:p>
          <a:p>
            <a:pPr>
              <a:defRPr/>
            </a:pPr>
            <a:endParaRPr lang="cs-CZ" sz="16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kontaktní osoba: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Jana HAKENOVÁ (</a:t>
            </a:r>
            <a:r>
              <a:rPr lang="cs-CZ" sz="2400" dirty="0" err="1" smtClean="0">
                <a:latin typeface="Arial" pitchFamily="34" charset="0"/>
                <a:cs typeface="Arial" pitchFamily="34" charset="0"/>
                <a:hlinkClick r:id="rId3"/>
              </a:rPr>
              <a:t>hakenova</a:t>
            </a:r>
            <a:r>
              <a:rPr lang="cs-CZ" sz="2400" dirty="0" smtClean="0">
                <a:latin typeface="Arial" pitchFamily="34" charset="0"/>
                <a:cs typeface="Arial" pitchFamily="34" charset="0"/>
                <a:hlinkClick r:id="rId3"/>
              </a:rPr>
              <a:t>@</a:t>
            </a:r>
            <a:r>
              <a:rPr lang="cs-CZ" sz="2400" dirty="0" err="1" smtClean="0">
                <a:latin typeface="Arial" pitchFamily="34" charset="0"/>
                <a:cs typeface="Arial" pitchFamily="34" charset="0"/>
                <a:hlinkClick r:id="rId3"/>
              </a:rPr>
              <a:t>msmt.cz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defRPr/>
            </a:pPr>
            <a:r>
              <a:rPr lang="cs-CZ" sz="2400" dirty="0" smtClean="0">
                <a:latin typeface="Arial" pitchFamily="34" charset="0"/>
                <a:cs typeface="Arial" pitchFamily="34" charset="0"/>
              </a:rPr>
              <a:t>tel: 234 811 560, (popř. 234 811 547 – sekretariát odboru)</a:t>
            </a:r>
          </a:p>
          <a:p>
            <a:pPr algn="just">
              <a:defRPr/>
            </a:pPr>
            <a:r>
              <a:rPr lang="cs-CZ" sz="2000" dirty="0" smtClean="0">
                <a:solidFill>
                  <a:srgbClr val="1C9CB6"/>
                </a:solidFill>
                <a:latin typeface="Arial" pitchFamily="34" charset="0"/>
                <a:cs typeface="Arial" pitchFamily="34" charset="0"/>
              </a:rPr>
              <a:t>Při kontaktu s administrátorem vždy </a:t>
            </a:r>
            <a:r>
              <a:rPr lang="cs-CZ" sz="2000" b="1" u="sng" dirty="0" smtClean="0">
                <a:solidFill>
                  <a:srgbClr val="1C9CB6"/>
                </a:solidFill>
                <a:latin typeface="Arial" pitchFamily="34" charset="0"/>
                <a:cs typeface="Arial" pitchFamily="34" charset="0"/>
              </a:rPr>
              <a:t>důsledně</a:t>
            </a:r>
            <a:r>
              <a:rPr lang="cs-CZ" sz="2000" dirty="0" smtClean="0">
                <a:solidFill>
                  <a:srgbClr val="1C9CB6"/>
                </a:solidFill>
                <a:latin typeface="Arial" pitchFamily="34" charset="0"/>
                <a:cs typeface="Arial" pitchFamily="34" charset="0"/>
              </a:rPr>
              <a:t> uvádět identifikační </a:t>
            </a:r>
            <a:r>
              <a:rPr lang="cs-CZ" sz="2000" b="1" dirty="0" smtClean="0">
                <a:solidFill>
                  <a:srgbClr val="1C9CB6"/>
                </a:solidFill>
                <a:latin typeface="Arial" pitchFamily="34" charset="0"/>
                <a:cs typeface="Arial" pitchFamily="34" charset="0"/>
              </a:rPr>
              <a:t>kód </a:t>
            </a:r>
            <a:r>
              <a:rPr lang="cs-CZ" sz="2000" dirty="0" smtClean="0">
                <a:solidFill>
                  <a:srgbClr val="1C9CB6"/>
                </a:solidFill>
                <a:latin typeface="Arial" pitchFamily="34" charset="0"/>
                <a:cs typeface="Arial" pitchFamily="34" charset="0"/>
              </a:rPr>
              <a:t>programu: „</a:t>
            </a:r>
            <a:r>
              <a:rPr lang="cs-CZ" sz="2000" b="1" dirty="0" smtClean="0">
                <a:solidFill>
                  <a:srgbClr val="1C9CB6"/>
                </a:solidFill>
                <a:latin typeface="Arial" pitchFamily="34" charset="0"/>
                <a:cs typeface="Arial" pitchFamily="34" charset="0"/>
              </a:rPr>
              <a:t>LR“ a identifikační číslo projektu LR13xxx </a:t>
            </a:r>
            <a:r>
              <a:rPr lang="cs-CZ" sz="2000" dirty="0" smtClean="0">
                <a:solidFill>
                  <a:srgbClr val="1C9CB6"/>
                </a:solidFill>
                <a:latin typeface="Arial" pitchFamily="34" charset="0"/>
                <a:cs typeface="Arial" pitchFamily="34" charset="0"/>
              </a:rPr>
              <a:t>od okamžiku jeho přidělení (…přidělí poskytovatel) </a:t>
            </a:r>
            <a:r>
              <a:rPr lang="cs-CZ" sz="2000" b="1" dirty="0" smtClean="0">
                <a:solidFill>
                  <a:srgbClr val="1C9CB6"/>
                </a:solidFill>
                <a:latin typeface="Arial" pitchFamily="34" charset="0"/>
                <a:cs typeface="Arial" pitchFamily="34" charset="0"/>
              </a:rPr>
              <a:t>!!!</a:t>
            </a:r>
            <a:endParaRPr lang="cs-CZ" sz="2000" dirty="0" smtClean="0">
              <a:solidFill>
                <a:srgbClr val="1C9CB6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18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372200" y="6408738"/>
            <a:ext cx="2448271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275857" y="6408738"/>
            <a:ext cx="3024336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13317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285750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67A358A-13D3-4C81-A0A5-4FE697AACC1F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1331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Obdélník 7"/>
          <p:cNvSpPr>
            <a:spLocks noChangeArrowheads="1"/>
          </p:cNvSpPr>
          <p:nvPr/>
        </p:nvSpPr>
        <p:spPr bwMode="auto">
          <a:xfrm>
            <a:off x="1331640" y="357188"/>
            <a:ext cx="738373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sah 1"/>
          <p:cNvSpPr>
            <a:spLocks noGrp="1"/>
          </p:cNvSpPr>
          <p:nvPr>
            <p:ph idx="1"/>
          </p:nvPr>
        </p:nvSpPr>
        <p:spPr>
          <a:xfrm>
            <a:off x="214313" y="1143000"/>
            <a:ext cx="8929687" cy="4864100"/>
          </a:xfrm>
        </p:spPr>
        <p:txBody>
          <a:bodyPr/>
          <a:lstStyle/>
          <a:p>
            <a:pPr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Místo převzetí zadávací dokumentace a informace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(na internetových stránkách poskytovatele)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	</a:t>
            </a:r>
          </a:p>
          <a:p>
            <a:pPr indent="-9525" algn="just">
              <a:buNone/>
              <a:defRPr/>
            </a:pPr>
            <a:r>
              <a:rPr lang="cs-CZ" sz="2000" b="1" u="sng" dirty="0" smtClean="0">
                <a:latin typeface="Arial" pitchFamily="34" charset="0"/>
                <a:cs typeface="Arial" pitchFamily="34" charset="0"/>
                <a:hlinkClick r:id="rId3"/>
              </a:rPr>
              <a:t>http://www.</a:t>
            </a:r>
            <a:r>
              <a:rPr lang="cs-CZ" sz="2000" b="1" u="sng" dirty="0" err="1" smtClean="0">
                <a:latin typeface="Arial" pitchFamily="34" charset="0"/>
                <a:cs typeface="Arial" pitchFamily="34" charset="0"/>
                <a:hlinkClick r:id="rId3"/>
              </a:rPr>
              <a:t>msmt.cz</a:t>
            </a:r>
            <a:r>
              <a:rPr lang="cs-CZ" sz="2000" b="1" u="sng" dirty="0" smtClean="0">
                <a:latin typeface="Arial" pitchFamily="34" charset="0"/>
                <a:cs typeface="Arial" pitchFamily="34" charset="0"/>
                <a:hlinkClick r:id="rId3"/>
              </a:rPr>
              <a:t>/</a:t>
            </a:r>
            <a:r>
              <a:rPr lang="cs-CZ" sz="2000" b="1" u="sng" dirty="0" err="1" smtClean="0">
                <a:latin typeface="Arial" pitchFamily="34" charset="0"/>
                <a:cs typeface="Arial" pitchFamily="34" charset="0"/>
                <a:hlinkClick r:id="rId3"/>
              </a:rPr>
              <a:t>vyzkum</a:t>
            </a:r>
            <a:r>
              <a:rPr lang="cs-CZ" sz="2000" b="1" u="sng" dirty="0" smtClean="0">
                <a:latin typeface="Arial" pitchFamily="34" charset="0"/>
                <a:cs typeface="Arial" pitchFamily="34" charset="0"/>
                <a:hlinkClick r:id="rId3"/>
              </a:rPr>
              <a:t>/program-informace-zaklad-</a:t>
            </a:r>
            <a:r>
              <a:rPr lang="cs-CZ" sz="2000" b="1" u="sng" dirty="0" err="1" smtClean="0">
                <a:latin typeface="Arial" pitchFamily="34" charset="0"/>
                <a:cs typeface="Arial" pitchFamily="34" charset="0"/>
                <a:hlinkClick r:id="rId3"/>
              </a:rPr>
              <a:t>vyzkumu</a:t>
            </a:r>
            <a:r>
              <a:rPr lang="cs-CZ" sz="2000" b="1" u="sng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indent="-9525" algn="just">
              <a:buNone/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indent="-9525" algn="just"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resp. </a:t>
            </a:r>
            <a:r>
              <a:rPr lang="cs-CZ" sz="2000" b="1" u="sng" dirty="0" smtClean="0">
                <a:latin typeface="Arial" pitchFamily="34" charset="0"/>
                <a:cs typeface="Arial" pitchFamily="34" charset="0"/>
                <a:hlinkClick r:id="rId4"/>
              </a:rPr>
              <a:t>www.</a:t>
            </a:r>
            <a:r>
              <a:rPr lang="cs-CZ" sz="2000" b="1" u="sng" dirty="0" err="1" smtClean="0">
                <a:latin typeface="Arial" pitchFamily="34" charset="0"/>
                <a:cs typeface="Arial" pitchFamily="34" charset="0"/>
                <a:hlinkClick r:id="rId4"/>
              </a:rPr>
              <a:t>msmt.cz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, oddíl Výzkum a vývoj / Podpora výzkumu a vývoje / Programy na podporu výzkumu a vývoje/ Program LR </a:t>
            </a:r>
          </a:p>
          <a:p>
            <a:pPr indent="-9525" algn="just"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(nebo u administrátora programu).</a:t>
            </a:r>
          </a:p>
          <a:p>
            <a:pPr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Formuláře žádosti o podporu </a:t>
            </a: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(tj. návrhu projektu - jsou součástí zadávací dokumentace – dále jen „ZD“):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b="1" u="sng" dirty="0" smtClean="0">
                <a:latin typeface="Arial" pitchFamily="34" charset="0"/>
                <a:cs typeface="Arial" pitchFamily="34" charset="0"/>
                <a:hlinkClick r:id="rId5"/>
              </a:rPr>
              <a:t>http://www.</a:t>
            </a:r>
            <a:r>
              <a:rPr lang="cs-CZ" sz="2000" b="1" u="sng" dirty="0" err="1" smtClean="0">
                <a:latin typeface="Arial" pitchFamily="34" charset="0"/>
                <a:cs typeface="Arial" pitchFamily="34" charset="0"/>
                <a:hlinkClick r:id="rId5"/>
              </a:rPr>
              <a:t>msmt.cz</a:t>
            </a:r>
            <a:r>
              <a:rPr lang="cs-CZ" sz="2000" b="1" u="sng" dirty="0" smtClean="0">
                <a:latin typeface="Arial" pitchFamily="34" charset="0"/>
                <a:cs typeface="Arial" pitchFamily="34" charset="0"/>
                <a:hlinkClick r:id="rId5"/>
              </a:rPr>
              <a:t>/</a:t>
            </a:r>
            <a:r>
              <a:rPr lang="cs-CZ" sz="2000" b="1" u="sng" dirty="0" err="1" smtClean="0">
                <a:latin typeface="Arial" pitchFamily="34" charset="0"/>
                <a:cs typeface="Arial" pitchFamily="34" charset="0"/>
                <a:hlinkClick r:id="rId5"/>
              </a:rPr>
              <a:t>file</a:t>
            </a:r>
            <a:r>
              <a:rPr lang="cs-CZ" sz="2000" b="1" u="sng" dirty="0" smtClean="0">
                <a:latin typeface="Arial" pitchFamily="34" charset="0"/>
                <a:cs typeface="Arial" pitchFamily="34" charset="0"/>
                <a:hlinkClick r:id="rId5"/>
              </a:rPr>
              <a:t>/26308</a:t>
            </a:r>
            <a:r>
              <a:rPr lang="cs-CZ" sz="2000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indent="-9525">
              <a:buNone/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indent="-9525">
              <a:buNone/>
              <a:defRPr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Obecné informace též v IS VaVaI na </a:t>
            </a:r>
            <a:r>
              <a:rPr lang="cs-CZ" sz="2000" b="1" u="sng" dirty="0" smtClean="0">
                <a:latin typeface="Arial" pitchFamily="34" charset="0"/>
                <a:cs typeface="Arial" pitchFamily="34" charset="0"/>
                <a:hlinkClick r:id="rId6"/>
              </a:rPr>
              <a:t>http://www.</a:t>
            </a:r>
            <a:r>
              <a:rPr lang="cs-CZ" sz="2000" b="1" u="sng" dirty="0" err="1" smtClean="0">
                <a:latin typeface="Arial" pitchFamily="34" charset="0"/>
                <a:cs typeface="Arial" pitchFamily="34" charset="0"/>
                <a:hlinkClick r:id="rId6"/>
              </a:rPr>
              <a:t>vyzkum.cz</a:t>
            </a: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1800" b="1" dirty="0" smtClean="0"/>
          </a:p>
          <a:p>
            <a:pPr algn="ctr" eaLnBrk="1" hangingPunct="1">
              <a:defRPr/>
            </a:pPr>
            <a:endParaRPr lang="cs-CZ" b="1" dirty="0" smtClean="0"/>
          </a:p>
          <a:p>
            <a:pPr algn="ctr" eaLnBrk="1" hangingPunct="1">
              <a:defRPr/>
            </a:pPr>
            <a:endParaRPr lang="cs-CZ" dirty="0" smtClean="0"/>
          </a:p>
          <a:p>
            <a:pPr eaLnBrk="1" hangingPunct="1">
              <a:defRPr/>
            </a:pPr>
            <a:endParaRPr lang="cs-CZ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372200" y="6408738"/>
            <a:ext cx="2520279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275857" y="6408738"/>
            <a:ext cx="2952327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14341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285750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3025DF6-DB1B-4B6F-9BBB-2FF1C0B932D2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1434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Obdélník 7"/>
          <p:cNvSpPr>
            <a:spLocks noChangeArrowheads="1"/>
          </p:cNvSpPr>
          <p:nvPr/>
        </p:nvSpPr>
        <p:spPr bwMode="auto">
          <a:xfrm>
            <a:off x="1475656" y="357188"/>
            <a:ext cx="723971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sah 1"/>
          <p:cNvSpPr>
            <a:spLocks noGrp="1"/>
          </p:cNvSpPr>
          <p:nvPr>
            <p:ph idx="1"/>
          </p:nvPr>
        </p:nvSpPr>
        <p:spPr>
          <a:xfrm>
            <a:off x="214313" y="1143000"/>
            <a:ext cx="8643937" cy="4864100"/>
          </a:xfrm>
        </p:spPr>
        <p:txBody>
          <a:bodyPr/>
          <a:lstStyle/>
          <a:p>
            <a:pPr>
              <a:defRPr/>
            </a:pP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Způsob podání žádosti o podporu: </a:t>
            </a:r>
          </a:p>
          <a:p>
            <a:pPr algn="r">
              <a:buNone/>
              <a:defRPr/>
            </a:pPr>
            <a:r>
              <a:rPr lang="cs-CZ" sz="2000" i="1" dirty="0" smtClean="0">
                <a:latin typeface="Arial" pitchFamily="34" charset="0"/>
                <a:cs typeface="Arial" pitchFamily="34" charset="0"/>
              </a:rPr>
              <a:t>		(žádost o podporu= návrh projektu)</a:t>
            </a:r>
          </a:p>
          <a:p>
            <a:pPr algn="r">
              <a:buNone/>
              <a:defRPr/>
            </a:pPr>
            <a:r>
              <a:rPr lang="cs-CZ" sz="1000" i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indent="-9525" algn="just">
              <a:buFont typeface="Wingdings 3" pitchFamily="18" charset="2"/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Kompletní návrh projektu musí být předán v tištěné i elektronické podobě v uzavřené obálce označené adresou poskytovatele a nápisem </a:t>
            </a:r>
          </a:p>
          <a:p>
            <a:pPr indent="-9525" algn="just">
              <a:buFont typeface="Wingdings 3" pitchFamily="18" charset="2"/>
              <a:buNone/>
              <a:defRPr/>
            </a:pPr>
            <a:r>
              <a:rPr lang="cs-CZ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„Program LR - veřejná soutěž – NEOTVÍRAT!“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do podatelny Ministerstva školství, mládeže a tělovýchovy v Karmelitské ul. 7, 118 12 Praha 1, v době soutěžní lhůty, a to </a:t>
            </a:r>
            <a:r>
              <a:rPr lang="cs-CZ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nejpozději do 4. února 2013 </a:t>
            </a:r>
          </a:p>
          <a:p>
            <a:pPr indent="-9525" algn="just">
              <a:buFont typeface="Wingdings 3" pitchFamily="18" charset="2"/>
              <a:buNone/>
              <a:defRPr/>
            </a:pPr>
            <a:r>
              <a:rPr lang="cs-CZ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do 14:30 hodin. </a:t>
            </a:r>
          </a:p>
          <a:p>
            <a:pPr algn="just">
              <a:buFont typeface="Wingdings 3" pitchFamily="18" charset="2"/>
              <a:buNone/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Návrhy doručené jinak nebo po tomto termínu </a:t>
            </a:r>
            <a:r>
              <a:rPr lang="cs-CZ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nebudou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do veřejné soutěže přijaty!</a:t>
            </a:r>
          </a:p>
          <a:p>
            <a:pPr algn="just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Předmětem hodnocení ve veřejné soutěži je </a:t>
            </a:r>
            <a:r>
              <a:rPr lang="cs-CZ" sz="2000" b="1" u="sng" dirty="0" smtClean="0">
                <a:latin typeface="Arial" pitchFamily="34" charset="0"/>
                <a:cs typeface="Arial" pitchFamily="34" charset="0"/>
              </a:rPr>
              <a:t>pouze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návrh projektu !!!</a:t>
            </a:r>
          </a:p>
          <a:p>
            <a:pPr>
              <a:defRPr/>
            </a:pP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1800" b="1" dirty="0" smtClean="0"/>
          </a:p>
          <a:p>
            <a:pPr algn="ctr" eaLnBrk="1" hangingPunct="1">
              <a:defRPr/>
            </a:pPr>
            <a:endParaRPr lang="cs-CZ" b="1" dirty="0" smtClean="0"/>
          </a:p>
          <a:p>
            <a:pPr algn="ctr" eaLnBrk="1" hangingPunct="1">
              <a:defRPr/>
            </a:pPr>
            <a:endParaRPr lang="cs-CZ" dirty="0" smtClean="0"/>
          </a:p>
          <a:p>
            <a:pPr eaLnBrk="1" hangingPunct="1">
              <a:defRPr/>
            </a:pPr>
            <a:endParaRPr lang="cs-CZ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444208" y="6408738"/>
            <a:ext cx="2448272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347865" y="6408738"/>
            <a:ext cx="2952327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15365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285750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507557C-7F6E-45FD-8289-19EB8E547C97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1536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Obdélník 7"/>
          <p:cNvSpPr>
            <a:spLocks noChangeArrowheads="1"/>
          </p:cNvSpPr>
          <p:nvPr/>
        </p:nvSpPr>
        <p:spPr bwMode="auto">
          <a:xfrm>
            <a:off x="1475656" y="357188"/>
            <a:ext cx="7239719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sah 1"/>
          <p:cNvSpPr>
            <a:spLocks noGrp="1"/>
          </p:cNvSpPr>
          <p:nvPr>
            <p:ph idx="1"/>
          </p:nvPr>
        </p:nvSpPr>
        <p:spPr>
          <a:xfrm>
            <a:off x="214313" y="1143000"/>
            <a:ext cx="8643937" cy="4864100"/>
          </a:xfrm>
        </p:spPr>
        <p:txBody>
          <a:bodyPr/>
          <a:lstStyle/>
          <a:p>
            <a:pPr marL="355600" indent="-246063">
              <a:spcBef>
                <a:spcPts val="600"/>
              </a:spcBef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vyhlášení veřejné soutěže ve VaVaI programu LR: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19. prosince 2012</a:t>
            </a: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marL="355600" indent="-246063">
              <a:spcBef>
                <a:spcPts val="600"/>
              </a:spcBef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soutěžní lhůta:  	20. prosince 2012 -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4. února 2013 (</a:t>
            </a:r>
            <a:r>
              <a:rPr lang="cs-CZ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14:30!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).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marL="355600" indent="-246063" algn="just">
              <a:spcBef>
                <a:spcPts val="600"/>
              </a:spcBef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hodnotící lhůta: 	5. února 2013 -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30. května 2013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611188" lvl="1" indent="-246063" algn="just">
              <a:spcBef>
                <a:spcPts val="600"/>
              </a:spcBef>
              <a:buNone/>
              <a:defRPr/>
            </a:pPr>
            <a:r>
              <a:rPr lang="cs-CZ" sz="1600" dirty="0" smtClean="0">
                <a:latin typeface="Arial" pitchFamily="34" charset="0"/>
                <a:cs typeface="Arial" pitchFamily="34" charset="0"/>
              </a:rPr>
              <a:t>(tj. </a:t>
            </a:r>
            <a:r>
              <a:rPr lang="cs-CZ" sz="1600" b="1" dirty="0" smtClean="0">
                <a:latin typeface="Arial" pitchFamily="34" charset="0"/>
                <a:cs typeface="Arial" pitchFamily="34" charset="0"/>
              </a:rPr>
              <a:t>zveřejnění výsledků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 na internetových stránkách programu LR poskytovatele </a:t>
            </a:r>
            <a:r>
              <a:rPr lang="cs-CZ" sz="1600" b="1" u="sng" dirty="0" smtClean="0">
                <a:latin typeface="Arial" pitchFamily="34" charset="0"/>
                <a:cs typeface="Arial" pitchFamily="34" charset="0"/>
                <a:hlinkClick r:id="rId3"/>
              </a:rPr>
              <a:t>http://www.</a:t>
            </a:r>
            <a:r>
              <a:rPr lang="cs-CZ" sz="1600" b="1" u="sng" dirty="0" err="1" smtClean="0">
                <a:latin typeface="Arial" pitchFamily="34" charset="0"/>
                <a:cs typeface="Arial" pitchFamily="34" charset="0"/>
                <a:hlinkClick r:id="rId3"/>
              </a:rPr>
              <a:t>msmt.cz</a:t>
            </a:r>
            <a:r>
              <a:rPr lang="cs-CZ" sz="1600" b="1" u="sng" dirty="0" smtClean="0">
                <a:latin typeface="Arial" pitchFamily="34" charset="0"/>
                <a:cs typeface="Arial" pitchFamily="34" charset="0"/>
                <a:hlinkClick r:id="rId3"/>
              </a:rPr>
              <a:t>/</a:t>
            </a:r>
            <a:r>
              <a:rPr lang="cs-CZ" sz="1600" b="1" u="sng" dirty="0" err="1" smtClean="0">
                <a:latin typeface="Arial" pitchFamily="34" charset="0"/>
                <a:cs typeface="Arial" pitchFamily="34" charset="0"/>
                <a:hlinkClick r:id="rId3"/>
              </a:rPr>
              <a:t>vyzkum</a:t>
            </a:r>
            <a:r>
              <a:rPr lang="cs-CZ" sz="1600" b="1" u="sng" dirty="0" smtClean="0">
                <a:latin typeface="Arial" pitchFamily="34" charset="0"/>
                <a:cs typeface="Arial" pitchFamily="34" charset="0"/>
                <a:hlinkClick r:id="rId3"/>
              </a:rPr>
              <a:t>/program-informace-zaklad-</a:t>
            </a:r>
            <a:r>
              <a:rPr lang="cs-CZ" sz="1600" b="1" u="sng" dirty="0" err="1" smtClean="0">
                <a:latin typeface="Arial" pitchFamily="34" charset="0"/>
                <a:cs typeface="Arial" pitchFamily="34" charset="0"/>
                <a:hlinkClick r:id="rId3"/>
              </a:rPr>
              <a:t>vyzkumu</a:t>
            </a:r>
            <a:r>
              <a:rPr lang="cs-CZ" sz="1600" dirty="0" smtClean="0">
                <a:latin typeface="Arial" pitchFamily="34" charset="0"/>
                <a:cs typeface="Arial" pitchFamily="34" charset="0"/>
              </a:rPr>
              <a:t>) </a:t>
            </a:r>
            <a:endParaRPr lang="cs-CZ" sz="1600" b="1" dirty="0" smtClean="0">
              <a:latin typeface="Arial" pitchFamily="34" charset="0"/>
              <a:cs typeface="Arial" pitchFamily="34" charset="0"/>
            </a:endParaRPr>
          </a:p>
          <a:p>
            <a:pPr marL="355600" indent="-246063">
              <a:spcBef>
                <a:spcPts val="600"/>
              </a:spcBef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zákonná lhůta pro uzavření smluv  -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60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kalendářních dnů ode dne zveřejnění výsledků </a:t>
            </a:r>
            <a:r>
              <a:rPr lang="cs-CZ" sz="15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cs-CZ" sz="1500" i="1" dirty="0" smtClean="0">
                <a:latin typeface="Arial" pitchFamily="34" charset="0"/>
                <a:cs typeface="Arial" pitchFamily="34" charset="0"/>
              </a:rPr>
              <a:t>přepokládá se zkrácení - </a:t>
            </a:r>
            <a:r>
              <a:rPr lang="cs-CZ" sz="1500" b="1" i="1" dirty="0" smtClean="0">
                <a:latin typeface="Arial" pitchFamily="34" charset="0"/>
                <a:cs typeface="Arial" pitchFamily="34" charset="0"/>
              </a:rPr>
              <a:t>červenec 2013 </a:t>
            </a:r>
            <a:r>
              <a:rPr lang="cs-CZ" sz="1500" i="1" dirty="0" smtClean="0">
                <a:latin typeface="Arial" pitchFamily="34" charset="0"/>
                <a:cs typeface="Arial" pitchFamily="34" charset="0"/>
              </a:rPr>
              <a:t>- nelze však garantovat)</a:t>
            </a:r>
            <a:endParaRPr lang="cs-CZ" sz="1500" b="1" i="1" dirty="0" smtClean="0">
              <a:latin typeface="Arial" pitchFamily="34" charset="0"/>
              <a:cs typeface="Arial" pitchFamily="34" charset="0"/>
            </a:endParaRPr>
          </a:p>
          <a:p>
            <a:pPr marL="355600" indent="-246063">
              <a:spcBef>
                <a:spcPts val="600"/>
              </a:spcBef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zákonná lhůta pro poskytnutí podpory  -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60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 kalendářních dnů ode dne nabytí účinnosti smlouvy o poskytnutí podpory</a:t>
            </a:r>
            <a:r>
              <a:rPr lang="cs-CZ" sz="1500" dirty="0" smtClean="0">
                <a:latin typeface="Arial" pitchFamily="34" charset="0"/>
                <a:cs typeface="Arial" pitchFamily="34" charset="0"/>
              </a:rPr>
              <a:t> (přepokládá se zkrácení – </a:t>
            </a:r>
            <a:r>
              <a:rPr lang="cs-CZ" sz="1500" b="1" dirty="0" smtClean="0">
                <a:latin typeface="Arial" pitchFamily="34" charset="0"/>
                <a:cs typeface="Arial" pitchFamily="34" charset="0"/>
              </a:rPr>
              <a:t>srpen 2013</a:t>
            </a:r>
            <a:r>
              <a:rPr lang="cs-CZ" sz="15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cs-CZ" sz="1500" i="1" dirty="0" smtClean="0">
                <a:latin typeface="Arial" pitchFamily="34" charset="0"/>
                <a:cs typeface="Arial" pitchFamily="34" charset="0"/>
              </a:rPr>
              <a:t>nelze však garantovat</a:t>
            </a:r>
            <a:r>
              <a:rPr lang="cs-CZ" sz="1500" dirty="0" smtClean="0">
                <a:latin typeface="Arial" pitchFamily="34" charset="0"/>
                <a:cs typeface="Arial" pitchFamily="34" charset="0"/>
              </a:rPr>
              <a:t>) </a:t>
            </a:r>
          </a:p>
          <a:p>
            <a:pPr marL="355600" indent="-246063" algn="just">
              <a:spcBef>
                <a:spcPts val="600"/>
              </a:spcBef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zahájení realizace projektů: </a:t>
            </a:r>
            <a:r>
              <a:rPr lang="cs-CZ" sz="2000" b="1" dirty="0" smtClean="0">
                <a:latin typeface="Arial" pitchFamily="34" charset="0"/>
                <a:cs typeface="Arial" pitchFamily="34" charset="0"/>
              </a:rPr>
              <a:t>nejdříve v den nabytí účinnosti </a:t>
            </a:r>
            <a:r>
              <a:rPr lang="cs-CZ" sz="2000" dirty="0" smtClean="0">
                <a:latin typeface="Arial" pitchFamily="34" charset="0"/>
                <a:cs typeface="Arial" pitchFamily="34" charset="0"/>
              </a:rPr>
              <a:t>smlouvy </a:t>
            </a:r>
          </a:p>
          <a:p>
            <a:pPr marL="355600" indent="-246063" algn="just">
              <a:spcBef>
                <a:spcPts val="600"/>
              </a:spcBef>
              <a:buNone/>
              <a:defRPr/>
            </a:pPr>
            <a:r>
              <a:rPr lang="cs-CZ" sz="2000" dirty="0" smtClean="0">
                <a:latin typeface="Arial" pitchFamily="34" charset="0"/>
                <a:cs typeface="Arial" pitchFamily="34" charset="0"/>
              </a:rPr>
              <a:t>	o poskytnutí podpory </a:t>
            </a:r>
            <a:r>
              <a:rPr lang="cs-CZ" sz="1500" i="1" dirty="0" smtClean="0">
                <a:latin typeface="Arial" pitchFamily="34" charset="0"/>
                <a:cs typeface="Arial" pitchFamily="34" charset="0"/>
              </a:rPr>
              <a:t>(předpokládá se podpis obou smluvních stran nejdéle) </a:t>
            </a:r>
          </a:p>
          <a:p>
            <a:pPr marL="355600" indent="-246063" algn="just">
              <a:spcBef>
                <a:spcPts val="600"/>
              </a:spcBef>
              <a:buNone/>
              <a:defRPr/>
            </a:pPr>
            <a:r>
              <a:rPr lang="cs-CZ" sz="1500" b="1" i="1" dirty="0" smtClean="0">
                <a:latin typeface="Arial" pitchFamily="34" charset="0"/>
                <a:cs typeface="Arial" pitchFamily="34" charset="0"/>
              </a:rPr>
              <a:t>	do 30. července 2013</a:t>
            </a:r>
            <a:r>
              <a:rPr lang="cs-CZ" sz="1500" i="1" dirty="0" smtClean="0">
                <a:latin typeface="Arial" pitchFamily="34" charset="0"/>
                <a:cs typeface="Arial" pitchFamily="34" charset="0"/>
              </a:rPr>
              <a:t> – proto </a:t>
            </a:r>
            <a:r>
              <a:rPr lang="cs-CZ" sz="1500" b="1" i="1" dirty="0" smtClean="0">
                <a:latin typeface="Arial" pitchFamily="34" charset="0"/>
                <a:cs typeface="Arial" pitchFamily="34" charset="0"/>
              </a:rPr>
              <a:t>v návrhu projektu plánovat od 1. srpna 2013</a:t>
            </a:r>
          </a:p>
          <a:p>
            <a:pPr>
              <a:spcBef>
                <a:spcPts val="600"/>
              </a:spcBef>
              <a:buNone/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1800" b="1" dirty="0" smtClean="0"/>
          </a:p>
          <a:p>
            <a:pPr algn="ctr" eaLnBrk="1" hangingPunct="1">
              <a:defRPr/>
            </a:pPr>
            <a:endParaRPr lang="cs-CZ" b="1" dirty="0" smtClean="0"/>
          </a:p>
          <a:p>
            <a:pPr algn="ctr" eaLnBrk="1" hangingPunct="1">
              <a:defRPr/>
            </a:pPr>
            <a:endParaRPr lang="cs-CZ" dirty="0" smtClean="0"/>
          </a:p>
          <a:p>
            <a:pPr eaLnBrk="1" hangingPunct="1">
              <a:defRPr/>
            </a:pPr>
            <a:endParaRPr lang="cs-CZ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444208" y="6408738"/>
            <a:ext cx="2520279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059832" y="6408738"/>
            <a:ext cx="3168351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16389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285750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7DA85FE-172E-4726-BD3E-3F635DE5B792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1639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Obdélník 7"/>
          <p:cNvSpPr>
            <a:spLocks noChangeArrowheads="1"/>
          </p:cNvSpPr>
          <p:nvPr/>
        </p:nvSpPr>
        <p:spPr bwMode="auto">
          <a:xfrm>
            <a:off x="1547664" y="357188"/>
            <a:ext cx="716771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 </a:t>
            </a:r>
            <a:r>
              <a:rPr lang="cs-CZ" sz="3200" i="1" dirty="0" smtClean="0">
                <a:cs typeface="Arial" charset="0"/>
              </a:rPr>
              <a:t>(</a:t>
            </a:r>
            <a:r>
              <a:rPr lang="cs-CZ" sz="3200" i="1" dirty="0">
                <a:latin typeface="Arial" pitchFamily="34" charset="0"/>
                <a:cs typeface="Arial" pitchFamily="34" charset="0"/>
              </a:rPr>
              <a:t>t</a:t>
            </a:r>
            <a:r>
              <a:rPr lang="cs-CZ" sz="3200" i="1" dirty="0" smtClean="0">
                <a:latin typeface="Arial" pitchFamily="34" charset="0"/>
                <a:cs typeface="Arial" pitchFamily="34" charset="0"/>
              </a:rPr>
              <a:t>ermíny)</a:t>
            </a:r>
          </a:p>
          <a:p>
            <a:pPr algn="ctr"/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Zástupný symbol pro obsah 1"/>
          <p:cNvSpPr>
            <a:spLocks noGrp="1"/>
          </p:cNvSpPr>
          <p:nvPr>
            <p:ph idx="1"/>
          </p:nvPr>
        </p:nvSpPr>
        <p:spPr>
          <a:xfrm>
            <a:off x="214313" y="1143000"/>
            <a:ext cx="8643937" cy="4864100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2000" dirty="0" smtClean="0">
                <a:latin typeface="Arial" charset="0"/>
                <a:cs typeface="Arial" charset="0"/>
              </a:rPr>
              <a:t>Poskytnutí podpory na další roky vždy do 60 kalendářních dnů od začátku kalendářního roku.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2000" dirty="0" smtClean="0">
                <a:latin typeface="Arial" charset="0"/>
                <a:cs typeface="Arial" charset="0"/>
              </a:rPr>
              <a:t>Ukončení řešení projektu, tj. ukončení všech věcně zaměřených projektových aktivit, vč. dosažení cílových hodnot indikátorů - nejpozději </a:t>
            </a:r>
            <a:r>
              <a:rPr lang="cs-CZ" sz="2000" b="1" dirty="0" smtClean="0">
                <a:latin typeface="Arial" charset="0"/>
                <a:cs typeface="Arial" charset="0"/>
              </a:rPr>
              <a:t>do 30. září 2017</a:t>
            </a:r>
            <a:r>
              <a:rPr lang="cs-CZ" sz="2000" dirty="0" smtClean="0">
                <a:latin typeface="Arial" charset="0"/>
                <a:cs typeface="Arial" charset="0"/>
              </a:rPr>
              <a:t>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2000" dirty="0" smtClean="0">
                <a:latin typeface="Arial" charset="0"/>
                <a:cs typeface="Arial" charset="0"/>
              </a:rPr>
              <a:t>Čerpání podpory, účetní ukončení projektu, včetně vypořádání příjemce se státním rozpočtem, vyhodnocení výsledků projektu v oponentním řízení  odevzdání závěrečných zpráv projektů dle pokynů poskytovatele - nejpozději </a:t>
            </a:r>
            <a:r>
              <a:rPr lang="cs-CZ" sz="2000" b="1" dirty="0" smtClean="0">
                <a:latin typeface="Arial" charset="0"/>
                <a:cs typeface="Arial" charset="0"/>
              </a:rPr>
              <a:t>do</a:t>
            </a:r>
            <a:r>
              <a:rPr lang="cs-CZ" sz="2000" dirty="0" smtClean="0">
                <a:latin typeface="Arial" charset="0"/>
                <a:cs typeface="Arial" charset="0"/>
              </a:rPr>
              <a:t> </a:t>
            </a:r>
            <a:r>
              <a:rPr lang="cs-CZ" sz="2000" b="1" dirty="0" smtClean="0">
                <a:latin typeface="Arial" charset="0"/>
                <a:cs typeface="Arial" charset="0"/>
              </a:rPr>
              <a:t>30. listopadu 2017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2000" dirty="0" smtClean="0">
                <a:latin typeface="Arial" charset="0"/>
                <a:cs typeface="Arial" charset="0"/>
              </a:rPr>
              <a:t>Zhodnocení programu LR a vyhodnocení jeho přínosů odborným poradním orgánem na úrovni poskytovatele  - I. </a:t>
            </a:r>
            <a:r>
              <a:rPr lang="cs-CZ" sz="2000" dirty="0" err="1" smtClean="0">
                <a:latin typeface="Arial" charset="0"/>
                <a:cs typeface="Arial" charset="0"/>
              </a:rPr>
              <a:t>pol</a:t>
            </a:r>
            <a:r>
              <a:rPr lang="cs-CZ" sz="2000" dirty="0" smtClean="0">
                <a:latin typeface="Arial" charset="0"/>
                <a:cs typeface="Arial" charset="0"/>
              </a:rPr>
              <a:t>. 2018</a:t>
            </a:r>
            <a:endParaRPr lang="cs-CZ" sz="2000" b="1" dirty="0" smtClean="0">
              <a:latin typeface="Arial" charset="0"/>
              <a:cs typeface="Arial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cs-CZ" sz="2000" dirty="0" smtClean="0">
                <a:latin typeface="Arial" charset="0"/>
                <a:cs typeface="Arial" charset="0"/>
              </a:rPr>
              <a:t>Účinnost smlouvy o poskytnutí podpory: </a:t>
            </a:r>
            <a:r>
              <a:rPr lang="cs-CZ" sz="2000" b="1" dirty="0" smtClean="0">
                <a:latin typeface="Arial" charset="0"/>
                <a:cs typeface="Arial" charset="0"/>
              </a:rPr>
              <a:t>do 30. června 2018</a:t>
            </a:r>
          </a:p>
          <a:p>
            <a:pPr algn="just">
              <a:buFont typeface="Wingdings 3" pitchFamily="18" charset="2"/>
              <a:buNone/>
            </a:pPr>
            <a:endParaRPr lang="cs-CZ" sz="1800" b="1" dirty="0" smtClean="0">
              <a:latin typeface="Arial" charset="0"/>
              <a:cs typeface="Arial" charset="0"/>
            </a:endParaRPr>
          </a:p>
          <a:p>
            <a:endParaRPr lang="cs-CZ" sz="2000" dirty="0" smtClean="0">
              <a:latin typeface="Arial" charset="0"/>
              <a:cs typeface="Arial" charset="0"/>
            </a:endParaRPr>
          </a:p>
          <a:p>
            <a:endParaRPr lang="cs-CZ" sz="2400" dirty="0" smtClean="0">
              <a:latin typeface="Arial" charset="0"/>
              <a:cs typeface="Arial" charset="0"/>
            </a:endParaRPr>
          </a:p>
          <a:p>
            <a:endParaRPr lang="cs-CZ" sz="2400" dirty="0" smtClean="0">
              <a:latin typeface="Arial" charset="0"/>
              <a:cs typeface="Arial" charset="0"/>
            </a:endParaRPr>
          </a:p>
          <a:p>
            <a:pPr eaLnBrk="1" hangingPunct="1"/>
            <a:endParaRPr lang="cs-CZ" sz="1800" b="1" dirty="0" smtClean="0"/>
          </a:p>
          <a:p>
            <a:pPr algn="ctr" eaLnBrk="1" hangingPunct="1"/>
            <a:endParaRPr lang="cs-CZ" b="1" dirty="0" smtClean="0"/>
          </a:p>
          <a:p>
            <a:pPr algn="ctr" eaLnBrk="1" hangingPunct="1"/>
            <a:endParaRPr lang="cs-CZ" dirty="0" smtClean="0"/>
          </a:p>
          <a:p>
            <a:pPr eaLnBrk="1" hangingPunct="1"/>
            <a:endParaRPr lang="cs-CZ" dirty="0" smtClean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372200" y="6408738"/>
            <a:ext cx="2448272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275857" y="6408738"/>
            <a:ext cx="2952327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17413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285750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B53DCDA-FBCB-4CC4-B8F2-A8FA91D501D9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174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Obdélník 7"/>
          <p:cNvSpPr>
            <a:spLocks noChangeArrowheads="1"/>
          </p:cNvSpPr>
          <p:nvPr/>
        </p:nvSpPr>
        <p:spPr bwMode="auto">
          <a:xfrm>
            <a:off x="1403648" y="357188"/>
            <a:ext cx="731172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</a:t>
            </a:r>
            <a:r>
              <a:rPr lang="cs-CZ" sz="3200" b="1" dirty="0" smtClean="0">
                <a:cs typeface="Arial" charset="0"/>
              </a:rPr>
              <a:t>informace </a:t>
            </a:r>
            <a:r>
              <a:rPr lang="cs-CZ" sz="3200" i="1" dirty="0" smtClean="0">
                <a:cs typeface="Arial" charset="0"/>
              </a:rPr>
              <a:t>(</a:t>
            </a:r>
            <a:r>
              <a:rPr lang="cs-CZ" sz="3200" i="1" dirty="0" smtClean="0">
                <a:latin typeface="Arial" pitchFamily="34" charset="0"/>
                <a:cs typeface="Arial" pitchFamily="34" charset="0"/>
              </a:rPr>
              <a:t>termíny)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Zástupný symbol pro obsah 1"/>
          <p:cNvSpPr>
            <a:spLocks noGrp="1"/>
          </p:cNvSpPr>
          <p:nvPr>
            <p:ph idx="1"/>
          </p:nvPr>
        </p:nvSpPr>
        <p:spPr>
          <a:xfrm>
            <a:off x="179512" y="1196752"/>
            <a:ext cx="8787953" cy="5000625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Font typeface="Wingdings 3" pitchFamily="18" charset="2"/>
              <a:buNone/>
              <a:defRPr/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Předmět veřejné soutěže </a:t>
            </a:r>
            <a:r>
              <a:rPr lang="cs-CZ" sz="2800" b="1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podpora projektů VaVaI za účelem naplňování 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cílů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programu LR. 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Předmětem hodnocení ve veřejné soutěži -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pouze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návrhy projektů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 (= “žádost o podporu“)  předkládané uchazeči v souladu s vyhlášenými podmínkami programu LR a pravidly veřejné soutěže.</a:t>
            </a:r>
            <a:endParaRPr lang="cs-CZ" sz="2400" b="1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Font typeface="Wingdings 3" pitchFamily="18" charset="2"/>
              <a:buNone/>
              <a:defRPr/>
            </a:pPr>
            <a:r>
              <a:rPr lang="cs-CZ" sz="2400" dirty="0" smtClean="0">
                <a:latin typeface="Arial" pitchFamily="34" charset="0"/>
                <a:cs typeface="Arial" pitchFamily="34" charset="0"/>
              </a:rPr>
              <a:t>Návrhy projektů budou hodnoceny podle čl. 4 ZD, a to  zejména z hlediska popisovaných cílů, plánovaných aktivit, potřebnosti, účelnosti a možnosti využití jejich předpokládaných výsledků a výstupů za účelem výběru nejkvalitnějších a nejefektivnějších způsobů realizace a naplňování cílů programu LR.</a:t>
            </a:r>
          </a:p>
          <a:p>
            <a:pPr algn="just">
              <a:buFont typeface="Wingdings 3" pitchFamily="18" charset="2"/>
              <a:buNone/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sz="2000" b="1" dirty="0" smtClean="0">
              <a:latin typeface="Arial" pitchFamily="34" charset="0"/>
              <a:cs typeface="Arial" pitchFamily="34" charset="0"/>
            </a:endParaRPr>
          </a:p>
          <a:p>
            <a:pPr algn="ctr" eaLnBrk="1" hangingPunct="1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defRPr/>
            </a:pPr>
            <a:endParaRPr lang="cs-CZ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                </a:t>
            </a:r>
            <a:br>
              <a:rPr lang="cs-CZ" dirty="0" smtClean="0"/>
            </a:br>
            <a:r>
              <a:rPr lang="cs-CZ" dirty="0" smtClean="0"/>
              <a:t>                        </a:t>
            </a:r>
            <a:endParaRPr lang="cs-CZ" dirty="0"/>
          </a:p>
        </p:txBody>
      </p:sp>
      <p:sp>
        <p:nvSpPr>
          <p:cNvPr id="11268" name="Zástupný symbol pro datum 3"/>
          <p:cNvSpPr>
            <a:spLocks noGrp="1"/>
          </p:cNvSpPr>
          <p:nvPr>
            <p:ph type="dt" sz="half" idx="10"/>
          </p:nvPr>
        </p:nvSpPr>
        <p:spPr bwMode="auto">
          <a:xfrm>
            <a:off x="6444208" y="6408738"/>
            <a:ext cx="2448272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s-CZ" dirty="0" smtClean="0"/>
              <a:t>seminář pro uchazeče 10. 1. 2013 24. 1. 2013</a:t>
            </a:r>
          </a:p>
        </p:txBody>
      </p:sp>
      <p:sp>
        <p:nvSpPr>
          <p:cNvPr id="11270" name="Zástupný symbol pro zápatí 5"/>
          <p:cNvSpPr>
            <a:spLocks noGrp="1"/>
          </p:cNvSpPr>
          <p:nvPr>
            <p:ph type="ftr" sz="quarter" idx="11"/>
          </p:nvPr>
        </p:nvSpPr>
        <p:spPr bwMode="auto">
          <a:xfrm>
            <a:off x="3419872" y="6408738"/>
            <a:ext cx="3024335" cy="365125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i="1" dirty="0" smtClean="0"/>
              <a:t>O321 - financování výzkumu a vývoje  (JaHa)</a:t>
            </a:r>
            <a:endParaRPr lang="cs-CZ" i="1" dirty="0" smtClean="0"/>
          </a:p>
        </p:txBody>
      </p:sp>
      <p:sp>
        <p:nvSpPr>
          <p:cNvPr id="18437" name="Zástupný symbol pro číslo snímku 4"/>
          <p:cNvSpPr>
            <a:spLocks noGrp="1"/>
          </p:cNvSpPr>
          <p:nvPr>
            <p:ph type="sldNum" sz="quarter" idx="12"/>
          </p:nvPr>
        </p:nvSpPr>
        <p:spPr bwMode="auto">
          <a:xfrm>
            <a:off x="285750" y="6286500"/>
            <a:ext cx="428625" cy="285750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CC8EDB-1CBD-4EB9-B6F1-EB9C94004B2A}" type="slidenum">
              <a:rPr lang="cs-CZ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cs-CZ" smtClean="0">
              <a:latin typeface="Arial" charset="0"/>
              <a:cs typeface="Arial" charset="0"/>
            </a:endParaRPr>
          </a:p>
        </p:txBody>
      </p:sp>
      <p:pic>
        <p:nvPicPr>
          <p:cNvPr id="1843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428625"/>
            <a:ext cx="6429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Obdélník 7"/>
          <p:cNvSpPr>
            <a:spLocks noChangeArrowheads="1"/>
          </p:cNvSpPr>
          <p:nvPr/>
        </p:nvSpPr>
        <p:spPr bwMode="auto">
          <a:xfrm>
            <a:off x="1857375" y="357188"/>
            <a:ext cx="6858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200" b="1" dirty="0">
                <a:cs typeface="Arial" charset="0"/>
              </a:rPr>
              <a:t>II. Základní informace </a:t>
            </a:r>
            <a:endParaRPr lang="cs-CZ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Shlu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hlu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hluk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Shluk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Shluk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Shluk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O31_prilezitosti_2011-12_JaHa</Template>
  <TotalTime>1018</TotalTime>
  <Words>2329</Words>
  <Application>Microsoft Office PowerPoint</Application>
  <PresentationFormat>Předvádění na obrazovce (4:3)</PresentationFormat>
  <Paragraphs>535</Paragraphs>
  <Slides>25</Slides>
  <Notes>25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6" baseType="lpstr">
      <vt:lpstr>Shluk</vt:lpstr>
      <vt:lpstr>Snímek 1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  <vt:lpstr>                                          </vt:lpstr>
    </vt:vector>
  </TitlesOfParts>
  <Company>Ministerstvo školství, mládeže a tělovýchovy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uzivatel</dc:creator>
  <cp:lastModifiedBy>Hakenová</cp:lastModifiedBy>
  <cp:revision>434</cp:revision>
  <dcterms:created xsi:type="dcterms:W3CDTF">2009-07-17T05:01:25Z</dcterms:created>
  <dcterms:modified xsi:type="dcterms:W3CDTF">2013-01-24T06:16:55Z</dcterms:modified>
</cp:coreProperties>
</file>