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349" r:id="rId4"/>
    <p:sldId id="364" r:id="rId5"/>
    <p:sldId id="365" r:id="rId6"/>
    <p:sldId id="336" r:id="rId7"/>
    <p:sldId id="337" r:id="rId8"/>
    <p:sldId id="362" r:id="rId9"/>
    <p:sldId id="339" r:id="rId10"/>
    <p:sldId id="342" r:id="rId11"/>
    <p:sldId id="343" r:id="rId12"/>
    <p:sldId id="351" r:id="rId13"/>
    <p:sldId id="292" r:id="rId14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C9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00" autoAdjust="0"/>
    <p:restoredTop sz="81649" autoAdjust="0"/>
  </p:normalViewPr>
  <p:slideViewPr>
    <p:cSldViewPr>
      <p:cViewPr varScale="1">
        <p:scale>
          <a:sx n="87" d="100"/>
          <a:sy n="87" d="100"/>
        </p:scale>
        <p:origin x="-147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1742C9-674A-4110-9133-65C24C254C1B}" type="datetimeFigureOut">
              <a:rPr lang="cs-CZ"/>
              <a:pPr>
                <a:defRPr/>
              </a:pPr>
              <a:t>28.1.2013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CDA68A-C3F8-4BE3-8147-5143BBF9B1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63314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A89E5F-1CA5-4521-8D31-EF5F0BE17D4B}" type="datetimeFigureOut">
              <a:rPr lang="cs-CZ"/>
              <a:pPr>
                <a:defRPr/>
              </a:pPr>
              <a:t>28.1.2013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00FB0F6-8004-4FA6-AD89-6967B6FD86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4634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2AFD14-0C17-48AC-8DF5-859E593F7E39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uznané náklady: investice, neinvestice, vč. mzdových (i na vytvoření nového týmu cca 10-15 osob) – požadavky jako u ERC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FD674B-DB19-4B65-9503-DF2E3751DA9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odstupňované požadavky na výsledky (obdoba ERC) - Do konce 1. kalendářního roku řešení  - uplatnit alespoň 1 výsledek projektu, do konce 2. roku řešení  	- alespoň 3 výsledky,…cca </a:t>
            </a:r>
            <a:r>
              <a:rPr lang="cs-CZ" b="1" smtClean="0"/>
              <a:t>28</a:t>
            </a:r>
            <a:r>
              <a:rPr lang="cs-CZ" smtClean="0"/>
              <a:t> na 1 projekt za celý tým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V případě neuplatňování dílčích výsledků příjemcem poskytovatel </a:t>
            </a:r>
            <a:r>
              <a:rPr lang="cs-CZ" b="1" smtClean="0"/>
              <a:t>sníží </a:t>
            </a:r>
            <a:r>
              <a:rPr lang="cs-CZ" smtClean="0"/>
              <a:t>podporu ve 3. roce řešení až o 10% z částky přiznané poskytovatelem pro daný kalendářní rok, ve 4. roce až o 20% a v následujících letech až o 50%, přičemž není dotčeno právo poskytovatele rozhodnout na základě zhodnocení dílčích výsledků o okamžitém ukončení projektu, popřípadě i o odnětí podpory nebo o jejím vrácení.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829D4B-9B25-445A-A8CD-2EB9560B6A13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33C63CC-FE5E-466B-A5DB-02514817547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AC9A38-E70C-44C6-85B1-EEC58811EFB7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  <p:sp>
        <p:nvSpPr>
          <p:cNvPr id="15365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41C7C5-A9C5-4072-A9E8-48ECBA20B0B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7649B0-5D7B-4206-AFA3-283F31790B9A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03735E-D514-4AB0-8F39-716CD5E33860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59A6C5-44E1-4F07-8712-7D330784B6D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8DF1F4-C4D4-42DE-B6B8-DC974CC1CBB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>
                <a:latin typeface="Arial" charset="0"/>
                <a:cs typeface="Arial" charset="0"/>
              </a:rPr>
              <a:t>pro „zahajovací“ i  „pokročilé“ projekty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>
                <a:latin typeface="Arial" charset="0"/>
                <a:cs typeface="Arial" charset="0"/>
              </a:rPr>
              <a:t>v době řešení a nebude-li zrušen/ ukončen- (eliminace duplicit, dokončení v ČR) </a:t>
            </a: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930839-1472-4915-AD75-121904DA8BEF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>
                <a:latin typeface="Arial" charset="0"/>
                <a:cs typeface="Arial" charset="0"/>
              </a:rPr>
              <a:t>pro „zahajovací“ i  „pokročilé“ projekty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>
                <a:latin typeface="Arial" charset="0"/>
                <a:cs typeface="Arial" charset="0"/>
              </a:rPr>
              <a:t>v době řešení a nebude-li zrušen/ ukončen- (eliminace duplicit, dokončení v ČR) </a:t>
            </a: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FDDD57-983E-4536-86B9-C05239C82F82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nehodnotí se pokud hostitel=uchazeč 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>
                <a:latin typeface="Arial" charset="0"/>
                <a:cs typeface="Arial" charset="0"/>
              </a:rPr>
              <a:t>(hodnotí se jen v případě, že uchazeč nebyl „hostitelskou organizací“ v původním návrhu, jinak se přihlíží k hodnocení ERC)</a:t>
            </a: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EC1596-CF47-4DE4-B88F-1E48D778EE2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  <p:sp>
        <p:nvSpPr>
          <p:cNvPr id="14341" name="Zástupný symbol pro záhlaví 6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4665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A102C1-588A-462D-A7DC-2F883F92F29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577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10F50A-9712-460A-8620-A60D07FE4A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1228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1063D-44F0-4FCE-B4AA-7E81A91161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39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E6730-D221-405A-9E58-978DF8554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942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216535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250825" y="6308725"/>
            <a:ext cx="366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9B821-1C3C-4356-84EC-A2F5E2D19A8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23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A78B8-1ADB-4713-8186-612E0F178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2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5165E5-68B2-456A-863C-15BEE68926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420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584A50-23A2-4E9D-B344-5A39ACD14A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04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CBD490-A285-43B0-90ED-C6BB04A88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5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81A802-E090-4329-A440-051066B6C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721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B6FEA-8790-45CF-9520-F722E78C77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78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DE4DF3-EDAE-4C8D-9CBE-79E7A1E476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176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cs-CZ"/>
              <a:t>9. 1. 2013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cs-CZ"/>
              <a:t>MŠMT; odbor financování výzkumu  a vysokých škol - 32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695EE4C-4B62-422F-863C-D1D3354898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1" r:id="rId1"/>
    <p:sldLayoutId id="2147484352" r:id="rId2"/>
    <p:sldLayoutId id="2147484347" r:id="rId3"/>
    <p:sldLayoutId id="2147484353" r:id="rId4"/>
    <p:sldLayoutId id="2147484354" r:id="rId5"/>
    <p:sldLayoutId id="2147484355" r:id="rId6"/>
    <p:sldLayoutId id="2147484356" r:id="rId7"/>
    <p:sldLayoutId id="2147484348" r:id="rId8"/>
    <p:sldLayoutId id="2147484357" r:id="rId9"/>
    <p:sldLayoutId id="2147484358" r:id="rId10"/>
    <p:sldLayoutId id="2147484349" r:id="rId11"/>
    <p:sldLayoutId id="2147484350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arka.komendova@msmt.cz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yzkum/erc-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mailto:sarka.komendova@msmt.cz" TargetMode="External"/><Relationship Id="rId4" Type="http://schemas.openxmlformats.org/officeDocument/2006/relationships/hyperlink" Target="http://www.msmt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odnadpis 2"/>
          <p:cNvSpPr>
            <a:spLocks noGrp="1"/>
          </p:cNvSpPr>
          <p:nvPr>
            <p:ph type="subTitle" idx="1"/>
          </p:nvPr>
        </p:nvSpPr>
        <p:spPr>
          <a:xfrm>
            <a:off x="250825" y="1844675"/>
            <a:ext cx="8636000" cy="2879725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cs-CZ" sz="5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PROGRAM 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cs-CZ" sz="5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ERC CZ</a:t>
            </a:r>
          </a:p>
          <a:p>
            <a:pPr marR="0" algn="ctr" eaLnBrk="1" hangingPunct="1">
              <a:lnSpc>
                <a:spcPct val="90000"/>
              </a:lnSpc>
            </a:pPr>
            <a:endParaRPr lang="cs-CZ" sz="5400" b="1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cs-CZ" sz="2800" b="1" smtClean="0">
                <a:solidFill>
                  <a:schemeClr val="tx1"/>
                </a:solidFill>
                <a:latin typeface="Arial" charset="0"/>
                <a:cs typeface="Arial" charset="0"/>
              </a:rPr>
              <a:t>veřejná soutěž ve VaVaI vyhlášená dne 12.12.2012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1785938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>
          <a:xfrm>
            <a:off x="6727825" y="6453188"/>
            <a:ext cx="2165350" cy="320675"/>
          </a:xfrm>
        </p:spPr>
        <p:txBody>
          <a:bodyPr/>
          <a:lstStyle/>
          <a:p>
            <a:pPr algn="r"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68313" cy="365125"/>
          </a:xfrm>
        </p:spPr>
        <p:txBody>
          <a:bodyPr/>
          <a:lstStyle/>
          <a:p>
            <a:pPr algn="l">
              <a:defRPr/>
            </a:pPr>
            <a:fld id="{9F94436D-4474-42BE-A6E5-2499BED4FB75}" type="slidenum">
              <a:rPr lang="cs-CZ" smtClean="0"/>
              <a:pPr algn="l">
                <a:defRPr/>
              </a:pPr>
              <a:t>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995738" y="6408738"/>
            <a:ext cx="2735262" cy="365125"/>
          </a:xfrm>
        </p:spPr>
        <p:txBody>
          <a:bodyPr/>
          <a:lstStyle/>
          <a:p>
            <a:pPr algn="ctr">
              <a:defRPr/>
            </a:pPr>
            <a:r>
              <a:rPr lang="cs-CZ" dirty="0"/>
              <a:t>MŠMT; odbor financování výzkumu </a:t>
            </a:r>
          </a:p>
          <a:p>
            <a:pPr algn="ctr">
              <a:defRPr/>
            </a:pPr>
            <a:r>
              <a:rPr lang="cs-CZ" dirty="0"/>
              <a:t>a vysokých škol - 32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2420938"/>
            <a:ext cx="8461375" cy="3744912"/>
          </a:xfrm>
        </p:spPr>
        <p:txBody>
          <a:bodyPr/>
          <a:lstStyle/>
          <a:p>
            <a:pPr algn="ctr">
              <a:buFont typeface="Wingdings 3" pitchFamily="18" charset="2"/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až 100% uznaných nákladů</a:t>
            </a:r>
          </a:p>
          <a:p>
            <a:pPr>
              <a:defRPr/>
            </a:pPr>
            <a:endParaRPr lang="cs-CZ" sz="2400" dirty="0" smtClean="0"/>
          </a:p>
          <a:p>
            <a:pPr marL="88900" indent="20638" algn="just">
              <a:buFont typeface="Wingdings 3" pitchFamily="18" charset="2"/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(poskytovatel je oprávněn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ukončit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poskytování podpory projektu, popř.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snížit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výši podpory pro následující kalendářní rok na základě výsledků průběžného vyhodnocení dílčích výsledků projektu uplatněných příjemcem v IS VaVaI - z důvodu jejich nedostatečného počtu nebo nízké kvality)</a:t>
            </a:r>
          </a:p>
          <a:p>
            <a:pPr>
              <a:buFont typeface="Wingdings 3" pitchFamily="18" charset="2"/>
              <a:buNone/>
              <a:defRPr/>
            </a:pPr>
            <a:endParaRPr lang="cs-CZ" sz="2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Výše účelové podpory </a:t>
            </a:r>
            <a:b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lang="cs-CZ" sz="40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</a:t>
            </a:r>
            <a:r>
              <a:rPr lang="cs-CZ" sz="40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40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programu </a:t>
            </a:r>
            <a:r>
              <a:rPr lang="cs-CZ" sz="40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9461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42A9DC4A-1740-4049-8167-F85567035F7B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95738" y="6408738"/>
            <a:ext cx="273526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2420938"/>
            <a:ext cx="8715375" cy="37449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úspěšně zahájit a ukončit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projekt ve výzkumné organizaci na území ČR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průběžně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plnit smluvní podmínky </a:t>
            </a:r>
          </a:p>
          <a:p>
            <a:pPr marL="441325" indent="0">
              <a:spcBef>
                <a:spcPct val="30000"/>
              </a:spcBef>
              <a:buClrTx/>
              <a:buSzTx/>
              <a:buFont typeface="Wingdings 3" pitchFamily="18" charset="2"/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(včetně naplňování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indikátorů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na úrovni projektu – např. uplatnit 29 publikovaných nebo jiným oficiálním způsobem zveřejněných výsledků projektu a uplatněných v IS VaVaI, popř. nově zahájit projekt mezinárodní spolupráce/mezinárodního programu – nepovinné) 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sz="28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indent="806450" algn="ctr" eaLnBrk="1" fontAlgn="auto" hangingPunct="1">
              <a:spcAft>
                <a:spcPts val="0"/>
              </a:spcAft>
              <a:tabLst>
                <a:tab pos="806450" algn="l"/>
              </a:tabLs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	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Podmínky realizace projektů </a:t>
            </a:r>
            <a:b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 programu 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20485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A83A3FE4-515B-4DDB-9D2C-3231E2319651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140200" y="6408738"/>
            <a:ext cx="2590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214313" y="2420938"/>
            <a:ext cx="8715375" cy="3744912"/>
          </a:xfrm>
        </p:spPr>
        <p:txBody>
          <a:bodyPr/>
          <a:lstStyle/>
          <a:p>
            <a:endParaRPr lang="cs-CZ" sz="280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</a:pPr>
            <a:endParaRPr lang="cs-CZ" sz="2800" smtClean="0">
              <a:latin typeface="Arial" charset="0"/>
              <a:cs typeface="Arial" charset="0"/>
            </a:endParaRPr>
          </a:p>
          <a:p>
            <a:pPr eaLnBrk="1" hangingPunct="1"/>
            <a:endParaRPr lang="cs-CZ" sz="1800" b="1" smtClean="0"/>
          </a:p>
          <a:p>
            <a:pPr algn="ctr" eaLnBrk="1" hangingPunct="1"/>
            <a:endParaRPr lang="cs-CZ" b="1" smtClean="0"/>
          </a:p>
          <a:p>
            <a:pPr algn="ctr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indent="806450" algn="ctr" eaLnBrk="1" fontAlgn="auto" hangingPunct="1">
              <a:spcAft>
                <a:spcPts val="0"/>
              </a:spcAft>
              <a:tabLst>
                <a:tab pos="806450" algn="l"/>
              </a:tabLst>
              <a:defRPr/>
            </a:pP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Finanční prostředky</a:t>
            </a: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40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programu </a:t>
            </a:r>
            <a:r>
              <a:rPr lang="cs-CZ" sz="40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ERC CZ</a:t>
            </a:r>
            <a:endParaRPr lang="cs-CZ" sz="4000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2150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431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E2FC142B-0F47-4066-874E-E9442342A20F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140200" y="6408738"/>
            <a:ext cx="2590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215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ovací šipka 8"/>
          <p:cNvCxnSpPr/>
          <p:nvPr/>
        </p:nvCxnSpPr>
        <p:spPr>
          <a:xfrm>
            <a:off x="6804025" y="5229225"/>
            <a:ext cx="3603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539750" y="1916113"/>
          <a:ext cx="8135938" cy="3716336"/>
        </p:xfrm>
        <a:graphic>
          <a:graphicData uri="http://schemas.openxmlformats.org/drawingml/2006/table">
            <a:tbl>
              <a:tblPr/>
              <a:tblGrid>
                <a:gridCol w="3560273"/>
                <a:gridCol w="4575665"/>
              </a:tblGrid>
              <a:tr h="724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Rok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Výdaje na program ERC CZ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                                       [v tis. Kč]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2012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2013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2014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2015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2016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2017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274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2018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10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8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Výdaje určené na II. veřejnou soutěž  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43 569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80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Celkem na program ERC CZ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600 000</a:t>
                      </a:r>
                    </a:p>
                  </a:txBody>
                  <a:tcPr marL="68572" marR="6857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1"/>
          <p:cNvSpPr>
            <a:spLocks noGrp="1"/>
          </p:cNvSpPr>
          <p:nvPr>
            <p:ph idx="1"/>
          </p:nvPr>
        </p:nvSpPr>
        <p:spPr>
          <a:xfrm>
            <a:off x="285750" y="1143000"/>
            <a:ext cx="8429625" cy="5000625"/>
          </a:xfrm>
        </p:spPr>
        <p:txBody>
          <a:bodyPr/>
          <a:lstStyle/>
          <a:p>
            <a:pPr marL="509587" indent="-400050" eaLnBrk="1" hangingPunct="1">
              <a:buFont typeface="+mj-lt"/>
              <a:buAutoNum type="romanUcPeriod" startAt="3"/>
              <a:defRPr/>
            </a:pPr>
            <a:endParaRPr lang="cs-CZ" sz="1800" b="1" dirty="0" smtClean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 3" pitchFamily="18" charset="2"/>
              <a:buNone/>
              <a:defRPr/>
            </a:pPr>
            <a:r>
              <a:rPr lang="cs-CZ" sz="4400" b="1" dirty="0" smtClean="0">
                <a:latin typeface="Arial" pitchFamily="34" charset="0"/>
                <a:cs typeface="Arial" pitchFamily="34" charset="0"/>
              </a:rPr>
              <a:t>Děkuji Vám za pozornost!</a:t>
            </a:r>
          </a:p>
          <a:p>
            <a:pPr algn="ctr"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 3" pitchFamily="18" charset="2"/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717550" indent="0">
              <a:buFont typeface="Wingdings 3" pitchFamily="18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Šárka Komendová,  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  <a:hlinkClick r:id="rId3"/>
              </a:rPr>
              <a:t>sarka.komendova</a:t>
            </a:r>
            <a:r>
              <a:rPr lang="cs-CZ" sz="2000" b="1" dirty="0" smtClean="0">
                <a:latin typeface="Arial" pitchFamily="34" charset="0"/>
                <a:cs typeface="Arial" pitchFamily="34" charset="0"/>
                <a:hlinkClick r:id="rId3"/>
              </a:rPr>
              <a:t>@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  <a:hlinkClick r:id="rId3"/>
              </a:rPr>
              <a:t>msmt.cz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717550" indent="0">
              <a:buFont typeface="Wingdings 3" pitchFamily="18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tel.: 234 811 534</a:t>
            </a:r>
          </a:p>
          <a:p>
            <a:pPr>
              <a:defRPr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sz="2000" b="1" dirty="0" smtClean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cs-CZ" sz="2000" b="1" dirty="0" smtClean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sz="2000" dirty="0" smtClean="0"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14404" cy="72547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      </a:t>
            </a:r>
            <a:br>
              <a:rPr lang="cs-CZ" dirty="0" smtClean="0"/>
            </a:br>
            <a:r>
              <a:rPr lang="cs-CZ" dirty="0" smtClean="0"/>
              <a:t>                        </a:t>
            </a:r>
            <a:endParaRPr lang="cs-CZ" dirty="0"/>
          </a:p>
        </p:txBody>
      </p:sp>
      <p:sp>
        <p:nvSpPr>
          <p:cNvPr id="11268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2253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285750" y="6286500"/>
            <a:ext cx="428625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1C769736-27CC-47D2-AA99-FD6A8A9F3399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smtClean="0">
              <a:cs typeface="Arial" charset="0"/>
            </a:endParaRPr>
          </a:p>
        </p:txBody>
      </p:sp>
      <p:sp>
        <p:nvSpPr>
          <p:cNvPr id="11270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24300" y="6408738"/>
            <a:ext cx="2806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2253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1916113"/>
            <a:ext cx="8461375" cy="4321175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  <a:defRPr/>
            </a:pPr>
            <a:r>
              <a:rPr lang="pl-PL" sz="2000" b="1" i="1" u="sng" dirty="0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Proč a k čemu program slouží?</a:t>
            </a:r>
          </a:p>
          <a:p>
            <a:pPr marL="358775" indent="-277813" algn="just" eaLnBrk="1" hangingPunct="1">
              <a:defRPr/>
            </a:pPr>
            <a:r>
              <a:rPr lang="cs-CZ" sz="2000" b="1" i="1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možnost realizovat svůj mezinárodně úspěšný projekt v ČR a za finanční podpory ze státního rozpočtu ČR</a:t>
            </a:r>
          </a:p>
          <a:p>
            <a:pPr eaLnBrk="1" hangingPunct="1">
              <a:defRPr/>
            </a:pPr>
            <a:r>
              <a:rPr lang="cs-CZ" sz="2000" b="1" i="1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motivace a nepřímá podpora pro české výzkumníky – uchazeče o podporu u ERC </a:t>
            </a:r>
            <a:endParaRPr lang="cs-CZ" dirty="0" smtClean="0"/>
          </a:p>
          <a:p>
            <a:pPr eaLnBrk="1" hangingPunct="1">
              <a:buFont typeface="Wingdings 3" pitchFamily="18" charset="2"/>
              <a:buNone/>
              <a:defRPr/>
            </a:pPr>
            <a:endParaRPr lang="cs-CZ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pl-PL" sz="1600" b="1" dirty="0" smtClean="0">
                <a:latin typeface="Arial" charset="0"/>
                <a:cs typeface="Arial" charset="0"/>
              </a:rPr>
              <a:t>Na základě čeho lze žádat o podporu ? - (právní rámec programu) </a:t>
            </a:r>
          </a:p>
          <a:p>
            <a:pPr eaLnBrk="1" hangingPunct="1">
              <a:defRPr/>
            </a:pPr>
            <a:r>
              <a:rPr lang="pl-PL" sz="1600" dirty="0" smtClean="0">
                <a:latin typeface="Arial" charset="0"/>
                <a:cs typeface="Arial" charset="0"/>
              </a:rPr>
              <a:t>zákon č. 130/2002 Sb., o podpoře výzkumu, experimentálního vývoje a inovací</a:t>
            </a:r>
          </a:p>
          <a:p>
            <a:pPr algn="just" eaLnBrk="1" hangingPunct="1">
              <a:defRPr/>
            </a:pPr>
            <a:r>
              <a:rPr lang="cs-CZ" sz="1600" dirty="0" smtClean="0">
                <a:latin typeface="Arial" charset="0"/>
                <a:cs typeface="Arial" charset="0"/>
              </a:rPr>
              <a:t>Nařízení Komise (ES) č. 800/2008 ze dne 6. srpna 2008, kterým se dle článků 87 a 88 Smlouvy o ES prohlašují určité kategorie za slučitelné se společným trhem (obecné nařízení o blokových výjimkách)</a:t>
            </a:r>
          </a:p>
          <a:p>
            <a:pPr eaLnBrk="1" hangingPunct="1">
              <a:defRPr/>
            </a:pPr>
            <a:r>
              <a:rPr lang="pl-PL" sz="1600" dirty="0" smtClean="0">
                <a:latin typeface="Arial" charset="0"/>
                <a:cs typeface="Arial" charset="0"/>
              </a:rPr>
              <a:t>Rámec společenství pro státní podporu VaVaI (2006/C 323/01)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121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/>
            </a:r>
            <a:b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</a:br>
            <a:r>
              <a:rPr lang="cs-CZ" sz="49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</a:t>
            </a:r>
            <a:r>
              <a:rPr lang="cs-CZ" sz="49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ERC CZ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AA4D43AF-52CE-4ADE-A471-88A5168844BC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067175" y="6408738"/>
            <a:ext cx="26638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1700213"/>
            <a:ext cx="8389937" cy="4176712"/>
          </a:xfrm>
        </p:spPr>
        <p:txBody>
          <a:bodyPr/>
          <a:lstStyle/>
          <a:p>
            <a:pPr marL="358775" indent="-250825" algn="just" eaLnBrk="1" hangingPunct="1">
              <a:spcBef>
                <a:spcPts val="600"/>
              </a:spcBef>
              <a:spcAft>
                <a:spcPts val="1200"/>
              </a:spcAft>
              <a:buFont typeface="Wingdings 3" pitchFamily="18" charset="2"/>
              <a:buNone/>
              <a:defRPr/>
            </a:pPr>
            <a:r>
              <a:rPr lang="cs-CZ" sz="2000" b="1" i="1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 co lze žádat finanční podporu? </a:t>
            </a:r>
          </a:p>
          <a:p>
            <a:pPr marL="85725" indent="0" algn="just" eaLnBrk="1" hangingPunct="1">
              <a:spcBef>
                <a:spcPts val="600"/>
              </a:spcBef>
              <a:spcAft>
                <a:spcPts val="1200"/>
              </a:spcAft>
              <a:buFont typeface="Wingdings 3" pitchFamily="18" charset="2"/>
              <a:buNone/>
              <a:defRPr/>
            </a:pPr>
            <a:r>
              <a:rPr lang="cs-CZ" sz="2000" i="1" dirty="0" smtClean="0">
                <a:latin typeface="Arial" charset="0"/>
                <a:cs typeface="Arial" charset="0"/>
              </a:rPr>
              <a:t>(Předmět podpory)</a:t>
            </a:r>
            <a:r>
              <a:rPr lang="cs-CZ" sz="2000" dirty="0" smtClean="0">
                <a:latin typeface="Arial" charset="0"/>
                <a:cs typeface="Arial" charset="0"/>
              </a:rPr>
              <a:t>: Projekty „hraničního výzkumu“, </a:t>
            </a:r>
            <a:r>
              <a:rPr lang="cs-CZ" sz="2000" b="1" dirty="0" smtClean="0">
                <a:latin typeface="Arial" charset="0"/>
                <a:cs typeface="Arial" charset="0"/>
              </a:rPr>
              <a:t>které uspěly </a:t>
            </a:r>
            <a:r>
              <a:rPr lang="cs-CZ" sz="2000" dirty="0" smtClean="0">
                <a:latin typeface="Arial" charset="0"/>
                <a:cs typeface="Arial" charset="0"/>
              </a:rPr>
              <a:t>ve výběrových řízeních organizovaných Evropskou radou pro výzkum (ERC) s výsledkem: </a:t>
            </a:r>
            <a:r>
              <a:rPr lang="en-GB" sz="2000" b="1" dirty="0" smtClean="0">
                <a:solidFill>
                  <a:srgbClr val="1C9CB6"/>
                </a:solidFill>
                <a:latin typeface="Arial" charset="0"/>
                <a:cs typeface="Arial" charset="0"/>
              </a:rPr>
              <a:t>"The proposal is of good quality and fundable but not retained for funding due to budgetary constrains“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,</a:t>
            </a:r>
            <a:r>
              <a:rPr lang="en-GB" sz="2000" b="1" dirty="0" smtClean="0">
                <a:latin typeface="Arial" charset="0"/>
                <a:cs typeface="Arial" charset="0"/>
              </a:rPr>
              <a:t> </a:t>
            </a:r>
            <a:r>
              <a:rPr lang="cs-CZ" sz="2000" dirty="0" smtClean="0">
                <a:latin typeface="Arial" charset="0"/>
                <a:cs typeface="Arial" charset="0"/>
              </a:rPr>
              <a:t>a které </a:t>
            </a:r>
            <a:r>
              <a:rPr lang="cs-CZ" sz="2000" b="1" dirty="0" smtClean="0">
                <a:latin typeface="Arial" charset="0"/>
                <a:cs typeface="Arial" charset="0"/>
              </a:rPr>
              <a:t>nemohly</a:t>
            </a:r>
            <a:r>
              <a:rPr lang="cs-CZ" sz="2000" dirty="0" smtClean="0">
                <a:latin typeface="Arial" charset="0"/>
                <a:cs typeface="Arial" charset="0"/>
              </a:rPr>
              <a:t> být proto realizovány za finanční podpory ERC</a:t>
            </a:r>
          </a:p>
          <a:p>
            <a:pPr marL="358775" indent="-250825" algn="just" eaLnBrk="1" hangingPunct="1">
              <a:spcBef>
                <a:spcPts val="600"/>
              </a:spcBef>
              <a:spcAft>
                <a:spcPts val="1200"/>
              </a:spcAft>
              <a:buFont typeface="Wingdings 3" pitchFamily="18" charset="2"/>
              <a:buNone/>
              <a:defRPr/>
            </a:pPr>
            <a:r>
              <a:rPr lang="cs-CZ" sz="2000" b="1" i="1" u="sng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Kdo může žádat – kdo má šanci na podporu?</a:t>
            </a:r>
          </a:p>
          <a:p>
            <a:pPr marL="85725" indent="0" algn="just" eaLnBrk="1" hangingPunct="1">
              <a:spcBef>
                <a:spcPts val="600"/>
              </a:spcBef>
              <a:spcAft>
                <a:spcPts val="1200"/>
              </a:spcAft>
              <a:buFont typeface="Wingdings 3" pitchFamily="18" charset="2"/>
              <a:buNone/>
              <a:tabLst>
                <a:tab pos="85725" algn="l"/>
              </a:tabLst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Příjemci podpory jen výzkumné organizace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ve smyslu Rámce Společenství pro státní podporu výzkumu, vývoje a inovací č. 2006/C 323/01, platného od 1. 1. 2007,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se sídlem na území ČR</a:t>
            </a:r>
          </a:p>
          <a:p>
            <a:pPr marL="358775" indent="-250825" algn="just" eaLnBrk="1" hangingPunct="1">
              <a:defRPr/>
            </a:pPr>
            <a:endParaRPr lang="cs-CZ" sz="2400" dirty="0" smtClean="0">
              <a:latin typeface="Arial" charset="0"/>
              <a:cs typeface="Arial" charset="0"/>
            </a:endParaRPr>
          </a:p>
          <a:p>
            <a:pPr marL="509587" indent="-400050" eaLnBrk="1" hangingPunct="1">
              <a:buFont typeface="+mj-lt"/>
              <a:buAutoNum type="romanUcPeriod"/>
              <a:defRPr/>
            </a:pPr>
            <a:endParaRPr lang="cs-CZ" sz="18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229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77F47E34-11E2-4375-A4F8-164FD34F7D28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95738" y="6408738"/>
            <a:ext cx="273526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/>
              <a:t>MŠMT; odbor financování výzkumu  a vysokých škol - 32</a:t>
            </a:r>
            <a:endParaRPr lang="cs-CZ" b="1" dirty="0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395288" y="1700213"/>
            <a:ext cx="8208962" cy="4392612"/>
          </a:xfrm>
        </p:spPr>
        <p:txBody>
          <a:bodyPr/>
          <a:lstStyle/>
          <a:p>
            <a:pPr marL="358775" indent="-250825" algn="just" eaLnBrk="1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pl-PL" sz="2000" b="1" i="1" u="sng" dirty="0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Jak a kdy doručit žádost o podporu?</a:t>
            </a:r>
          </a:p>
          <a:p>
            <a:pPr marL="85725" lvl="3" indent="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projektu uchazeč doručí osobně, poštou nebo jiným způsobem 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 podatelny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Ministerstva školství, mládeže a tělovýchovy, v Karmelitské ul. 7, 118 12 Praha 1, v soutěžní lhůtě, tj. </a:t>
            </a:r>
            <a:r>
              <a:rPr lang="cs-CZ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nejpozději do 12.března 2013 do 14:30 hod.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5725" lvl="3" indent="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85725" lvl="3" indent="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Návrh projektu musí být doručen poskytovateli </a:t>
            </a:r>
            <a:r>
              <a:rPr lang="cs-CZ" sz="2000" b="1" u="sng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v uzavřené obálce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obsahující listinnou i elektronickou verzi návrhu projektu, a na této obálce musí být uvedena </a:t>
            </a:r>
            <a:r>
              <a:rPr lang="cs-CZ" sz="2000" b="1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adresa poskytovatele, adresa uchazeče jako odesílatele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zřetelný, výrazně vyznačený nápis </a:t>
            </a:r>
            <a:r>
              <a:rPr lang="cs-CZ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„ERC CZ – veřejná soutěž – NEOTVÍRAT!“. </a:t>
            </a:r>
          </a:p>
          <a:p>
            <a:pPr marL="358775" indent="-250825" algn="just" eaLnBrk="1" hangingPunct="1">
              <a:defRPr/>
            </a:pPr>
            <a:endParaRPr lang="cs-CZ" sz="2400" dirty="0" smtClean="0">
              <a:latin typeface="Arial" charset="0"/>
              <a:cs typeface="Arial" charset="0"/>
            </a:endParaRPr>
          </a:p>
          <a:p>
            <a:pPr marL="509587" indent="-400050" eaLnBrk="1" hangingPunct="1">
              <a:buFont typeface="+mj-lt"/>
              <a:buAutoNum type="romanUcPeriod"/>
              <a:defRPr/>
            </a:pPr>
            <a:endParaRPr lang="cs-CZ" sz="18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2626A465-D2C4-4685-B1D2-BD864F59FD7D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24300" y="6492875"/>
            <a:ext cx="2806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33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1196975"/>
            <a:ext cx="8389937" cy="4895850"/>
          </a:xfrm>
        </p:spPr>
        <p:txBody>
          <a:bodyPr/>
          <a:lstStyle/>
          <a:p>
            <a:pPr marL="358775" indent="-250825" algn="just" eaLnBrk="1" hangingPunct="1">
              <a:spcBef>
                <a:spcPts val="600"/>
              </a:spcBef>
              <a:spcAft>
                <a:spcPts val="1200"/>
              </a:spcAft>
              <a:buFont typeface="Wingdings 3" pitchFamily="18" charset="2"/>
              <a:buNone/>
              <a:defRPr/>
            </a:pPr>
            <a:r>
              <a:rPr lang="pl-PL" sz="2000" b="1" i="1" u="sng" dirty="0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Kdo poskytuje informace?</a:t>
            </a:r>
          </a:p>
          <a:p>
            <a:pPr marL="85725" indent="0"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Ministerstvo školství, mládeže a tělovýchovy, odbor financování výzkumu a vysokých škol - 32, Karmelitská 7, P. O. Box 78, 118 12 Praha 1</a:t>
            </a:r>
          </a:p>
          <a:p>
            <a:pPr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tel.: 234 811 547 (sekretariát odboru programů výzkumu)</a:t>
            </a:r>
          </a:p>
          <a:p>
            <a:pPr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internetové stránky programu ERC CZ: 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http://www.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msmt.cz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vyzkum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erc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-cz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internetové stránky poskytovatele: 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4"/>
              </a:rPr>
              <a:t>www.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4"/>
              </a:rPr>
              <a:t>msmt.cz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cs-CZ" sz="1800" u="sng" dirty="0" smtClean="0">
                <a:latin typeface="Arial" pitchFamily="34" charset="0"/>
                <a:cs typeface="Arial" pitchFamily="34" charset="0"/>
              </a:rPr>
              <a:t>Kontaktní osoba: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Š. Komendová, tel.: 234 811 534, </a:t>
            </a:r>
          </a:p>
          <a:p>
            <a:pPr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e-mail: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5"/>
              </a:rPr>
              <a:t>sarka.komendova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5"/>
              </a:rPr>
              <a:t>@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5"/>
              </a:rPr>
              <a:t>msmt.cz</a:t>
            </a:r>
            <a:endParaRPr lang="cs-CZ" sz="1800" dirty="0" smtClean="0">
              <a:latin typeface="Arial" pitchFamily="34" charset="0"/>
              <a:cs typeface="Arial" pitchFamily="34" charset="0"/>
            </a:endParaRPr>
          </a:p>
          <a:p>
            <a:pPr marL="358775" indent="-250825" algn="just" eaLnBrk="1" hangingPunct="1">
              <a:defRPr/>
            </a:pPr>
            <a:r>
              <a:rPr lang="cs-CZ" sz="1800" i="1" dirty="0" smtClean="0">
                <a:solidFill>
                  <a:srgbClr val="1C9CB6"/>
                </a:solidFill>
                <a:latin typeface="Arial" charset="0"/>
                <a:cs typeface="Arial" charset="0"/>
              </a:rPr>
              <a:t>doporučení - vždy důsledně uvádět v předmětu e-</a:t>
            </a:r>
            <a:r>
              <a:rPr lang="cs-CZ" sz="1800" i="1" dirty="0" err="1" smtClean="0">
                <a:solidFill>
                  <a:srgbClr val="1C9CB6"/>
                </a:solidFill>
                <a:latin typeface="Arial" charset="0"/>
                <a:cs typeface="Arial" charset="0"/>
              </a:rPr>
              <a:t>mailové</a:t>
            </a:r>
            <a:r>
              <a:rPr lang="cs-CZ" sz="1800" i="1" dirty="0" smtClean="0">
                <a:solidFill>
                  <a:srgbClr val="1C9CB6"/>
                </a:solidFill>
                <a:latin typeface="Arial" charset="0"/>
                <a:cs typeface="Arial" charset="0"/>
              </a:rPr>
              <a:t> zprávy </a:t>
            </a:r>
            <a:r>
              <a:rPr lang="cs-CZ" sz="18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„ERC CZ“, </a:t>
            </a:r>
            <a:r>
              <a:rPr lang="cs-CZ" sz="1800" i="1" dirty="0" smtClean="0">
                <a:solidFill>
                  <a:srgbClr val="1C9CB6"/>
                </a:solidFill>
                <a:latin typeface="Arial" charset="0"/>
                <a:cs typeface="Arial" charset="0"/>
              </a:rPr>
              <a:t>po uzavření smlouvy pak ID projektu „LL130…“)</a:t>
            </a:r>
          </a:p>
          <a:p>
            <a:pPr marL="358775" indent="-250825" algn="just" eaLnBrk="1" hangingPunct="1">
              <a:buFont typeface="Wingdings 3" pitchFamily="18" charset="2"/>
              <a:buNone/>
              <a:defRPr/>
            </a:pPr>
            <a:endParaRPr lang="cs-CZ" sz="2000" b="1" i="1" u="sng" dirty="0" smtClean="0">
              <a:solidFill>
                <a:srgbClr val="1C9CB6"/>
              </a:solidFill>
              <a:latin typeface="Arial" charset="0"/>
              <a:cs typeface="Arial" charset="0"/>
            </a:endParaRPr>
          </a:p>
          <a:p>
            <a:pPr marL="358775" indent="-250825" algn="just" eaLnBrk="1" hangingPunct="1">
              <a:buFont typeface="Wingdings 3" pitchFamily="18" charset="2"/>
              <a:buNone/>
              <a:defRPr/>
            </a:pPr>
            <a:r>
              <a:rPr lang="cs-CZ" sz="2000" b="1" i="1" u="sng" dirty="0" smtClean="0">
                <a:solidFill>
                  <a:srgbClr val="1C9CB6"/>
                </a:solidFill>
                <a:latin typeface="Arial" charset="0"/>
                <a:cs typeface="Arial" charset="0"/>
              </a:rPr>
              <a:t>Kdy lze získat informace?</a:t>
            </a:r>
          </a:p>
          <a:p>
            <a:pPr marL="509587" indent="-400050" eaLnBrk="1" hangingPunct="1">
              <a:buFont typeface="Wingdings 3" pitchFamily="18" charset="2"/>
              <a:buNone/>
              <a:defRPr/>
            </a:pPr>
            <a:r>
              <a:rPr lang="cs-CZ" sz="1800" dirty="0" smtClean="0">
                <a:latin typeface="Arial" pitchFamily="34" charset="0"/>
                <a:cs typeface="Arial" pitchFamily="34" charset="0"/>
              </a:rPr>
              <a:t>V soutěžní lhůtě tj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. od 13. prosince 2012 do 12. března 2013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09587" indent="-400050" eaLnBrk="1" hangingPunct="1">
              <a:buFont typeface="Wingdings 3" pitchFamily="18" charset="2"/>
              <a:buNone/>
              <a:defRPr/>
            </a:pPr>
            <a:r>
              <a:rPr lang="cs-CZ" sz="1800" i="1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(výsledky 13. května 2013 na 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http://www.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msmt.cz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vyzkum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cs-CZ" sz="1800" u="sng" dirty="0" err="1" smtClean="0">
                <a:latin typeface="Arial" pitchFamily="34" charset="0"/>
                <a:cs typeface="Arial" pitchFamily="34" charset="0"/>
                <a:hlinkClick r:id="rId3"/>
              </a:rPr>
              <a:t>erc</a:t>
            </a:r>
            <a:r>
              <a:rPr lang="cs-CZ" sz="1800" u="sng" dirty="0" smtClean="0">
                <a:latin typeface="Arial" pitchFamily="34" charset="0"/>
                <a:cs typeface="Arial" pitchFamily="34" charset="0"/>
                <a:hlinkClick r:id="rId3"/>
              </a:rPr>
              <a:t>-cz</a:t>
            </a:r>
            <a:r>
              <a:rPr lang="cs-CZ" sz="1800" i="1" dirty="0" smtClean="0">
                <a:solidFill>
                  <a:srgbClr val="1C9CB6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509587" indent="-400050" eaLnBrk="1" hangingPunct="1">
              <a:buFont typeface="Wingdings 3" pitchFamily="18" charset="2"/>
              <a:buNone/>
              <a:defRPr/>
            </a:pPr>
            <a:endParaRPr lang="cs-CZ" sz="1800" b="1" dirty="0" smtClean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 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071031CF-0F17-4925-BC56-47BF36FB3519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95738" y="6408738"/>
            <a:ext cx="2735262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1"/>
          <p:cNvSpPr>
            <a:spLocks noGrp="1"/>
          </p:cNvSpPr>
          <p:nvPr>
            <p:ph idx="1"/>
          </p:nvPr>
        </p:nvSpPr>
        <p:spPr>
          <a:xfrm>
            <a:off x="214313" y="1916113"/>
            <a:ext cx="8389937" cy="4090987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b="1" smtClean="0">
                <a:latin typeface="Arial" charset="0"/>
                <a:cs typeface="Arial" charset="0"/>
              </a:rPr>
              <a:t>věcná shoda </a:t>
            </a:r>
            <a:r>
              <a:rPr lang="cs-CZ" sz="2400" smtClean="0">
                <a:latin typeface="Arial" charset="0"/>
                <a:cs typeface="Arial" charset="0"/>
              </a:rPr>
              <a:t>projektu s úspěšným grantem ERC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b="1" smtClean="0">
                <a:latin typeface="Arial" charset="0"/>
                <a:cs typeface="Arial" charset="0"/>
              </a:rPr>
              <a:t>shodná délka řešení </a:t>
            </a:r>
            <a:r>
              <a:rPr lang="cs-CZ" sz="2400" smtClean="0">
                <a:latin typeface="Arial" charset="0"/>
                <a:cs typeface="Arial" charset="0"/>
              </a:rPr>
              <a:t>s úspěšným grantem ERC dle příslušné výzvy ERC, v jejímž rámci byl grant ERC vyhodnocen na evropské úrovni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smtClean="0">
                <a:latin typeface="Arial" charset="0"/>
                <a:cs typeface="Arial" charset="0"/>
              </a:rPr>
              <a:t>poskytnutí doplňujících </a:t>
            </a:r>
            <a:r>
              <a:rPr lang="cs-CZ" sz="2400" b="1" smtClean="0">
                <a:latin typeface="Arial" charset="0"/>
                <a:cs typeface="Arial" charset="0"/>
              </a:rPr>
              <a:t>údajů pro IS VaVaI </a:t>
            </a:r>
            <a:r>
              <a:rPr lang="cs-CZ" sz="2400" smtClean="0">
                <a:latin typeface="Arial" charset="0"/>
                <a:cs typeface="Arial" charset="0"/>
              </a:rPr>
              <a:t>(součást žádosti)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smtClean="0">
                <a:latin typeface="Arial" charset="0"/>
                <a:cs typeface="Arial" charset="0"/>
              </a:rPr>
              <a:t>řešitelkou nebo řešitelem projektu ERC CZ je </a:t>
            </a:r>
            <a:r>
              <a:rPr lang="cs-CZ" sz="2400" b="1" smtClean="0">
                <a:latin typeface="Arial" charset="0"/>
                <a:cs typeface="Arial" charset="0"/>
              </a:rPr>
              <a:t>táž fyzická osoba,  </a:t>
            </a:r>
            <a:r>
              <a:rPr lang="cs-CZ" sz="2400" smtClean="0">
                <a:latin typeface="Arial" charset="0"/>
                <a:cs typeface="Arial" charset="0"/>
              </a:rPr>
              <a:t>jejíž návrh uspěl ve výzvě ERC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800" smtClean="0">
              <a:latin typeface="Arial" charset="0"/>
              <a:cs typeface="Arial" charset="0"/>
            </a:endParaRPr>
          </a:p>
          <a:p>
            <a:pPr eaLnBrk="1" hangingPunct="1"/>
            <a:endParaRPr lang="cs-CZ" sz="1800" b="1" smtClean="0"/>
          </a:p>
          <a:p>
            <a:pPr algn="ctr" eaLnBrk="1" hangingPunct="1"/>
            <a:endParaRPr lang="cs-CZ" b="1" smtClean="0"/>
          </a:p>
          <a:p>
            <a:pPr algn="ctr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Specifické podmínky </a:t>
            </a:r>
            <a:b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programu 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286500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366EEC16-F8B3-4042-98D3-D7733F675C5E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067175" y="6408738"/>
            <a:ext cx="26638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>
          <a:xfrm>
            <a:off x="214313" y="1844675"/>
            <a:ext cx="8389937" cy="4162425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smtClean="0">
                <a:latin typeface="Arial" charset="0"/>
                <a:cs typeface="Arial" charset="0"/>
              </a:rPr>
              <a:t>uzavření </a:t>
            </a:r>
            <a:r>
              <a:rPr lang="cs-CZ" sz="2000" b="1" smtClean="0">
                <a:latin typeface="Arial" charset="0"/>
                <a:cs typeface="Arial" charset="0"/>
              </a:rPr>
              <a:t>pracovně právního vztahu </a:t>
            </a:r>
            <a:r>
              <a:rPr lang="cs-CZ" sz="2000" smtClean="0">
                <a:latin typeface="Arial" charset="0"/>
                <a:cs typeface="Arial" charset="0"/>
              </a:rPr>
              <a:t>mezi uchazečem a řešitelem na období zahrnující celou dobu řešení projektu a minimálně dalších 6 kalendářních měsíců následujících po dni ukončení řešení projektu v rozsahu 0,5 plného úvazku (resp. 0,3)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sz="2000" smtClean="0">
              <a:latin typeface="Arial" charset="0"/>
              <a:cs typeface="Aria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000" smtClean="0">
                <a:latin typeface="Arial" charset="0"/>
                <a:cs typeface="Arial" charset="0"/>
              </a:rPr>
              <a:t>závazek, že řešitel/ka projektu </a:t>
            </a:r>
            <a:r>
              <a:rPr lang="cs-CZ" sz="2000" b="1" smtClean="0">
                <a:latin typeface="Arial" charset="0"/>
                <a:cs typeface="Arial" charset="0"/>
              </a:rPr>
              <a:t>nevyužije</a:t>
            </a:r>
            <a:r>
              <a:rPr lang="cs-CZ" sz="2000" smtClean="0">
                <a:latin typeface="Arial" charset="0"/>
                <a:cs typeface="Arial" charset="0"/>
              </a:rPr>
              <a:t> po dobu následujících </a:t>
            </a:r>
            <a:r>
              <a:rPr lang="cs-CZ" sz="2000" b="1" smtClean="0">
                <a:latin typeface="Arial" charset="0"/>
                <a:cs typeface="Arial" charset="0"/>
              </a:rPr>
              <a:t>4 let </a:t>
            </a:r>
            <a:r>
              <a:rPr lang="cs-CZ" sz="2000" smtClean="0">
                <a:latin typeface="Arial" charset="0"/>
                <a:cs typeface="Arial" charset="0"/>
              </a:rPr>
              <a:t>po zahájení řešení projektu možnost opětovně podat návrh věcně obdobného projektu k ERC v následujících výzvách vyhlašovaných ERC u 5-letého projektu </a:t>
            </a:r>
            <a:r>
              <a:rPr lang="cs-CZ" sz="2000" i="1" smtClean="0">
                <a:latin typeface="Arial" charset="0"/>
                <a:cs typeface="Arial" charset="0"/>
              </a:rPr>
              <a:t>(analogicky o 1 rok méně u projektů s kratší délkou řešení)</a:t>
            </a:r>
          </a:p>
          <a:p>
            <a:pPr algn="just">
              <a:buFont typeface="Wingdings 3" pitchFamily="18" charset="2"/>
              <a:buNone/>
            </a:pPr>
            <a:endParaRPr lang="cs-CZ" sz="2400" smtClean="0">
              <a:latin typeface="Arial" charset="0"/>
              <a:cs typeface="Arial" charset="0"/>
            </a:endParaRPr>
          </a:p>
          <a:p>
            <a:pPr algn="just"/>
            <a:endParaRPr lang="cs-CZ" sz="2400" smtClean="0">
              <a:latin typeface="Arial" charset="0"/>
              <a:cs typeface="Arial" charset="0"/>
            </a:endParaRPr>
          </a:p>
          <a:p>
            <a:pPr eaLnBrk="1" hangingPunct="1"/>
            <a:endParaRPr lang="cs-CZ" sz="2400" b="1" smtClean="0"/>
          </a:p>
          <a:p>
            <a:pPr algn="ctr" eaLnBrk="1" hangingPunct="1"/>
            <a:endParaRPr lang="cs-CZ" sz="2400" b="1" smtClean="0"/>
          </a:p>
          <a:p>
            <a:pPr algn="ctr" eaLnBrk="1" hangingPunct="1"/>
            <a:endParaRPr lang="cs-CZ" sz="2400" smtClean="0"/>
          </a:p>
          <a:p>
            <a:pPr eaLnBrk="1" hangingPunct="1"/>
            <a:endParaRPr lang="cs-CZ" sz="24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Specifické podmínky </a:t>
            </a:r>
            <a:b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programu 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6389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308725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10F8B62D-37A6-41EA-92BA-223B4E2AF86F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3924300" y="6408738"/>
            <a:ext cx="2806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63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>
          <a:xfrm>
            <a:off x="214313" y="1916113"/>
            <a:ext cx="8318500" cy="4090987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NELZE ŽÁDAT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96938" indent="-449263"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podporu věcně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upravovaných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návrhů původních projektů podaných k ERC</a:t>
            </a:r>
          </a:p>
          <a:p>
            <a:pPr marL="896938" indent="-449263"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 podporu projektů nových,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navazujících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na již podpořené projekty ERC.</a:t>
            </a:r>
          </a:p>
          <a:p>
            <a:pPr algn="just"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cs-CZ" sz="2800" i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dále viz ZD</a:t>
            </a:r>
            <a:r>
              <a:rPr lang="cs-CZ" sz="2800" i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defRPr/>
            </a:pPr>
            <a:endParaRPr lang="cs-CZ" sz="1800" b="1" dirty="0" smtClean="0"/>
          </a:p>
          <a:p>
            <a:pPr algn="ctr" eaLnBrk="1" hangingPunct="1">
              <a:defRPr/>
            </a:pPr>
            <a:endParaRPr lang="cs-CZ" b="1" dirty="0" smtClean="0"/>
          </a:p>
          <a:p>
            <a:pPr algn="ctr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Specifické podmínky </a:t>
            </a:r>
            <a:b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programu 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7413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308725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0A9EFC0F-2F04-4FDA-8F11-FE4C443DB8AE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140200" y="6408738"/>
            <a:ext cx="2590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74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>
          <a:xfrm>
            <a:off x="214313" y="2060575"/>
            <a:ext cx="8461375" cy="381635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b="1" smtClean="0">
                <a:latin typeface="Arial" charset="0"/>
                <a:cs typeface="Arial" charset="0"/>
              </a:rPr>
              <a:t>shoda věcného obsahu </a:t>
            </a:r>
            <a:r>
              <a:rPr lang="cs-CZ" sz="2400" smtClean="0">
                <a:latin typeface="Arial" charset="0"/>
                <a:cs typeface="Arial" charset="0"/>
              </a:rPr>
              <a:t>výzkumné části návrhu projektu ERC CZ s grantem hodnoceným ERC (A/N)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b="1" smtClean="0">
                <a:latin typeface="Arial" charset="0"/>
                <a:cs typeface="Arial" charset="0"/>
              </a:rPr>
              <a:t>kvalita výzkumu </a:t>
            </a:r>
            <a:r>
              <a:rPr lang="cs-CZ" sz="2400" smtClean="0">
                <a:latin typeface="Arial" charset="0"/>
                <a:cs typeface="Arial" charset="0"/>
              </a:rPr>
              <a:t>(excelence) - převzetí výsledku hodnocení ERC (0-4 b)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400" b="1" smtClean="0">
                <a:latin typeface="Arial" charset="0"/>
                <a:cs typeface="Arial" charset="0"/>
              </a:rPr>
              <a:t>realizovatelnost projektu - </a:t>
            </a:r>
            <a:r>
              <a:rPr lang="cs-CZ" sz="2400" smtClean="0">
                <a:latin typeface="Arial" charset="0"/>
                <a:cs typeface="Arial" charset="0"/>
              </a:rPr>
              <a:t>zajištění podmínek pro řešení projektu ze strany uchazeče/příjemce podpory, zejména zajištění výzkumných a provozních kapacit, zahrnujících jak vyčlenění potřebných prostor a zařízení, tak i personálu (0-4 b)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</a:pPr>
            <a:endParaRPr lang="cs-CZ" sz="2800" smtClean="0">
              <a:latin typeface="Arial" charset="0"/>
              <a:cs typeface="Arial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 3" pitchFamily="18" charset="2"/>
              <a:buNone/>
            </a:pPr>
            <a:endParaRPr lang="cs-CZ" sz="2800" smtClean="0">
              <a:latin typeface="Arial" charset="0"/>
              <a:cs typeface="Arial" charset="0"/>
            </a:endParaRPr>
          </a:p>
          <a:p>
            <a:pPr eaLnBrk="1" hangingPunct="1"/>
            <a:endParaRPr lang="cs-CZ" sz="1800" b="1" smtClean="0"/>
          </a:p>
          <a:p>
            <a:pPr algn="ctr" eaLnBrk="1" hangingPunct="1"/>
            <a:endParaRPr lang="cs-CZ" b="1" smtClean="0"/>
          </a:p>
          <a:p>
            <a:pPr algn="ctr"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           </a:t>
            </a:r>
            <a:br>
              <a:rPr lang="cs-CZ" dirty="0" smtClean="0"/>
            </a:b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Výběrová kritéria </a:t>
            </a:r>
            <a:b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4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programu </a:t>
            </a:r>
            <a:r>
              <a:rPr lang="cs-CZ" sz="4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ERC CZ </a:t>
            </a:r>
            <a:r>
              <a:rPr lang="cs-CZ" sz="4400" dirty="0" smtClean="0">
                <a:latin typeface="Arial" charset="0"/>
                <a:cs typeface="Arial" charset="0"/>
              </a:rPr>
              <a:t/>
            </a:r>
            <a:br>
              <a:rPr lang="cs-CZ" sz="4400" dirty="0" smtClean="0">
                <a:latin typeface="Arial" charset="0"/>
                <a:cs typeface="Arial" charset="0"/>
              </a:rPr>
            </a:b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xfrm>
            <a:off x="7215188" y="6408738"/>
            <a:ext cx="14319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9. 1. 2013</a:t>
            </a:r>
            <a:endParaRPr lang="cs-CZ" dirty="0"/>
          </a:p>
        </p:txBody>
      </p:sp>
      <p:sp>
        <p:nvSpPr>
          <p:cNvPr id="18437" name="Zástupný symbol pro číslo snímku 4"/>
          <p:cNvSpPr>
            <a:spLocks noGrp="1"/>
          </p:cNvSpPr>
          <p:nvPr>
            <p:ph type="sldNum" sz="quarter" idx="12"/>
          </p:nvPr>
        </p:nvSpPr>
        <p:spPr bwMode="auto">
          <a:xfrm>
            <a:off x="179388" y="6376988"/>
            <a:ext cx="3921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fld id="{36841A4B-EAD5-4763-BE5C-C491217D0AD3}" type="slidenum">
              <a:rPr lang="cs-CZ" smtClean="0">
                <a:cs typeface="Arial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smtClean="0">
              <a:cs typeface="Arial" charset="0"/>
            </a:endParaRPr>
          </a:p>
        </p:txBody>
      </p:sp>
      <p:sp>
        <p:nvSpPr>
          <p:cNvPr id="10246" name="Zástupný symbol pro zápatí 5"/>
          <p:cNvSpPr>
            <a:spLocks noGrp="1"/>
          </p:cNvSpPr>
          <p:nvPr>
            <p:ph type="ftr" sz="quarter" idx="11"/>
          </p:nvPr>
        </p:nvSpPr>
        <p:spPr bwMode="auto">
          <a:xfrm>
            <a:off x="4067175" y="6408738"/>
            <a:ext cx="26638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MŠMT; odbor financování výzkumu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b="1" dirty="0"/>
              <a:t>a vysokých škol - 32</a:t>
            </a:r>
          </a:p>
        </p:txBody>
      </p:sp>
      <p:pic>
        <p:nvPicPr>
          <p:cNvPr id="184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28625"/>
            <a:ext cx="64293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2210</TotalTime>
  <Words>810</Words>
  <Application>Microsoft Office PowerPoint</Application>
  <PresentationFormat>Předvádění na obrazovce (4:3)</PresentationFormat>
  <Paragraphs>210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Shluk</vt:lpstr>
      <vt:lpstr>Prezentace aplikace PowerPoint</vt:lpstr>
      <vt:lpstr>            Program ERC CZ       </vt:lpstr>
      <vt:lpstr>            Program ERC CZ       </vt:lpstr>
      <vt:lpstr>            Program ERC CZ       </vt:lpstr>
      <vt:lpstr>            Program ERC CZ       </vt:lpstr>
      <vt:lpstr>            Specifické podmínky  programu ERC CZ       </vt:lpstr>
      <vt:lpstr>            Specifické podmínky  programu ERC CZ       </vt:lpstr>
      <vt:lpstr>            Specifické podmínky  programu ERC CZ       </vt:lpstr>
      <vt:lpstr>             Výběrová kritéria  v programu ERC CZ       </vt:lpstr>
      <vt:lpstr>             Výše účelové podpory  v programu ERC CZ       </vt:lpstr>
      <vt:lpstr>               Podmínky realizace projektů  v programu ERC CZ       </vt:lpstr>
      <vt:lpstr>Finanční prostředky programu ERC CZ</vt:lpstr>
      <vt:lpstr>                                          </vt:lpstr>
    </vt:vector>
  </TitlesOfParts>
  <Company>Ministerstvo školství, mládeže a tělovýchovy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ERC CZ- seminář pro žadatele</dc:title>
  <dc:subject>ERC CZ - vyhlášení 2012</dc:subject>
  <dc:creator>Hakenová Jana</dc:creator>
  <cp:keywords>podpora, program, VaVaI</cp:keywords>
  <cp:lastModifiedBy>Santus Arnold</cp:lastModifiedBy>
  <cp:revision>301</cp:revision>
  <dcterms:created xsi:type="dcterms:W3CDTF">2009-07-17T05:01:25Z</dcterms:created>
  <dcterms:modified xsi:type="dcterms:W3CDTF">2013-01-28T14:26:35Z</dcterms:modified>
  <cp:category>pro prezentaci</cp:category>
  <cp:contentStatus>zkontrolováno</cp:contentStatus>
</cp:coreProperties>
</file>