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1" r:id="rId3"/>
    <p:sldId id="262" r:id="rId4"/>
    <p:sldId id="276" r:id="rId5"/>
    <p:sldId id="285" r:id="rId6"/>
    <p:sldId id="275" r:id="rId7"/>
    <p:sldId id="286" r:id="rId8"/>
    <p:sldId id="268" r:id="rId9"/>
    <p:sldId id="287" r:id="rId10"/>
    <p:sldId id="269" r:id="rId11"/>
    <p:sldId id="263" r:id="rId12"/>
    <p:sldId id="273" r:id="rId13"/>
    <p:sldId id="288" r:id="rId14"/>
    <p:sldId id="260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>
        <p:scale>
          <a:sx n="114" d="100"/>
          <a:sy n="114" d="100"/>
        </p:scale>
        <p:origin x="-1470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dirty="0" smtClean="0"/>
              <a:t>26. 2. 2010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D9757-C396-44A2-B5C3-65D0A89EC8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64552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26. </a:t>
            </a:r>
            <a:r>
              <a:rPr lang="cs-CZ" dirty="0" smtClean="0"/>
              <a:t>2. 2010</a:t>
            </a:r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09B03-14C1-44BB-BDC2-AA76FBFBD34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32983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b="1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6C86D0-E3BA-4AFF-8705-DD79009D22B7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57356" y="1785926"/>
            <a:ext cx="7072362" cy="3857652"/>
          </a:xfrm>
        </p:spPr>
        <p:txBody>
          <a:bodyPr/>
          <a:lstStyle>
            <a:lvl1pPr marL="0" indent="0" algn="ctr" eaLnBrk="1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071538" y="301625"/>
            <a:ext cx="7886700" cy="12573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57356" y="1785926"/>
            <a:ext cx="7072362" cy="3857652"/>
          </a:xfrm>
        </p:spPr>
        <p:txBody>
          <a:bodyPr/>
          <a:lstStyle>
            <a:lvl1pPr marL="0" indent="0" algn="ctr" eaLnBrk="1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071538" y="301625"/>
            <a:ext cx="7886700" cy="12573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57356" y="1785926"/>
            <a:ext cx="7072362" cy="3857652"/>
          </a:xfrm>
        </p:spPr>
        <p:txBody>
          <a:bodyPr/>
          <a:lstStyle>
            <a:lvl1pPr marL="0" indent="0" algn="ctr" eaLnBrk="1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071538" y="301625"/>
            <a:ext cx="7886700" cy="12573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 userDrawn="1"/>
        </p:nvSpPr>
        <p:spPr>
          <a:xfrm>
            <a:off x="1928813" y="1857375"/>
            <a:ext cx="6286500" cy="3170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buFont typeface="Wingdings" charset="2"/>
              <a:buNone/>
              <a:defRPr/>
            </a:pPr>
            <a:r>
              <a:rPr lang="cs-CZ" sz="3600" b="1" dirty="0">
                <a:solidFill>
                  <a:srgbClr val="F391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Děkuji za pozornost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endParaRPr lang="cs-CZ" sz="1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endParaRPr lang="cs-CZ" sz="1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endParaRPr lang="cs-CZ" sz="1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endParaRPr lang="cs-CZ" sz="1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Kontakt: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jméno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funkce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Odbor OP VK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Ministerstvo školství, mládeže a tělovýchovy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e-mail: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C3C8F-2D77-49D4-89F5-3FEE627D063D}" type="datetime1">
              <a:rPr lang="cs-CZ"/>
              <a:pPr>
                <a:defRPr/>
              </a:pPr>
              <a:t>29.3.2013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68DBC-7AEF-427C-8460-0108E3F1BB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2071688" y="1428750"/>
            <a:ext cx="6615112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Název PPT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2071688" y="4500563"/>
            <a:ext cx="6615112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Jméno přednášejícího</a:t>
            </a:r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3" y="1643063"/>
            <a:ext cx="1730375" cy="477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igifolio.rvp.cz/" TargetMode="External"/><Relationship Id="rId2" Type="http://schemas.openxmlformats.org/officeDocument/2006/relationships/hyperlink" Target="http://metodicky-web-ejp.rvp.cz/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cvjs.cz/" TargetMode="External"/><Relationship Id="rId2" Type="http://schemas.openxmlformats.org/officeDocument/2006/relationships/hyperlink" Target="http://www.nuv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vropskejazykoveportfolio.cz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868144" y="836712"/>
          <a:ext cx="2519363" cy="3055938"/>
        </p:xfrm>
        <a:graphic>
          <a:graphicData uri="http://schemas.openxmlformats.org/presentationml/2006/ole">
            <p:oleObj spid="_x0000_s4103" name="CorelDRAW" r:id="rId3" imgW="2520696" imgH="3057144" progId="CorelDRAW.Graphic.12">
              <p:embed/>
            </p:oleObj>
          </a:graphicData>
        </a:graphic>
      </p:graphicFrame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857375" y="1714500"/>
            <a:ext cx="7072313" cy="3857625"/>
          </a:xfrm>
        </p:spPr>
        <p:txBody>
          <a:bodyPr rtlCol="0">
            <a:normAutofit/>
          </a:bodyPr>
          <a:lstStyle/>
          <a:p>
            <a:pPr algn="l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>
              <a:solidFill>
                <a:srgbClr val="F391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>
              <a:solidFill>
                <a:srgbClr val="F391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>
              <a:solidFill>
                <a:srgbClr val="F391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500" dirty="0" smtClean="0">
              <a:solidFill>
                <a:schemeClr val="tx1"/>
              </a:solidFill>
            </a:endParaRPr>
          </a:p>
          <a:p>
            <a:pPr algn="l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500" dirty="0" smtClean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14282" y="301625"/>
            <a:ext cx="8743981" cy="1257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b="1" dirty="0" smtClean="0">
                <a:latin typeface="Calibri" pitchFamily="34" charset="0"/>
              </a:rPr>
              <a:t>Evropské jazykové portfolio v praxi</a:t>
            </a:r>
            <a:endParaRPr lang="cs-CZ" sz="4500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059832" y="3861048"/>
          <a:ext cx="3455987" cy="1492250"/>
        </p:xfrm>
        <a:graphic>
          <a:graphicData uri="http://schemas.openxmlformats.org/presentationml/2006/ole">
            <p:oleObj spid="_x0000_s4104" name="CorelDRAW" r:id="rId4" imgW="2197608" imgH="947928" progId="CorelDRAW.Graphic.12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051720" y="6093296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TENTO PROJEKT JE SPOLUFINANCOVÁN EVROPSKÝM SOCIÁLNÍM FONDEM A STÁTNÍM ROZPOČTEM ČESKÉ REPUBLIKY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857375" y="1714500"/>
            <a:ext cx="7072313" cy="4857772"/>
          </a:xfrm>
        </p:spPr>
        <p:txBody>
          <a:bodyPr rtlCol="0">
            <a:noAutofit/>
          </a:bodyPr>
          <a:lstStyle/>
          <a:p>
            <a:pPr marL="342900" lvl="0" indent="-342900" algn="l" fontAlgn="auto" hangingPunct="1">
              <a:spcAft>
                <a:spcPts val="0"/>
              </a:spcAft>
            </a:pPr>
            <a:r>
              <a:rPr lang="cs-CZ" sz="2800" b="1" u="sng" dirty="0" smtClean="0">
                <a:solidFill>
                  <a:schemeClr val="tx1"/>
                </a:solidFill>
              </a:rPr>
              <a:t>Další vzdělávání pedagogických pracovníků</a:t>
            </a:r>
          </a:p>
          <a:p>
            <a:pPr marL="342900" lvl="0" indent="-342900" algn="l" fontAlgn="auto" hangingPunct="1">
              <a:spcAft>
                <a:spcPts val="0"/>
              </a:spcAft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342900" indent="-342900" algn="just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0000"/>
                </a:solidFill>
              </a:rPr>
              <a:t>tvorba metodiky EJP pro učitele</a:t>
            </a:r>
          </a:p>
          <a:p>
            <a:pPr marL="342900" indent="-342900" algn="just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tvorba příkladů dobré praxe</a:t>
            </a:r>
          </a:p>
          <a:p>
            <a:pPr marL="342900" lvl="0" indent="-342900" algn="just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vytvoření vzdělávacích programů DVPP</a:t>
            </a:r>
          </a:p>
          <a:p>
            <a:pPr marL="342900" lvl="0" indent="-342900" algn="just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školení lektorů DVPP i konzultantů jednotlivých krajů v ČR</a:t>
            </a:r>
          </a:p>
          <a:p>
            <a:pPr marL="342900" lvl="0" indent="-342900" algn="just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realizace DVPP v celé ČR (3123 učitelů v DVPP)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b="1" dirty="0" smtClean="0">
                <a:latin typeface="+mn-lt"/>
              </a:rPr>
              <a:t>Klíčové aktivity</a:t>
            </a:r>
            <a:endParaRPr lang="cs-CZ" sz="45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857375" y="1556792"/>
            <a:ext cx="7072313" cy="5015480"/>
          </a:xfrm>
        </p:spPr>
        <p:txBody>
          <a:bodyPr rtlCol="0">
            <a:noAutofit/>
          </a:bodyPr>
          <a:lstStyle/>
          <a:p>
            <a:pPr marL="342900" lvl="0" indent="-342900" algn="l" fontAlgn="auto" hangingPunct="1">
              <a:spcAft>
                <a:spcPts val="0"/>
              </a:spcAft>
            </a:pPr>
            <a:r>
              <a:rPr lang="cs-CZ" sz="2800" b="1" u="sng" dirty="0" smtClean="0">
                <a:solidFill>
                  <a:schemeClr val="tx1"/>
                </a:solidFill>
                <a:latin typeface="Calibri" pitchFamily="34" charset="0"/>
              </a:rPr>
              <a:t>Propagační kampaň</a:t>
            </a:r>
          </a:p>
          <a:p>
            <a:pPr marL="342900" lvl="0" indent="-342900" algn="l" fontAlgn="auto" hangingPunct="1">
              <a:spcAft>
                <a:spcPts val="0"/>
              </a:spcAft>
            </a:pPr>
            <a:endParaRPr lang="cs-CZ" sz="2800" b="1" u="sng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42900" lvl="0" indent="-342900" algn="l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</a:rPr>
              <a:t>informační semináře o využívání EJP pro školy a dalších vzdělávací instituce</a:t>
            </a:r>
          </a:p>
          <a:p>
            <a:pPr marL="342900" lvl="0" indent="-342900" algn="l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0000"/>
                </a:solidFill>
                <a:latin typeface="Calibri" pitchFamily="34" charset="0"/>
              </a:rPr>
              <a:t>konference 2011, 2012 a odborná setkání</a:t>
            </a:r>
          </a:p>
          <a:p>
            <a:pPr marL="342900" lvl="0" indent="-342900" algn="l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</a:rPr>
              <a:t>informace o elektronickém EJP v tištěných a elektronických médiích </a:t>
            </a:r>
          </a:p>
          <a:p>
            <a:pPr marL="342900" lvl="0" indent="-342900" algn="l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</a:rPr>
              <a:t>metodický web, </a:t>
            </a:r>
            <a:r>
              <a:rPr lang="cs-CZ" sz="2800" dirty="0" err="1" smtClean="0">
                <a:solidFill>
                  <a:prstClr val="black"/>
                </a:solidFill>
                <a:latin typeface="Calibri" pitchFamily="34" charset="0"/>
              </a:rPr>
              <a:t>digifolio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</a:rPr>
              <a:t> </a:t>
            </a:r>
          </a:p>
          <a:p>
            <a:pPr marL="342900" lvl="0" indent="-342900" algn="l" fontAlgn="auto" hangingPunct="1">
              <a:spcAft>
                <a:spcPts val="0"/>
              </a:spcAft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hlinkClick r:id="rId2"/>
              </a:rPr>
              <a:t>http://metodicky-web-</a:t>
            </a:r>
            <a:r>
              <a:rPr lang="cs-CZ" sz="2800" dirty="0" err="1" smtClean="0">
                <a:solidFill>
                  <a:prstClr val="black"/>
                </a:solidFill>
                <a:latin typeface="Calibri" pitchFamily="34" charset="0"/>
                <a:hlinkClick r:id="rId2"/>
              </a:rPr>
              <a:t>ejp.rvp.cz</a:t>
            </a:r>
            <a:endParaRPr lang="cs-CZ" sz="28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342900" lvl="0" indent="-342900" algn="l" fontAlgn="auto" hangingPunct="1">
              <a:spcAft>
                <a:spcPts val="0"/>
              </a:spcAft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hlinkClick r:id="rId3"/>
              </a:rPr>
              <a:t>http://digifolio.rvp.cz</a:t>
            </a:r>
            <a:endParaRPr lang="cs-CZ" sz="28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342900" lvl="0" indent="-342900" algn="l" fontAlgn="auto" hangingPunct="1">
              <a:spcAft>
                <a:spcPts val="0"/>
              </a:spcAft>
              <a:buFont typeface="Arial" pitchFamily="34" charset="0"/>
              <a:buChar char="•"/>
            </a:pP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b="1" dirty="0" smtClean="0"/>
              <a:t>Klíčové aktivity</a:t>
            </a:r>
            <a:endParaRPr lang="cs-CZ" sz="45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857375" y="1714500"/>
            <a:ext cx="7072313" cy="4857772"/>
          </a:xfrm>
        </p:spPr>
        <p:txBody>
          <a:bodyPr rtlCol="0">
            <a:normAutofit/>
          </a:bodyPr>
          <a:lstStyle/>
          <a:p>
            <a:pPr marL="342900" lvl="0" indent="-342900" algn="l" fontAlgn="auto" hangingPunct="1">
              <a:spcAft>
                <a:spcPts val="0"/>
              </a:spcAft>
            </a:pPr>
            <a:r>
              <a:rPr lang="cs-CZ" sz="2800" b="1" u="sng" dirty="0" smtClean="0">
                <a:solidFill>
                  <a:schemeClr val="tx1"/>
                </a:solidFill>
                <a:latin typeface="Calibri" pitchFamily="34" charset="0"/>
              </a:rPr>
              <a:t>Hodnocení využívání EJP na školách</a:t>
            </a:r>
          </a:p>
          <a:p>
            <a:pPr marL="342900" lvl="0" indent="-342900" algn="l" fontAlgn="auto" hangingPunct="1">
              <a:spcAft>
                <a:spcPts val="0"/>
              </a:spcAft>
              <a:buFont typeface="Arial" pitchFamily="34" charset="0"/>
              <a:buChar char="•"/>
            </a:pPr>
            <a:endParaRPr lang="cs-CZ" sz="28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342900" lvl="0" indent="-342900" algn="l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</a:rPr>
              <a:t>dotazníkové šetření využívání EJP ve školách 2010</a:t>
            </a:r>
          </a:p>
          <a:p>
            <a:pPr marL="342900" lvl="0" indent="-342900" algn="l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</a:rPr>
              <a:t>průběžná šetření využívání EJP v pilotních školách v ČR</a:t>
            </a:r>
          </a:p>
          <a:p>
            <a:pPr marL="342900" lvl="0" indent="-342900" algn="l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</a:rPr>
              <a:t>doporučení pro další používání EJP</a:t>
            </a:r>
          </a:p>
          <a:p>
            <a:pPr algn="l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b="1" dirty="0" smtClean="0"/>
              <a:t>Klíčové aktivity</a:t>
            </a:r>
            <a:endParaRPr lang="cs-CZ" sz="45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endParaRPr lang="cs-CZ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více než 7 793 registrovaných uživatelů </a:t>
            </a:r>
            <a:r>
              <a:rPr lang="cs-CZ" sz="2000" dirty="0" smtClean="0">
                <a:solidFill>
                  <a:schemeClr val="tx1"/>
                </a:solidFill>
              </a:rPr>
              <a:t>(stav k březnu 2013)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z</a:t>
            </a:r>
            <a:r>
              <a:rPr lang="cs-CZ" dirty="0" smtClean="0">
                <a:solidFill>
                  <a:schemeClr val="tx1"/>
                </a:solidFill>
              </a:rPr>
              <a:t>ájem ze strany mezinárodních partnerů o přidání jazykových mutací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Zkušenosti, odezva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835696" y="2492896"/>
            <a:ext cx="7072313" cy="3857625"/>
          </a:xfrm>
        </p:spPr>
        <p:txBody>
          <a:bodyPr numCol="2" rtlCol="0">
            <a:normAutofit/>
          </a:bodyPr>
          <a:lstStyle/>
          <a:p>
            <a:pPr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b="1" dirty="0" smtClean="0"/>
          </a:p>
          <a:p>
            <a:pPr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/>
              <a:t>Mgr. Michala </a:t>
            </a:r>
            <a:r>
              <a:rPr lang="cs-CZ" sz="2400" b="1" dirty="0" err="1" smtClean="0"/>
              <a:t>Čičváková</a:t>
            </a:r>
            <a:endParaRPr lang="cs-CZ" sz="2400" b="1" dirty="0" smtClean="0"/>
          </a:p>
          <a:p>
            <a:pPr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smtClean="0"/>
              <a:t>NÚV</a:t>
            </a:r>
          </a:p>
          <a:p>
            <a:pPr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err="1" smtClean="0"/>
              <a:t>michala.cicvakova</a:t>
            </a:r>
            <a:r>
              <a:rPr lang="cs-CZ" sz="2400" dirty="0" smtClean="0"/>
              <a:t>@</a:t>
            </a:r>
            <a:r>
              <a:rPr lang="cs-CZ" sz="2400" dirty="0" err="1" smtClean="0"/>
              <a:t>nuv.cz</a:t>
            </a:r>
            <a:endParaRPr lang="cs-CZ" sz="2400" dirty="0" smtClean="0"/>
          </a:p>
          <a:p>
            <a:pPr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smtClean="0">
                <a:hlinkClick r:id="rId2"/>
              </a:rPr>
              <a:t>www.</a:t>
            </a:r>
            <a:r>
              <a:rPr lang="cs-CZ" sz="2400" dirty="0" err="1" smtClean="0">
                <a:hlinkClick r:id="rId2"/>
              </a:rPr>
              <a:t>nuv.cz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 smtClean="0"/>
          </a:p>
          <a:p>
            <a:pPr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 smtClean="0"/>
          </a:p>
          <a:p>
            <a:pPr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 smtClean="0"/>
          </a:p>
          <a:p>
            <a:pPr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 smtClean="0"/>
          </a:p>
          <a:p>
            <a:pPr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 smtClean="0"/>
          </a:p>
          <a:p>
            <a:pPr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 smtClean="0"/>
          </a:p>
          <a:p>
            <a:pPr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/>
              <a:t>Mgr. Lukáš Vlček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KCVJŠ Plzeň</a:t>
            </a:r>
            <a:br>
              <a:rPr lang="cs-CZ" sz="2400" dirty="0" smtClean="0"/>
            </a:br>
            <a:r>
              <a:rPr lang="cs-CZ" sz="2400" dirty="0" err="1" smtClean="0"/>
              <a:t>vlcek</a:t>
            </a:r>
            <a:r>
              <a:rPr lang="cs-CZ" sz="2400" dirty="0" smtClean="0"/>
              <a:t>@</a:t>
            </a:r>
            <a:r>
              <a:rPr lang="cs-CZ" sz="2400" dirty="0" err="1" smtClean="0"/>
              <a:t>kcvjs.cz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hlinkClick r:id="rId3"/>
              </a:rPr>
              <a:t>www.</a:t>
            </a:r>
            <a:r>
              <a:rPr lang="cs-CZ" sz="2400" dirty="0" err="1" smtClean="0">
                <a:hlinkClick r:id="rId3"/>
              </a:rPr>
              <a:t>kcvjs.cz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 smtClean="0"/>
          </a:p>
          <a:p>
            <a:pPr algn="l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3" name="Podnadpis 1"/>
          <p:cNvSpPr txBox="1">
            <a:spLocks/>
          </p:cNvSpPr>
          <p:nvPr/>
        </p:nvSpPr>
        <p:spPr bwMode="auto">
          <a:xfrm>
            <a:off x="1691680" y="404664"/>
            <a:ext cx="7072313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5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391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Děkujeme za pozornost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857375" y="1714500"/>
            <a:ext cx="7179121" cy="4857772"/>
          </a:xfrm>
        </p:spPr>
        <p:txBody>
          <a:bodyPr rtlCol="0">
            <a:noAutofit/>
          </a:bodyPr>
          <a:lstStyle/>
          <a:p>
            <a:pPr marL="342900" indent="-342900" algn="l" fontAlgn="auto" hangingPunct="1">
              <a:lnSpc>
                <a:spcPct val="125000"/>
              </a:lnSpc>
              <a:spcAft>
                <a:spcPts val="0"/>
              </a:spcAft>
            </a:pPr>
            <a:r>
              <a:rPr lang="cs-CZ" sz="2600" b="1" u="sng" dirty="0" smtClean="0">
                <a:solidFill>
                  <a:prstClr val="black"/>
                </a:solidFill>
                <a:latin typeface="Calibri" pitchFamily="34" charset="0"/>
              </a:rPr>
              <a:t>Název projektu:</a:t>
            </a:r>
            <a:r>
              <a:rPr lang="cs-CZ" sz="2600" b="1" dirty="0" smtClean="0">
                <a:solidFill>
                  <a:prstClr val="black"/>
                </a:solidFill>
                <a:latin typeface="Calibri" pitchFamily="34" charset="0"/>
              </a:rPr>
              <a:t>  </a:t>
            </a:r>
            <a:r>
              <a:rPr lang="cs-CZ" sz="2600" dirty="0" smtClean="0">
                <a:solidFill>
                  <a:prstClr val="black"/>
                </a:solidFill>
                <a:latin typeface="Calibri" pitchFamily="34" charset="0"/>
              </a:rPr>
              <a:t>Evropské jazykové portfolio v praxi 		       CZ.1.07/1.1.00/08.0014</a:t>
            </a:r>
          </a:p>
          <a:p>
            <a:pPr marL="342900" indent="-342900" algn="l" fontAlgn="auto" hangingPunct="1">
              <a:lnSpc>
                <a:spcPct val="125000"/>
              </a:lnSpc>
              <a:spcAft>
                <a:spcPts val="0"/>
              </a:spcAft>
            </a:pPr>
            <a:r>
              <a:rPr lang="cs-CZ" sz="2600" b="1" u="sng" dirty="0" smtClean="0">
                <a:solidFill>
                  <a:prstClr val="black"/>
                </a:solidFill>
                <a:latin typeface="Calibri" pitchFamily="34" charset="0"/>
              </a:rPr>
              <a:t>Doba realizace:</a:t>
            </a:r>
            <a:r>
              <a:rPr lang="cs-CZ" sz="2600" dirty="0" smtClean="0">
                <a:solidFill>
                  <a:prstClr val="black"/>
                </a:solidFill>
                <a:latin typeface="Calibri" pitchFamily="34" charset="0"/>
              </a:rPr>
              <a:t>   Leden 2010 – Prosinec 2012</a:t>
            </a:r>
          </a:p>
          <a:p>
            <a:pPr marL="342900" lvl="0" indent="-342900" algn="l" fontAlgn="auto" hangingPunct="1">
              <a:lnSpc>
                <a:spcPct val="125000"/>
              </a:lnSpc>
              <a:spcAft>
                <a:spcPts val="0"/>
              </a:spcAft>
              <a:buClr>
                <a:prstClr val="black"/>
              </a:buClr>
            </a:pPr>
            <a:r>
              <a:rPr lang="cs-CZ" sz="2600" b="1" u="sng" dirty="0" smtClean="0">
                <a:solidFill>
                  <a:prstClr val="black"/>
                </a:solidFill>
                <a:latin typeface="Calibri" pitchFamily="34" charset="0"/>
              </a:rPr>
              <a:t>Realizátor projektu: </a:t>
            </a:r>
          </a:p>
          <a:p>
            <a:pPr lvl="0" algn="l" fontAlgn="auto" hangingPunct="1">
              <a:lnSpc>
                <a:spcPct val="125000"/>
              </a:lnSpc>
              <a:spcAft>
                <a:spcPts val="0"/>
              </a:spcAft>
              <a:buClr>
                <a:prstClr val="black"/>
              </a:buClr>
            </a:pPr>
            <a:r>
              <a:rPr lang="cs-CZ" sz="2600" dirty="0" smtClean="0">
                <a:solidFill>
                  <a:prstClr val="black"/>
                </a:solidFill>
                <a:latin typeface="Calibri" pitchFamily="34" charset="0"/>
              </a:rPr>
              <a:t>Krajské centrum vzdělávání a jazyková škola s právem státní jazykové zkoušky Plzeň (KCVJŠ)</a:t>
            </a:r>
          </a:p>
          <a:p>
            <a:pPr marL="342900" lvl="0" indent="-342900" algn="l" fontAlgn="auto" hangingPunct="1">
              <a:lnSpc>
                <a:spcPct val="125000"/>
              </a:lnSpc>
              <a:spcAft>
                <a:spcPts val="0"/>
              </a:spcAft>
            </a:pPr>
            <a:r>
              <a:rPr lang="cs-CZ" sz="2600" b="1" u="sng" dirty="0" smtClean="0">
                <a:solidFill>
                  <a:prstClr val="black"/>
                </a:solidFill>
                <a:latin typeface="Calibri" pitchFamily="34" charset="0"/>
              </a:rPr>
              <a:t>Partner projektu: </a:t>
            </a:r>
          </a:p>
          <a:p>
            <a:pPr marL="342900" lvl="0" indent="-342900" algn="l" fontAlgn="auto" hangingPunct="1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 smtClean="0">
                <a:solidFill>
                  <a:prstClr val="black"/>
                </a:solidFill>
                <a:latin typeface="Calibri" pitchFamily="34" charset="0"/>
              </a:rPr>
              <a:t>Národní ústav pro vzdělávání (NÚV)</a:t>
            </a:r>
            <a:endParaRPr lang="cs-CZ" sz="2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b="1" dirty="0" smtClean="0">
                <a:latin typeface="+mn-lt"/>
              </a:rPr>
              <a:t>Představení projektu</a:t>
            </a:r>
            <a:endParaRPr lang="cs-CZ" sz="45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857375" y="1714500"/>
            <a:ext cx="7072313" cy="4357706"/>
          </a:xfrm>
        </p:spPr>
        <p:txBody>
          <a:bodyPr rtlCol="0">
            <a:normAutofit/>
          </a:bodyPr>
          <a:lstStyle/>
          <a:p>
            <a:pPr algn="l" fontAlgn="auto" hangingPunct="1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Statistické údaje v roce 2009 ukazují, že současné verze EJP jsou používány na školách v ČR velmi málo a neexistuje žádná systematická podpora. </a:t>
            </a:r>
          </a:p>
          <a:p>
            <a:pPr algn="just" fontAlgn="auto" hangingPunct="1">
              <a:spcAft>
                <a:spcPts val="0"/>
              </a:spcAft>
              <a:defRPr/>
            </a:pPr>
            <a:endParaRPr lang="cs-CZ" sz="2800" dirty="0" smtClean="0">
              <a:solidFill>
                <a:schemeClr val="tx1"/>
              </a:solidFill>
            </a:endParaRPr>
          </a:p>
          <a:p>
            <a:pPr algn="just" fontAlgn="auto" hangingPunct="1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Pouze minimální počet učitelů a žáků využívá tištěné verze EJP (13%). 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b="1" dirty="0" smtClean="0">
                <a:latin typeface="+mn-lt"/>
              </a:rPr>
              <a:t>Předpoklady a východiska projektu</a:t>
            </a:r>
            <a:endParaRPr lang="cs-CZ" sz="45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857375" y="1714500"/>
            <a:ext cx="7072313" cy="4357706"/>
          </a:xfrm>
        </p:spPr>
        <p:txBody>
          <a:bodyPr rtlCol="0">
            <a:normAutofit fontScale="85000" lnSpcReduction="20000"/>
          </a:bodyPr>
          <a:lstStyle/>
          <a:p>
            <a:pPr algn="l" fontAlgn="auto" hangingPunct="1">
              <a:spcAft>
                <a:spcPts val="0"/>
              </a:spcAft>
              <a:defRPr/>
            </a:pPr>
            <a:endParaRPr lang="cs-CZ" sz="3300" dirty="0" smtClean="0">
              <a:solidFill>
                <a:schemeClr val="tx1"/>
              </a:solidFill>
            </a:endParaRPr>
          </a:p>
          <a:p>
            <a:pPr algn="l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3300" dirty="0" smtClean="0">
                <a:solidFill>
                  <a:schemeClr val="tx1"/>
                </a:solidFill>
              </a:rPr>
              <a:t>vytvořit všem uživatelům, bez rozdílu věku, jednoduše dostupnou, srozumitelnou a uživatelsky přívětivou verzi Evropského jazykového portfolia (EJP). </a:t>
            </a:r>
          </a:p>
          <a:p>
            <a:pPr algn="l" fontAlgn="auto" hangingPunct="1">
              <a:spcAft>
                <a:spcPts val="0"/>
              </a:spcAft>
              <a:buFontTx/>
              <a:buChar char="-"/>
              <a:defRPr/>
            </a:pPr>
            <a:endParaRPr lang="cs-CZ" sz="3300" dirty="0" smtClean="0">
              <a:solidFill>
                <a:schemeClr val="tx1"/>
              </a:solidFill>
            </a:endParaRPr>
          </a:p>
          <a:p>
            <a:pPr algn="just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3300" dirty="0" smtClean="0">
                <a:solidFill>
                  <a:schemeClr val="tx1"/>
                </a:solidFill>
              </a:rPr>
              <a:t>podporovat a rozšiřovat využívání EJP mezi žáky a učiteli přímo ve výuce</a:t>
            </a:r>
          </a:p>
          <a:p>
            <a:pPr algn="just" fontAlgn="auto" hangingPunct="1">
              <a:spcAft>
                <a:spcPts val="0"/>
              </a:spcAft>
              <a:buFontTx/>
              <a:buChar char="-"/>
              <a:defRPr/>
            </a:pPr>
            <a:endParaRPr lang="cs-CZ" sz="3300" dirty="0" smtClean="0">
              <a:solidFill>
                <a:schemeClr val="tx1"/>
              </a:solidFill>
            </a:endParaRPr>
          </a:p>
          <a:p>
            <a:pPr algn="just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3300" dirty="0" smtClean="0">
                <a:solidFill>
                  <a:schemeClr val="tx1"/>
                </a:solidFill>
              </a:rPr>
              <a:t>cílová skupina: žáci, studenti a učitelé všech vzdělávacích stupňů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b="1" dirty="0" smtClean="0">
                <a:latin typeface="+mn-lt"/>
              </a:rPr>
              <a:t>Cíle projektu</a:t>
            </a:r>
            <a:endParaRPr lang="cs-CZ" sz="45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857375" y="1714500"/>
            <a:ext cx="7072313" cy="4357706"/>
          </a:xfrm>
        </p:spPr>
        <p:txBody>
          <a:bodyPr rtlCol="0">
            <a:noAutofit/>
          </a:bodyPr>
          <a:lstStyle/>
          <a:p>
            <a:pPr algn="l" fontAlgn="auto" hangingPunct="1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- nové EJP bude elektronické, online, přizpůsobené věkové skupině</a:t>
            </a:r>
          </a:p>
          <a:p>
            <a:pPr algn="l" fontAlgn="auto" hangingPunct="1">
              <a:spcAft>
                <a:spcPts val="0"/>
              </a:spcAft>
              <a:defRPr/>
            </a:pPr>
            <a:endParaRPr lang="cs-CZ" sz="2800" dirty="0" smtClean="0">
              <a:solidFill>
                <a:schemeClr val="tx1"/>
              </a:solidFill>
            </a:endParaRPr>
          </a:p>
          <a:p>
            <a:pPr algn="l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 nové EJP bude kompletně lokalizované do 6 jazyků (CZ, ENG, DE, FR, ŠP, IT). </a:t>
            </a:r>
          </a:p>
          <a:p>
            <a:pPr algn="l" fontAlgn="auto" hangingPunct="1">
              <a:spcAft>
                <a:spcPts val="0"/>
              </a:spcAft>
              <a:defRPr/>
            </a:pPr>
            <a:endParaRPr lang="cs-CZ" sz="2800" dirty="0" smtClean="0">
              <a:solidFill>
                <a:schemeClr val="tx1"/>
              </a:solidFill>
            </a:endParaRPr>
          </a:p>
          <a:p>
            <a:pPr algn="l" fontAlgn="auto" hangingPunct="1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- nové EJP bude rozšířené o podporu zapojení ve výuce (rozšíření částí EJP, cvičení, rozhraní učitele)</a:t>
            </a:r>
          </a:p>
          <a:p>
            <a:pPr algn="l" fontAlgn="auto" hangingPunct="1">
              <a:spcAft>
                <a:spcPts val="0"/>
              </a:spcAft>
              <a:defRPr/>
            </a:pPr>
            <a:endParaRPr lang="cs-CZ" sz="2800" dirty="0" smtClean="0">
              <a:solidFill>
                <a:schemeClr val="tx1"/>
              </a:solidFill>
            </a:endParaRPr>
          </a:p>
          <a:p>
            <a:pPr algn="l" fontAlgn="auto" hangingPunct="1">
              <a:spcAft>
                <a:spcPts val="0"/>
              </a:spcAft>
              <a:defRPr/>
            </a:pPr>
            <a:endParaRPr lang="cs-CZ" sz="2800" dirty="0" smtClean="0">
              <a:solidFill>
                <a:schemeClr val="tx1"/>
              </a:solidFill>
            </a:endParaRPr>
          </a:p>
          <a:p>
            <a:pPr algn="l" fontAlgn="auto" hangingPunct="1">
              <a:spcAft>
                <a:spcPts val="0"/>
              </a:spcAft>
              <a:defRPr/>
            </a:pPr>
            <a:endParaRPr lang="cs-CZ" sz="2800" dirty="0" smtClean="0">
              <a:solidFill>
                <a:schemeClr val="tx1"/>
              </a:solidFill>
            </a:endParaRPr>
          </a:p>
          <a:p>
            <a:pPr algn="l" fontAlgn="auto" hangingPunct="1">
              <a:spcAft>
                <a:spcPts val="0"/>
              </a:spcAft>
              <a:defRPr/>
            </a:pPr>
            <a:endParaRPr lang="cs-CZ" sz="2800" dirty="0" smtClean="0">
              <a:solidFill>
                <a:schemeClr val="tx1"/>
              </a:solidFill>
            </a:endParaRPr>
          </a:p>
          <a:p>
            <a:pPr algn="l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b="1" dirty="0" smtClean="0">
                <a:latin typeface="+mn-lt"/>
              </a:rPr>
              <a:t>Cíle projektu</a:t>
            </a:r>
            <a:endParaRPr lang="cs-CZ" sz="45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857375" y="1714500"/>
            <a:ext cx="7072313" cy="4357706"/>
          </a:xfrm>
        </p:spPr>
        <p:txBody>
          <a:bodyPr rtlCol="0">
            <a:normAutofit lnSpcReduction="10000"/>
          </a:bodyPr>
          <a:lstStyle/>
          <a:p>
            <a:pPr marL="342900" lvl="0" indent="-342900" algn="l" fontAlgn="auto" hangingPunct="1">
              <a:spcAft>
                <a:spcPts val="0"/>
              </a:spcAft>
            </a:pPr>
            <a:endParaRPr lang="cs-CZ" b="1" dirty="0" smtClean="0">
              <a:solidFill>
                <a:schemeClr val="tx1"/>
              </a:solidFill>
            </a:endParaRPr>
          </a:p>
          <a:p>
            <a:pPr marL="342900" lvl="0" indent="-342900" algn="l" fontAlgn="auto" hangingPunct="1">
              <a:spcAft>
                <a:spcPts val="0"/>
              </a:spcAft>
            </a:pPr>
            <a:endParaRPr lang="cs-CZ" b="1" dirty="0" smtClean="0">
              <a:solidFill>
                <a:schemeClr val="tx1"/>
              </a:solidFill>
            </a:endParaRPr>
          </a:p>
          <a:p>
            <a:pPr marL="342900" lvl="0" indent="-342900" algn="l" fontAlgn="auto" hangingPunct="1">
              <a:spcAft>
                <a:spcPts val="0"/>
              </a:spcAft>
            </a:pPr>
            <a:r>
              <a:rPr lang="cs-CZ" sz="2700" b="1" dirty="0" smtClean="0">
                <a:solidFill>
                  <a:schemeClr val="tx1"/>
                </a:solidFill>
              </a:rPr>
              <a:t>Tvorba elektronických verzí EJP</a:t>
            </a:r>
          </a:p>
          <a:p>
            <a:pPr marL="342900" lvl="0" indent="-342900" algn="l" fontAlgn="auto" hangingPunct="1">
              <a:spcAft>
                <a:spcPts val="0"/>
              </a:spcAft>
            </a:pPr>
            <a:endParaRPr lang="cs-CZ" sz="2700" dirty="0" smtClean="0">
              <a:solidFill>
                <a:schemeClr val="tx1"/>
              </a:solidFill>
            </a:endParaRPr>
          </a:p>
          <a:p>
            <a:pPr marL="342900" lvl="0" indent="-342900" algn="l" fontAlgn="auto" hangingPunct="1">
              <a:spcAft>
                <a:spcPts val="0"/>
              </a:spcAft>
            </a:pPr>
            <a:r>
              <a:rPr lang="cs-CZ" sz="2700" b="1" dirty="0" smtClean="0">
                <a:solidFill>
                  <a:schemeClr val="tx1"/>
                </a:solidFill>
              </a:rPr>
              <a:t>Další vzdělávání pedagogických pracovníků</a:t>
            </a:r>
            <a:endParaRPr lang="cs-CZ" sz="2700" dirty="0" smtClean="0">
              <a:solidFill>
                <a:schemeClr val="tx1"/>
              </a:solidFill>
            </a:endParaRPr>
          </a:p>
          <a:p>
            <a:pPr marL="342900" lvl="0" indent="-342900" algn="l" fontAlgn="auto" hangingPunct="1">
              <a:spcAft>
                <a:spcPts val="0"/>
              </a:spcAft>
            </a:pPr>
            <a:endParaRPr lang="cs-CZ" sz="2700" dirty="0" smtClean="0">
              <a:solidFill>
                <a:schemeClr val="tx1"/>
              </a:solidFill>
            </a:endParaRPr>
          </a:p>
          <a:p>
            <a:pPr marL="342900" lvl="0" indent="-342900" algn="l" fontAlgn="auto" hangingPunct="1">
              <a:spcAft>
                <a:spcPts val="0"/>
              </a:spcAft>
            </a:pPr>
            <a:r>
              <a:rPr lang="cs-CZ" sz="2700" b="1" dirty="0" smtClean="0">
                <a:solidFill>
                  <a:schemeClr val="tx1"/>
                </a:solidFill>
              </a:rPr>
              <a:t>Propagační kampaň</a:t>
            </a:r>
          </a:p>
          <a:p>
            <a:pPr marL="342900" lvl="0" indent="-342900" algn="l" fontAlgn="auto" hangingPunct="1">
              <a:spcAft>
                <a:spcPts val="0"/>
              </a:spcAft>
            </a:pPr>
            <a:endParaRPr lang="cs-CZ" sz="2700" b="1" dirty="0" smtClean="0">
              <a:solidFill>
                <a:schemeClr val="tx1"/>
              </a:solidFill>
            </a:endParaRPr>
          </a:p>
          <a:p>
            <a:pPr marL="342900" lvl="0" indent="-342900" algn="l" fontAlgn="auto" hangingPunct="1">
              <a:spcAft>
                <a:spcPts val="0"/>
              </a:spcAft>
            </a:pPr>
            <a:r>
              <a:rPr lang="cs-CZ" sz="2700" b="1" dirty="0" smtClean="0">
                <a:solidFill>
                  <a:schemeClr val="tx1"/>
                </a:solidFill>
              </a:rPr>
              <a:t>Hodnocení využívání EJP na školách</a:t>
            </a:r>
          </a:p>
          <a:p>
            <a:pPr marL="342900" lvl="0" indent="-342900" algn="l" fontAlgn="auto" hangingPunct="1">
              <a:spcAft>
                <a:spcPts val="0"/>
              </a:spcAft>
            </a:pPr>
            <a:endParaRPr lang="cs-CZ" sz="8000" dirty="0" smtClean="0">
              <a:solidFill>
                <a:schemeClr val="tx1"/>
              </a:solidFill>
            </a:endParaRPr>
          </a:p>
          <a:p>
            <a:pPr algn="l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b="1" dirty="0" smtClean="0">
                <a:latin typeface="+mn-lt"/>
              </a:rPr>
              <a:t>Klíčové aktivity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8295"/>
            <a:ext cx="6732240" cy="684970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857375" y="1700808"/>
            <a:ext cx="7072313" cy="4824536"/>
          </a:xfrm>
        </p:spPr>
        <p:txBody>
          <a:bodyPr rtlCol="0">
            <a:noAutofit/>
          </a:bodyPr>
          <a:lstStyle/>
          <a:p>
            <a:pPr marL="342900" lvl="0" indent="-342900" algn="l" fontAlgn="auto" hangingPunct="1">
              <a:spcAft>
                <a:spcPts val="0"/>
              </a:spcAft>
            </a:pPr>
            <a:r>
              <a:rPr lang="cs-CZ" sz="2800" b="1" u="sng" dirty="0" smtClean="0">
                <a:solidFill>
                  <a:schemeClr val="tx1"/>
                </a:solidFill>
              </a:rPr>
              <a:t>Tvorba elektronických verzí EJP</a:t>
            </a:r>
          </a:p>
          <a:p>
            <a:pPr marL="342900" lvl="0" indent="-342900" algn="l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0000"/>
                </a:solidFill>
              </a:rPr>
              <a:t>Vytvoření 4 elektronických aplikací EJP s 6 jazykovými mutacemi</a:t>
            </a:r>
          </a:p>
          <a:p>
            <a:pPr marL="342900" lvl="0" indent="-342900" algn="l" fontAlgn="auto" hangingPunct="1">
              <a:spcAft>
                <a:spcPts val="0"/>
              </a:spcAft>
            </a:pPr>
            <a:r>
              <a:rPr lang="cs-CZ" sz="2800" dirty="0" smtClean="0">
                <a:solidFill>
                  <a:srgbClr val="FF0000"/>
                </a:solidFill>
              </a:rPr>
              <a:t>	</a:t>
            </a:r>
            <a:r>
              <a:rPr lang="cs-CZ" sz="2800" dirty="0" smtClean="0">
                <a:solidFill>
                  <a:srgbClr val="FF0000"/>
                </a:solidFill>
                <a:hlinkClick r:id="rId2"/>
              </a:rPr>
              <a:t>www.</a:t>
            </a:r>
            <a:r>
              <a:rPr lang="cs-CZ" sz="2800" dirty="0" err="1" smtClean="0">
                <a:solidFill>
                  <a:srgbClr val="FF0000"/>
                </a:solidFill>
                <a:hlinkClick r:id="rId2"/>
              </a:rPr>
              <a:t>evropskejazykoveportfolio.cz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342900" lvl="0" indent="-342900" algn="l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vytvoření manuálů k těmto elektronickým verzím</a:t>
            </a:r>
          </a:p>
          <a:p>
            <a:pPr marL="342900" lvl="0" indent="-342900" algn="l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testování aplikací</a:t>
            </a:r>
          </a:p>
          <a:p>
            <a:pPr marL="342900" lvl="0" indent="-342900" algn="l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realizace pilotáže využití nového </a:t>
            </a:r>
            <a:r>
              <a:rPr lang="cs-CZ" sz="2800" dirty="0" err="1" smtClean="0">
                <a:solidFill>
                  <a:schemeClr val="tx1"/>
                </a:solidFill>
              </a:rPr>
              <a:t>eEJP</a:t>
            </a:r>
            <a:r>
              <a:rPr lang="cs-CZ" sz="2800" dirty="0" smtClean="0">
                <a:solidFill>
                  <a:schemeClr val="tx1"/>
                </a:solidFill>
              </a:rPr>
              <a:t> ve výuce (480 zapojených žáků)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1563" y="301625"/>
            <a:ext cx="7886700" cy="1257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b="1" dirty="0" smtClean="0">
                <a:latin typeface="+mn-lt"/>
              </a:rPr>
              <a:t>Klíčové aktivity</a:t>
            </a:r>
            <a:endParaRPr lang="cs-CZ" sz="45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6971" y="980728"/>
            <a:ext cx="7077517" cy="492859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P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</Template>
  <TotalTime>1230</TotalTime>
  <Words>329</Words>
  <Application>Microsoft Office PowerPoint</Application>
  <PresentationFormat>Předvádění na obrazovce (4:3)</PresentationFormat>
  <Paragraphs>91</Paragraphs>
  <Slides>14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PPT</vt:lpstr>
      <vt:lpstr>CorelDRAW</vt:lpstr>
      <vt:lpstr>Evropské jazykové portfolio v praxi</vt:lpstr>
      <vt:lpstr>Představení projektu</vt:lpstr>
      <vt:lpstr>Předpoklady a východiska projektu</vt:lpstr>
      <vt:lpstr>Cíle projektu</vt:lpstr>
      <vt:lpstr>Cíle projektu</vt:lpstr>
      <vt:lpstr>Klíčové aktivity</vt:lpstr>
      <vt:lpstr>Snímek 7</vt:lpstr>
      <vt:lpstr>Klíčové aktivity</vt:lpstr>
      <vt:lpstr>Snímek 9</vt:lpstr>
      <vt:lpstr>Klíčové aktivity</vt:lpstr>
      <vt:lpstr>Klíčové aktivity</vt:lpstr>
      <vt:lpstr>Klíčové aktivity</vt:lpstr>
      <vt:lpstr>Zkušenosti, odezva</vt:lpstr>
      <vt:lpstr>Snímek 14</vt:lpstr>
    </vt:vector>
  </TitlesOfParts>
  <Company>Ministerstvo školství, mládeže a tělovýchovy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PPT</dc:title>
  <dc:creator>Zuzana ujanáková</dc:creator>
  <cp:lastModifiedBy>Mgr. Lukáš Vlček</cp:lastModifiedBy>
  <cp:revision>108</cp:revision>
  <dcterms:created xsi:type="dcterms:W3CDTF">2010-01-06T16:42:10Z</dcterms:created>
  <dcterms:modified xsi:type="dcterms:W3CDTF">2013-03-29T12:54:41Z</dcterms:modified>
</cp:coreProperties>
</file>