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8" r:id="rId2"/>
    <p:sldId id="275" r:id="rId3"/>
    <p:sldId id="256" r:id="rId4"/>
    <p:sldId id="259" r:id="rId5"/>
    <p:sldId id="257" r:id="rId6"/>
    <p:sldId id="258" r:id="rId7"/>
    <p:sldId id="271" r:id="rId8"/>
    <p:sldId id="261" r:id="rId9"/>
    <p:sldId id="260" r:id="rId10"/>
    <p:sldId id="274" r:id="rId11"/>
    <p:sldId id="262" r:id="rId12"/>
    <p:sldId id="263" r:id="rId13"/>
    <p:sldId id="264" r:id="rId14"/>
    <p:sldId id="278" r:id="rId15"/>
    <p:sldId id="277" r:id="rId16"/>
    <p:sldId id="276" r:id="rId1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>
        <p:scale>
          <a:sx n="84" d="100"/>
          <a:sy n="84" d="100"/>
        </p:scale>
        <p:origin x="-954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BDB6A25D-4606-0641-A6B5-625F8D110484}" type="datetimeFigureOut">
              <a:rPr lang="cs-CZ"/>
              <a:pPr/>
              <a:t>3.4.2013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E802872A-F1C2-B741-B130-058E7FEE64F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98873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638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6364F4-F4E6-4654-8767-D6361C97287A}" type="slidenum">
              <a:rPr lang="cs-CZ" smtClean="0"/>
              <a:pPr/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457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3A5FBF-B3F4-4DC1-94E5-2901E39E88E4}" type="slidenum">
              <a:rPr lang="cs-CZ" smtClean="0"/>
              <a:pPr/>
              <a:t>7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150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9F374640-0399-134A-A41F-547FCB26EEC5}" type="slidenum">
              <a:rPr lang="cs-CZ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3688B0-0136-4648-929D-38263E7FD52D}" type="datetimeFigureOut">
              <a:rPr lang="cs-CZ"/>
              <a:pPr/>
              <a:t>3.4.2013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063DC-0081-6A40-820A-9AE573CF9D2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9294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62B6D0-75B9-9740-84CA-CC417A772231}" type="datetimeFigureOut">
              <a:rPr lang="cs-CZ"/>
              <a:pPr/>
              <a:t>3.4.2013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4E562-57CD-934A-8818-FDD4721F5D2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4985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813E89-3860-4448-9DD8-032DEE90AB55}" type="datetimeFigureOut">
              <a:rPr lang="cs-CZ"/>
              <a:pPr/>
              <a:t>3.4.2013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D4DE18-24BB-934B-9737-0437FDF665B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6429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DC65F-706E-4AC0-BD4A-0D06DFDABEC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245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4BA3F7-0FAF-DA41-8F71-F4D4DD6281D7}" type="datetimeFigureOut">
              <a:rPr lang="cs-CZ"/>
              <a:pPr/>
              <a:t>3.4.2013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F4787-6978-3A40-A048-5D378299095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080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3811B4-E47C-0F4E-8425-B34686E51C98}" type="datetimeFigureOut">
              <a:rPr lang="cs-CZ"/>
              <a:pPr/>
              <a:t>3.4.2013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69F17-41CF-5B46-BD97-DF2DB8F4BCF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8747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235896-2433-CF43-B585-ADBD96E63AE4}" type="datetimeFigureOut">
              <a:rPr lang="cs-CZ"/>
              <a:pPr/>
              <a:t>3.4.2013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550CA-EECA-4F46-A351-ADFD860F830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1049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D51D65-71D6-5443-9311-704DCA7A6C83}" type="datetimeFigureOut">
              <a:rPr lang="cs-CZ"/>
              <a:pPr/>
              <a:t>3.4.2013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EBD91B-D491-2140-A844-CE3514438445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838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D23910-57E1-B948-82D0-BC9007CA91B3}" type="datetimeFigureOut">
              <a:rPr lang="cs-CZ"/>
              <a:pPr/>
              <a:t>3.4.2013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EE037-70A7-5443-B851-BA92AF640D88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7397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70306C-CEF5-2D44-886F-AEB9D80ADBEA}" type="datetimeFigureOut">
              <a:rPr lang="cs-CZ"/>
              <a:pPr/>
              <a:t>3.4.2013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116182-92AA-E244-AB76-DE65E13EFAA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754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2CE7A6-C0AA-CA40-A368-E78EE825C3E8}" type="datetimeFigureOut">
              <a:rPr lang="cs-CZ"/>
              <a:pPr/>
              <a:t>3.4.2013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81958-283F-3349-B7E0-D99C5034CB7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937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9A5420-4C84-554B-8A9A-E7062D56D99A}" type="datetimeFigureOut">
              <a:rPr lang="cs-CZ"/>
              <a:pPr/>
              <a:t>3.4.2013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5E154-9334-7D47-B677-BC62DC0685E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5370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16A3FD53-460F-F64A-BB63-AF24AC8DAF37}" type="datetimeFigureOut">
              <a:rPr lang="cs-CZ"/>
              <a:pPr/>
              <a:t>3.4.2013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48D61A29-7879-F94B-BA78-B86E3A8BAAB0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emf"/><Relationship Id="rId4" Type="http://schemas.openxmlformats.org/officeDocument/2006/relationships/oleObject" Target="../embeddings/Microsoft_Word_97_-_2003_Document1.doc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C:\Users\carter85\Desktop\PROSPERITA-ERUDIA\Zakladni_logolink_OPVK (ESF, EU, MSMT, OP VK)\01_Zakladni_logolink_horizontalni_cz\OPVK_hor_zakladni_logolink_RGB_c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625" y="5589588"/>
            <a:ext cx="49688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aoblený obdélník 1"/>
          <p:cNvSpPr/>
          <p:nvPr/>
        </p:nvSpPr>
        <p:spPr>
          <a:xfrm>
            <a:off x="395288" y="4365625"/>
            <a:ext cx="8424862" cy="1079500"/>
          </a:xfrm>
          <a:prstGeom prst="roundRect">
            <a:avLst/>
          </a:prstGeom>
          <a:solidFill>
            <a:srgbClr val="99CC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989" y="4581128"/>
            <a:ext cx="3455987" cy="647700"/>
          </a:xfrm>
        </p:spPr>
        <p:txBody>
          <a:bodyPr anchor="t"/>
          <a:lstStyle/>
          <a:p>
            <a:pPr algn="l" eaLnBrk="1" hangingPunct="1"/>
            <a:r>
              <a:rPr lang="en-US" sz="4800" dirty="0" smtClean="0">
                <a:solidFill>
                  <a:srgbClr val="0D0D0D"/>
                </a:solidFill>
                <a:cs typeface="Calibri" pitchFamily="34" charset="0"/>
              </a:rPr>
              <a:t>Y SOFT</a:t>
            </a:r>
            <a:endParaRPr lang="cs-CZ" sz="4800" dirty="0" smtClean="0">
              <a:solidFill>
                <a:srgbClr val="0D0D0D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88024" y="4797425"/>
            <a:ext cx="2663701" cy="638175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  <a:cs typeface="Calibri" pitchFamily="34" charset="0"/>
              </a:rPr>
              <a:t>My teacher told me</a:t>
            </a:r>
            <a:endPara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366" name="Picture 5" descr="C:\Users\carter85\Desktop\ob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3" y="692150"/>
            <a:ext cx="809625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6" descr="C:\Users\carter85\Desktop\logo-prosperit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325" y="5908675"/>
            <a:ext cx="2000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7" descr="C:\Users\carter85\Desktop\logo-film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0"/>
            <a:ext cx="15621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529219"/>
            <a:ext cx="6192688" cy="4011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497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95536" y="1628800"/>
            <a:ext cx="8280920" cy="496855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363538" lvl="0" indent="-363538">
              <a:lnSpc>
                <a:spcPct val="10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1600" dirty="0" smtClean="0"/>
              <a:t>DISCUSS: What </a:t>
            </a:r>
            <a:r>
              <a:rPr lang="en-GB" sz="1600" dirty="0"/>
              <a:t>do you think about </a:t>
            </a:r>
            <a:r>
              <a:rPr lang="en-GB" sz="1600" dirty="0" err="1"/>
              <a:t>Mr.</a:t>
            </a:r>
            <a:r>
              <a:rPr lang="en-GB" sz="1600" dirty="0"/>
              <a:t> </a:t>
            </a:r>
            <a:r>
              <a:rPr lang="en-GB" sz="1600" dirty="0" err="1"/>
              <a:t>Muchna’s</a:t>
            </a:r>
            <a:r>
              <a:rPr lang="en-GB" sz="1600" dirty="0"/>
              <a:t> company name? What </a:t>
            </a:r>
            <a:r>
              <a:rPr lang="en-GB" sz="1600" dirty="0" smtClean="0"/>
              <a:t>associations </a:t>
            </a:r>
            <a:r>
              <a:rPr lang="en-GB" sz="1600" dirty="0"/>
              <a:t>does the word ‘soft’ in the name and product line have for you? How does the combination of the Czech letter Y (why?) with English contribute to the profile and image of the company? </a:t>
            </a:r>
            <a:endParaRPr lang="en-US" sz="1600" dirty="0"/>
          </a:p>
          <a:p>
            <a:pPr marL="363538" lvl="0" indent="-363538">
              <a:lnSpc>
                <a:spcPct val="105000"/>
              </a:lnSpc>
              <a:spcAft>
                <a:spcPts val="600"/>
              </a:spcAft>
              <a:buNone/>
            </a:pPr>
            <a:r>
              <a:rPr lang="en-US" sz="1600" dirty="0" smtClean="0"/>
              <a:t>	Today</a:t>
            </a:r>
            <a:r>
              <a:rPr lang="en-US" sz="1600" dirty="0"/>
              <a:t>, Y Soft is a globalized company. How does hearing Mr. </a:t>
            </a:r>
            <a:r>
              <a:rPr lang="en-US" sz="1600" dirty="0" err="1"/>
              <a:t>Muchna’s</a:t>
            </a:r>
            <a:r>
              <a:rPr lang="en-US" sz="1600" dirty="0"/>
              <a:t> story about how he got started influence your thinking about using your own personal interests for starting a new business? Explain</a:t>
            </a:r>
            <a:r>
              <a:rPr lang="en-US" sz="1600" dirty="0" smtClean="0"/>
              <a:t>.</a:t>
            </a:r>
            <a:endParaRPr lang="en-US" sz="1600" dirty="0"/>
          </a:p>
          <a:p>
            <a:pPr lvl="0">
              <a:lnSpc>
                <a:spcPct val="10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1600" dirty="0" smtClean="0"/>
              <a:t>DEVELOP: If </a:t>
            </a:r>
            <a:r>
              <a:rPr lang="en-GB" sz="1600" dirty="0"/>
              <a:t>you were going to develop a new company, what kind of name would you create? In a small group, make a list of possibilities. Select one of the names and develop a concept that represents the name. What would your new company do? How would it function? Describe in as much detail as possible</a:t>
            </a:r>
            <a:r>
              <a:rPr lang="en-GB" sz="1600" dirty="0" smtClean="0"/>
              <a:t>. Create a logo to go you’re your name and concept. </a:t>
            </a:r>
          </a:p>
          <a:p>
            <a:pPr lvl="0">
              <a:lnSpc>
                <a:spcPct val="10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1600" dirty="0" smtClean="0"/>
              <a:t>PRESENT: Present </a:t>
            </a:r>
            <a:r>
              <a:rPr lang="en-GB" sz="1600" dirty="0"/>
              <a:t>your results to the rest of the groups.  Decide which one your class like the most. As a group, decide what you will do with your new concept. </a:t>
            </a:r>
            <a:endParaRPr lang="en-US" sz="1600" dirty="0"/>
          </a:p>
          <a:p>
            <a:pPr lvl="0">
              <a:lnSpc>
                <a:spcPct val="10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1600" dirty="0"/>
              <a:t>REFLECTION: Does the name drive the concept behind the company or does the concept of the company make the name? </a:t>
            </a:r>
            <a:r>
              <a:rPr lang="en-US" sz="1600" dirty="0"/>
              <a:t>Discuss the advantages and disadvantages of creating first from a name or from a concept. After the concept stage, what would you need to do next to actualize it</a:t>
            </a:r>
            <a:r>
              <a:rPr lang="en-US" sz="1600" dirty="0" smtClean="0"/>
              <a:t>?</a:t>
            </a:r>
          </a:p>
          <a:p>
            <a:pPr lvl="0">
              <a:lnSpc>
                <a:spcPct val="105000"/>
              </a:lnSpc>
              <a:spcAft>
                <a:spcPts val="600"/>
              </a:spcAft>
              <a:buFont typeface="+mj-lt"/>
              <a:buAutoNum type="arabicPeriod"/>
            </a:pPr>
            <a:endParaRPr lang="en-US" sz="1600" dirty="0"/>
          </a:p>
        </p:txBody>
      </p:sp>
      <p:sp>
        <p:nvSpPr>
          <p:cNvPr id="5" name="Nadpis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28215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cs-CZ" sz="4000" dirty="0">
                <a:solidFill>
                  <a:srgbClr val="FFFFFF"/>
                </a:solidFill>
              </a:rPr>
              <a:t> </a:t>
            </a:r>
            <a:br>
              <a:rPr lang="cs-CZ" sz="4000" dirty="0">
                <a:solidFill>
                  <a:srgbClr val="FFFFFF"/>
                </a:solidFill>
              </a:rPr>
            </a:br>
            <a:r>
              <a:rPr lang="cs-CZ" sz="4000" dirty="0" smtClean="0">
                <a:solidFill>
                  <a:srgbClr val="FFFFFF"/>
                </a:solidFill>
              </a:rPr>
              <a:t>AFTER </a:t>
            </a:r>
            <a:r>
              <a:rPr lang="cs-CZ" sz="4000" dirty="0">
                <a:solidFill>
                  <a:srgbClr val="FFFFFF"/>
                </a:solidFill>
              </a:rPr>
              <a:t>YOU WATCH </a:t>
            </a:r>
            <a:r>
              <a:rPr lang="cs-CZ" sz="4000" dirty="0" smtClean="0">
                <a:solidFill>
                  <a:srgbClr val="FFFFFF"/>
                </a:solidFill>
              </a:rPr>
              <a:t>7 </a:t>
            </a:r>
            <a:r>
              <a:rPr lang="cs-CZ" sz="4000" dirty="0">
                <a:solidFill>
                  <a:srgbClr val="FFFFFF"/>
                </a:solidFill>
              </a:rPr>
              <a:t/>
            </a:r>
            <a:br>
              <a:rPr lang="cs-CZ" sz="4000" dirty="0">
                <a:solidFill>
                  <a:srgbClr val="FFFFFF"/>
                </a:solidFill>
              </a:rPr>
            </a:br>
            <a:r>
              <a:rPr lang="cs-CZ" sz="3100" dirty="0" err="1" smtClean="0">
                <a:solidFill>
                  <a:srgbClr val="FFFFFF"/>
                </a:solidFill>
              </a:rPr>
              <a:t>Discuss</a:t>
            </a:r>
            <a:r>
              <a:rPr lang="cs-CZ" sz="3100" dirty="0" smtClean="0">
                <a:solidFill>
                  <a:srgbClr val="FFFFFF"/>
                </a:solidFill>
              </a:rPr>
              <a:t>, </a:t>
            </a:r>
            <a:r>
              <a:rPr lang="cs-CZ" sz="3100" dirty="0" err="1" smtClean="0">
                <a:solidFill>
                  <a:srgbClr val="FFFFFF"/>
                </a:solidFill>
              </a:rPr>
              <a:t>Develop</a:t>
            </a:r>
            <a:r>
              <a:rPr lang="cs-CZ" sz="3100" dirty="0" smtClean="0">
                <a:solidFill>
                  <a:srgbClr val="FFFFFF"/>
                </a:solidFill>
              </a:rPr>
              <a:t> and </a:t>
            </a:r>
            <a:r>
              <a:rPr lang="cs-CZ" sz="3100" dirty="0" err="1" smtClean="0">
                <a:solidFill>
                  <a:srgbClr val="FFFFFF"/>
                </a:solidFill>
              </a:rPr>
              <a:t>Present</a:t>
            </a:r>
            <a:r>
              <a:rPr lang="cs-CZ" sz="3100" dirty="0">
                <a:solidFill>
                  <a:srgbClr val="FFFFFF"/>
                </a:solidFill>
              </a:rPr>
              <a:t/>
            </a:r>
            <a:br>
              <a:rPr lang="cs-CZ" sz="3100" dirty="0">
                <a:solidFill>
                  <a:srgbClr val="FFFFFF"/>
                </a:solidFill>
              </a:rPr>
            </a:br>
            <a:r>
              <a:rPr lang="cs-CZ" sz="22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7414" name="Obrázek 5" descr="MC900322349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60000">
            <a:off x="6892365" y="145253"/>
            <a:ext cx="1662543" cy="160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414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cs-CZ" sz="4000" dirty="0">
                <a:solidFill>
                  <a:srgbClr val="FFFFFF"/>
                </a:solidFill>
              </a:rPr>
              <a:t> </a:t>
            </a:r>
            <a:br>
              <a:rPr lang="cs-CZ" sz="4000" dirty="0">
                <a:solidFill>
                  <a:srgbClr val="FFFFFF"/>
                </a:solidFill>
              </a:rPr>
            </a:br>
            <a:r>
              <a:rPr lang="cs-CZ" sz="4000" dirty="0" smtClean="0">
                <a:solidFill>
                  <a:srgbClr val="FFFFFF"/>
                </a:solidFill>
              </a:rPr>
              <a:t>FOLLOW-UP</a:t>
            </a:r>
            <a:br>
              <a:rPr lang="cs-CZ" sz="4000" dirty="0" smtClean="0">
                <a:solidFill>
                  <a:srgbClr val="FFFFFF"/>
                </a:solidFill>
              </a:rPr>
            </a:br>
            <a:r>
              <a:rPr lang="en-US" sz="1600" dirty="0" smtClean="0">
                <a:solidFill>
                  <a:srgbClr val="FFFFFF"/>
                </a:solidFill>
              </a:rPr>
              <a:t>Below </a:t>
            </a:r>
            <a:r>
              <a:rPr lang="en-US" sz="1600" dirty="0">
                <a:solidFill>
                  <a:srgbClr val="FFFFFF"/>
                </a:solidFill>
              </a:rPr>
              <a:t>there are some useful phrases from the video. Use your own ideas how to finish them and 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r>
              <a:rPr lang="en-US" sz="1600" dirty="0">
                <a:solidFill>
                  <a:srgbClr val="FFFFFF"/>
                </a:solidFill>
              </a:rPr>
              <a:t>the sentences into </a:t>
            </a:r>
            <a:r>
              <a:rPr lang="en-US" sz="1600" dirty="0" smtClean="0">
                <a:solidFill>
                  <a:srgbClr val="FFFFFF"/>
                </a:solidFill>
              </a:rPr>
              <a:t>stories.</a:t>
            </a:r>
            <a:br>
              <a:rPr lang="en-US" sz="1600" dirty="0" smtClean="0">
                <a:solidFill>
                  <a:srgbClr val="FFFFFF"/>
                </a:solidFill>
              </a:rPr>
            </a:br>
            <a:r>
              <a:rPr lang="en-US" sz="1800" dirty="0" smtClean="0">
                <a:solidFill>
                  <a:srgbClr val="FFFFFF"/>
                </a:solidFill>
              </a:rPr>
              <a:t> </a:t>
            </a:r>
            <a:r>
              <a:rPr lang="en-US" sz="2200" dirty="0">
                <a:solidFill>
                  <a:srgbClr val="FFFFFF"/>
                </a:solidFill>
              </a:rPr>
              <a:t/>
            </a:r>
            <a:br>
              <a:rPr lang="en-US" sz="2200" dirty="0">
                <a:solidFill>
                  <a:srgbClr val="FFFFFF"/>
                </a:solidFill>
              </a:rPr>
            </a:br>
            <a:r>
              <a:rPr lang="en-US" sz="22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perspectiveRight"/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First of all, nobody including me believed that</a:t>
            </a:r>
            <a:r>
              <a:rPr lang="cs-CZ" sz="2400" dirty="0" smtClean="0"/>
              <a:t>…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And that was the thing which</a:t>
            </a:r>
            <a:r>
              <a:rPr lang="cs-CZ" sz="2400" dirty="0" smtClean="0"/>
              <a:t>…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I remember a story when</a:t>
            </a:r>
            <a:r>
              <a:rPr lang="cs-CZ" sz="2400" dirty="0" smtClean="0"/>
              <a:t> ….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So the time has come to</a:t>
            </a:r>
            <a:r>
              <a:rPr lang="cs-CZ" sz="2400" dirty="0" smtClean="0"/>
              <a:t>…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After three years I quit because</a:t>
            </a:r>
            <a:r>
              <a:rPr lang="cs-CZ" sz="2400" dirty="0" smtClean="0"/>
              <a:t>…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dirty="0" smtClean="0"/>
              <a:t>… </a:t>
            </a:r>
            <a:r>
              <a:rPr lang="en-US" sz="2400" dirty="0" smtClean="0"/>
              <a:t>at that time there were no</a:t>
            </a:r>
            <a:r>
              <a:rPr lang="cs-CZ" sz="2400" dirty="0" smtClean="0"/>
              <a:t>…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6916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cs-CZ" sz="1300" dirty="0">
                <a:latin typeface="Calibri" charset="0"/>
              </a:rPr>
              <a:t>BEFORE YOU WATCH 2: </a:t>
            </a:r>
            <a:r>
              <a:rPr lang="cs-CZ" sz="1300" dirty="0" err="1">
                <a:latin typeface="Calibri" charset="0"/>
              </a:rPr>
              <a:t>graduate</a:t>
            </a:r>
            <a:r>
              <a:rPr lang="cs-CZ" sz="1300" dirty="0">
                <a:latin typeface="Calibri" charset="0"/>
              </a:rPr>
              <a:t> – promovat, </a:t>
            </a:r>
            <a:r>
              <a:rPr lang="cs-CZ" sz="1300" dirty="0" err="1">
                <a:latin typeface="Calibri" charset="0"/>
              </a:rPr>
              <a:t>freelancer</a:t>
            </a:r>
            <a:r>
              <a:rPr lang="cs-CZ" sz="1300" dirty="0">
                <a:latin typeface="Calibri" charset="0"/>
              </a:rPr>
              <a:t> – pracovník na volné noze, </a:t>
            </a:r>
            <a:r>
              <a:rPr lang="cs-CZ" sz="1300" dirty="0" err="1">
                <a:latin typeface="Calibri" charset="0"/>
              </a:rPr>
              <a:t>dormitory</a:t>
            </a:r>
            <a:r>
              <a:rPr lang="cs-CZ" sz="1300" dirty="0">
                <a:latin typeface="Calibri" charset="0"/>
              </a:rPr>
              <a:t> – studentská kolej,  </a:t>
            </a:r>
            <a:r>
              <a:rPr lang="cs-CZ" sz="1300" dirty="0" err="1">
                <a:latin typeface="Calibri" charset="0"/>
              </a:rPr>
              <a:t>quit</a:t>
            </a:r>
            <a:r>
              <a:rPr lang="cs-CZ" sz="1300" dirty="0">
                <a:latin typeface="Calibri" charset="0"/>
              </a:rPr>
              <a:t> – odejít/ ukončit, </a:t>
            </a:r>
            <a:r>
              <a:rPr lang="cs-CZ" sz="1300" dirty="0" err="1">
                <a:latin typeface="Calibri" charset="0"/>
              </a:rPr>
              <a:t>pocket</a:t>
            </a:r>
            <a:r>
              <a:rPr lang="cs-CZ" sz="1300" dirty="0">
                <a:latin typeface="Calibri" charset="0"/>
              </a:rPr>
              <a:t> </a:t>
            </a:r>
            <a:r>
              <a:rPr lang="cs-CZ" sz="1300" dirty="0" err="1">
                <a:latin typeface="Calibri" charset="0"/>
              </a:rPr>
              <a:t>money</a:t>
            </a:r>
            <a:r>
              <a:rPr lang="cs-CZ" sz="1300" dirty="0">
                <a:latin typeface="Calibri" charset="0"/>
              </a:rPr>
              <a:t> – kapesné, </a:t>
            </a:r>
            <a:r>
              <a:rPr lang="cs-CZ" sz="1300" dirty="0" err="1">
                <a:latin typeface="Calibri" charset="0"/>
              </a:rPr>
              <a:t>opportunity</a:t>
            </a:r>
            <a:r>
              <a:rPr lang="cs-CZ" sz="1300" dirty="0">
                <a:latin typeface="Calibri" charset="0"/>
              </a:rPr>
              <a:t> – příležitost, </a:t>
            </a:r>
            <a:r>
              <a:rPr lang="cs-CZ" sz="1300" dirty="0" err="1">
                <a:latin typeface="Calibri" charset="0"/>
              </a:rPr>
              <a:t>keyboard</a:t>
            </a:r>
            <a:r>
              <a:rPr lang="cs-CZ" sz="1300" dirty="0">
                <a:latin typeface="Calibri" charset="0"/>
              </a:rPr>
              <a:t> – klávesnice, to </a:t>
            </a:r>
            <a:r>
              <a:rPr lang="cs-CZ" sz="1300" dirty="0" err="1">
                <a:latin typeface="Calibri" charset="0"/>
              </a:rPr>
              <a:t>equal</a:t>
            </a:r>
            <a:r>
              <a:rPr lang="cs-CZ" sz="1300" dirty="0">
                <a:latin typeface="Calibri" charset="0"/>
              </a:rPr>
              <a:t> – rovnat se, </a:t>
            </a:r>
            <a:r>
              <a:rPr lang="cs-CZ" sz="1300" dirty="0" err="1">
                <a:latin typeface="Calibri" charset="0"/>
              </a:rPr>
              <a:t>screen</a:t>
            </a:r>
            <a:r>
              <a:rPr lang="cs-CZ" sz="1300" dirty="0">
                <a:latin typeface="Calibri" charset="0"/>
              </a:rPr>
              <a:t> – obrazovka, </a:t>
            </a:r>
            <a:r>
              <a:rPr lang="cs-CZ" sz="1300" dirty="0" err="1">
                <a:latin typeface="Calibri" charset="0"/>
              </a:rPr>
              <a:t>pass</a:t>
            </a:r>
            <a:r>
              <a:rPr lang="cs-CZ" sz="1300" dirty="0">
                <a:latin typeface="Calibri" charset="0"/>
              </a:rPr>
              <a:t> </a:t>
            </a:r>
            <a:r>
              <a:rPr lang="cs-CZ" sz="1300" dirty="0" err="1">
                <a:latin typeface="Calibri" charset="0"/>
              </a:rPr>
              <a:t>the</a:t>
            </a:r>
            <a:r>
              <a:rPr lang="cs-CZ" sz="1300" dirty="0">
                <a:latin typeface="Calibri" charset="0"/>
              </a:rPr>
              <a:t> </a:t>
            </a:r>
            <a:r>
              <a:rPr lang="cs-CZ" sz="1300" dirty="0" err="1">
                <a:latin typeface="Calibri" charset="0"/>
              </a:rPr>
              <a:t>exam</a:t>
            </a:r>
            <a:r>
              <a:rPr lang="cs-CZ" sz="1300" dirty="0">
                <a:latin typeface="Calibri" charset="0"/>
              </a:rPr>
              <a:t> - složit zkoušku, </a:t>
            </a:r>
            <a:r>
              <a:rPr lang="cs-CZ" sz="1300" dirty="0" err="1">
                <a:latin typeface="Calibri" charset="0"/>
              </a:rPr>
              <a:t>fail</a:t>
            </a:r>
            <a:r>
              <a:rPr lang="cs-CZ" sz="1300" dirty="0">
                <a:latin typeface="Calibri" charset="0"/>
              </a:rPr>
              <a:t> </a:t>
            </a:r>
            <a:r>
              <a:rPr lang="cs-CZ" sz="1300" dirty="0" err="1">
                <a:latin typeface="Calibri" charset="0"/>
              </a:rPr>
              <a:t>the</a:t>
            </a:r>
            <a:r>
              <a:rPr lang="cs-CZ" sz="1300" dirty="0">
                <a:latin typeface="Calibri" charset="0"/>
              </a:rPr>
              <a:t> </a:t>
            </a:r>
            <a:r>
              <a:rPr lang="cs-CZ" sz="1300" dirty="0" err="1">
                <a:latin typeface="Calibri" charset="0"/>
              </a:rPr>
              <a:t>exam</a:t>
            </a:r>
            <a:r>
              <a:rPr lang="cs-CZ" sz="1300" dirty="0">
                <a:latin typeface="Calibri" charset="0"/>
              </a:rPr>
              <a:t> – propadnout u zkoušky,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cs-CZ" sz="1300" dirty="0">
                <a:latin typeface="Calibri" charset="0"/>
              </a:rPr>
              <a:t>          </a:t>
            </a:r>
            <a:r>
              <a:rPr lang="cs-CZ" sz="1300" dirty="0" err="1">
                <a:latin typeface="Calibri" charset="0"/>
              </a:rPr>
              <a:t>temporary</a:t>
            </a:r>
            <a:r>
              <a:rPr lang="cs-CZ" sz="1300" dirty="0">
                <a:latin typeface="Calibri" charset="0"/>
              </a:rPr>
              <a:t> </a:t>
            </a:r>
            <a:r>
              <a:rPr lang="cs-CZ" sz="1300" dirty="0" err="1">
                <a:latin typeface="Calibri" charset="0"/>
              </a:rPr>
              <a:t>job</a:t>
            </a:r>
            <a:r>
              <a:rPr lang="cs-CZ" sz="1300" dirty="0">
                <a:latin typeface="Calibri" charset="0"/>
              </a:rPr>
              <a:t> – brigáda 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endParaRPr lang="cs-CZ" sz="1300" dirty="0">
              <a:latin typeface="Calibri" charset="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cs-CZ" sz="1300" dirty="0">
                <a:latin typeface="Calibri" charset="0"/>
              </a:rPr>
              <a:t>AS YOU WATCH 1: </a:t>
            </a:r>
            <a:r>
              <a:rPr lang="cs-CZ" sz="1300" dirty="0" err="1">
                <a:latin typeface="Calibri" charset="0"/>
              </a:rPr>
              <a:t>freelancer</a:t>
            </a:r>
            <a:r>
              <a:rPr lang="cs-CZ" sz="1300" dirty="0">
                <a:latin typeface="Calibri" charset="0"/>
              </a:rPr>
              <a:t>, </a:t>
            </a:r>
            <a:r>
              <a:rPr lang="cs-CZ" sz="1300" dirty="0" err="1">
                <a:latin typeface="Calibri" charset="0"/>
              </a:rPr>
              <a:t>dormitory</a:t>
            </a:r>
            <a:r>
              <a:rPr lang="cs-CZ" sz="1300" dirty="0">
                <a:latin typeface="Calibri" charset="0"/>
              </a:rPr>
              <a:t>, </a:t>
            </a:r>
            <a:r>
              <a:rPr lang="cs-CZ" sz="1300" dirty="0" err="1">
                <a:latin typeface="Calibri" charset="0"/>
              </a:rPr>
              <a:t>quit</a:t>
            </a:r>
            <a:r>
              <a:rPr lang="cs-CZ" sz="1300" dirty="0">
                <a:latin typeface="Calibri" charset="0"/>
              </a:rPr>
              <a:t>, </a:t>
            </a:r>
            <a:r>
              <a:rPr lang="cs-CZ" sz="1300" dirty="0" err="1">
                <a:latin typeface="Calibri" charset="0"/>
              </a:rPr>
              <a:t>opportunity</a:t>
            </a:r>
            <a:r>
              <a:rPr lang="cs-CZ" sz="1300" dirty="0">
                <a:latin typeface="Calibri" charset="0"/>
              </a:rPr>
              <a:t>, </a:t>
            </a:r>
            <a:r>
              <a:rPr lang="cs-CZ" sz="1300" dirty="0" err="1">
                <a:latin typeface="Calibri" charset="0"/>
              </a:rPr>
              <a:t>keyboard</a:t>
            </a:r>
            <a:r>
              <a:rPr lang="cs-CZ" sz="1300" dirty="0">
                <a:latin typeface="Calibri" charset="0"/>
              </a:rPr>
              <a:t>, </a:t>
            </a:r>
            <a:r>
              <a:rPr lang="cs-CZ" sz="1300" dirty="0" err="1">
                <a:latin typeface="Calibri" charset="0"/>
              </a:rPr>
              <a:t>equals</a:t>
            </a:r>
            <a:r>
              <a:rPr lang="cs-CZ" sz="1300" dirty="0">
                <a:latin typeface="Calibri" charset="0"/>
              </a:rPr>
              <a:t>, </a:t>
            </a:r>
            <a:r>
              <a:rPr lang="cs-CZ" sz="1300" dirty="0" err="1">
                <a:latin typeface="Calibri" charset="0"/>
              </a:rPr>
              <a:t>pass</a:t>
            </a:r>
            <a:r>
              <a:rPr lang="cs-CZ" sz="1300" dirty="0">
                <a:latin typeface="Calibri" charset="0"/>
              </a:rPr>
              <a:t> </a:t>
            </a:r>
            <a:r>
              <a:rPr lang="cs-CZ" sz="1300" dirty="0" err="1">
                <a:latin typeface="Calibri" charset="0"/>
              </a:rPr>
              <a:t>the</a:t>
            </a:r>
            <a:r>
              <a:rPr lang="cs-CZ" sz="1300" dirty="0">
                <a:latin typeface="Calibri" charset="0"/>
              </a:rPr>
              <a:t> </a:t>
            </a:r>
            <a:r>
              <a:rPr lang="cs-CZ" sz="1300" dirty="0" err="1">
                <a:latin typeface="Calibri" charset="0"/>
              </a:rPr>
              <a:t>exam</a:t>
            </a:r>
            <a:r>
              <a:rPr lang="cs-CZ" sz="1300" dirty="0">
                <a:latin typeface="Calibri" charset="0"/>
              </a:rPr>
              <a:t>, </a:t>
            </a:r>
            <a:r>
              <a:rPr lang="cs-CZ" sz="1300" dirty="0" err="1">
                <a:latin typeface="Calibri" charset="0"/>
              </a:rPr>
              <a:t>screen</a:t>
            </a:r>
            <a:r>
              <a:rPr lang="cs-CZ" sz="1300" dirty="0">
                <a:latin typeface="Calibri" charset="0"/>
              </a:rPr>
              <a:t>, </a:t>
            </a:r>
            <a:r>
              <a:rPr lang="cs-CZ" sz="1300" dirty="0" err="1">
                <a:latin typeface="Calibri" charset="0"/>
              </a:rPr>
              <a:t>temporary</a:t>
            </a:r>
            <a:r>
              <a:rPr lang="cs-CZ" sz="1300" dirty="0">
                <a:latin typeface="Calibri" charset="0"/>
              </a:rPr>
              <a:t> </a:t>
            </a:r>
            <a:r>
              <a:rPr lang="cs-CZ" sz="1300" dirty="0" err="1">
                <a:latin typeface="Calibri" charset="0"/>
              </a:rPr>
              <a:t>job</a:t>
            </a:r>
            <a:endParaRPr lang="cs-CZ" sz="1300" dirty="0">
              <a:latin typeface="Calibri" charset="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cs-CZ" sz="1300" dirty="0">
                <a:latin typeface="Calibri" charset="0"/>
              </a:rPr>
              <a:t>AS YOU WATCH 2: 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sz="1300" dirty="0" err="1">
                <a:latin typeface="Calibri" charset="0"/>
              </a:rPr>
              <a:t>Muchna</a:t>
            </a:r>
            <a:r>
              <a:rPr lang="en-US" sz="1300" dirty="0">
                <a:latin typeface="Calibri" charset="0"/>
              </a:rPr>
              <a:t>, do you really believe that typing to </a:t>
            </a:r>
            <a:r>
              <a:rPr lang="cs-CZ" sz="1300" dirty="0">
                <a:latin typeface="Calibri" charset="0"/>
              </a:rPr>
              <a:t>(</a:t>
            </a:r>
            <a:r>
              <a:rPr lang="en-US" sz="1300" dirty="0">
                <a:latin typeface="Calibri" charset="0"/>
              </a:rPr>
              <a:t>screen</a:t>
            </a:r>
            <a:r>
              <a:rPr lang="cs-CZ" sz="1300" dirty="0">
                <a:latin typeface="Calibri" charset="0"/>
              </a:rPr>
              <a:t>) KEYBOARD </a:t>
            </a:r>
            <a:r>
              <a:rPr lang="en-US" sz="1300" dirty="0">
                <a:latin typeface="Calibri" charset="0"/>
              </a:rPr>
              <a:t>will let you survive?</a:t>
            </a:r>
            <a:endParaRPr lang="cs-CZ" sz="1300" dirty="0">
              <a:latin typeface="Calibri" charset="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sz="1300" dirty="0">
                <a:latin typeface="Calibri" charset="0"/>
              </a:rPr>
              <a:t>so I started very soon with, you know, small stupid things like drawing a small house on a </a:t>
            </a:r>
            <a:r>
              <a:rPr lang="cs-CZ" sz="1300" dirty="0">
                <a:latin typeface="Calibri" charset="0"/>
              </a:rPr>
              <a:t>(</a:t>
            </a:r>
            <a:r>
              <a:rPr lang="en-US" sz="1300" dirty="0">
                <a:latin typeface="Calibri" charset="0"/>
              </a:rPr>
              <a:t>opportunity</a:t>
            </a:r>
            <a:r>
              <a:rPr lang="cs-CZ" sz="1300" dirty="0">
                <a:latin typeface="Calibri" charset="0"/>
              </a:rPr>
              <a:t>) SCREEN</a:t>
            </a:r>
            <a:r>
              <a:rPr lang="en-US" sz="1300" dirty="0">
                <a:latin typeface="Calibri" charset="0"/>
              </a:rPr>
              <a:t> really, </a:t>
            </a:r>
            <a:endParaRPr lang="cs-CZ" sz="1300" dirty="0">
              <a:latin typeface="Calibri" charset="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sz="1300" dirty="0">
                <a:latin typeface="Calibri" charset="0"/>
              </a:rPr>
              <a:t>these basics.</a:t>
            </a:r>
            <a:endParaRPr lang="cs-CZ" sz="1300" dirty="0">
              <a:latin typeface="Calibri" charset="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sz="1300" dirty="0">
                <a:latin typeface="Calibri" charset="0"/>
              </a:rPr>
              <a:t>First of all, nobody including me believed that I was able to get to the university, </a:t>
            </a:r>
            <a:r>
              <a:rPr lang="cs-CZ" sz="1300" dirty="0">
                <a:latin typeface="Calibri" charset="0"/>
              </a:rPr>
              <a:t>(</a:t>
            </a:r>
            <a:r>
              <a:rPr lang="en-US" sz="1300" dirty="0">
                <a:latin typeface="Calibri" charset="0"/>
              </a:rPr>
              <a:t>quit</a:t>
            </a:r>
            <a:r>
              <a:rPr lang="cs-CZ" sz="1300" dirty="0">
                <a:latin typeface="Calibri" charset="0"/>
              </a:rPr>
              <a:t>) PASS THE EXAMS</a:t>
            </a:r>
            <a:r>
              <a:rPr lang="en-US" sz="1300" dirty="0">
                <a:latin typeface="Calibri" charset="0"/>
              </a:rPr>
              <a:t> .</a:t>
            </a:r>
            <a:endParaRPr lang="cs-CZ" sz="1300" dirty="0">
              <a:latin typeface="Calibri" charset="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sz="1300" dirty="0">
                <a:latin typeface="Calibri" charset="0"/>
              </a:rPr>
              <a:t>Parents didn´t feed me enough, it was good just for </a:t>
            </a:r>
            <a:r>
              <a:rPr lang="cs-CZ" sz="1300" dirty="0">
                <a:latin typeface="Calibri" charset="0"/>
              </a:rPr>
              <a:t>(</a:t>
            </a:r>
            <a:r>
              <a:rPr lang="en-US" sz="1300" dirty="0">
                <a:latin typeface="Calibri" charset="0"/>
              </a:rPr>
              <a:t>keyboard </a:t>
            </a:r>
            <a:r>
              <a:rPr lang="cs-CZ" sz="1300" dirty="0">
                <a:latin typeface="Calibri" charset="0"/>
              </a:rPr>
              <a:t>) DORMITORY </a:t>
            </a:r>
            <a:r>
              <a:rPr lang="en-US" sz="1300" dirty="0">
                <a:latin typeface="Calibri" charset="0"/>
              </a:rPr>
              <a:t>and basic living but I needed something more</a:t>
            </a:r>
            <a:endParaRPr lang="cs-CZ" sz="1300" dirty="0">
              <a:latin typeface="Calibri" charset="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sz="1300" dirty="0">
                <a:latin typeface="Calibri" charset="0"/>
              </a:rPr>
              <a:t>And the first thing I took was a </a:t>
            </a:r>
            <a:r>
              <a:rPr lang="cs-CZ" sz="1300" dirty="0">
                <a:latin typeface="Calibri" charset="0"/>
              </a:rPr>
              <a:t>(</a:t>
            </a:r>
            <a:r>
              <a:rPr lang="en-US" sz="1300" dirty="0">
                <a:latin typeface="Calibri" charset="0"/>
              </a:rPr>
              <a:t>freelancer</a:t>
            </a:r>
            <a:r>
              <a:rPr lang="cs-CZ" sz="1300" dirty="0">
                <a:latin typeface="Calibri" charset="0"/>
              </a:rPr>
              <a:t>) TEMPORARY JOB</a:t>
            </a:r>
            <a:r>
              <a:rPr lang="en-US" sz="1300" dirty="0">
                <a:latin typeface="Calibri" charset="0"/>
              </a:rPr>
              <a:t> in </a:t>
            </a:r>
            <a:r>
              <a:rPr lang="en-US" sz="1300" dirty="0" err="1">
                <a:latin typeface="Calibri" charset="0"/>
              </a:rPr>
              <a:t>Makro</a:t>
            </a:r>
            <a:r>
              <a:rPr lang="en-US" sz="1300" dirty="0">
                <a:latin typeface="Calibri" charset="0"/>
              </a:rPr>
              <a:t>, that´s a wholesale store. </a:t>
            </a:r>
            <a:endParaRPr lang="cs-CZ" sz="1300" dirty="0">
              <a:latin typeface="Calibri" charset="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sz="1300" dirty="0">
                <a:latin typeface="Calibri" charset="0"/>
              </a:rPr>
              <a:t>That </a:t>
            </a:r>
            <a:r>
              <a:rPr lang="cs-CZ" sz="1300" dirty="0">
                <a:latin typeface="Calibri" charset="0"/>
              </a:rPr>
              <a:t>(</a:t>
            </a:r>
            <a:r>
              <a:rPr lang="cs-CZ" sz="1300" dirty="0" err="1">
                <a:latin typeface="Calibri" charset="0"/>
              </a:rPr>
              <a:t>dormitory</a:t>
            </a:r>
            <a:r>
              <a:rPr lang="cs-CZ" sz="1300" dirty="0">
                <a:latin typeface="Calibri" charset="0"/>
              </a:rPr>
              <a:t>) EQUALS </a:t>
            </a:r>
            <a:r>
              <a:rPr lang="en-US" sz="1300" dirty="0">
                <a:latin typeface="Calibri" charset="0"/>
              </a:rPr>
              <a:t>something roughly around 7000, OK, for month. </a:t>
            </a:r>
            <a:endParaRPr lang="cs-CZ" sz="1300" dirty="0">
              <a:latin typeface="Calibri" charset="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sz="1300" dirty="0">
                <a:latin typeface="Calibri" charset="0"/>
              </a:rPr>
              <a:t>So, for me it was not acceptable to be employed, so I started like a </a:t>
            </a:r>
            <a:r>
              <a:rPr lang="cs-CZ" sz="1300" dirty="0">
                <a:latin typeface="Calibri" charset="0"/>
              </a:rPr>
              <a:t>(</a:t>
            </a:r>
            <a:r>
              <a:rPr lang="en-US" sz="1300" dirty="0">
                <a:latin typeface="Calibri" charset="0"/>
              </a:rPr>
              <a:t>temporary job</a:t>
            </a:r>
            <a:r>
              <a:rPr lang="cs-CZ" sz="1300" dirty="0">
                <a:latin typeface="Calibri" charset="0"/>
              </a:rPr>
              <a:t>) FREELANCER</a:t>
            </a:r>
            <a:r>
              <a:rPr lang="en-US" sz="1300" dirty="0">
                <a:latin typeface="Calibri" charset="0"/>
              </a:rPr>
              <a:t> and I was doing this for two years </a:t>
            </a:r>
            <a:endParaRPr lang="cs-CZ" sz="1300" dirty="0">
              <a:latin typeface="Calibri" charset="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sz="1300" dirty="0">
                <a:latin typeface="Calibri" charset="0"/>
              </a:rPr>
              <a:t>and after that we established Y Soft company in year </a:t>
            </a:r>
            <a:r>
              <a:rPr lang="cs-CZ" sz="1300" dirty="0">
                <a:latin typeface="Calibri" charset="0"/>
              </a:rPr>
              <a:t> </a:t>
            </a:r>
            <a:r>
              <a:rPr lang="en-US" sz="1300" dirty="0">
                <a:latin typeface="Calibri" charset="0"/>
              </a:rPr>
              <a:t>2000 and… </a:t>
            </a:r>
            <a:endParaRPr lang="cs-CZ" sz="1300" dirty="0">
              <a:latin typeface="Calibri" charset="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sz="1300" dirty="0">
                <a:latin typeface="Calibri" charset="0"/>
                <a:ea typeface="Calibri" charset="0"/>
                <a:cs typeface="Times New Roman" charset="0"/>
              </a:rPr>
              <a:t>After three years I </a:t>
            </a:r>
            <a:r>
              <a:rPr lang="cs-CZ" sz="1300" dirty="0">
                <a:latin typeface="Calibri" charset="0"/>
                <a:ea typeface="Calibri" charset="0"/>
                <a:cs typeface="Times New Roman" charset="0"/>
              </a:rPr>
              <a:t>(</a:t>
            </a:r>
            <a:r>
              <a:rPr lang="en-US" sz="1300" dirty="0">
                <a:latin typeface="Calibri" charset="0"/>
              </a:rPr>
              <a:t>pass the exams</a:t>
            </a:r>
            <a:r>
              <a:rPr lang="cs-CZ" sz="1300" dirty="0">
                <a:latin typeface="Calibri" charset="0"/>
              </a:rPr>
              <a:t>) QUIT </a:t>
            </a:r>
            <a:r>
              <a:rPr lang="en-US" sz="1300" dirty="0">
                <a:latin typeface="Calibri" charset="0"/>
              </a:rPr>
              <a:t> because the business went up and the </a:t>
            </a:r>
            <a:r>
              <a:rPr lang="cs-CZ" sz="1300" dirty="0">
                <a:latin typeface="Calibri" charset="0"/>
              </a:rPr>
              <a:t>(</a:t>
            </a:r>
            <a:r>
              <a:rPr lang="en-US" sz="1300" dirty="0">
                <a:latin typeface="Calibri" charset="0"/>
              </a:rPr>
              <a:t>equals</a:t>
            </a:r>
            <a:r>
              <a:rPr lang="cs-CZ" sz="1300" dirty="0">
                <a:latin typeface="Calibri" charset="0"/>
              </a:rPr>
              <a:t>) OPPORTUNITY</a:t>
            </a:r>
            <a:r>
              <a:rPr lang="en-US" sz="1300" dirty="0">
                <a:latin typeface="Calibri" charset="0"/>
              </a:rPr>
              <a:t> </a:t>
            </a:r>
            <a:r>
              <a:rPr lang="cs-CZ" sz="1300" dirty="0">
                <a:latin typeface="Calibri" charset="0"/>
              </a:rPr>
              <a:t> </a:t>
            </a:r>
            <a:r>
              <a:rPr lang="en-US" sz="1300" dirty="0">
                <a:latin typeface="Calibri" charset="0"/>
              </a:rPr>
              <a:t>from the business environment for me was simple – it was calling, it called me from the school. </a:t>
            </a:r>
            <a:endParaRPr lang="cs-CZ" sz="1300" dirty="0">
              <a:latin typeface="Calibri" charset="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endParaRPr lang="cs-CZ" sz="1300" dirty="0">
              <a:latin typeface="Calibri" charset="0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cs-CZ" sz="1300" dirty="0">
                <a:latin typeface="Calibri" charset="0"/>
              </a:rPr>
              <a:t>AFTER YOU WATCH 1:  </a:t>
            </a:r>
          </a:p>
          <a:p>
            <a:pPr>
              <a:lnSpc>
                <a:spcPct val="120000"/>
              </a:lnSpc>
              <a:buFont typeface="Arial" charset="0"/>
              <a:buAutoNum type="arabicPeriod"/>
            </a:pPr>
            <a:r>
              <a:rPr lang="en-US" sz="1300" dirty="0" err="1">
                <a:latin typeface="Calibri" charset="0"/>
              </a:rPr>
              <a:t>Muchna</a:t>
            </a:r>
            <a:r>
              <a:rPr lang="en-US" sz="1300" dirty="0">
                <a:latin typeface="Calibri" charset="0"/>
              </a:rPr>
              <a:t>, do you really believe that typing to keyboard will let you survive?</a:t>
            </a:r>
            <a:endParaRPr lang="cs-CZ" sz="1300" dirty="0">
              <a:latin typeface="Calibri" charset="0"/>
            </a:endParaRPr>
          </a:p>
          <a:p>
            <a:pPr>
              <a:lnSpc>
                <a:spcPct val="120000"/>
              </a:lnSpc>
              <a:buFont typeface="Arial" charset="0"/>
              <a:buAutoNum type="arabicPeriod"/>
            </a:pPr>
            <a:r>
              <a:rPr lang="en-US" sz="1300" dirty="0">
                <a:latin typeface="Calibri" charset="0"/>
              </a:rPr>
              <a:t>So that was the closest thing I was able to study. </a:t>
            </a:r>
            <a:endParaRPr lang="cs-CZ" sz="1300" dirty="0">
              <a:latin typeface="Calibri" charset="0"/>
            </a:endParaRPr>
          </a:p>
          <a:p>
            <a:pPr>
              <a:lnSpc>
                <a:spcPct val="90000"/>
              </a:lnSpc>
              <a:buFont typeface="Arial" charset="0"/>
              <a:buAutoNum type="arabicPeriod"/>
            </a:pPr>
            <a:endParaRPr lang="cs-CZ" sz="1200" dirty="0">
              <a:latin typeface="Calibri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cs-CZ" sz="1200" dirty="0">
              <a:latin typeface="Calibri" charset="0"/>
            </a:endParaRPr>
          </a:p>
          <a:p>
            <a:pPr>
              <a:lnSpc>
                <a:spcPct val="90000"/>
              </a:lnSpc>
              <a:buFont typeface="Arial" charset="0"/>
              <a:buAutoNum type="arabicPeriod"/>
            </a:pPr>
            <a:endParaRPr lang="cs-CZ" sz="1200" b="1" dirty="0">
              <a:latin typeface="Calibri" charset="0"/>
            </a:endParaRPr>
          </a:p>
          <a:p>
            <a:pPr>
              <a:lnSpc>
                <a:spcPct val="90000"/>
              </a:lnSpc>
              <a:buFont typeface="Arial" charset="0"/>
              <a:buAutoNum type="arabicPeriod"/>
            </a:pPr>
            <a:endParaRPr lang="cs-CZ" sz="1200" b="1" dirty="0">
              <a:latin typeface="Calibri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cs-CZ" sz="1200" dirty="0">
              <a:latin typeface="Calibri" charset="0"/>
              <a:cs typeface="Times New Roman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sz="1200" dirty="0">
              <a:latin typeface="Calibri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sz="1200" dirty="0">
              <a:latin typeface="Calibri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cs-CZ" sz="1200" dirty="0">
              <a:latin typeface="Calibri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sz="1200" dirty="0">
              <a:latin typeface="Calibri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cs-CZ" sz="1200" dirty="0">
              <a:latin typeface="Calibri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sz="1200" dirty="0">
              <a:latin typeface="Calibri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cs-CZ" sz="1200" dirty="0">
              <a:latin typeface="Calibri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sz="1200" dirty="0">
              <a:latin typeface="Calibri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cs-CZ" sz="1200" dirty="0">
              <a:latin typeface="Calibri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sz="1200" dirty="0">
              <a:latin typeface="Calibri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sz="1200" dirty="0">
              <a:latin typeface="Calibri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cs-CZ" sz="1200" dirty="0">
              <a:latin typeface="Calibri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cs-CZ" sz="1200" dirty="0">
              <a:latin typeface="Calibri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cs-CZ" sz="1200" dirty="0">
              <a:latin typeface="Calibri" charset="0"/>
            </a:endParaRPr>
          </a:p>
        </p:txBody>
      </p:sp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Calibri" charset="0"/>
              </a:rPr>
              <a:t>ANSWER KEY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30000"/>
              </a:lnSpc>
              <a:buFont typeface="Arial" charset="0"/>
              <a:buNone/>
            </a:pPr>
            <a:endParaRPr lang="cs-CZ" sz="1400" dirty="0">
              <a:latin typeface="Calibri" charset="0"/>
            </a:endParaRPr>
          </a:p>
          <a:p>
            <a:pPr>
              <a:lnSpc>
                <a:spcPct val="130000"/>
              </a:lnSpc>
              <a:buFont typeface="Arial" charset="0"/>
              <a:buNone/>
            </a:pPr>
            <a:r>
              <a:rPr lang="cs-CZ" sz="1400" dirty="0">
                <a:latin typeface="Calibri" charset="0"/>
              </a:rPr>
              <a:t>3. </a:t>
            </a:r>
            <a:r>
              <a:rPr lang="en-US" sz="1400" dirty="0">
                <a:latin typeface="Calibri" charset="0"/>
              </a:rPr>
              <a:t>First of all, nobody including me believed that I was able to get to the university</a:t>
            </a:r>
            <a:endParaRPr lang="cs-CZ" sz="1400" dirty="0">
              <a:latin typeface="Calibri" charset="0"/>
            </a:endParaRPr>
          </a:p>
          <a:p>
            <a:pPr>
              <a:lnSpc>
                <a:spcPct val="130000"/>
              </a:lnSpc>
              <a:buFont typeface="Arial" charset="0"/>
              <a:buNone/>
            </a:pPr>
            <a:r>
              <a:rPr lang="cs-CZ" sz="1400" dirty="0">
                <a:latin typeface="Calibri" charset="0"/>
              </a:rPr>
              <a:t>4. </a:t>
            </a:r>
            <a:r>
              <a:rPr lang="en-US" sz="1400" dirty="0">
                <a:latin typeface="Calibri" charset="0"/>
              </a:rPr>
              <a:t>Parents didn´t feed me enough, it was good just for dormitory and basic living </a:t>
            </a:r>
            <a:endParaRPr lang="cs-CZ" sz="1400" dirty="0">
              <a:latin typeface="Calibri" charset="0"/>
            </a:endParaRPr>
          </a:p>
          <a:p>
            <a:pPr>
              <a:lnSpc>
                <a:spcPct val="130000"/>
              </a:lnSpc>
              <a:buFont typeface="Arial" charset="0"/>
              <a:buNone/>
            </a:pPr>
            <a:r>
              <a:rPr lang="cs-CZ" sz="1400" dirty="0">
                <a:latin typeface="Calibri" charset="0"/>
              </a:rPr>
              <a:t>5. </a:t>
            </a:r>
            <a:r>
              <a:rPr lang="en-US" sz="1400" dirty="0">
                <a:latin typeface="Calibri" charset="0"/>
              </a:rPr>
              <a:t>And the first thing I took was a temporary job in </a:t>
            </a:r>
            <a:r>
              <a:rPr lang="en-US" sz="1400" dirty="0" err="1">
                <a:latin typeface="Calibri" charset="0"/>
              </a:rPr>
              <a:t>Makro</a:t>
            </a:r>
            <a:r>
              <a:rPr lang="en-US" sz="1400" dirty="0">
                <a:latin typeface="Calibri" charset="0"/>
              </a:rPr>
              <a:t>, that´s a wholesale store</a:t>
            </a:r>
            <a:endParaRPr lang="cs-CZ" sz="1400" dirty="0">
              <a:latin typeface="Calibri" charset="0"/>
            </a:endParaRPr>
          </a:p>
          <a:p>
            <a:pPr>
              <a:lnSpc>
                <a:spcPct val="130000"/>
              </a:lnSpc>
              <a:buFont typeface="Arial" charset="0"/>
              <a:buNone/>
            </a:pPr>
            <a:r>
              <a:rPr lang="cs-CZ" sz="1400" dirty="0">
                <a:latin typeface="Calibri" charset="0"/>
              </a:rPr>
              <a:t>6. </a:t>
            </a:r>
            <a:r>
              <a:rPr lang="en-US" sz="1400" dirty="0">
                <a:latin typeface="Calibri" charset="0"/>
              </a:rPr>
              <a:t>After three years I quit because the business went up </a:t>
            </a:r>
            <a:endParaRPr lang="cs-CZ" sz="1400" dirty="0">
              <a:latin typeface="Calibri" charset="0"/>
            </a:endParaRPr>
          </a:p>
          <a:p>
            <a:pPr>
              <a:lnSpc>
                <a:spcPct val="130000"/>
              </a:lnSpc>
              <a:buFont typeface="Arial" charset="0"/>
              <a:buNone/>
            </a:pPr>
            <a:endParaRPr lang="cs-CZ" sz="1400" dirty="0">
              <a:latin typeface="Calibri" charset="0"/>
            </a:endParaRPr>
          </a:p>
          <a:p>
            <a:pPr>
              <a:lnSpc>
                <a:spcPct val="130000"/>
              </a:lnSpc>
              <a:buFont typeface="Arial" charset="0"/>
              <a:buNone/>
            </a:pPr>
            <a:r>
              <a:rPr lang="cs-CZ" sz="1400" dirty="0">
                <a:latin typeface="Calibri" charset="0"/>
              </a:rPr>
              <a:t>AFTER YOU WATCH 2:  </a:t>
            </a:r>
          </a:p>
          <a:p>
            <a:pPr>
              <a:lnSpc>
                <a:spcPct val="130000"/>
              </a:lnSpc>
              <a:buFont typeface="Arial" charset="0"/>
              <a:buNone/>
            </a:pPr>
            <a:r>
              <a:rPr lang="cs-CZ" sz="1400" dirty="0">
                <a:latin typeface="Calibri" charset="0"/>
              </a:rPr>
              <a:t>1. </a:t>
            </a:r>
            <a:r>
              <a:rPr lang="en-US" sz="1400" dirty="0">
                <a:latin typeface="Calibri" charset="0"/>
              </a:rPr>
              <a:t>But at that time, it was like 1994, if I remember correctly, at that time there were no software-oriented schools, high schools, mean, at all.</a:t>
            </a:r>
            <a:r>
              <a:rPr lang="cs-CZ" sz="1400" dirty="0">
                <a:latin typeface="Calibri" charset="0"/>
              </a:rPr>
              <a:t>  </a:t>
            </a:r>
            <a:r>
              <a:rPr lang="cs-CZ" sz="1400" b="1" dirty="0">
                <a:latin typeface="Calibri" charset="0"/>
              </a:rPr>
              <a:t>YES</a:t>
            </a:r>
          </a:p>
          <a:p>
            <a:pPr>
              <a:lnSpc>
                <a:spcPct val="130000"/>
              </a:lnSpc>
              <a:buFont typeface="Arial" charset="0"/>
              <a:buNone/>
            </a:pPr>
            <a:r>
              <a:rPr lang="cs-CZ" sz="1400" dirty="0">
                <a:latin typeface="Calibri" charset="0"/>
              </a:rPr>
              <a:t>2. </a:t>
            </a:r>
            <a:r>
              <a:rPr lang="en-US" sz="1400" dirty="0">
                <a:latin typeface="Calibri" charset="0"/>
              </a:rPr>
              <a:t>My father told me that electronics is not very useful</a:t>
            </a:r>
            <a:r>
              <a:rPr lang="cs-CZ" sz="1400" dirty="0">
                <a:latin typeface="Calibri" charset="0"/>
              </a:rPr>
              <a:t>.  </a:t>
            </a:r>
            <a:r>
              <a:rPr lang="cs-CZ" sz="1400" b="1" dirty="0">
                <a:latin typeface="Calibri" charset="0"/>
              </a:rPr>
              <a:t>NO</a:t>
            </a:r>
          </a:p>
          <a:p>
            <a:pPr>
              <a:lnSpc>
                <a:spcPct val="130000"/>
              </a:lnSpc>
              <a:buFont typeface="Arial" charset="0"/>
              <a:buNone/>
            </a:pPr>
            <a:r>
              <a:rPr lang="cs-CZ" sz="1400" dirty="0">
                <a:latin typeface="Calibri" charset="0"/>
              </a:rPr>
              <a:t>3. </a:t>
            </a:r>
            <a:r>
              <a:rPr lang="en-US" sz="1400" dirty="0">
                <a:latin typeface="Calibri" charset="0"/>
              </a:rPr>
              <a:t>Originally I didn´t want to go to university but it would make my parents happy.  </a:t>
            </a:r>
            <a:r>
              <a:rPr lang="cs-CZ" sz="1400" dirty="0">
                <a:latin typeface="Calibri" charset="0"/>
              </a:rPr>
              <a:t> </a:t>
            </a:r>
            <a:r>
              <a:rPr lang="cs-CZ" sz="1400" b="1" dirty="0">
                <a:latin typeface="Calibri" charset="0"/>
              </a:rPr>
              <a:t>NO</a:t>
            </a:r>
          </a:p>
          <a:p>
            <a:pPr>
              <a:lnSpc>
                <a:spcPct val="130000"/>
              </a:lnSpc>
              <a:buFont typeface="Arial" charset="0"/>
              <a:buNone/>
            </a:pPr>
            <a:r>
              <a:rPr lang="cs-CZ" sz="1400" dirty="0">
                <a:latin typeface="Calibri" charset="0"/>
              </a:rPr>
              <a:t>4. </a:t>
            </a:r>
            <a:r>
              <a:rPr lang="en-US" sz="1400" dirty="0">
                <a:latin typeface="Calibri" charset="0"/>
              </a:rPr>
              <a:t>And that was the thing which led me to Brno.</a:t>
            </a:r>
            <a:r>
              <a:rPr lang="cs-CZ" sz="1400" dirty="0">
                <a:latin typeface="Calibri" charset="0"/>
              </a:rPr>
              <a:t>    </a:t>
            </a:r>
            <a:r>
              <a:rPr lang="cs-CZ" sz="1400" b="1" dirty="0">
                <a:latin typeface="Calibri" charset="0"/>
              </a:rPr>
              <a:t>YES</a:t>
            </a:r>
          </a:p>
          <a:p>
            <a:pPr>
              <a:lnSpc>
                <a:spcPct val="130000"/>
              </a:lnSpc>
              <a:buFont typeface="Arial" charset="0"/>
              <a:buNone/>
            </a:pPr>
            <a:r>
              <a:rPr lang="cs-CZ" sz="1400" dirty="0">
                <a:latin typeface="Calibri" charset="0"/>
              </a:rPr>
              <a:t>5. </a:t>
            </a:r>
            <a:r>
              <a:rPr lang="en-US" sz="1400" dirty="0">
                <a:latin typeface="Calibri" charset="0"/>
              </a:rPr>
              <a:t>When I started living in dormitory, the times were tough.</a:t>
            </a:r>
            <a:r>
              <a:rPr lang="cs-CZ" sz="1400" dirty="0">
                <a:latin typeface="Calibri" charset="0"/>
              </a:rPr>
              <a:t>  </a:t>
            </a:r>
            <a:r>
              <a:rPr lang="cs-CZ" sz="1400" b="1" dirty="0">
                <a:latin typeface="Calibri" charset="0"/>
              </a:rPr>
              <a:t>NO</a:t>
            </a:r>
          </a:p>
          <a:p>
            <a:pPr>
              <a:lnSpc>
                <a:spcPct val="130000"/>
              </a:lnSpc>
              <a:buFont typeface="Arial" charset="0"/>
              <a:buNone/>
            </a:pPr>
            <a:r>
              <a:rPr lang="cs-CZ" sz="1400" dirty="0">
                <a:latin typeface="Calibri" charset="0"/>
              </a:rPr>
              <a:t>6. </a:t>
            </a:r>
            <a:r>
              <a:rPr lang="en-US" sz="1400" dirty="0">
                <a:latin typeface="Calibri" charset="0"/>
              </a:rPr>
              <a:t>I remember it like it would be today, 10 years ago, more than that – 12 years ago, I needed some cash, you know.</a:t>
            </a:r>
            <a:r>
              <a:rPr lang="cs-CZ" sz="1400" dirty="0">
                <a:latin typeface="Calibri" charset="0"/>
              </a:rPr>
              <a:t>  </a:t>
            </a:r>
            <a:r>
              <a:rPr lang="cs-CZ" sz="1400" b="1" dirty="0">
                <a:latin typeface="Calibri" charset="0"/>
              </a:rPr>
              <a:t>YES</a:t>
            </a:r>
          </a:p>
          <a:p>
            <a:pPr>
              <a:lnSpc>
                <a:spcPct val="130000"/>
              </a:lnSpc>
              <a:buFont typeface="Arial" charset="0"/>
              <a:buNone/>
            </a:pPr>
            <a:r>
              <a:rPr lang="cs-CZ" sz="1400" dirty="0">
                <a:latin typeface="Calibri" charset="0"/>
              </a:rPr>
              <a:t>7. </a:t>
            </a:r>
            <a:r>
              <a:rPr lang="en-US" sz="1400" dirty="0">
                <a:latin typeface="Calibri" charset="0"/>
              </a:rPr>
              <a:t>And I was moving, shifting, waters, you know, cans of water during the night.</a:t>
            </a:r>
            <a:r>
              <a:rPr lang="cs-CZ" sz="1400" dirty="0">
                <a:latin typeface="Calibri" charset="0"/>
              </a:rPr>
              <a:t>   </a:t>
            </a:r>
            <a:r>
              <a:rPr lang="cs-CZ" sz="1400" b="1" dirty="0">
                <a:latin typeface="Calibri" charset="0"/>
              </a:rPr>
              <a:t>YES</a:t>
            </a:r>
          </a:p>
          <a:p>
            <a:pPr>
              <a:lnSpc>
                <a:spcPct val="130000"/>
              </a:lnSpc>
              <a:buFont typeface="Arial" charset="0"/>
              <a:buNone/>
            </a:pPr>
            <a:r>
              <a:rPr lang="cs-CZ" sz="1400" dirty="0">
                <a:latin typeface="Calibri" charset="0"/>
              </a:rPr>
              <a:t>8. </a:t>
            </a:r>
            <a:r>
              <a:rPr lang="en-US" sz="1400" dirty="0">
                <a:latin typeface="Calibri" charset="0"/>
              </a:rPr>
              <a:t>The lectures at university were sometimes very boring but sometimes very interesting. </a:t>
            </a:r>
            <a:r>
              <a:rPr lang="cs-CZ" sz="1400" dirty="0">
                <a:latin typeface="Calibri" charset="0"/>
              </a:rPr>
              <a:t>  </a:t>
            </a:r>
            <a:r>
              <a:rPr lang="cs-CZ" sz="1400" b="1" dirty="0">
                <a:latin typeface="Calibri" charset="0"/>
              </a:rPr>
              <a:t>NO</a:t>
            </a:r>
          </a:p>
          <a:p>
            <a:pPr>
              <a:lnSpc>
                <a:spcPct val="130000"/>
              </a:lnSpc>
              <a:buFont typeface="Arial" charset="0"/>
              <a:buNone/>
            </a:pPr>
            <a:r>
              <a:rPr lang="cs-CZ" sz="1400" dirty="0">
                <a:latin typeface="Calibri" charset="0"/>
              </a:rPr>
              <a:t>9. </a:t>
            </a:r>
            <a:r>
              <a:rPr lang="en-US" sz="1400" dirty="0">
                <a:latin typeface="Calibri" charset="0"/>
              </a:rPr>
              <a:t>Their attitude was – typing to keyboard is a work for assistant, you know, and electronics that´s the key thing</a:t>
            </a:r>
            <a:r>
              <a:rPr lang="cs-CZ" sz="1400" dirty="0">
                <a:latin typeface="Calibri" charset="0"/>
              </a:rPr>
              <a:t>.</a:t>
            </a:r>
            <a:r>
              <a:rPr lang="en-US" sz="1400" dirty="0">
                <a:latin typeface="Calibri" charset="0"/>
              </a:rPr>
              <a:t> </a:t>
            </a:r>
            <a:r>
              <a:rPr lang="cs-CZ" sz="1400" dirty="0">
                <a:latin typeface="Calibri" charset="0"/>
              </a:rPr>
              <a:t>  </a:t>
            </a:r>
            <a:r>
              <a:rPr lang="cs-CZ" sz="1400" b="1" dirty="0">
                <a:latin typeface="Calibri" charset="0"/>
              </a:rPr>
              <a:t>YES</a:t>
            </a:r>
          </a:p>
          <a:p>
            <a:pPr>
              <a:lnSpc>
                <a:spcPct val="130000"/>
              </a:lnSpc>
              <a:buFont typeface="Arial" charset="0"/>
              <a:buNone/>
            </a:pPr>
            <a:r>
              <a:rPr lang="cs-CZ" sz="1400" dirty="0">
                <a:latin typeface="Calibri" charset="0"/>
              </a:rPr>
              <a:t>10. </a:t>
            </a:r>
            <a:r>
              <a:rPr lang="en-US" sz="1400" dirty="0">
                <a:latin typeface="Calibri" charset="0"/>
              </a:rPr>
              <a:t>I passed the school some way, I even don´t understand how, they probably neither.</a:t>
            </a:r>
            <a:r>
              <a:rPr lang="cs-CZ" sz="1400" dirty="0">
                <a:latin typeface="Calibri" charset="0"/>
              </a:rPr>
              <a:t>    </a:t>
            </a:r>
            <a:r>
              <a:rPr lang="cs-CZ" sz="1400" b="1" dirty="0">
                <a:latin typeface="Calibri" charset="0"/>
              </a:rPr>
              <a:t>YES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cs-CZ" sz="1200" b="1" dirty="0">
              <a:latin typeface="Calibri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cs-CZ" sz="1200" b="1" dirty="0">
              <a:latin typeface="Calibri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cs-CZ" sz="1100" b="1" dirty="0">
              <a:latin typeface="Calibri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1100" b="1" dirty="0">
              <a:latin typeface="Calibri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cs-CZ" sz="1100" b="1" dirty="0">
              <a:latin typeface="Calibri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cs-CZ" sz="1100" b="1" dirty="0">
              <a:latin typeface="Calibri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cs-CZ" sz="1100" b="1" dirty="0">
              <a:latin typeface="Calibri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cs-CZ" sz="1100" b="1" dirty="0">
              <a:latin typeface="Calibri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1100" b="1" dirty="0">
              <a:latin typeface="Calibri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cs-CZ" sz="1100" b="1" dirty="0">
              <a:latin typeface="Calibri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cs-CZ" sz="1100" b="1" dirty="0">
              <a:latin typeface="Calibri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1100" b="1" dirty="0">
              <a:latin typeface="Calibri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cs-CZ" sz="1100" b="1" dirty="0">
                <a:latin typeface="Calibri" charset="0"/>
              </a:rPr>
              <a:t> </a:t>
            </a:r>
            <a:r>
              <a:rPr lang="cs-CZ" sz="1100" dirty="0">
                <a:latin typeface="Calibri" charset="0"/>
              </a:rPr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cs-CZ" sz="1100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Netradiční technické inovace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 descr="F:\MSMT\Virni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401771" cy="479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208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Korekce nesprávného jazyka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 descr="F:\MSMT\TOStitulk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9382105" cy="507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802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629816"/>
            <a:ext cx="3466728" cy="1143000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Inspirace ze zahraničí</a:t>
            </a:r>
            <a:br>
              <a:rPr lang="cs-CZ" dirty="0" smtClean="0"/>
            </a:br>
            <a:r>
              <a:rPr lang="cs-CZ" dirty="0" err="1" smtClean="0"/>
              <a:t>Ms</a:t>
            </a:r>
            <a:r>
              <a:rPr lang="cs-CZ" dirty="0" smtClean="0"/>
              <a:t>. Cyril</a:t>
            </a:r>
            <a:endParaRPr lang="cs-CZ" dirty="0"/>
          </a:p>
        </p:txBody>
      </p:sp>
      <p:pic>
        <p:nvPicPr>
          <p:cNvPr id="4" name="Picture 5" descr="F:\MSMT\Cyril seminář 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095" y="116632"/>
            <a:ext cx="5400905" cy="381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MSMT\Cyril seminář 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89040"/>
            <a:ext cx="5400600" cy="292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732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715000"/>
            <a:ext cx="8229600" cy="1143000"/>
          </a:xfrm>
        </p:spPr>
        <p:txBody>
          <a:bodyPr/>
          <a:lstStyle/>
          <a:p>
            <a:r>
              <a:rPr lang="cs-CZ" dirty="0" smtClean="0"/>
              <a:t>http://v</a:t>
            </a:r>
            <a:r>
              <a:rPr lang="cs-CZ" dirty="0" smtClean="0"/>
              <a:t>yuka.prosperita-ops.cz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8866">
            <a:off x="4691690" y="1696189"/>
            <a:ext cx="4527305" cy="3120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4" y="44624"/>
            <a:ext cx="5251315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4345">
            <a:off x="56902" y="3267967"/>
            <a:ext cx="4726251" cy="233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297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cs-CZ" dirty="0" smtClean="0"/>
              <a:t>BEFORE YOU WATCH 1</a:t>
            </a:r>
            <a:br>
              <a:rPr lang="cs-CZ" dirty="0" smtClean="0"/>
            </a:br>
            <a:r>
              <a:rPr lang="en-US" sz="2200" dirty="0" smtClean="0"/>
              <a:t>Discuss and share your answers to the following questions:</a:t>
            </a:r>
            <a:endParaRPr lang="en-US" sz="2200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4005064"/>
            <a:ext cx="8229600" cy="244827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>
            <a:normAutofit lnSpcReduction="10000"/>
          </a:bodyPr>
          <a:lstStyle/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en-US" sz="2800" dirty="0" smtClean="0"/>
              <a:t>What are your </a:t>
            </a:r>
            <a:r>
              <a:rPr lang="en-US" sz="2800" dirty="0" err="1" smtClean="0"/>
              <a:t>favourite</a:t>
            </a:r>
            <a:r>
              <a:rPr lang="en-US" sz="2800" dirty="0" smtClean="0"/>
              <a:t> subjects at school?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en-US" sz="2800" dirty="0" smtClean="0"/>
              <a:t>What are some special skills you have (in sports, the arts, working with others, technologies, studying)?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en-US" sz="2800" dirty="0" smtClean="0"/>
              <a:t>Have you ever had any summer job? How was it?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en-US" sz="2800" dirty="0" smtClean="0"/>
              <a:t>What kind of software programs do you use?</a:t>
            </a:r>
          </a:p>
        </p:txBody>
      </p:sp>
      <p:pic>
        <p:nvPicPr>
          <p:cNvPr id="14343" name="Obrázek 9" descr="MP90042276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84313"/>
            <a:ext cx="2347913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Obrázek 10" descr="MP90041007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84313"/>
            <a:ext cx="2419350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Obrázek 11" descr="MP90043833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84313"/>
            <a:ext cx="2516188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Obrázek 8" descr="MC900307825.WM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828800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95536" y="1844824"/>
            <a:ext cx="8291264" cy="453650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lvl="0">
              <a:spcAft>
                <a:spcPts val="600"/>
              </a:spcAft>
              <a:buFont typeface="+mj-lt"/>
              <a:buAutoNum type="arabicPeriod"/>
            </a:pPr>
            <a:r>
              <a:rPr lang="en-US" sz="1600" dirty="0" err="1" smtClean="0"/>
              <a:t>Muchna’s</a:t>
            </a:r>
            <a:r>
              <a:rPr lang="en-US" sz="1600" dirty="0" smtClean="0"/>
              <a:t> teacher </a:t>
            </a:r>
            <a:r>
              <a:rPr lang="en-US" sz="1600" dirty="0"/>
              <a:t>didn’t believe that typing with a keyboard will help him survive.</a:t>
            </a:r>
          </a:p>
          <a:p>
            <a:pPr lvl="0"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Much started with small things like drawing a small house as a opportunity to learn programming from his father.</a:t>
            </a:r>
          </a:p>
          <a:p>
            <a:pPr lvl="0"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No one including </a:t>
            </a:r>
            <a:r>
              <a:rPr lang="en-US" sz="1600" dirty="0" err="1"/>
              <a:t>Muchna</a:t>
            </a:r>
            <a:r>
              <a:rPr lang="en-US" sz="1600" dirty="0"/>
              <a:t> believed that he was able to get to the university.</a:t>
            </a:r>
          </a:p>
          <a:p>
            <a:pPr lvl="0"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Because his parents didn´t send him enough money, he needed something more from a job. </a:t>
            </a:r>
          </a:p>
          <a:p>
            <a:pPr lvl="0"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The first thing he did as a freelancer was work for </a:t>
            </a:r>
            <a:r>
              <a:rPr lang="en-US" sz="1600" dirty="0" err="1"/>
              <a:t>Makro</a:t>
            </a:r>
            <a:r>
              <a:rPr lang="en-US" sz="1600" dirty="0"/>
              <a:t> as a computer programmer. </a:t>
            </a:r>
          </a:p>
          <a:p>
            <a:pPr lvl="0"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His </a:t>
            </a:r>
            <a:r>
              <a:rPr lang="cs-CZ" sz="1600" dirty="0" err="1"/>
              <a:t>dormitory</a:t>
            </a:r>
            <a:r>
              <a:rPr lang="cs-CZ" sz="1600" dirty="0"/>
              <a:t> </a:t>
            </a:r>
            <a:r>
              <a:rPr lang="cs-CZ" sz="1600" dirty="0" err="1"/>
              <a:t>cost</a:t>
            </a:r>
            <a:r>
              <a:rPr lang="cs-CZ" sz="1600" dirty="0"/>
              <a:t> </a:t>
            </a:r>
            <a:r>
              <a:rPr lang="en-US" sz="1600" dirty="0"/>
              <a:t>something roughly around 7000czk for one month. </a:t>
            </a:r>
          </a:p>
          <a:p>
            <a:pPr lvl="0"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He started working temporary jobs for two years. </a:t>
            </a:r>
          </a:p>
          <a:p>
            <a:pPr lvl="0"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He established Y Soft company in the year 2000.</a:t>
            </a:r>
          </a:p>
          <a:p>
            <a:pPr lvl="0"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After three years he passed the exams and finished school early. </a:t>
            </a:r>
          </a:p>
          <a:p>
            <a:pPr lvl="0"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For </a:t>
            </a:r>
            <a:r>
              <a:rPr lang="en-US" sz="1600" dirty="0" err="1"/>
              <a:t>Muchna</a:t>
            </a:r>
            <a:r>
              <a:rPr lang="en-US" sz="1600" dirty="0"/>
              <a:t>, the decision to work only on his business was simple – it was calling, it called him from the school. </a:t>
            </a:r>
          </a:p>
        </p:txBody>
      </p:sp>
      <p:sp>
        <p:nvSpPr>
          <p:cNvPr id="5" name="Nadpis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28215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cs-CZ" sz="4000" dirty="0">
                <a:solidFill>
                  <a:srgbClr val="FFFFFF"/>
                </a:solidFill>
              </a:rPr>
              <a:t> </a:t>
            </a:r>
            <a:br>
              <a:rPr lang="cs-CZ" sz="4000" dirty="0">
                <a:solidFill>
                  <a:srgbClr val="FFFFFF"/>
                </a:solidFill>
              </a:rPr>
            </a:br>
            <a:r>
              <a:rPr lang="cs-CZ" sz="4000" dirty="0" smtClean="0">
                <a:solidFill>
                  <a:srgbClr val="FFFFFF"/>
                </a:solidFill>
              </a:rPr>
              <a:t>WHILE </a:t>
            </a:r>
            <a:r>
              <a:rPr lang="cs-CZ" sz="4000" dirty="0">
                <a:solidFill>
                  <a:srgbClr val="FFFFFF"/>
                </a:solidFill>
              </a:rPr>
              <a:t>YOU WATCH 2 </a:t>
            </a:r>
            <a:br>
              <a:rPr lang="cs-CZ" sz="4000" dirty="0">
                <a:solidFill>
                  <a:srgbClr val="FFFFFF"/>
                </a:solidFill>
              </a:rPr>
            </a:br>
            <a:r>
              <a:rPr lang="en-US" sz="3100" dirty="0" smtClean="0">
                <a:solidFill>
                  <a:srgbClr val="FFFFFF"/>
                </a:solidFill>
              </a:rPr>
              <a:t>Are the following statements TRUE or FALSE?</a:t>
            </a:r>
            <a:r>
              <a:rPr lang="cs-CZ" sz="3100" dirty="0" smtClean="0">
                <a:solidFill>
                  <a:srgbClr val="FFFFFF"/>
                </a:solidFill>
              </a:rPr>
              <a:t> </a:t>
            </a:r>
            <a:r>
              <a:rPr lang="cs-CZ" sz="3100" dirty="0">
                <a:solidFill>
                  <a:srgbClr val="FFFFFF"/>
                </a:solidFill>
              </a:rPr>
              <a:t/>
            </a:r>
            <a:br>
              <a:rPr lang="cs-CZ" sz="3100" dirty="0">
                <a:solidFill>
                  <a:srgbClr val="FFFFFF"/>
                </a:solidFill>
              </a:rPr>
            </a:br>
            <a:r>
              <a:rPr lang="cs-CZ" sz="22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7414" name="Obrázek 5" descr="MC900322349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60000">
            <a:off x="6846888" y="53975"/>
            <a:ext cx="201612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 descr="MP9004117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1484784"/>
            <a:ext cx="2232248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8215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algn="l" fontAlgn="auto">
              <a:spcAft>
                <a:spcPts val="1200"/>
              </a:spcAft>
              <a:defRPr/>
            </a:pPr>
            <a:r>
              <a:rPr lang="cs-CZ" dirty="0" smtClean="0"/>
              <a:t>BEFORE YOU WATCH 2</a:t>
            </a:r>
            <a:br>
              <a:rPr lang="cs-CZ" dirty="0" smtClean="0"/>
            </a:br>
            <a:r>
              <a:rPr lang="en-US" sz="2200" dirty="0" smtClean="0"/>
              <a:t>Do you understand the following words? If not, </a:t>
            </a:r>
            <a:br>
              <a:rPr lang="en-US" sz="2200" dirty="0" smtClean="0"/>
            </a:br>
            <a:r>
              <a:rPr lang="en-US" sz="2200" dirty="0" smtClean="0"/>
              <a:t>look them up in a dictionary and write down the meanings.</a:t>
            </a:r>
            <a:endParaRPr lang="en-US" sz="2200" dirty="0"/>
          </a:p>
        </p:txBody>
      </p:sp>
      <p:sp>
        <p:nvSpPr>
          <p:cNvPr id="6" name="Zaoblený obdélník 5"/>
          <p:cNvSpPr/>
          <p:nvPr/>
        </p:nvSpPr>
        <p:spPr>
          <a:xfrm>
            <a:off x="179512" y="2348880"/>
            <a:ext cx="2376264" cy="57606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latin typeface="Candara" pitchFamily="34" charset="0"/>
              </a:rPr>
              <a:t>SCREEN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323528" y="4581128"/>
            <a:ext cx="2376264" cy="57606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latin typeface="Candara" pitchFamily="34" charset="0"/>
              </a:rPr>
              <a:t>PASS THE EXAM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1043608" y="2996952"/>
            <a:ext cx="2016224" cy="57606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latin typeface="Candara" pitchFamily="34" charset="0"/>
              </a:rPr>
              <a:t>DORMITORY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6156176" y="2492896"/>
            <a:ext cx="2592288" cy="57606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latin typeface="Candara" pitchFamily="34" charset="0"/>
              </a:rPr>
              <a:t>TEMPORARY JOB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6732240" y="4437112"/>
            <a:ext cx="1944216" cy="57606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latin typeface="Candara" pitchFamily="34" charset="0"/>
              </a:rPr>
              <a:t>TO EQUAL</a:t>
            </a:r>
            <a:endParaRPr lang="cs-CZ" sz="2400" b="1" dirty="0">
              <a:latin typeface="Candara" pitchFamily="34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 flipH="1">
            <a:off x="2987824" y="3861048"/>
            <a:ext cx="2592288" cy="57606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latin typeface="Candara" pitchFamily="34" charset="0"/>
              </a:rPr>
              <a:t>POCKET MONEY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3347864" y="2996952"/>
            <a:ext cx="2376264" cy="57606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latin typeface="Candara" pitchFamily="34" charset="0"/>
              </a:rPr>
              <a:t>FREELANCER</a:t>
            </a:r>
            <a:endParaRPr lang="cs-CZ" sz="2400" b="1" dirty="0">
              <a:latin typeface="Candara" pitchFamily="34" charset="0"/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5940152" y="3429000"/>
            <a:ext cx="2376264" cy="57606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latin typeface="Candara" pitchFamily="34" charset="0"/>
              </a:rPr>
              <a:t>OPPORTUNITY</a:t>
            </a:r>
          </a:p>
        </p:txBody>
      </p:sp>
      <p:sp>
        <p:nvSpPr>
          <p:cNvPr id="16" name="Zaoblený obdélník 15"/>
          <p:cNvSpPr/>
          <p:nvPr/>
        </p:nvSpPr>
        <p:spPr>
          <a:xfrm>
            <a:off x="467544" y="3717032"/>
            <a:ext cx="1656184" cy="57606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latin typeface="Candara" pitchFamily="34" charset="0"/>
              </a:rPr>
              <a:t>QUIT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323528" y="5661248"/>
            <a:ext cx="8628534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/>
              <a:t>Work in small </a:t>
            </a:r>
            <a:r>
              <a:rPr lang="en-US" sz="2400" b="1" dirty="0"/>
              <a:t>groups </a:t>
            </a:r>
            <a:r>
              <a:rPr lang="en-US" sz="2400" b="1" dirty="0" smtClean="0"/>
              <a:t>and check if you </a:t>
            </a:r>
            <a:r>
              <a:rPr lang="en-US" sz="2400" b="1" dirty="0"/>
              <a:t>all have the same </a:t>
            </a:r>
            <a:r>
              <a:rPr lang="en-US" sz="2400" b="1" dirty="0" smtClean="0"/>
              <a:t>meanings</a:t>
            </a:r>
            <a:endParaRPr lang="en-US" sz="2400" b="1" dirty="0"/>
          </a:p>
        </p:txBody>
      </p:sp>
      <p:pic>
        <p:nvPicPr>
          <p:cNvPr id="15396" name="Obrázek 18" descr="MC900307825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188913"/>
            <a:ext cx="172878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Zaoblený obdélník 20"/>
          <p:cNvSpPr/>
          <p:nvPr/>
        </p:nvSpPr>
        <p:spPr>
          <a:xfrm>
            <a:off x="5724128" y="1628800"/>
            <a:ext cx="2376264" cy="57606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latin typeface="Candara" pitchFamily="34" charset="0"/>
              </a:rPr>
              <a:t>FAIL THE EXAM</a:t>
            </a:r>
          </a:p>
        </p:txBody>
      </p:sp>
      <p:sp>
        <p:nvSpPr>
          <p:cNvPr id="22" name="Zaoblený obdélník 21"/>
          <p:cNvSpPr/>
          <p:nvPr/>
        </p:nvSpPr>
        <p:spPr>
          <a:xfrm>
            <a:off x="899592" y="1628800"/>
            <a:ext cx="2376264" cy="57606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latin typeface="Candara" pitchFamily="34" charset="0"/>
              </a:rPr>
              <a:t>KEYBOARD</a:t>
            </a:r>
          </a:p>
        </p:txBody>
      </p:sp>
      <p:sp>
        <p:nvSpPr>
          <p:cNvPr id="23" name="Zaoblený obdélník 22"/>
          <p:cNvSpPr/>
          <p:nvPr/>
        </p:nvSpPr>
        <p:spPr>
          <a:xfrm>
            <a:off x="3851920" y="4797152"/>
            <a:ext cx="2376264" cy="57606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latin typeface="Candara" pitchFamily="34" charset="0"/>
              </a:rPr>
              <a:t>GRADUATE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1763688" y="6237312"/>
            <a:ext cx="6002665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/>
              <a:t>Discuss across the groups until you all agree </a:t>
            </a:r>
            <a:endParaRPr lang="en-US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7000"/>
            <a:lum/>
          </a:blip>
          <a:srcRect/>
          <a:stretch>
            <a:fillRect t="-51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58417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cs-CZ" sz="4000" dirty="0">
                <a:solidFill>
                  <a:srgbClr val="FFFFFF"/>
                </a:solidFill>
              </a:rPr>
              <a:t> </a:t>
            </a:r>
            <a:r>
              <a:rPr lang="cs-CZ" sz="4000" dirty="0" smtClean="0">
                <a:solidFill>
                  <a:srgbClr val="FFFFFF"/>
                </a:solidFill>
              </a:rPr>
              <a:t>WHILE </a:t>
            </a:r>
            <a:r>
              <a:rPr lang="cs-CZ" sz="4000" dirty="0">
                <a:solidFill>
                  <a:srgbClr val="FFFFFF"/>
                </a:solidFill>
              </a:rPr>
              <a:t>YOU WATCH </a:t>
            </a:r>
            <a:r>
              <a:rPr lang="cs-CZ" sz="4000" dirty="0" smtClean="0">
                <a:solidFill>
                  <a:srgbClr val="FFFFFF"/>
                </a:solidFill>
              </a:rPr>
              <a:t>3</a:t>
            </a:r>
            <a:br>
              <a:rPr lang="cs-CZ" sz="4000" dirty="0" smtClean="0">
                <a:solidFill>
                  <a:srgbClr val="FFFFFF"/>
                </a:solidFill>
              </a:rPr>
            </a:br>
            <a:r>
              <a:rPr lang="cs-CZ" sz="4000" dirty="0">
                <a:solidFill>
                  <a:srgbClr val="FFFFFF"/>
                </a:solidFill>
              </a:rPr>
              <a:t> </a:t>
            </a:r>
            <a:r>
              <a:rPr lang="en-US" sz="2200" dirty="0" smtClean="0">
                <a:solidFill>
                  <a:srgbClr val="FFFFFF"/>
                </a:solidFill>
              </a:rPr>
              <a:t>Watch </a:t>
            </a:r>
            <a:r>
              <a:rPr lang="en-US" sz="2200" dirty="0">
                <a:solidFill>
                  <a:srgbClr val="FFFFFF"/>
                </a:solidFill>
              </a:rPr>
              <a:t>the video and </a:t>
            </a:r>
            <a:r>
              <a:rPr lang="en-US" sz="2200" dirty="0" smtClean="0">
                <a:solidFill>
                  <a:srgbClr val="FFFFFF"/>
                </a:solidFill>
              </a:rPr>
              <a:t>LISTEN for the words you copied down.</a:t>
            </a:r>
            <a:br>
              <a:rPr lang="en-US" sz="2200" dirty="0" smtClean="0">
                <a:solidFill>
                  <a:srgbClr val="FFFFFF"/>
                </a:solidFill>
              </a:rPr>
            </a:b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smtClean="0">
                <a:solidFill>
                  <a:srgbClr val="FFFFFF"/>
                </a:solidFill>
              </a:rPr>
              <a:t> Check which ones you </a:t>
            </a:r>
            <a:r>
              <a:rPr lang="en-US" sz="2200" dirty="0">
                <a:solidFill>
                  <a:srgbClr val="FFFFFF"/>
                </a:solidFill>
              </a:rPr>
              <a:t>hear during this section.</a:t>
            </a:r>
            <a:r>
              <a:rPr lang="cs-CZ" sz="2200" dirty="0">
                <a:solidFill>
                  <a:srgbClr val="FFFFFF"/>
                </a:solidFill>
              </a:rPr>
              <a:t/>
            </a:r>
            <a:br>
              <a:rPr lang="cs-CZ" sz="2200" dirty="0">
                <a:solidFill>
                  <a:srgbClr val="FFFFFF"/>
                </a:solidFill>
              </a:rPr>
            </a:br>
            <a:r>
              <a:rPr lang="cs-CZ" sz="22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6389" name="Obrázek 8" descr="MC900322349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60000">
            <a:off x="7086600" y="53975"/>
            <a:ext cx="201612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772493"/>
            <a:ext cx="8424936" cy="360363"/>
          </a:xfrm>
        </p:spPr>
        <p:txBody>
          <a:bodyPr/>
          <a:lstStyle/>
          <a:p>
            <a:pPr marL="609600" indent="-609600"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Translate these English expressions into their Czech equivalent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endParaRPr lang="en-US" sz="2000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83568" y="404665"/>
            <a:ext cx="5255939" cy="7920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cs-CZ" b="1" dirty="0" smtClean="0">
                <a:ln w="10541" cmpd="sng">
                  <a:noFill/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Calibri" pitchFamily="34" charset="0"/>
                <a:cs typeface="Calibri" pitchFamily="34" charset="0"/>
              </a:rPr>
              <a:t>AFTER YOU WATCH</a:t>
            </a:r>
          </a:p>
        </p:txBody>
      </p:sp>
      <p:sp>
        <p:nvSpPr>
          <p:cNvPr id="23599" name="Obdélník 6"/>
          <p:cNvSpPr>
            <a:spLocks noChangeArrowheads="1"/>
          </p:cNvSpPr>
          <p:nvPr/>
        </p:nvSpPr>
        <p:spPr bwMode="auto">
          <a:xfrm>
            <a:off x="6054007" y="848906"/>
            <a:ext cx="229061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4000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Exercise</a:t>
            </a:r>
            <a:r>
              <a:rPr lang="cs-CZ" sz="4000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4</a:t>
            </a:r>
          </a:p>
        </p:txBody>
      </p:sp>
      <p:graphicFrame>
        <p:nvGraphicFramePr>
          <p:cNvPr id="7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215408"/>
              </p:ext>
            </p:extLst>
          </p:nvPr>
        </p:nvGraphicFramePr>
        <p:xfrm>
          <a:off x="568325" y="2708920"/>
          <a:ext cx="8099425" cy="304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2" name="Document" r:id="rId4" imgW="5906160" imgH="2093400" progId="">
                  <p:embed/>
                </p:oleObj>
              </mc:Choice>
              <mc:Fallback>
                <p:oleObj name="Document" r:id="rId4" imgW="5906160" imgH="2093400" progId="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325" y="2708920"/>
                        <a:ext cx="8099425" cy="304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6392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cs-CZ" sz="4000" dirty="0">
                <a:solidFill>
                  <a:srgbClr val="FFFFFF"/>
                </a:solidFill>
              </a:rPr>
              <a:t> </a:t>
            </a:r>
            <a:br>
              <a:rPr lang="cs-CZ" sz="4000" dirty="0">
                <a:solidFill>
                  <a:srgbClr val="FFFFFF"/>
                </a:solidFill>
              </a:rPr>
            </a:br>
            <a:r>
              <a:rPr lang="cs-CZ" sz="4000" dirty="0">
                <a:solidFill>
                  <a:srgbClr val="FFFFFF"/>
                </a:solidFill>
              </a:rPr>
              <a:t>AFTER YOU WATCH 5</a:t>
            </a:r>
            <a:br>
              <a:rPr lang="cs-CZ" sz="4000" dirty="0">
                <a:solidFill>
                  <a:srgbClr val="FFFFFF"/>
                </a:solidFill>
              </a:rPr>
            </a:br>
            <a:r>
              <a:rPr lang="en-US" sz="1800" dirty="0">
                <a:solidFill>
                  <a:srgbClr val="FFFFFF"/>
                </a:solidFill>
              </a:rPr>
              <a:t>You could hear s</a:t>
            </a:r>
            <a:r>
              <a:rPr lang="en-US" sz="1600" dirty="0">
                <a:solidFill>
                  <a:srgbClr val="FFFFFF"/>
                </a:solidFill>
              </a:rPr>
              <a:t>ome of the sentences below in the video but some of them not.</a:t>
            </a:r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1600" dirty="0" smtClean="0">
                <a:solidFill>
                  <a:srgbClr val="FFFFFF"/>
                </a:solidFill>
              </a:rPr>
              <a:t>Check </a:t>
            </a:r>
            <a:r>
              <a:rPr lang="en-US" sz="1600" dirty="0">
                <a:solidFill>
                  <a:srgbClr val="FFFFFF"/>
                </a:solidFill>
              </a:rPr>
              <a:t>those that you think you heard.</a:t>
            </a:r>
            <a:r>
              <a:rPr lang="cs-CZ" sz="4000" dirty="0">
                <a:solidFill>
                  <a:srgbClr val="FFFFFF"/>
                </a:solidFill>
              </a:rPr>
              <a:t/>
            </a:r>
            <a:br>
              <a:rPr lang="cs-CZ" sz="4000" dirty="0">
                <a:solidFill>
                  <a:srgbClr val="FFFFFF"/>
                </a:solidFill>
              </a:rPr>
            </a:br>
            <a:r>
              <a:rPr lang="cs-CZ" sz="1800" dirty="0">
                <a:solidFill>
                  <a:srgbClr val="FFFFFF"/>
                </a:solidFill>
              </a:rPr>
              <a:t> </a:t>
            </a:r>
            <a:r>
              <a:rPr lang="cs-CZ" sz="2200" dirty="0">
                <a:solidFill>
                  <a:srgbClr val="FFFFFF"/>
                </a:solidFill>
              </a:rPr>
              <a:t/>
            </a:r>
            <a:br>
              <a:rPr lang="cs-CZ" sz="2200" dirty="0">
                <a:solidFill>
                  <a:srgbClr val="FFFFFF"/>
                </a:solidFill>
              </a:rPr>
            </a:br>
            <a:r>
              <a:rPr lang="cs-CZ" sz="22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9461" name="Zástupný symbol pro obsah 8" descr="MC900326128.WM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88913"/>
            <a:ext cx="12239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23850" y="1536973"/>
            <a:ext cx="8424863" cy="5238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dirty="0">
                <a:latin typeface="+mn-lt"/>
                <a:ea typeface="+mn-ea"/>
              </a:rPr>
              <a:t>1. </a:t>
            </a:r>
            <a:r>
              <a:rPr lang="en-US" sz="1400" dirty="0">
                <a:latin typeface="+mn-lt"/>
                <a:ea typeface="+mn-ea"/>
              </a:rPr>
              <a:t>But at that time, it was like 1994, if I remember correctly, at that time there were no software-oriented schools, high schools, I mean, at all.</a:t>
            </a:r>
            <a:endParaRPr lang="cs-CZ" sz="1400" dirty="0">
              <a:latin typeface="+mn-lt"/>
              <a:ea typeface="+mn-ea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07950" y="5732463"/>
            <a:ext cx="8280400" cy="3079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cs-CZ" sz="1400">
                <a:latin typeface="Calibri" charset="0"/>
              </a:rPr>
              <a:t>9. </a:t>
            </a:r>
            <a:r>
              <a:rPr lang="en-US" sz="1400">
                <a:latin typeface="Calibri" charset="0"/>
              </a:rPr>
              <a:t>Their attitude was – typing to keyboard is a work for assistant, you know, and electronics that´s the key thing</a:t>
            </a:r>
            <a:r>
              <a:rPr lang="cs-CZ" sz="1400">
                <a:latin typeface="Calibri" charset="0"/>
              </a:rPr>
              <a:t>.</a:t>
            </a:r>
            <a:r>
              <a:rPr lang="en-US" sz="1400">
                <a:latin typeface="Calibri" charset="0"/>
              </a:rPr>
              <a:t> </a:t>
            </a:r>
            <a:endParaRPr lang="cs-CZ" sz="1400">
              <a:latin typeface="Calibri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23850" y="6237288"/>
            <a:ext cx="6480175" cy="3079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cs-CZ" sz="1400" dirty="0">
                <a:latin typeface="Calibri" charset="0"/>
              </a:rPr>
              <a:t>10. </a:t>
            </a:r>
            <a:r>
              <a:rPr lang="en-US" sz="1400" dirty="0">
                <a:latin typeface="Calibri" charset="0"/>
              </a:rPr>
              <a:t>I passed the school some way, I even don´t understand how, </a:t>
            </a:r>
            <a:r>
              <a:rPr lang="en-US" sz="1400" dirty="0" smtClean="0">
                <a:latin typeface="Calibri" charset="0"/>
              </a:rPr>
              <a:t>neither do they.</a:t>
            </a:r>
            <a:endParaRPr lang="cs-CZ" sz="1400" dirty="0">
              <a:latin typeface="Calibri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250825" y="3141663"/>
            <a:ext cx="3673475" cy="3063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dirty="0">
                <a:latin typeface="+mn-lt"/>
                <a:ea typeface="+mn-ea"/>
              </a:rPr>
              <a:t>4. </a:t>
            </a:r>
            <a:r>
              <a:rPr lang="en-US" sz="1400" dirty="0">
                <a:latin typeface="+mn-lt"/>
                <a:ea typeface="+mn-ea"/>
              </a:rPr>
              <a:t>And that was the thing which led me to Brno.</a:t>
            </a:r>
            <a:endParaRPr lang="cs-CZ" sz="1400" dirty="0">
              <a:latin typeface="+mn-lt"/>
              <a:ea typeface="+mn-ea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250825" y="4076700"/>
            <a:ext cx="8677275" cy="3079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cs-CZ" sz="1400">
                <a:latin typeface="Calibri" charset="0"/>
              </a:rPr>
              <a:t>6. </a:t>
            </a:r>
            <a:r>
              <a:rPr lang="en-US" sz="1400">
                <a:latin typeface="Calibri" charset="0"/>
              </a:rPr>
              <a:t>I remember it like it would be today, 10 years ago, more than that – 12 years ago, I needed some cash, you know.</a:t>
            </a:r>
            <a:endParaRPr lang="cs-CZ" sz="1400">
              <a:latin typeface="Calibri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539750" y="4652963"/>
            <a:ext cx="6336506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dirty="0">
                <a:latin typeface="+mn-lt"/>
                <a:ea typeface="+mn-ea"/>
              </a:rPr>
              <a:t>7. </a:t>
            </a:r>
            <a:r>
              <a:rPr lang="en-US" sz="1400" dirty="0">
                <a:latin typeface="+mn-lt"/>
                <a:ea typeface="+mn-ea"/>
              </a:rPr>
              <a:t>And I was moving, shifting, waters, you know, cans of water during the night.</a:t>
            </a:r>
            <a:endParaRPr lang="cs-CZ" sz="1400" dirty="0">
              <a:latin typeface="+mn-lt"/>
              <a:ea typeface="+mn-ea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250825" y="5157788"/>
            <a:ext cx="6624638" cy="3079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dirty="0">
                <a:latin typeface="+mn-lt"/>
                <a:ea typeface="+mn-ea"/>
              </a:rPr>
              <a:t>8. </a:t>
            </a:r>
            <a:r>
              <a:rPr lang="en-US" sz="1400" dirty="0">
                <a:latin typeface="+mn-lt"/>
                <a:ea typeface="+mn-ea"/>
              </a:rPr>
              <a:t>The lectures at university were sometimes very boring but sometimes very interesting. 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395288" y="3573463"/>
            <a:ext cx="4824784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dirty="0">
                <a:latin typeface="+mn-lt"/>
                <a:ea typeface="+mn-ea"/>
              </a:rPr>
              <a:t>5. </a:t>
            </a:r>
            <a:r>
              <a:rPr lang="en-US" sz="1400" dirty="0">
                <a:latin typeface="+mn-lt"/>
                <a:ea typeface="+mn-ea"/>
              </a:rPr>
              <a:t>When I started living in dormitory, the times were tough.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107504" y="2636838"/>
            <a:ext cx="6119813" cy="3079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cs-CZ" sz="1400" dirty="0">
                <a:latin typeface="Calibri" charset="0"/>
              </a:rPr>
              <a:t>3. </a:t>
            </a:r>
            <a:r>
              <a:rPr lang="en-US" sz="1400" dirty="0">
                <a:latin typeface="Calibri" charset="0"/>
              </a:rPr>
              <a:t>Originally I didn´t want to go to university but it would make my parents happy.  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250825" y="2205038"/>
            <a:ext cx="4249738" cy="3079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dirty="0">
                <a:latin typeface="+mn-lt"/>
                <a:ea typeface="+mn-ea"/>
              </a:rPr>
              <a:t>2. </a:t>
            </a:r>
            <a:r>
              <a:rPr lang="en-US" sz="1400" dirty="0">
                <a:latin typeface="+mn-lt"/>
                <a:ea typeface="+mn-ea"/>
              </a:rPr>
              <a:t>My father told me that electronics is not very useful.</a:t>
            </a:r>
          </a:p>
        </p:txBody>
      </p:sp>
      <p:pic>
        <p:nvPicPr>
          <p:cNvPr id="18" name="Obrázek 17" descr="MP9003088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2132856"/>
            <a:ext cx="2699792" cy="17773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cs-CZ" sz="4000" dirty="0">
                <a:solidFill>
                  <a:srgbClr val="FFFFFF"/>
                </a:solidFill>
              </a:rPr>
              <a:t> </a:t>
            </a:r>
            <a:br>
              <a:rPr lang="cs-CZ" sz="4000" dirty="0">
                <a:solidFill>
                  <a:srgbClr val="FFFFFF"/>
                </a:solidFill>
              </a:rPr>
            </a:br>
            <a:r>
              <a:rPr lang="cs-CZ" sz="4000" dirty="0">
                <a:solidFill>
                  <a:srgbClr val="FFFFFF"/>
                </a:solidFill>
              </a:rPr>
              <a:t>AFTER YOU </a:t>
            </a:r>
            <a:r>
              <a:rPr lang="cs-CZ" sz="4000" dirty="0" smtClean="0">
                <a:solidFill>
                  <a:srgbClr val="FFFFFF"/>
                </a:solidFill>
              </a:rPr>
              <a:t>WATCH 6</a:t>
            </a:r>
            <a:r>
              <a:rPr lang="cs-CZ" sz="4000" dirty="0">
                <a:solidFill>
                  <a:srgbClr val="FFFFFF"/>
                </a:solidFill>
              </a:rPr>
              <a:t/>
            </a:r>
            <a:br>
              <a:rPr lang="cs-CZ" sz="4000" dirty="0">
                <a:solidFill>
                  <a:srgbClr val="FFFFFF"/>
                </a:solidFill>
              </a:rPr>
            </a:br>
            <a:r>
              <a:rPr lang="en-US" sz="1800" dirty="0">
                <a:solidFill>
                  <a:srgbClr val="FFFFFF"/>
                </a:solidFill>
              </a:rPr>
              <a:t>The jumbled sentences are all from the text. Rearrange the words to </a:t>
            </a:r>
            <a:br>
              <a:rPr lang="en-US" sz="1800" dirty="0">
                <a:solidFill>
                  <a:srgbClr val="FFFFFF"/>
                </a:solidFill>
              </a:rPr>
            </a:br>
            <a:r>
              <a:rPr lang="en-US" sz="1800" dirty="0">
                <a:solidFill>
                  <a:srgbClr val="FFFFFF"/>
                </a:solidFill>
              </a:rPr>
              <a:t>form the right sentences. Do it as quickly as possible. </a:t>
            </a:r>
            <a:r>
              <a:rPr lang="cs-CZ" sz="4000" dirty="0">
                <a:solidFill>
                  <a:srgbClr val="FFFFFF"/>
                </a:solidFill>
              </a:rPr>
              <a:t/>
            </a:r>
            <a:br>
              <a:rPr lang="cs-CZ" sz="4000" dirty="0">
                <a:solidFill>
                  <a:srgbClr val="FFFFFF"/>
                </a:solidFill>
              </a:rPr>
            </a:br>
            <a:r>
              <a:rPr lang="cs-CZ" sz="1800" dirty="0">
                <a:solidFill>
                  <a:srgbClr val="FFFFFF"/>
                </a:solidFill>
              </a:rPr>
              <a:t> </a:t>
            </a:r>
            <a:r>
              <a:rPr lang="cs-CZ" sz="2200" dirty="0">
                <a:solidFill>
                  <a:srgbClr val="FFFFFF"/>
                </a:solidFill>
              </a:rPr>
              <a:t/>
            </a:r>
            <a:br>
              <a:rPr lang="cs-CZ" sz="2200" dirty="0">
                <a:solidFill>
                  <a:srgbClr val="FFFFFF"/>
                </a:solidFill>
              </a:rPr>
            </a:br>
            <a:r>
              <a:rPr lang="cs-CZ" sz="22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8437" name="Zástupný symbol pro obsah 8" descr="MC900326128.WMF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51725" y="188913"/>
            <a:ext cx="1223963" cy="1201737"/>
          </a:xfrm>
        </p:spPr>
      </p:pic>
      <p:sp>
        <p:nvSpPr>
          <p:cNvPr id="10" name="TextovéPole 9"/>
          <p:cNvSpPr txBox="1"/>
          <p:nvPr/>
        </p:nvSpPr>
        <p:spPr>
          <a:xfrm>
            <a:off x="468313" y="1628775"/>
            <a:ext cx="7704137" cy="3698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atin typeface="+mn-lt"/>
                <a:ea typeface="+mn-ea"/>
              </a:rPr>
              <a:t>1</a:t>
            </a:r>
            <a:r>
              <a:rPr lang="en-US" dirty="0">
                <a:latin typeface="+mn-lt"/>
                <a:ea typeface="+mn-ea"/>
              </a:rPr>
              <a:t>. that </a:t>
            </a:r>
            <a:r>
              <a:rPr lang="en-US" dirty="0" err="1">
                <a:latin typeface="+mn-lt"/>
                <a:ea typeface="+mn-ea"/>
              </a:rPr>
              <a:t>Muchna</a:t>
            </a:r>
            <a:r>
              <a:rPr lang="en-US" dirty="0">
                <a:latin typeface="+mn-lt"/>
                <a:ea typeface="+mn-ea"/>
              </a:rPr>
              <a:t>, keyboard really believe you typing to do will let you do survive?</a:t>
            </a:r>
            <a:endParaRPr lang="cs-CZ" dirty="0">
              <a:latin typeface="+mn-lt"/>
              <a:ea typeface="+mn-ea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187450" y="2133600"/>
            <a:ext cx="7705725" cy="3683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atin typeface="+mn-lt"/>
                <a:ea typeface="+mn-ea"/>
              </a:rPr>
              <a:t>2. </a:t>
            </a:r>
            <a:r>
              <a:rPr lang="en-US" dirty="0">
                <a:latin typeface="+mn-lt"/>
                <a:ea typeface="+mn-ea"/>
              </a:rPr>
              <a:t>that study the closest So thing was able to was</a:t>
            </a:r>
            <a:r>
              <a:rPr lang="cs-CZ" dirty="0">
                <a:latin typeface="+mn-lt"/>
                <a:ea typeface="+mn-ea"/>
              </a:rPr>
              <a:t> </a:t>
            </a:r>
            <a:r>
              <a:rPr lang="en-US" dirty="0">
                <a:latin typeface="+mn-lt"/>
                <a:ea typeface="+mn-ea"/>
              </a:rPr>
              <a:t>I.</a:t>
            </a:r>
            <a:endParaRPr lang="cs-CZ" dirty="0">
              <a:latin typeface="+mn-lt"/>
              <a:ea typeface="+mn-ea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79388" y="2636838"/>
            <a:ext cx="8172450" cy="369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atin typeface="+mn-lt"/>
                <a:ea typeface="+mn-ea"/>
              </a:rPr>
              <a:t>3. </a:t>
            </a:r>
            <a:r>
              <a:rPr lang="en-US" dirty="0">
                <a:latin typeface="+mn-lt"/>
                <a:ea typeface="+mn-ea"/>
              </a:rPr>
              <a:t>of, nobody First me get believed all that I was including to</a:t>
            </a:r>
            <a:r>
              <a:rPr lang="cs-CZ" dirty="0">
                <a:latin typeface="+mn-lt"/>
                <a:ea typeface="+mn-ea"/>
              </a:rPr>
              <a:t> </a:t>
            </a:r>
            <a:r>
              <a:rPr lang="en-US" dirty="0">
                <a:latin typeface="+mn-lt"/>
                <a:ea typeface="+mn-ea"/>
              </a:rPr>
              <a:t>able to the university</a:t>
            </a:r>
            <a:r>
              <a:rPr lang="cs-CZ" sz="1700" dirty="0">
                <a:latin typeface="+mn-lt"/>
                <a:ea typeface="+mn-ea"/>
              </a:rPr>
              <a:t>.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187450" y="5084763"/>
            <a:ext cx="7705725" cy="369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cs-CZ"/>
              <a:t>4. </a:t>
            </a:r>
            <a:r>
              <a:rPr lang="en-US"/>
              <a:t>just didn´t me living dormitory enough, it Parents was good for and feed basic</a:t>
            </a:r>
            <a:r>
              <a:rPr lang="cs-CZ"/>
              <a:t>.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179388" y="5661025"/>
            <a:ext cx="8101012" cy="3698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cs-CZ"/>
              <a:t>5. </a:t>
            </a:r>
            <a:r>
              <a:rPr lang="en-US"/>
              <a:t>the I took job And was store a temporary first in Makro, that´s thing a wholesale. </a:t>
            </a:r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1258888" y="6237288"/>
            <a:ext cx="7705725" cy="369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atin typeface="+mn-lt"/>
                <a:ea typeface="+mn-ea"/>
              </a:rPr>
              <a:t>6. </a:t>
            </a:r>
            <a:r>
              <a:rPr lang="en-US" dirty="0">
                <a:latin typeface="+mn-lt"/>
                <a:ea typeface="+mn-ea"/>
              </a:rPr>
              <a:t>went three After I because years the business quit </a:t>
            </a:r>
            <a:r>
              <a:rPr lang="en-US" dirty="0" smtClean="0">
                <a:latin typeface="+mn-lt"/>
                <a:ea typeface="+mn-ea"/>
              </a:rPr>
              <a:t>up.</a:t>
            </a:r>
            <a:endParaRPr lang="cs-CZ" dirty="0">
              <a:latin typeface="+mn-lt"/>
              <a:ea typeface="+mn-ea"/>
            </a:endParaRPr>
          </a:p>
        </p:txBody>
      </p:sp>
      <p:pic>
        <p:nvPicPr>
          <p:cNvPr id="18444" name="Obrázek 16" descr="MP90040900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068638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2179</TotalTime>
  <Words>1332</Words>
  <Application>Microsoft Office PowerPoint</Application>
  <PresentationFormat>Předvádění na obrazovce (4:3)</PresentationFormat>
  <Paragraphs>142</Paragraphs>
  <Slides>16</Slides>
  <Notes>3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8" baseType="lpstr">
      <vt:lpstr>Motiv sady Office</vt:lpstr>
      <vt:lpstr>Document</vt:lpstr>
      <vt:lpstr>Y SOFT</vt:lpstr>
      <vt:lpstr>http://vyuka.prosperita-ops.cz</vt:lpstr>
      <vt:lpstr>BEFORE YOU WATCH 1 Discuss and share your answers to the following questions:</vt:lpstr>
      <vt:lpstr>  WHILE YOU WATCH 2  Are the following statements TRUE or FALSE?   </vt:lpstr>
      <vt:lpstr>BEFORE YOU WATCH 2 Do you understand the following words? If not,  look them up in a dictionary and write down the meanings.</vt:lpstr>
      <vt:lpstr> WHILE YOU WATCH 3  Watch the video and LISTEN for the words you copied down.   Check which ones you hear during this section.  </vt:lpstr>
      <vt:lpstr>Prezentace aplikace PowerPoint</vt:lpstr>
      <vt:lpstr>  AFTER YOU WATCH 5 You could hear some of the sentences below in the video but some of them not. Check those that you think you heard.    </vt:lpstr>
      <vt:lpstr>  AFTER YOU WATCH 6 The jumbled sentences are all from the text. Rearrange the words to  form the right sentences. Do it as quickly as possible.     </vt:lpstr>
      <vt:lpstr>  AFTER YOU WATCH 7  Discuss, Develop and Present  </vt:lpstr>
      <vt:lpstr>  FOLLOW-UP Below there are some useful phrases from the video. Use your own ideas how to finish them and  the sentences into stories.    </vt:lpstr>
      <vt:lpstr>ANSWER KEY</vt:lpstr>
      <vt:lpstr>Prezentace aplikace PowerPoint</vt:lpstr>
      <vt:lpstr>Netradiční technické inovace</vt:lpstr>
      <vt:lpstr>Korekce nesprávného jazyka</vt:lpstr>
      <vt:lpstr> Inspirace ze zahraničí Ms. Cyril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BEFORE YOU WATCH</dc:title>
  <dc:creator>hp</dc:creator>
  <cp:lastModifiedBy>Pavel Komárek</cp:lastModifiedBy>
  <cp:revision>94</cp:revision>
  <dcterms:created xsi:type="dcterms:W3CDTF">2010-11-15T13:30:36Z</dcterms:created>
  <dcterms:modified xsi:type="dcterms:W3CDTF">2013-04-02T22:51:27Z</dcterms:modified>
</cp:coreProperties>
</file>