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80" r:id="rId16"/>
    <p:sldId id="27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878" autoAdjust="0"/>
  </p:normalViewPr>
  <p:slideViewPr>
    <p:cSldViewPr>
      <p:cViewPr>
        <p:scale>
          <a:sx n="100" d="100"/>
          <a:sy n="100" d="100"/>
        </p:scale>
        <p:origin x="-282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9B1B-9018-4652-9FBC-65586ABBFDB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0BE1-F3E2-4049-ACF1-720924949E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7995B-6D6A-4C91-81E8-7D90FC9C02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FAE65-801A-408E-8C7D-B4EBDA59E4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8F70-E629-4D9E-A30C-3796132766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64F6-211D-4D19-BD91-4ADA90D950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EECD-DD16-4206-B62E-55232F28DC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3A05-EFA5-4DEE-B7EB-A8914AA134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FEE4-38F7-421A-8505-04E1B613C3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23B1-9938-42BB-9EA7-21E06758F0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37460-9018-422A-8487-8D947D8D1F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D5CB-B1C3-4F30-99D1-3455BE1EB09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5DDA-303D-4AD8-B174-10A77041E6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73B03-0092-4002-BE98-164B205149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5354-A833-4419-887B-8B1FCB8253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93AE-6E4C-4006-B3F4-D0CD83F8B8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F4E68-1AB8-4992-940A-5B4FA9F416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5E133-216A-4929-BD14-B8AD027887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CA27-989F-43E7-B306-022EE67180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E344-E2F6-45DD-9E9A-115643766B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3488-9F21-46E6-8090-CA914643C66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BF03-A1E8-44F9-A4F0-36CF8FB8CE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053884-2BA9-48AE-BFF0-13806D090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EBCA0F-B5DB-4343-92FC-BB8ED1E7281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 descr="02_eskalator_1959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700213"/>
            <a:ext cx="2857500" cy="3810000"/>
          </a:xfrm>
          <a:prstGeom prst="rect">
            <a:avLst/>
          </a:prstGeom>
          <a:noFill/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00113" y="28003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39750" y="2133600"/>
            <a:ext cx="43910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400" b="1"/>
              <a:t>ESKALÁTOR </a:t>
            </a:r>
          </a:p>
          <a:p>
            <a:pPr algn="ctr"/>
            <a:r>
              <a:rPr lang="cs-CZ" sz="3400" b="1"/>
              <a:t>– </a:t>
            </a:r>
          </a:p>
          <a:p>
            <a:pPr algn="ctr"/>
            <a:r>
              <a:rPr lang="cs-CZ" sz="2000" b="1"/>
              <a:t>Komplexní systém rozvoje jazykové gramotnosti žáků ve Středočeském kraji</a:t>
            </a:r>
            <a:r>
              <a:rPr lang="cs-CZ" sz="2000"/>
              <a:t> </a:t>
            </a:r>
            <a:r>
              <a:rPr lang="cs-CZ" sz="2000" b="1"/>
              <a:t/>
            </a:r>
            <a:br>
              <a:rPr lang="cs-CZ" sz="2000" b="1"/>
            </a:br>
            <a:r>
              <a:rPr lang="cs-CZ" sz="2000" b="1"/>
              <a:t>CZ.1.07/1.1.06 /01.0095</a:t>
            </a:r>
          </a:p>
          <a:p>
            <a:pPr algn="ctr"/>
            <a:r>
              <a:rPr lang="cs-CZ" sz="3200" b="1"/>
              <a:t> </a:t>
            </a:r>
          </a:p>
          <a:p>
            <a:pPr algn="ctr"/>
            <a:r>
              <a:rPr lang="cs-CZ" sz="2800" b="1"/>
              <a:t>11. 10. 2012</a:t>
            </a:r>
          </a:p>
          <a:p>
            <a:endParaRPr lang="cs-CZ" sz="3200"/>
          </a:p>
          <a:p>
            <a:endParaRPr lang="cs-CZ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420938"/>
            <a:ext cx="266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420938"/>
            <a:ext cx="266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3850" y="5373688"/>
            <a:ext cx="8208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sz="1600"/>
          </a:p>
          <a:p>
            <a:r>
              <a:rPr lang="cs-CZ" sz="1600"/>
              <a:t>Výsledky ze 3. testování čtenářské gramotnosti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8313" y="1125538"/>
            <a:ext cx="5688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sz="2400" b="1">
              <a:solidFill>
                <a:schemeClr val="tx2"/>
              </a:solidFill>
            </a:endParaRPr>
          </a:p>
          <a:p>
            <a:r>
              <a:rPr lang="cs-CZ" sz="2400" b="1">
                <a:solidFill>
                  <a:schemeClr val="tx2"/>
                </a:solidFill>
              </a:rPr>
              <a:t>Jak vypadá skutečný pokrok žáka?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80645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5. </a:t>
            </a:r>
            <a:r>
              <a:rPr lang="cs-CZ" sz="2400" b="1" u="sng"/>
              <a:t>jasná přidaná hodnota učitele, školy</a:t>
            </a:r>
          </a:p>
          <a:p>
            <a:endParaRPr lang="cs-CZ" sz="2400" b="1" u="sng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/>
              <a:t> zlepšení žáka/třídy = výsledek práce žáků, učitele, školy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400"/>
          </a:p>
          <a:p>
            <a:endParaRPr lang="cs-CZ" sz="2400" b="1"/>
          </a:p>
          <a:p>
            <a:r>
              <a:rPr lang="cs-CZ" sz="2400" b="1"/>
              <a:t>květen 2010</a:t>
            </a:r>
          </a:p>
          <a:p>
            <a:r>
              <a:rPr lang="cs-CZ" sz="2400"/>
              <a:t>výsledek třídy </a:t>
            </a:r>
          </a:p>
          <a:p>
            <a:r>
              <a:rPr lang="cs-CZ" sz="2400"/>
              <a:t>podprůměrný</a:t>
            </a:r>
          </a:p>
          <a:p>
            <a:r>
              <a:rPr lang="cs-CZ" sz="2400"/>
              <a:t/>
            </a:r>
            <a:br>
              <a:rPr lang="cs-CZ" sz="2400"/>
            </a:br>
            <a:endParaRPr lang="cs-CZ" sz="2400"/>
          </a:p>
          <a:p>
            <a:endParaRPr lang="cs-CZ" sz="2400"/>
          </a:p>
          <a:p>
            <a:r>
              <a:rPr lang="cs-CZ" sz="2400" b="1"/>
              <a:t>listopad 2010</a:t>
            </a:r>
          </a:p>
          <a:p>
            <a:r>
              <a:rPr lang="cs-CZ" sz="2400"/>
              <a:t>výsledek třídy</a:t>
            </a:r>
          </a:p>
          <a:p>
            <a:r>
              <a:rPr lang="cs-CZ" sz="2400"/>
              <a:t>nadprůměrný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/>
          </a:p>
          <a:p>
            <a:endParaRPr lang="cs-CZ" b="1" u="sng"/>
          </a:p>
        </p:txBody>
      </p:sp>
      <p:pic>
        <p:nvPicPr>
          <p:cNvPr id="13321" name="Picture 9" descr="graf_6A_2"/>
          <p:cNvPicPr>
            <a:picLocks noChangeAspect="1" noChangeArrowheads="1"/>
          </p:cNvPicPr>
          <p:nvPr/>
        </p:nvPicPr>
        <p:blipFill>
          <a:blip r:embed="rId5"/>
          <a:srcRect b="51826"/>
          <a:stretch>
            <a:fillRect/>
          </a:stretch>
        </p:blipFill>
        <p:spPr bwMode="auto">
          <a:xfrm>
            <a:off x="3132138" y="2205038"/>
            <a:ext cx="5676900" cy="2303462"/>
          </a:xfrm>
          <a:prstGeom prst="rect">
            <a:avLst/>
          </a:prstGeom>
          <a:noFill/>
        </p:spPr>
      </p:pic>
      <p:pic>
        <p:nvPicPr>
          <p:cNvPr id="13322" name="Picture 10" descr="graf_6A_3"/>
          <p:cNvPicPr>
            <a:picLocks noChangeAspect="1" noChangeArrowheads="1"/>
          </p:cNvPicPr>
          <p:nvPr/>
        </p:nvPicPr>
        <p:blipFill>
          <a:blip r:embed="rId6"/>
          <a:srcRect b="51497"/>
          <a:stretch>
            <a:fillRect/>
          </a:stretch>
        </p:blipFill>
        <p:spPr bwMode="auto">
          <a:xfrm>
            <a:off x="3132138" y="4437063"/>
            <a:ext cx="5686425" cy="2314575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0825" y="188913"/>
            <a:ext cx="5822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9750" y="1196975"/>
            <a:ext cx="76327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Bude se ještě testovat?</a:t>
            </a:r>
          </a:p>
          <a:p>
            <a:endParaRPr lang="cs-CZ" sz="1400"/>
          </a:p>
          <a:p>
            <a:pPr>
              <a:buFontTx/>
              <a:buChar char="•"/>
            </a:pPr>
            <a:r>
              <a:rPr lang="cs-CZ" sz="2400"/>
              <a:t> 5 let doba udržitelnosti </a:t>
            </a:r>
            <a:r>
              <a:rPr lang="cs-CZ" sz="2400">
                <a:cs typeface="Arial" charset="0"/>
              </a:rPr>
              <a:t>→ </a:t>
            </a:r>
            <a:r>
              <a:rPr lang="cs-CZ" sz="2400"/>
              <a:t>testy, e-learning, metodika	</a:t>
            </a:r>
            <a:br>
              <a:rPr lang="cs-CZ" sz="2400"/>
            </a:br>
            <a:r>
              <a:rPr lang="cs-CZ" sz="2400"/>
              <a:t>				 k dispozici školám </a:t>
            </a:r>
          </a:p>
          <a:p>
            <a:pPr>
              <a:buFontTx/>
              <a:buChar char="•"/>
            </a:pPr>
            <a:r>
              <a:rPr lang="cs-CZ" sz="2400"/>
              <a:t> 6. testování v říjnu</a:t>
            </a:r>
          </a:p>
          <a:p>
            <a:endParaRPr lang="cs-CZ" sz="24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6049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Jak to bude dál (FAQ)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196975"/>
            <a:ext cx="3097213" cy="4525963"/>
          </a:xfrm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06863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052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za pozornost.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/>
              <a:t>Jana Codlová a Jindra Plamitzerová</a:t>
            </a:r>
          </a:p>
          <a:p>
            <a:pPr algn="ctr">
              <a:buFontTx/>
              <a:buNone/>
            </a:pPr>
            <a:r>
              <a:rPr lang="cs-CZ"/>
              <a:t>Scio, s.r.o.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9388" y="188913"/>
            <a:ext cx="612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O projektu</a:t>
            </a:r>
          </a:p>
          <a:p>
            <a:pPr>
              <a:spcBef>
                <a:spcPct val="50000"/>
              </a:spcBef>
            </a:pPr>
            <a:endParaRPr lang="cs-CZ" sz="3200" b="1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50825" y="12684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cs-CZ" sz="300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84213" y="1484313"/>
            <a:ext cx="79200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b="1"/>
          </a:p>
          <a:p>
            <a:endParaRPr lang="cs-CZ"/>
          </a:p>
          <a:p>
            <a:pPr>
              <a:buFontTx/>
              <a:buChar char="•"/>
            </a:pPr>
            <a:r>
              <a:rPr lang="cs-CZ" sz="2400"/>
              <a:t> testování a rozvoj čtenářské gramotnosti v ČJ</a:t>
            </a:r>
            <a:br>
              <a:rPr lang="cs-CZ" sz="2400"/>
            </a:br>
            <a:endParaRPr lang="cs-CZ" sz="2400"/>
          </a:p>
          <a:p>
            <a:pPr>
              <a:buFontTx/>
              <a:buChar char="•"/>
            </a:pPr>
            <a:r>
              <a:rPr lang="cs-CZ" sz="2400"/>
              <a:t> 4. – 9. třídy ZŠ a odpovídající ročníky víceletých gymnázií SČK</a:t>
            </a:r>
          </a:p>
          <a:p>
            <a:endParaRPr lang="cs-CZ" sz="2400"/>
          </a:p>
          <a:p>
            <a:pPr>
              <a:buFontTx/>
              <a:buChar char="•"/>
            </a:pPr>
            <a:r>
              <a:rPr lang="cs-CZ" sz="2400"/>
              <a:t> od 11/2009 4 testování, od 11/2011 pětileté období udržitelnosti projektu</a:t>
            </a:r>
          </a:p>
          <a:p>
            <a:endParaRPr lang="cs-CZ" sz="2400"/>
          </a:p>
          <a:p>
            <a:pPr>
              <a:buFontTx/>
              <a:buChar char="•"/>
            </a:pPr>
            <a:r>
              <a:rPr lang="cs-CZ" sz="2400"/>
              <a:t> díky podpoře ESF a MŠMT pro zapojené školy zdarma</a:t>
            </a:r>
            <a:endParaRPr lang="cs-CZ" sz="2400">
              <a:solidFill>
                <a:srgbClr val="FF0000"/>
              </a:solidFill>
            </a:endParaRPr>
          </a:p>
          <a:p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jsme v projektu slíbili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258888" y="2584450"/>
            <a:ext cx="626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6181" name="Group 37"/>
          <p:cNvGraphicFramePr>
            <a:graphicFrameLocks noGrp="1"/>
          </p:cNvGraphicFramePr>
          <p:nvPr/>
        </p:nvGraphicFramePr>
        <p:xfrm>
          <a:off x="611188" y="1989138"/>
          <a:ext cx="7993062" cy="4062413"/>
        </p:xfrm>
        <a:graphic>
          <a:graphicData uri="http://schemas.openxmlformats.org/drawingml/2006/table">
            <a:tbl>
              <a:tblPr/>
              <a:tblGrid>
                <a:gridCol w="4051300"/>
                <a:gridCol w="3941762"/>
              </a:tblGrid>
              <a:tr h="1057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Monitorovací indikátory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se podařilo (10/2011)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15 000 otestovaných dětí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otestovaných dětí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testů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testů +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 demo test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e-learningové kurzy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e-kurzy + 1 demo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metodické materiály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požadované a další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jsme chtěli udělat navíc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58888" y="2584450"/>
            <a:ext cx="626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11188" y="1125538"/>
            <a:ext cx="79295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/>
              <a:t>… u ověřovacích testů se nabízí:</a:t>
            </a:r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r>
              <a:rPr lang="cs-CZ" sz="2400"/>
              <a:t> naučit se počítačově adaptivní testování (CAT)</a:t>
            </a:r>
            <a:br>
              <a:rPr lang="cs-CZ" sz="2400"/>
            </a:br>
            <a:endParaRPr lang="cs-CZ" sz="2400"/>
          </a:p>
          <a:p>
            <a:pPr>
              <a:buFontTx/>
              <a:buChar char="•"/>
            </a:pPr>
            <a:r>
              <a:rPr lang="cs-CZ" sz="2400"/>
              <a:t> vytvořit mapy učebního pokroku (MUP) </a:t>
            </a:r>
          </a:p>
          <a:p>
            <a:r>
              <a:rPr lang="cs-CZ" sz="2400"/>
              <a:t>  provázané s testy</a:t>
            </a:r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endParaRPr lang="cs-CZ" sz="2400"/>
          </a:p>
        </p:txBody>
      </p:sp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708275"/>
            <a:ext cx="19986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661025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Testování - čísla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12684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cs-CZ" sz="3200"/>
          </a:p>
          <a:p>
            <a:pPr algn="ctr">
              <a:spcBef>
                <a:spcPct val="20000"/>
              </a:spcBef>
            </a:pPr>
            <a:endParaRPr lang="cs-CZ" sz="32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4213" y="2133600"/>
            <a:ext cx="7775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400"/>
              <a:t> průměrně cca. </a:t>
            </a:r>
            <a:r>
              <a:rPr lang="cs-CZ" sz="2400" b="1"/>
              <a:t>10 000 </a:t>
            </a:r>
            <a:r>
              <a:rPr lang="cs-CZ" sz="2400"/>
              <a:t>žáků ze SČK </a:t>
            </a:r>
            <a:br>
              <a:rPr lang="cs-CZ" sz="2400"/>
            </a:br>
            <a:r>
              <a:rPr lang="cs-CZ" sz="2400"/>
              <a:t>  (alespoň jednou </a:t>
            </a:r>
            <a:r>
              <a:rPr lang="cs-CZ" sz="2400" b="1"/>
              <a:t>23 084</a:t>
            </a:r>
            <a:r>
              <a:rPr lang="cs-CZ" sz="2400"/>
              <a:t>) </a:t>
            </a:r>
          </a:p>
          <a:p>
            <a:pPr>
              <a:buFontTx/>
              <a:buChar char="•"/>
            </a:pPr>
            <a:endParaRPr lang="cs-CZ" sz="2400" b="1"/>
          </a:p>
          <a:p>
            <a:pPr>
              <a:buFontTx/>
              <a:buChar char="•"/>
            </a:pPr>
            <a:r>
              <a:rPr lang="cs-CZ" sz="2400"/>
              <a:t> 1678 vyplněných žákovských dotazníků </a:t>
            </a:r>
            <a:br>
              <a:rPr lang="cs-CZ" sz="2400"/>
            </a:br>
            <a:endParaRPr lang="cs-CZ" sz="2400"/>
          </a:p>
          <a:p>
            <a:pPr>
              <a:buFontTx/>
              <a:buChar char="•"/>
            </a:pPr>
            <a:r>
              <a:rPr lang="cs-CZ" sz="2400"/>
              <a:t> cca. </a:t>
            </a:r>
            <a:r>
              <a:rPr lang="cs-CZ" sz="2400" b="1"/>
              <a:t>90 </a:t>
            </a:r>
            <a:r>
              <a:rPr lang="cs-CZ" sz="2400"/>
              <a:t>škol SČK opakovaná účast</a:t>
            </a:r>
          </a:p>
          <a:p>
            <a:r>
              <a:rPr lang="cs-CZ" sz="2400"/>
              <a:t>  (alespoň jednou </a:t>
            </a:r>
            <a:r>
              <a:rPr lang="cs-CZ" sz="2400" b="1"/>
              <a:t>171 </a:t>
            </a:r>
            <a:r>
              <a:rPr lang="cs-CZ" sz="2400"/>
              <a:t>= ½ celkového počtu)</a:t>
            </a:r>
          </a:p>
        </p:txBody>
      </p:sp>
      <p:pic>
        <p:nvPicPr>
          <p:cNvPr id="7179" name="Picture 11" descr="obr_deti422197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412875"/>
            <a:ext cx="1281112" cy="449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cs-CZ" sz="3200"/>
          </a:p>
          <a:p>
            <a:pPr algn="ctr">
              <a:spcBef>
                <a:spcPct val="20000"/>
              </a:spcBef>
            </a:pPr>
            <a:endParaRPr lang="cs-CZ" sz="32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11188" y="1557338"/>
            <a:ext cx="80057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2400" b="1"/>
              <a:t> </a:t>
            </a:r>
            <a:r>
              <a:rPr lang="cs-CZ" sz="2400" b="1" u="sng"/>
              <a:t>testování online - více možností a zábavy</a:t>
            </a:r>
            <a:r>
              <a:rPr lang="cs-CZ" sz="2400"/>
              <a:t> </a:t>
            </a:r>
          </a:p>
          <a:p>
            <a:pPr marL="342900" indent="-342900"/>
            <a:endParaRPr lang="cs-CZ" sz="2400"/>
          </a:p>
          <a:p>
            <a:pPr marL="342900" indent="-342900">
              <a:buFontTx/>
              <a:buChar char="•"/>
            </a:pPr>
            <a:r>
              <a:rPr lang="cs-CZ" sz="2400"/>
              <a:t> interaktivní typy úloh</a:t>
            </a:r>
          </a:p>
          <a:p>
            <a:pPr marL="342900" indent="-342900"/>
            <a:r>
              <a:rPr lang="cs-CZ" sz="2400"/>
              <a:t>     (ukázky na eskalator.scio.cz, login i heslo „demo“)</a:t>
            </a:r>
            <a:endParaRPr lang="cs-CZ" sz="2400">
              <a:solidFill>
                <a:srgbClr val="990099"/>
              </a:solidFill>
            </a:endParaRPr>
          </a:p>
          <a:p>
            <a:pPr marL="342900" indent="-342900"/>
            <a:r>
              <a:rPr lang="cs-CZ" sz="2400"/>
              <a:t> </a:t>
            </a:r>
          </a:p>
          <a:p>
            <a:pPr marL="342900" indent="-342900">
              <a:buFontTx/>
              <a:buChar char="•"/>
            </a:pPr>
            <a:r>
              <a:rPr lang="cs-CZ" sz="2400"/>
              <a:t> barevnost, obrázky</a:t>
            </a:r>
          </a:p>
          <a:p>
            <a:pPr marL="342900" indent="-342900"/>
            <a:r>
              <a:rPr lang="cs-CZ" sz="2400"/>
              <a:t> </a:t>
            </a:r>
          </a:p>
          <a:p>
            <a:pPr marL="342900" indent="-342900">
              <a:buFontTx/>
              <a:buChar char="•"/>
            </a:pPr>
            <a:r>
              <a:rPr lang="cs-CZ" sz="2400"/>
              <a:t> nová generace preferuje PC před papírem</a:t>
            </a:r>
            <a:br>
              <a:rPr lang="cs-CZ" sz="2400"/>
            </a:br>
            <a:endParaRPr lang="cs-CZ" sz="2400"/>
          </a:p>
          <a:p>
            <a:pPr marL="342900" indent="-342900"/>
            <a:r>
              <a:rPr lang="cs-CZ" sz="2400"/>
              <a:t/>
            </a:r>
            <a:br>
              <a:rPr lang="cs-CZ" sz="2400"/>
            </a:br>
            <a:r>
              <a:rPr lang="cs-CZ" sz="2400"/>
              <a:t>= větší motivovanost žáků</a:t>
            </a:r>
          </a:p>
          <a:p>
            <a:pPr marL="342900" indent="-342900"/>
            <a:endParaRPr lang="cs-CZ" sz="2400"/>
          </a:p>
        </p:txBody>
      </p:sp>
      <p:pic>
        <p:nvPicPr>
          <p:cNvPr id="8204" name="Picture 12" descr="obr_pocitac301102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652963"/>
            <a:ext cx="3043238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9750" y="1484313"/>
            <a:ext cx="7154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3.</a:t>
            </a:r>
            <a:r>
              <a:rPr lang="cs-CZ" b="1"/>
              <a:t> </a:t>
            </a:r>
            <a:r>
              <a:rPr lang="cs-CZ" sz="2400" b="1" u="sng"/>
              <a:t>kvalitní a zábavný e-learning</a:t>
            </a:r>
            <a:r>
              <a:rPr lang="cs-CZ" sz="2400"/>
              <a:t> </a:t>
            </a:r>
          </a:p>
          <a:p>
            <a:r>
              <a:rPr lang="cs-CZ" sz="2400"/>
              <a:t>    </a:t>
            </a:r>
          </a:p>
          <a:p>
            <a:pPr>
              <a:buFontTx/>
              <a:buChar char="•"/>
            </a:pPr>
            <a:r>
              <a:rPr lang="cs-CZ" sz="2400"/>
              <a:t> jako u testů velký důraz na motivaci</a:t>
            </a:r>
          </a:p>
          <a:p>
            <a:r>
              <a:rPr lang="cs-CZ" sz="2400"/>
              <a:t>  </a:t>
            </a:r>
          </a:p>
          <a:p>
            <a:r>
              <a:rPr lang="cs-CZ" sz="2400"/>
              <a:t>(ukázky na eskalator.scio.cz, login i heslo demo)</a:t>
            </a:r>
            <a:endParaRPr lang="cs-CZ" b="1">
              <a:solidFill>
                <a:srgbClr val="990099"/>
              </a:solidFill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73463"/>
            <a:ext cx="1114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5734050"/>
            <a:ext cx="1209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9369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4. </a:t>
            </a:r>
            <a:r>
              <a:rPr lang="cs-CZ" sz="2400" b="1" u="sng"/>
              <a:t>první ověřovací testy v ČR používající metodu IRT</a:t>
            </a:r>
          </a:p>
          <a:p>
            <a:endParaRPr lang="cs-CZ" sz="2400" b="1" u="sng"/>
          </a:p>
          <a:p>
            <a:pPr>
              <a:buFontTx/>
              <a:buChar char="•"/>
            </a:pPr>
            <a:r>
              <a:rPr lang="cs-CZ" sz="2400"/>
              <a:t> v zahraničí od 70. let (SAT, GRE, PISA, TIMMS aj.)</a:t>
            </a:r>
          </a:p>
          <a:p>
            <a:r>
              <a:rPr lang="cs-CZ" sz="2400"/>
              <a:t> </a:t>
            </a:r>
          </a:p>
          <a:p>
            <a:pPr>
              <a:buFontTx/>
              <a:buChar char="•"/>
            </a:pPr>
            <a:r>
              <a:rPr lang="cs-CZ" sz="2400"/>
              <a:t> jako 1. v ČR testujeme úspěšně 3. rokem</a:t>
            </a:r>
          </a:p>
        </p:txBody>
      </p:sp>
      <p:pic>
        <p:nvPicPr>
          <p:cNvPr id="10250" name="Picture 10" descr="shutterstock_153248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716338"/>
            <a:ext cx="3625850" cy="240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73405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</a:rPr>
              <a:t>Co přinesl projekt nového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92138" y="1216025"/>
            <a:ext cx="736441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5. </a:t>
            </a:r>
            <a:r>
              <a:rPr lang="cs-CZ" sz="2400" b="1" u="sng"/>
              <a:t>nový typ výstupů</a:t>
            </a:r>
            <a:r>
              <a:rPr lang="cs-CZ" sz="2400"/>
              <a:t> </a:t>
            </a:r>
          </a:p>
          <a:p>
            <a:endParaRPr lang="cs-CZ" sz="2400"/>
          </a:p>
          <a:p>
            <a:pPr>
              <a:buFontTx/>
              <a:buChar char="•"/>
            </a:pPr>
            <a:r>
              <a:rPr lang="cs-CZ" sz="2400"/>
              <a:t> umístění žáka na standardizované škále</a:t>
            </a:r>
          </a:p>
          <a:p>
            <a:pPr>
              <a:buFontTx/>
              <a:buChar char="•"/>
            </a:pPr>
            <a:endParaRPr lang="cs-CZ" sz="2400"/>
          </a:p>
          <a:p>
            <a:pPr>
              <a:buFontTx/>
              <a:buChar char="•"/>
            </a:pPr>
            <a:r>
              <a:rPr lang="cs-CZ" sz="2400"/>
              <a:t> opakované testování – výsledek </a:t>
            </a:r>
            <a:r>
              <a:rPr lang="cs-CZ" sz="2400" b="1"/>
              <a:t>vždy</a:t>
            </a:r>
            <a:r>
              <a:rPr lang="cs-CZ" sz="2400"/>
              <a:t> na stejné škále</a:t>
            </a:r>
          </a:p>
          <a:p>
            <a:endParaRPr lang="cs-CZ" sz="2400"/>
          </a:p>
          <a:p>
            <a:r>
              <a:rPr lang="cs-CZ" sz="2400"/>
              <a:t>→ lze sledovat vývoj znalostí žáka v čase </a:t>
            </a:r>
            <a:br>
              <a:rPr lang="cs-CZ" sz="2400"/>
            </a:br>
            <a:endParaRPr lang="cs-CZ" sz="2400"/>
          </a:p>
          <a:p>
            <a:r>
              <a:rPr lang="cs-CZ" sz="2400"/>
              <a:t>→ lze usměrňovat pokrok žáků</a:t>
            </a:r>
            <a:br>
              <a:rPr lang="cs-CZ" sz="2400"/>
            </a:br>
            <a:endParaRPr lang="cs-CZ" sz="2400"/>
          </a:p>
          <a:p>
            <a:pPr>
              <a:buFontTx/>
              <a:buChar char="•"/>
            </a:pPr>
            <a:r>
              <a:rPr lang="cs-CZ" sz="2400"/>
              <a:t> hashování</a:t>
            </a:r>
          </a:p>
          <a:p>
            <a:endParaRPr lang="cs-CZ" sz="2400"/>
          </a:p>
          <a:p>
            <a:r>
              <a:rPr lang="cs-CZ" sz="2400"/>
              <a:t> </a:t>
            </a:r>
          </a:p>
          <a:p>
            <a:endParaRPr lang="cs-CZ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312</Words>
  <Application>Microsoft Office PowerPoint</Application>
  <PresentationFormat>Předvádění na obrazovce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Výchozí návrh</vt:lpstr>
      <vt:lpstr>Vlastní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Děkujeme za pozornost.</vt:lpstr>
      <vt:lpstr>Snímek 15</vt:lpstr>
    </vt:vector>
  </TitlesOfParts>
  <Company>www.scio.cz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anovik</dc:creator>
  <cp:lastModifiedBy>Ilona Březková</cp:lastModifiedBy>
  <cp:revision>41</cp:revision>
  <dcterms:created xsi:type="dcterms:W3CDTF">2011-11-08T23:02:56Z</dcterms:created>
  <dcterms:modified xsi:type="dcterms:W3CDTF">2012-09-25T07:19:09Z</dcterms:modified>
</cp:coreProperties>
</file>