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6" r:id="rId3"/>
    <p:sldId id="265" r:id="rId4"/>
    <p:sldId id="307" r:id="rId5"/>
    <p:sldId id="257" r:id="rId6"/>
    <p:sldId id="258" r:id="rId7"/>
    <p:sldId id="269" r:id="rId8"/>
    <p:sldId id="270" r:id="rId9"/>
    <p:sldId id="271" r:id="rId10"/>
    <p:sldId id="309" r:id="rId11"/>
    <p:sldId id="272" r:id="rId12"/>
    <p:sldId id="274" r:id="rId13"/>
    <p:sldId id="306" r:id="rId14"/>
    <p:sldId id="276" r:id="rId15"/>
    <p:sldId id="278" r:id="rId16"/>
    <p:sldId id="279" r:id="rId17"/>
    <p:sldId id="282" r:id="rId18"/>
    <p:sldId id="283" r:id="rId19"/>
    <p:sldId id="284" r:id="rId20"/>
    <p:sldId id="268" r:id="rId21"/>
    <p:sldId id="286" r:id="rId22"/>
    <p:sldId id="287" r:id="rId23"/>
    <p:sldId id="304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67" r:id="rId32"/>
    <p:sldId id="295" r:id="rId33"/>
    <p:sldId id="259" r:id="rId34"/>
    <p:sldId id="296" r:id="rId35"/>
    <p:sldId id="260" r:id="rId36"/>
    <p:sldId id="298" r:id="rId37"/>
    <p:sldId id="300" r:id="rId38"/>
    <p:sldId id="299" r:id="rId39"/>
    <p:sldId id="301" r:id="rId40"/>
    <p:sldId id="302" r:id="rId41"/>
    <p:sldId id="303" r:id="rId42"/>
    <p:sldId id="311" r:id="rId43"/>
    <p:sldId id="310" r:id="rId44"/>
    <p:sldId id="262" r:id="rId45"/>
    <p:sldId id="305" r:id="rId46"/>
    <p:sldId id="263" r:id="rId47"/>
    <p:sldId id="308" r:id="rId48"/>
    <p:sldId id="264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99"/>
    <a:srgbClr val="BFD749"/>
    <a:srgbClr val="FFFF66"/>
    <a:srgbClr val="99CC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60" autoAdjust="0"/>
  </p:normalViewPr>
  <p:slideViewPr>
    <p:cSldViewPr>
      <p:cViewPr>
        <p:scale>
          <a:sx n="70" d="100"/>
          <a:sy n="70" d="100"/>
        </p:scale>
        <p:origin x="-2100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C60CD3-D42F-43E1-8F81-32841CF4C5F1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A2CAC1-80A6-4E71-BF46-5786A88793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Stručné představení projektu (název projektu, příjemce podpory, event. partner projektu) logolink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ACC4ED-312E-47DB-AB30-698533085FDB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939FC7-A1CC-4C04-B2F0-32661FEBCF09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A9672-EDE5-4351-9874-59700CBD3731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184F7E-51D1-426D-8863-6CDD47F84194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rgbClr val="FF3399"/>
                </a:solidFill>
              </a:rPr>
              <a:t>Zkušenosti se zavedením nových forem a metod práce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519F85-9E51-4B2E-A772-C457AF31B758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DAF01-6133-4BEA-B3BE-C9387C9A2966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8CCE6C-C78D-4DE0-A433-53BBAD081CE0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D6A0C4-2D0A-4610-9027-DCBC4DF16C85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C7CB6-9218-4738-8D29-5CE32B74074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90B4B7-E7FB-4EFD-8B45-738B8CB8F3FA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C2A42-036E-4339-90CD-E9B68BFB2D49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Stručné představení projektu (název projektu, příjemce podpory, event. partner projektu) logolink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3AC98-E08A-4EB9-8A43-176B9AD9A39B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Stručný popis Klíčových aktivit včetně výstupů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C5006-C287-4ED6-8EFA-1C1211B8F583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5D1CCF-0F08-4A5F-8D92-F3CBFD4262EA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84D2E-77D5-4B89-9D6D-972C748F130E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cs-CZ" smtClean="0"/>
              <a:t>zkušenosti se zavedením nových forem a metod práce, výsledky ověřování účinnosti práce s cílovou skupinou (možné doplnit fotografiemi, krátkým videem apod.)</a:t>
            </a:r>
            <a:endParaRPr lang="cs-CZ" sz="1100" smtClean="0"/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1F013E-3E10-444D-970A-969D7BB571AD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01ED44-0619-4E5A-BF5C-0BBEA44BF96D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6697F6-7D17-478F-92BB-BF0454DCF463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DB91D4-53D7-42BE-8234-984374AFBD5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E121D8-2956-4FEA-8107-A35F7AE05EE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B85C8B-BC1F-45FD-9B87-171E18535278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6ED5AB-02EB-4E0A-A3E4-7D94E9B6E982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Cíl projektu a cílová skupina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9B2270-0175-4402-8103-C809B79A713E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1A1E3-7378-4534-9947-8FAB918597A4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Stručný popis Klíčových aktivit včetně výstupů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E56A4F-47C8-4795-B0F0-F1368CA71DB4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83D732-3C89-43AC-AF06-31356E2AF5F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147D5-82FE-4097-899A-19ADE15FFC6D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D2E55-C5DF-4E93-9861-FBF4A7C0A539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E2E63-04CA-4E39-8E10-3BF2D7F8CC85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D89017-1822-4B2D-A8ED-2B2B77CFF2EC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5CAEB5-8E08-4AF0-AB58-4E5E9E9C220F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zkušenosti se zavedením nových forem a metod práce, výsledky ověřování účinnosti práce s cílovou skupinou (možné doplnit fotografiemi, krátkým videem apod.)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21CD7B-C491-476B-A377-A830281A4A2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6E132E-CDEC-4FE4-9389-6FF9B522CA5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F0F68-EE8D-4359-A8CA-A19FA062741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A16B7E-66E8-4D4B-9364-6FBC63FFD596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cs-CZ" smtClean="0"/>
              <a:t>ukázky metodik, publikací a dalších výstupů, které byly v rámci projektu zpracovány, zkušenosti s jejich využíváním</a:t>
            </a:r>
            <a:endParaRPr lang="cs-CZ" sz="1100" smtClean="0"/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E0BA9C-12EA-4127-A68B-A63831059FBB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odezva – formální i neformální reakce cílových skupin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69FA7-509A-4BAE-8648-A99E99DBFF0A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cs-CZ" smtClean="0"/>
              <a:t>odezva – formální i neformální reakce cílových skupin</a:t>
            </a:r>
            <a:endParaRPr lang="cs-CZ" sz="11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622C76-1771-44BF-9230-3729F72280AC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cs-CZ" smtClean="0"/>
              <a:t>pozitivní i negativní zkušenosti, které se během realizace vyskytly, jejich řešení</a:t>
            </a:r>
            <a:endParaRPr lang="cs-CZ" sz="1100" smtClean="0"/>
          </a:p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2EA6-A85E-495C-A89C-76561F5F7C09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5FD85D-C4FE-4326-964F-077F072AECF7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Poděkování, zakončení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290692-CF32-4911-B64A-132570250751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Stručný popis Klíčových aktivit včetně výstupů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8A9C8A-1E57-4DD3-8F7E-C1367DA8F8E4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Stručný popis Klíčových aktivit včetně výstupů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662EF8-D61F-438F-B4E7-E4F7F65F9863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77B48-148A-4DE7-841F-F1A8F6F6C12D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2D022-76BF-4E33-9F74-6E6E41A0F7CF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Prezentace dosažených výsledků – důraz na </a:t>
            </a:r>
            <a:r>
              <a:rPr lang="cs-CZ" b="1" smtClean="0"/>
              <a:t>kvalitativní </a:t>
            </a:r>
            <a:r>
              <a:rPr lang="cs-CZ" smtClean="0"/>
              <a:t>ukazatele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11D69-CE05-4250-BBD2-F4C949B119EE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88DA0-D0B9-470C-8EFA-4261B942D599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41DDC-F936-4828-B50D-35C193D343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2097C-1B6E-4ECE-A402-13B4BB500938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BAEB-CF9B-424D-8908-92A76EC34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A5E5-F467-4B9D-A4C8-383283505B79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E6147-B76B-49CE-B54D-3FCCDA479A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11023-1318-42DD-BA02-AFCBEA7AB0C6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FA1B-ABE8-41AC-8F09-B3FE74AFAE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CF8E3-8954-4305-AD22-FF86BD91793A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8248B-B5B0-47A3-8AA9-C5E76E0BA1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CCB4-A8ED-44BC-AC01-A9A889A9A552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6F03-777D-4094-AD28-C72E4194D6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B1F3D-DC3B-479E-81F7-5BEBF2254E96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D8255-6393-4DEE-AE87-9DE4C88A7A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34813-9552-4E2D-A071-F809C5580BF3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5E5FB-A332-4AEC-BA08-4AF9AB09E8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EA5FA-1750-4074-B34E-A0E6CEFDE5F1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203C-A3CF-42F0-BC98-64CD5F19E5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5C50-0502-46E6-A647-0C6E88F08E52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5964-6BFC-4216-9E19-6F79DEBB16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A087-7690-463E-8A24-0A7CC4D9272B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B43D-60F5-4EEF-ADE9-5354658380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582760-0B30-49FC-B411-92EF5A597156}" type="datetimeFigureOut">
              <a:rPr lang="cs-CZ"/>
              <a:pPr>
                <a:defRPr/>
              </a:pPr>
              <a:t>3.10.2012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026211-6D72-4FEF-8320-077C977B68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enarska-gramotnost.cz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tenarska-gramotnost/" TargetMode="External"/><Relationship Id="rId4" Type="http://schemas.openxmlformats.org/officeDocument/2006/relationships/hyperlink" Target="http://www.sotkoviny.cz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hyperlink" Target="mailto:info@abeceda-os.cz" TargetMode="External"/><Relationship Id="rId4" Type="http://schemas.openxmlformats.org/officeDocument/2006/relationships/hyperlink" Target="mailto:srpova.tereza@abeceda-os.cz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11188" y="2276475"/>
            <a:ext cx="7772400" cy="2447925"/>
          </a:xfrm>
        </p:spPr>
        <p:txBody>
          <a:bodyPr/>
          <a:lstStyle/>
          <a:p>
            <a:r>
              <a:rPr lang="cs-CZ" sz="2800" smtClean="0">
                <a:solidFill>
                  <a:srgbClr val="002060"/>
                </a:solidFill>
              </a:rPr>
              <a:t>seminář </a:t>
            </a:r>
            <a:r>
              <a:rPr lang="cs-CZ" sz="2800" smtClean="0">
                <a:solidFill>
                  <a:srgbClr val="FF3399"/>
                </a:solidFill>
              </a:rPr>
              <a:t/>
            </a:r>
            <a:br>
              <a:rPr lang="cs-CZ" sz="2800" smtClean="0">
                <a:solidFill>
                  <a:srgbClr val="FF3399"/>
                </a:solidFill>
              </a:rPr>
            </a:br>
            <a:r>
              <a:rPr lang="cs-CZ" sz="2800" b="1" smtClean="0">
                <a:solidFill>
                  <a:srgbClr val="FF3399"/>
                </a:solidFill>
              </a:rPr>
              <a:t>Výměna zkušeností s realizací projektů OP VK </a:t>
            </a:r>
            <a:br>
              <a:rPr lang="cs-CZ" sz="2800" b="1" smtClean="0">
                <a:solidFill>
                  <a:srgbClr val="FF3399"/>
                </a:solidFill>
              </a:rPr>
            </a:br>
            <a:r>
              <a:rPr lang="cs-CZ" sz="2800" b="1" smtClean="0">
                <a:solidFill>
                  <a:srgbClr val="FF3399"/>
                </a:solidFill>
              </a:rPr>
              <a:t>Čtenářská gramotnost</a:t>
            </a:r>
            <a:br>
              <a:rPr lang="cs-CZ" sz="2800" b="1" smtClean="0">
                <a:solidFill>
                  <a:srgbClr val="FF3399"/>
                </a:solidFill>
              </a:rPr>
            </a:br>
            <a:r>
              <a:rPr lang="cs-CZ" sz="2800" b="1" smtClean="0">
                <a:solidFill>
                  <a:srgbClr val="002060"/>
                </a:solidFill>
              </a:rPr>
              <a:t/>
            </a:r>
            <a:br>
              <a:rPr lang="cs-CZ" sz="2800" b="1" smtClean="0">
                <a:solidFill>
                  <a:srgbClr val="002060"/>
                </a:solidFill>
              </a:rPr>
            </a:br>
            <a:r>
              <a:rPr lang="cs-CZ" sz="2800" smtClean="0">
                <a:solidFill>
                  <a:srgbClr val="002060"/>
                </a:solidFill>
              </a:rPr>
              <a:t>Datum a místo konání: 11. 10. 2012, MŠMT CERA</a:t>
            </a:r>
            <a:br>
              <a:rPr lang="cs-CZ" sz="2800" smtClean="0">
                <a:solidFill>
                  <a:srgbClr val="002060"/>
                </a:solidFill>
              </a:rPr>
            </a:br>
            <a:r>
              <a:rPr lang="cs-CZ" sz="2800" smtClean="0">
                <a:solidFill>
                  <a:srgbClr val="002060"/>
                </a:solidFill>
              </a:rPr>
              <a:t/>
            </a:r>
            <a:br>
              <a:rPr lang="cs-CZ" sz="2800" smtClean="0">
                <a:solidFill>
                  <a:srgbClr val="002060"/>
                </a:solidFill>
              </a:rPr>
            </a:br>
            <a:r>
              <a:rPr lang="cs-CZ" sz="2800" smtClean="0">
                <a:solidFill>
                  <a:srgbClr val="002060"/>
                </a:solidFill>
              </a:rPr>
              <a:t>Prezentující: Mgr. Tereza Srpová (Abeceda, o. s.)</a:t>
            </a:r>
            <a:r>
              <a:rPr lang="cs-CZ" sz="2000" smtClean="0"/>
              <a:t/>
            </a:r>
            <a:br>
              <a:rPr lang="cs-CZ" sz="2000" smtClean="0"/>
            </a:br>
            <a:endParaRPr lang="cs-CZ" sz="2000" smtClean="0"/>
          </a:p>
        </p:txBody>
      </p:sp>
      <p:pic>
        <p:nvPicPr>
          <p:cNvPr id="2051" name="Picture 2" descr="D:\Abeceda\Pracovní\Word Press\loga\loga\opvk_horizontalni_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5445125"/>
            <a:ext cx="576103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D:\Abeceda\Pracovní\Word Press\loga\loga\web_logo_abeceda_barev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60350"/>
            <a:ext cx="31559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D:\Abeceda\Pracovní\Word Press\loga\loga\web_logo_hlavni_barevn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60350"/>
            <a:ext cx="374491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Čtenářské strategie jsme hravou formou představili na propagační a zároveň vzdělávací záložce do knížky.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5364163" y="3644900"/>
            <a:ext cx="2952750" cy="2854325"/>
          </a:xfrm>
        </p:spPr>
        <p:txBody>
          <a:bodyPr/>
          <a:lstStyle/>
          <a:p>
            <a:r>
              <a:rPr lang="cs-CZ" sz="2000" b="1" smtClean="0"/>
              <a:t>Kromě záložky jsme vydali také výpravnou propagační brožuru o celém projektu.</a:t>
            </a:r>
          </a:p>
          <a:p>
            <a:r>
              <a:rPr lang="cs-CZ" sz="2000" b="1" smtClean="0"/>
              <a:t>Snažíme se, aby naše propagační materiály byly zároveň vzdělávací a aby byly interaktivní.</a:t>
            </a:r>
          </a:p>
          <a:p>
            <a:endParaRPr lang="cs-CZ" sz="1600" smtClean="0">
              <a:solidFill>
                <a:srgbClr val="002060"/>
              </a:solidFill>
            </a:endParaRPr>
          </a:p>
          <a:p>
            <a:pPr>
              <a:buFont typeface="Arial" charset="0"/>
              <a:buNone/>
            </a:pPr>
            <a:endParaRPr lang="cs-CZ" sz="1600" smtClean="0">
              <a:solidFill>
                <a:srgbClr val="002060"/>
              </a:solidFill>
            </a:endParaRPr>
          </a:p>
        </p:txBody>
      </p:sp>
      <p:pic>
        <p:nvPicPr>
          <p:cNvPr id="11268" name="Picture 2" descr="D:\Abeceda\Pracovní\Publicita\záložka\záložka\Zalozka Abeceda_strana 1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8350" y="1628775"/>
            <a:ext cx="1703388" cy="4865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9" name="Picture 3" descr="D:\Abeceda\Pracovní\Publicita\záložka\záložka\Zalozka Abeceda_strana 2_FINAL kop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628775"/>
            <a:ext cx="1536700" cy="4856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50825" y="333375"/>
            <a:ext cx="8642350" cy="460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Čerpali jsme z dosud nepřeložené zahraniční literatury.</a:t>
            </a:r>
          </a:p>
        </p:txBody>
      </p:sp>
      <p:pic>
        <p:nvPicPr>
          <p:cNvPr id="28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96975"/>
            <a:ext cx="2509838" cy="32035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29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1125538"/>
            <a:ext cx="2362200" cy="296703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0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644900"/>
            <a:ext cx="2254250" cy="295116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1" name="Obráze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838" y="3429000"/>
            <a:ext cx="2366962" cy="302418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68313" y="111125"/>
            <a:ext cx="8229600" cy="1014413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Zveřejnili jsme kvalitní přípravy na vyučování.</a:t>
            </a:r>
          </a:p>
        </p:txBody>
      </p:sp>
      <p:pic>
        <p:nvPicPr>
          <p:cNvPr id="41988" name="Picture 4" descr="D:\Abeceda\Pracovní\Publicita\prezentace projektu\pripravy_2_c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3621087" cy="50403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1989" name="Picture 5" descr="D:\Abeceda\Pracovní\Publicita\prezentace projektu\pripravy_1_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" y="1268413"/>
            <a:ext cx="4019550" cy="50403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468313" y="6453188"/>
            <a:ext cx="4464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http://www.ctenarska-gramotnost.cz/tag/hodiny-z-praxe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0" y="111125"/>
            <a:ext cx="9144000" cy="1014413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Zkušenosti se zavedením nových forem a metod výuky</a:t>
            </a:r>
            <a:br>
              <a:rPr lang="cs-CZ" sz="2400" b="1" smtClean="0">
                <a:solidFill>
                  <a:srgbClr val="0070C0"/>
                </a:solidFill>
              </a:rPr>
            </a:br>
            <a:r>
              <a:rPr lang="cs-CZ" sz="2400" b="1" smtClean="0">
                <a:solidFill>
                  <a:srgbClr val="0070C0"/>
                </a:solidFill>
              </a:rPr>
              <a:t>(ukázky práce žáků)</a:t>
            </a:r>
          </a:p>
        </p:txBody>
      </p:sp>
      <p:pic>
        <p:nvPicPr>
          <p:cNvPr id="78850" name="Picture 2" descr="D:\Abeceda\Pracovní\Publicita\prezentace projektu\Post-ity_zak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463" y="1341438"/>
            <a:ext cx="3305175" cy="46799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340" name="TextovéPole 6"/>
          <p:cNvSpPr txBox="1">
            <a:spLocks noChangeArrowheads="1"/>
          </p:cNvSpPr>
          <p:nvPr/>
        </p:nvSpPr>
        <p:spPr bwMode="auto">
          <a:xfrm>
            <a:off x="755650" y="6165850"/>
            <a:ext cx="3671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Post-ity žáků vytvořené během četby s využitím strategií sledování porozumění a kladení otázek  (L. Kovaříková)</a:t>
            </a:r>
          </a:p>
        </p:txBody>
      </p:sp>
      <p:sp>
        <p:nvSpPr>
          <p:cNvPr id="14341" name="TextovéPole 8"/>
          <p:cNvSpPr txBox="1">
            <a:spLocks noChangeArrowheads="1"/>
          </p:cNvSpPr>
          <p:nvPr/>
        </p:nvSpPr>
        <p:spPr bwMode="auto">
          <a:xfrm>
            <a:off x="4572000" y="6165850"/>
            <a:ext cx="3600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Ukázka vyplněného pracovního listu z  projektu práce s jednou knihou (L. Reichlová)</a:t>
            </a:r>
          </a:p>
        </p:txBody>
      </p:sp>
      <p:pic>
        <p:nvPicPr>
          <p:cNvPr id="78852" name="Picture 4" descr="D:\Abeceda\Pracovní\Články\Reichlová Lenka\nový\Deti_z_Bullerbynu_priprava_Reichlova_20110112_n\Deti_z_Bullerbynu_ukazka_prace_za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341438"/>
            <a:ext cx="3562350" cy="46799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344488" y="3463925"/>
            <a:ext cx="5184775" cy="2420938"/>
          </a:xfrm>
          <a:prstGeom prst="wedgeRoundRectCallout">
            <a:avLst>
              <a:gd name="adj1" fmla="val 8010"/>
              <a:gd name="adj2" fmla="val -48418"/>
              <a:gd name="adj3" fmla="val 16667"/>
            </a:avLst>
          </a:prstGeom>
          <a:solidFill>
            <a:srgbClr val="DD13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Pan Veselý nemusel dlouho přemýšlet nad tím, který okruh dovedností činil českým žákům největší potíže. Vzhledem ke svým dlouholetým zkušenostem správně odhadl, že to bylo:</a:t>
            </a:r>
            <a:r>
              <a:rPr lang="cs-CZ" dirty="0">
                <a:solidFill>
                  <a:schemeClr val="bg1"/>
                </a:solidFill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A. Získávání informací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B. Zpracování informací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C. Zhodnocení textu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rgbClr val="FF3399"/>
                </a:solidFill>
              </a:rPr>
              <a:t> </a:t>
            </a:r>
          </a:p>
        </p:txBody>
      </p:sp>
      <p:sp>
        <p:nvSpPr>
          <p:cNvPr id="5" name="Zaoblený obdélníkový popisek 4"/>
          <p:cNvSpPr/>
          <p:nvPr/>
        </p:nvSpPr>
        <p:spPr>
          <a:xfrm>
            <a:off x="3563938" y="5092700"/>
            <a:ext cx="5111750" cy="1584325"/>
          </a:xfrm>
          <a:prstGeom prst="wedgeRoundRectCallout">
            <a:avLst>
              <a:gd name="adj1" fmla="val -13915"/>
              <a:gd name="adj2" fmla="val -50473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Fakta: </a:t>
            </a:r>
            <a:endParaRPr lang="cs-CZ" sz="1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cs-CZ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získávání informací jsou čeští žáci na světovém průměru, ve zpracování informací dokonce dosáhli nadprůměrných výsledků. Velice špatné výsledky českých žáků se však týkají úkolů zaměřených na </a:t>
            </a:r>
            <a:r>
              <a:rPr lang="cs-CZ" sz="1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zhodnocení textu</a:t>
            </a:r>
            <a:r>
              <a:rPr lang="cs-CZ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569913" y="177800"/>
            <a:ext cx="7885112" cy="831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E-learning pro učitele ke čtenářské gramotnosti: </a:t>
            </a:r>
          </a:p>
          <a:p>
            <a:pPr algn="ctr"/>
            <a:r>
              <a:rPr lang="cs-CZ" sz="2400" b="1">
                <a:solidFill>
                  <a:srgbClr val="0070C0"/>
                </a:solidFill>
              </a:rPr>
              <a:t>1. díl – Pan Veselý a PISA</a:t>
            </a:r>
          </a:p>
        </p:txBody>
      </p:sp>
      <p:pic>
        <p:nvPicPr>
          <p:cNvPr id="15365" name="Obrázek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981075"/>
            <a:ext cx="35004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bdélník 5"/>
          <p:cNvSpPr>
            <a:spLocks noChangeArrowheads="1"/>
          </p:cNvSpPr>
          <p:nvPr/>
        </p:nvSpPr>
        <p:spPr bwMode="auto">
          <a:xfrm>
            <a:off x="1908175" y="3152775"/>
            <a:ext cx="5526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>
                <a:solidFill>
                  <a:srgbClr val="002060"/>
                </a:solidFill>
              </a:rPr>
              <a:t>http://www.ctenarska-gramotnost.cz/ctenarska-gramotnost/cg-tipy/e-learning-cg-1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Abeceda\Pracovní\Elearning\nove obrazky\palacin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52513"/>
            <a:ext cx="439261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:\Abeceda\Pracovní\Elearning\nove obrazky\lenka_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997200"/>
            <a:ext cx="4778375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395288" y="285750"/>
            <a:ext cx="8101012" cy="461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cs-CZ" sz="2400" b="1" dirty="0">
                <a:solidFill>
                  <a:srgbClr val="0070C0"/>
                </a:solidFill>
              </a:rPr>
              <a:t>E-</a:t>
            </a:r>
            <a:r>
              <a:rPr lang="cs-CZ" sz="2400" b="1" dirty="0" err="1">
                <a:solidFill>
                  <a:srgbClr val="0070C0"/>
                </a:solidFill>
              </a:rPr>
              <a:t>learning</a:t>
            </a:r>
            <a:r>
              <a:rPr lang="cs-CZ" sz="2400" b="1" dirty="0">
                <a:solidFill>
                  <a:srgbClr val="0070C0"/>
                </a:solidFill>
              </a:rPr>
              <a:t> ke čtenářské gramotnosti pro žáky</a:t>
            </a:r>
          </a:p>
        </p:txBody>
      </p:sp>
      <p:sp>
        <p:nvSpPr>
          <p:cNvPr id="16389" name="TextovéPole 5"/>
          <p:cNvSpPr txBox="1">
            <a:spLocks noChangeArrowheads="1"/>
          </p:cNvSpPr>
          <p:nvPr/>
        </p:nvSpPr>
        <p:spPr bwMode="auto">
          <a:xfrm>
            <a:off x="5219700" y="2133600"/>
            <a:ext cx="345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b="1">
                <a:solidFill>
                  <a:srgbClr val="0070C0"/>
                </a:solidFill>
              </a:rPr>
              <a:t>Lenka si poradí!</a:t>
            </a:r>
          </a:p>
        </p:txBody>
      </p:sp>
      <p:pic>
        <p:nvPicPr>
          <p:cNvPr id="16390" name="Picture 2" descr="D:\Abeceda\Pracovní\Redakční systém - Šotkoviny\sotkoviny-loga\sotkoviny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1268413"/>
            <a:ext cx="3603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ovéPole 9"/>
          <p:cNvSpPr txBox="1">
            <a:spLocks noChangeArrowheads="1"/>
          </p:cNvSpPr>
          <p:nvPr/>
        </p:nvSpPr>
        <p:spPr bwMode="auto">
          <a:xfrm rot="10800000" flipV="1">
            <a:off x="539750" y="4375150"/>
            <a:ext cx="3024188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Žáci si v tomto on-line kurzu vyzkouší práci  s různými druhy textů, které jsou součástí našeho každodenního života. Učitelé zase získají tipy, jak s těmito texty pracovat ve výuce. </a:t>
            </a:r>
          </a:p>
          <a:p>
            <a:pPr>
              <a:defRPr/>
            </a:pPr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</a:t>
            </a:r>
            <a:r>
              <a:rPr lang="cs-CZ" b="1" dirty="0">
                <a:solidFill>
                  <a:srgbClr val="0070C0"/>
                </a:solidFill>
              </a:rPr>
              <a:t>www.</a:t>
            </a:r>
            <a:r>
              <a:rPr lang="cs-CZ" b="1" dirty="0" err="1">
                <a:solidFill>
                  <a:srgbClr val="0070C0"/>
                </a:solidFill>
              </a:rPr>
              <a:t>sotkoviny.cz</a:t>
            </a:r>
            <a:endParaRPr lang="cs-CZ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468313" y="188913"/>
            <a:ext cx="8315325" cy="9540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Čtenářství na www.sotkoviny.cz: Šotkovy příhody</a:t>
            </a:r>
          </a:p>
          <a:p>
            <a:pPr algn="just"/>
            <a:endParaRPr lang="cs-CZ" sz="1600">
              <a:solidFill>
                <a:srgbClr val="002060"/>
              </a:solidFill>
            </a:endParaRPr>
          </a:p>
          <a:p>
            <a:pPr algn="ctr"/>
            <a:r>
              <a:rPr lang="cs-CZ" sz="1600">
                <a:solidFill>
                  <a:srgbClr val="002060"/>
                </a:solidFill>
              </a:rPr>
              <a:t>Tipy pro tvorbu zábavného čtenářského deníku:</a:t>
            </a:r>
          </a:p>
        </p:txBody>
      </p:sp>
      <p:pic>
        <p:nvPicPr>
          <p:cNvPr id="45058" name="Picture 2" descr="D:\Abeceda\Pracovní\Publicita\prezentace projektu\sotkoviny_cg.jpg"/>
          <p:cNvPicPr>
            <a:picLocks noChangeAspect="1" noChangeArrowheads="1"/>
          </p:cNvPicPr>
          <p:nvPr/>
        </p:nvPicPr>
        <p:blipFill>
          <a:blip r:embed="rId3"/>
          <a:srcRect r="1069" b="1239"/>
          <a:stretch>
            <a:fillRect/>
          </a:stretch>
        </p:blipFill>
        <p:spPr bwMode="auto">
          <a:xfrm>
            <a:off x="539750" y="1238250"/>
            <a:ext cx="8135938" cy="51435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7"/>
          <p:cNvSpPr txBox="1">
            <a:spLocks noChangeArrowheads="1"/>
          </p:cNvSpPr>
          <p:nvPr/>
        </p:nvSpPr>
        <p:spPr bwMode="auto">
          <a:xfrm>
            <a:off x="611188" y="333375"/>
            <a:ext cx="8137525" cy="9540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CD pro učitele s metodikami ke čtenářské gramotnosti</a:t>
            </a:r>
          </a:p>
          <a:p>
            <a:pPr algn="ctr"/>
            <a:endParaRPr lang="cs-CZ" sz="1600">
              <a:solidFill>
                <a:srgbClr val="002060"/>
              </a:solidFill>
            </a:endParaRPr>
          </a:p>
          <a:p>
            <a:pPr algn="ctr"/>
            <a:endParaRPr lang="cs-CZ" sz="1600">
              <a:solidFill>
                <a:srgbClr val="002060"/>
              </a:solidFill>
            </a:endParaRPr>
          </a:p>
        </p:txBody>
      </p:sp>
      <p:sp>
        <p:nvSpPr>
          <p:cNvPr id="18435" name="Obdélník 8"/>
          <p:cNvSpPr>
            <a:spLocks noChangeArrowheads="1"/>
          </p:cNvSpPr>
          <p:nvPr/>
        </p:nvSpPr>
        <p:spPr bwMode="auto">
          <a:xfrm>
            <a:off x="468313" y="5084763"/>
            <a:ext cx="3673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cs-CZ" sz="1600">
                <a:solidFill>
                  <a:srgbClr val="002060"/>
                </a:solidFill>
              </a:rPr>
              <a:t>Jaké otázky vás při pohledu na vtip napadají?</a:t>
            </a:r>
          </a:p>
          <a:p>
            <a:pPr marL="342900" indent="-342900">
              <a:buFont typeface="Arial" charset="0"/>
              <a:buChar char="•"/>
            </a:pPr>
            <a:r>
              <a:rPr lang="cs-CZ" sz="1600">
                <a:solidFill>
                  <a:srgbClr val="002060"/>
                </a:solidFill>
              </a:rPr>
              <a:t>Co by mohl říkat chlapec a co by ještě  mohl říkat učitel? </a:t>
            </a:r>
          </a:p>
        </p:txBody>
      </p:sp>
      <p:pic>
        <p:nvPicPr>
          <p:cNvPr id="6" name="Picture 2" descr="vtip-kluk-co-je-kni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65313"/>
            <a:ext cx="3398837" cy="27876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8437" name="TextovéPole 4"/>
          <p:cNvSpPr txBox="1">
            <a:spLocks noChangeArrowheads="1"/>
          </p:cNvSpPr>
          <p:nvPr/>
        </p:nvSpPr>
        <p:spPr bwMode="auto">
          <a:xfrm>
            <a:off x="539750" y="1198563"/>
            <a:ext cx="33147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rgbClr val="002060"/>
                </a:solidFill>
              </a:rPr>
              <a:t>Ukázka: </a:t>
            </a:r>
          </a:p>
          <a:p>
            <a:r>
              <a:rPr lang="cs-CZ" sz="1600" b="1">
                <a:solidFill>
                  <a:srgbClr val="002060"/>
                </a:solidFill>
              </a:rPr>
              <a:t>Tipy pro práci s elektronickými texty:</a:t>
            </a:r>
          </a:p>
          <a:p>
            <a:endParaRPr lang="cs-CZ"/>
          </a:p>
        </p:txBody>
      </p:sp>
      <p:pic>
        <p:nvPicPr>
          <p:cNvPr id="7" name="Picture 2" descr="Propichnuty_balonek_tri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889125"/>
            <a:ext cx="2087562" cy="29797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8439" name="Obdélník 7"/>
          <p:cNvSpPr>
            <a:spLocks noChangeArrowheads="1"/>
          </p:cNvSpPr>
          <p:nvPr/>
        </p:nvSpPr>
        <p:spPr bwMode="auto">
          <a:xfrm>
            <a:off x="4859338" y="1196975"/>
            <a:ext cx="3636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>
                <a:solidFill>
                  <a:srgbClr val="002060"/>
                </a:solidFill>
              </a:rPr>
              <a:t>Ukázka: </a:t>
            </a:r>
          </a:p>
          <a:p>
            <a:r>
              <a:rPr lang="cs-CZ" sz="1600" b="1">
                <a:solidFill>
                  <a:srgbClr val="002060"/>
                </a:solidFill>
              </a:rPr>
              <a:t>Tipy pro práci s návody:</a:t>
            </a:r>
          </a:p>
        </p:txBody>
      </p:sp>
      <p:sp>
        <p:nvSpPr>
          <p:cNvPr id="18440" name="Obdélník 8"/>
          <p:cNvSpPr>
            <a:spLocks noChangeArrowheads="1"/>
          </p:cNvSpPr>
          <p:nvPr/>
        </p:nvSpPr>
        <p:spPr bwMode="auto">
          <a:xfrm>
            <a:off x="4859338" y="5041900"/>
            <a:ext cx="4105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cs-CZ" sz="1600">
                <a:solidFill>
                  <a:srgbClr val="002060"/>
                </a:solidFill>
              </a:rPr>
              <a:t>Žáci prohlíží obrázky a předvídají, jak se trik bude dělat.</a:t>
            </a:r>
          </a:p>
          <a:p>
            <a:pPr marL="342900" indent="-342900">
              <a:buFont typeface="Arial" charset="0"/>
              <a:buChar char="•"/>
            </a:pPr>
            <a:r>
              <a:rPr lang="cs-CZ" sz="1600">
                <a:solidFill>
                  <a:srgbClr val="002060"/>
                </a:solidFill>
              </a:rPr>
              <a:t> Učitel žákům rozdá do dvojic lepicí papírky.  Žáci vyhledají v textu části, které odpovídají jednotlivým obrázkům…</a:t>
            </a:r>
          </a:p>
        </p:txBody>
      </p:sp>
      <p:sp>
        <p:nvSpPr>
          <p:cNvPr id="18441" name="Obdélník 9"/>
          <p:cNvSpPr>
            <a:spLocks noChangeArrowheads="1"/>
          </p:cNvSpPr>
          <p:nvPr/>
        </p:nvSpPr>
        <p:spPr bwMode="auto">
          <a:xfrm>
            <a:off x="6791325" y="4694238"/>
            <a:ext cx="19573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1000">
                <a:solidFill>
                  <a:srgbClr val="002060"/>
                </a:solidFill>
              </a:rPr>
              <a:t>D. Prolušic, Malý kouzelník</a:t>
            </a:r>
            <a:endParaRPr 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7"/>
          <p:cNvSpPr txBox="1">
            <a:spLocks noChangeArrowheads="1"/>
          </p:cNvSpPr>
          <p:nvPr/>
        </p:nvSpPr>
        <p:spPr bwMode="auto">
          <a:xfrm>
            <a:off x="539750" y="404813"/>
            <a:ext cx="8208963" cy="11080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CD učebnice čtenářské gramotnosti pro žáky je založená na interaktivních cvičeních.</a:t>
            </a:r>
            <a:endParaRPr lang="en-US" sz="2400" b="1">
              <a:solidFill>
                <a:srgbClr val="0070C0"/>
              </a:solidFill>
            </a:endParaRPr>
          </a:p>
          <a:p>
            <a:pPr algn="ctr"/>
            <a:endParaRPr lang="cs-CZ" b="1">
              <a:solidFill>
                <a:srgbClr val="FF3399"/>
              </a:solidFill>
            </a:endParaRPr>
          </a:p>
        </p:txBody>
      </p:sp>
      <p:pic>
        <p:nvPicPr>
          <p:cNvPr id="5" name="Picture 6" descr="D:\Abeceda\Pracovní\Publicita\prezentace projektu\cg_ecoach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300163"/>
            <a:ext cx="6854825" cy="52974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D:\Abeceda\Pracovní\konference\foto\IMG_66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429000"/>
            <a:ext cx="2309812" cy="17319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6083" name="Picture 3" descr="D:\Abeceda\Pracovní\konference\foto\IMG_2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3429000"/>
            <a:ext cx="2592388" cy="17287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48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Konference o čtenářské gramotnosti</a:t>
            </a:r>
          </a:p>
        </p:txBody>
      </p:sp>
      <p:sp>
        <p:nvSpPr>
          <p:cNvPr id="20485" name="TextovéPole 3"/>
          <p:cNvSpPr txBox="1">
            <a:spLocks noChangeArrowheads="1"/>
          </p:cNvSpPr>
          <p:nvPr/>
        </p:nvSpPr>
        <p:spPr bwMode="auto">
          <a:xfrm>
            <a:off x="1042988" y="5373688"/>
            <a:ext cx="6985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V pátek 31. srpna 2012 se v prostorách FZŠ Táborská v Praze uskutečnila Konference o čtenářské gramotnosti. Celkem 117 učitelek (a jeden učitel) z mimopražských ZŠ se zúčastnilo inspirativních workshopů, které vedli zkušení pedagogové z praxe.</a:t>
            </a:r>
          </a:p>
        </p:txBody>
      </p:sp>
      <p:pic>
        <p:nvPicPr>
          <p:cNvPr id="46082" name="Picture 2" descr="D:\Abeceda\Pracovní\konference\foto\IMG_27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2200" y="1341438"/>
            <a:ext cx="2619375" cy="17462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6084" name="Picture 4" descr="D:\Abeceda\Pracovní\konference\foto\Img_66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0513" y="3429000"/>
            <a:ext cx="1295400" cy="17287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6087" name="Picture 7" descr="D:\Abeceda\Pracovní\konference\foto\IMG_27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6388" y="1341438"/>
            <a:ext cx="1150937" cy="1727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6088" name="Picture 8" descr="D:\Abeceda\Pracovní\konference\foto\IMG_107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27688" y="1341438"/>
            <a:ext cx="2328862" cy="17462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D:\Abeceda\Pracovní\Brožura\Fotky\IMG_0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464050"/>
            <a:ext cx="295275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5" name="TextovéPole 9"/>
          <p:cNvSpPr txBox="1">
            <a:spLocks noChangeArrowheads="1"/>
          </p:cNvSpPr>
          <p:nvPr/>
        </p:nvSpPr>
        <p:spPr bwMode="auto">
          <a:xfrm>
            <a:off x="468313" y="3141663"/>
            <a:ext cx="8064500" cy="9223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Tento projekt je spolufinancován  Evropským sociálním fondem a státním rozpočtem České republiky. </a:t>
            </a:r>
          </a:p>
          <a:p>
            <a:endParaRPr lang="cs-CZ" b="1">
              <a:solidFill>
                <a:srgbClr val="002060"/>
              </a:solidFill>
            </a:endParaRPr>
          </a:p>
        </p:txBody>
      </p:sp>
      <p:pic>
        <p:nvPicPr>
          <p:cNvPr id="3076" name="Picture 6" descr="D:\Abeceda\Pracovní\Brožura\Fotky\1. strana\v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464050"/>
            <a:ext cx="2592388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7" descr="D:\Abeceda\Pracovní\Brožura\Fotky\1. strana\T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038" y="4437063"/>
            <a:ext cx="2009775" cy="2027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8" name="TextovéPole 14"/>
          <p:cNvSpPr txBox="1">
            <a:spLocks noChangeArrowheads="1"/>
          </p:cNvSpPr>
          <p:nvPr/>
        </p:nvSpPr>
        <p:spPr bwMode="auto">
          <a:xfrm>
            <a:off x="539750" y="0"/>
            <a:ext cx="7488238" cy="41862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000">
              <a:solidFill>
                <a:schemeClr val="bg1"/>
              </a:solidFill>
            </a:endParaRPr>
          </a:p>
          <a:p>
            <a:r>
              <a:rPr lang="cs-CZ" sz="2000" b="1">
                <a:solidFill>
                  <a:srgbClr val="002060"/>
                </a:solidFill>
              </a:rPr>
              <a:t>Název projektu:  Čtenářská gramotnost a projektové vyučování</a:t>
            </a:r>
          </a:p>
          <a:p>
            <a:endParaRPr lang="cs-CZ" sz="2000" b="1">
              <a:solidFill>
                <a:srgbClr val="002060"/>
              </a:solidFill>
            </a:endParaRPr>
          </a:p>
          <a:p>
            <a:r>
              <a:rPr lang="cs-CZ" sz="3200" b="1">
                <a:solidFill>
                  <a:srgbClr val="FF3399"/>
                </a:solidFill>
              </a:rPr>
              <a:t>ČTENÁŘSKÁ GRAMOTNOST </a:t>
            </a:r>
          </a:p>
          <a:p>
            <a:r>
              <a:rPr lang="cs-CZ" sz="3200" b="1">
                <a:solidFill>
                  <a:srgbClr val="FF3399"/>
                </a:solidFill>
              </a:rPr>
              <a:t>A PROJEKTOVÉ VYUČOVÁNÍ</a:t>
            </a:r>
          </a:p>
          <a:p>
            <a:endParaRPr lang="cs-CZ" b="1">
              <a:solidFill>
                <a:srgbClr val="002060"/>
              </a:solidFill>
            </a:endParaRPr>
          </a:p>
          <a:p>
            <a:r>
              <a:rPr lang="cs-CZ" b="1">
                <a:solidFill>
                  <a:srgbClr val="002060"/>
                </a:solidFill>
              </a:rPr>
              <a:t>Realizace: </a:t>
            </a:r>
            <a:r>
              <a:rPr lang="cs-CZ">
                <a:solidFill>
                  <a:srgbClr val="002060"/>
                </a:solidFill>
              </a:rPr>
              <a:t>od 1. 1. 2010 do 31. 12. 2012 </a:t>
            </a:r>
          </a:p>
          <a:p>
            <a:r>
              <a:rPr lang="cs-CZ" b="1">
                <a:solidFill>
                  <a:srgbClr val="002060"/>
                </a:solidFill>
              </a:rPr>
              <a:t>Příjemce podpory: </a:t>
            </a:r>
            <a:r>
              <a:rPr lang="cs-CZ">
                <a:solidFill>
                  <a:srgbClr val="002060"/>
                </a:solidFill>
              </a:rPr>
              <a:t>Abeceda, o.s., Víta Nejedlého 2877, 434 01 Most</a:t>
            </a:r>
          </a:p>
          <a:p>
            <a:r>
              <a:rPr lang="cs-CZ" b="1">
                <a:solidFill>
                  <a:srgbClr val="002060"/>
                </a:solidFill>
              </a:rPr>
              <a:t>Výše podpory:  </a:t>
            </a:r>
            <a:r>
              <a:rPr lang="cs-CZ">
                <a:solidFill>
                  <a:srgbClr val="002060"/>
                </a:solidFill>
              </a:rPr>
              <a:t>15 120 805,63 Kč</a:t>
            </a:r>
          </a:p>
          <a:p>
            <a:endParaRPr lang="cs-CZ" sz="3200" b="1">
              <a:solidFill>
                <a:srgbClr val="FF3399"/>
              </a:solidFill>
            </a:endParaRPr>
          </a:p>
          <a:p>
            <a:endParaRPr lang="cs-CZ" sz="2000">
              <a:solidFill>
                <a:srgbClr val="002060"/>
              </a:solidFill>
            </a:endParaRPr>
          </a:p>
          <a:p>
            <a:endParaRPr lang="cs-CZ"/>
          </a:p>
        </p:txBody>
      </p:sp>
      <p:pic>
        <p:nvPicPr>
          <p:cNvPr id="3079" name="Obrázek 3" descr="obal.jpg"/>
          <p:cNvPicPr>
            <a:picLocks noChangeAspect="1"/>
          </p:cNvPicPr>
          <p:nvPr/>
        </p:nvPicPr>
        <p:blipFill>
          <a:blip r:embed="rId6"/>
          <a:srcRect l="-2" t="31187" r="1678" b="38062"/>
          <a:stretch>
            <a:fillRect/>
          </a:stretch>
        </p:blipFill>
        <p:spPr bwMode="auto">
          <a:xfrm>
            <a:off x="0" y="4005263"/>
            <a:ext cx="91440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" descr="D:\Abeceda\Pracovní\Word Press\loga\loga\web_logo_hlavni_barev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836613"/>
            <a:ext cx="49625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Abeceda\Pracovní\Word Press\loga\loga\web_logo_cg_medialni_barev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33375"/>
            <a:ext cx="67691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:\Abeceda\Pracovní\Brožura\Fotky\dudek_f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25591">
            <a:off x="1144588" y="3382963"/>
            <a:ext cx="1800225" cy="24018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508" name="TextovéPole 3"/>
          <p:cNvSpPr txBox="1">
            <a:spLocks noChangeArrowheads="1"/>
          </p:cNvSpPr>
          <p:nvPr/>
        </p:nvSpPr>
        <p:spPr bwMode="auto">
          <a:xfrm rot="-773494">
            <a:off x="1438275" y="5886450"/>
            <a:ext cx="2736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Mgr. Dalibor Dudek </a:t>
            </a:r>
          </a:p>
          <a:p>
            <a:endParaRPr lang="cs-CZ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530817">
            <a:off x="3908425" y="4327525"/>
            <a:ext cx="3614738" cy="1201738"/>
          </a:xfrm>
          <a:prstGeom prst="rect">
            <a:avLst/>
          </a:prstGeom>
          <a:solidFill>
            <a:srgbClr val="BFD749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  <a:ea typeface="Calibri" pitchFamily="34" charset="0"/>
                <a:cs typeface="MV Boli" pitchFamily="2" charset="0"/>
              </a:rPr>
              <a:t>Školní časopis nás přenese od virtuální reality médií ke skutečnému prožívání.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Abeceda\Pracovní\Brožura\Fotky\časopisy\tresk11_zmena_velikos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90777">
            <a:off x="1677988" y="3468688"/>
            <a:ext cx="1895475" cy="26447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250825" y="168275"/>
            <a:ext cx="7200900" cy="830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400" b="1">
                <a:solidFill>
                  <a:srgbClr val="00B050"/>
                </a:solidFill>
              </a:rPr>
              <a:t>Uspořádali jsme tři ročníky soutěže školních časopisů </a:t>
            </a:r>
          </a:p>
          <a:p>
            <a:r>
              <a:rPr lang="cs-CZ" sz="2400" b="1">
                <a:solidFill>
                  <a:srgbClr val="00B050"/>
                </a:solidFill>
              </a:rPr>
              <a:t>NÁŠ ČASOPIS 2010, 2011 a 2012.</a:t>
            </a:r>
          </a:p>
        </p:txBody>
      </p:sp>
      <p:pic>
        <p:nvPicPr>
          <p:cNvPr id="6" name="Obrázek 5" descr="puzzlik_listopad2011_uvod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9089">
            <a:off x="1958975" y="1331913"/>
            <a:ext cx="1644650" cy="23256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Zaoblený obdélník 6"/>
          <p:cNvSpPr/>
          <p:nvPr/>
        </p:nvSpPr>
        <p:spPr>
          <a:xfrm>
            <a:off x="3924300" y="1773238"/>
            <a:ext cx="4643438" cy="1123950"/>
          </a:xfrm>
          <a:prstGeom prst="roundRect">
            <a:avLst/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>
                <a:solidFill>
                  <a:srgbClr val="002060"/>
                </a:solidFill>
              </a:rPr>
              <a:t>Cílem  této soutěže je pomoci redaktorům školních časopisů v jejich práci</a:t>
            </a:r>
            <a:r>
              <a:rPr lang="cs-CZ" sz="1400" dirty="0">
                <a:solidFill>
                  <a:srgbClr val="002060"/>
                </a:solidFill>
              </a:rPr>
              <a:t>. Proto jsme nevybírali ze zaslaných časopisů pouze tři nejlepší, ale </a:t>
            </a:r>
            <a:r>
              <a:rPr lang="cs-CZ" sz="1400" b="1" dirty="0">
                <a:solidFill>
                  <a:srgbClr val="002060"/>
                </a:solidFill>
              </a:rPr>
              <a:t>umožnili jsme vyhrát každému!</a:t>
            </a:r>
            <a:r>
              <a:rPr lang="cs-CZ" sz="1400" dirty="0">
                <a:solidFill>
                  <a:srgbClr val="002060"/>
                </a:solidFill>
              </a:rPr>
              <a:t> Aby redakce zvítězila, musela na sobě zapracovat a její časopis musel projít certifikací.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211638" y="5516563"/>
            <a:ext cx="4427537" cy="449262"/>
          </a:xfrm>
          <a:prstGeom prst="roundRect">
            <a:avLst/>
          </a:prstGeom>
          <a:solidFill>
            <a:srgbClr val="DD13A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</a:rPr>
              <a:t>Každá redakce obdržela tipy, jak svůj časopis vylepšit!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3492500" y="4292600"/>
            <a:ext cx="4643438" cy="836613"/>
          </a:xfrm>
          <a:prstGeom prst="roundRect">
            <a:avLst/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>
                <a:solidFill>
                  <a:srgbClr val="002060"/>
                </a:solidFill>
              </a:rPr>
              <a:t>Vítězné redakce pak získaly prestižní certifikát</a:t>
            </a:r>
            <a:r>
              <a:rPr lang="cs-CZ" sz="1400" b="1" dirty="0">
                <a:solidFill>
                  <a:srgbClr val="002060"/>
                </a:solidFill>
              </a:rPr>
              <a:t> „Kvalitní školní časopis”</a:t>
            </a:r>
            <a:r>
              <a:rPr lang="cs-CZ" sz="1400" dirty="0">
                <a:solidFill>
                  <a:srgbClr val="002060"/>
                </a:solidFill>
              </a:rPr>
              <a:t>.</a:t>
            </a:r>
            <a:r>
              <a:rPr lang="cs-CZ" sz="1400" b="1" dirty="0">
                <a:solidFill>
                  <a:srgbClr val="002060"/>
                </a:solidFill>
              </a:rPr>
              <a:t> </a:t>
            </a:r>
            <a:r>
              <a:rPr lang="cs-CZ" sz="1400" dirty="0">
                <a:solidFill>
                  <a:srgbClr val="002060"/>
                </a:solidFill>
              </a:rPr>
              <a:t>Tento certifikát má grafickou podobu a žáci jím mohou zdobit obálky svých časopisů. 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4211638" y="3284538"/>
            <a:ext cx="4572000" cy="765175"/>
          </a:xfrm>
          <a:prstGeom prst="roundRect">
            <a:avLst/>
          </a:prstGeom>
          <a:solidFill>
            <a:srgbClr val="DD13A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>
                <a:solidFill>
                  <a:schemeClr val="bg1"/>
                </a:solidFill>
              </a:rPr>
              <a:t>Hodnotil se </a:t>
            </a:r>
            <a:r>
              <a:rPr lang="cs-CZ" sz="1400" b="1" dirty="0">
                <a:solidFill>
                  <a:schemeClr val="bg1"/>
                </a:solidFill>
              </a:rPr>
              <a:t>pokrok, kterého redakce dosáhla během  jednoho školního roku </a:t>
            </a:r>
            <a:r>
              <a:rPr lang="cs-CZ" sz="1400" dirty="0">
                <a:solidFill>
                  <a:schemeClr val="bg1"/>
                </a:solidFill>
              </a:rPr>
              <a:t>od prvního čísla časopisu do čísla posledního.</a:t>
            </a:r>
          </a:p>
        </p:txBody>
      </p:sp>
      <p:pic>
        <p:nvPicPr>
          <p:cNvPr id="11" name="Picture 4" descr="D:\Abeceda\Pracovní\Brožura\Fotky\časopisy\bublanina8_zmena_velikos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0722">
            <a:off x="550863" y="1393825"/>
            <a:ext cx="1811337" cy="24844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2" descr="D:\Abeceda\Pracovní\casopisy na web\Titulní stránky\Babicky_skolacek_2009_rijen_ZS_Babice_nad_Svitavo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886959">
            <a:off x="231775" y="3001963"/>
            <a:ext cx="1697038" cy="24241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4" descr="D:\Abeceda\Pracovní\casopisy na web\Titulní stránky\sasa_2010_zima_zs_vracla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215730">
            <a:off x="631825" y="4732338"/>
            <a:ext cx="1882775" cy="26574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Obrázek 14" descr="logo_nc2012_cmyk_tisk_word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3665">
            <a:off x="5837238" y="544513"/>
            <a:ext cx="3262312" cy="8651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468313" y="246063"/>
            <a:ext cx="8099425" cy="8302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B050"/>
                </a:solidFill>
              </a:rPr>
              <a:t>Pro vítěze soutěže Náš časopis 2010 jsme připravili </a:t>
            </a:r>
          </a:p>
          <a:p>
            <a:pPr algn="ctr"/>
            <a:r>
              <a:rPr lang="cs-CZ" sz="2400" b="1">
                <a:solidFill>
                  <a:srgbClr val="00B050"/>
                </a:solidFill>
              </a:rPr>
              <a:t>víkendový workshop.</a:t>
            </a:r>
          </a:p>
        </p:txBody>
      </p:sp>
      <p:pic>
        <p:nvPicPr>
          <p:cNvPr id="5" name="Picture 7" descr="D:\Abeceda\Pracovní\Brožura\Fotky\workshop\dilna-brom2.jpg"/>
          <p:cNvPicPr>
            <a:picLocks noChangeAspect="1" noChangeArrowheads="1"/>
          </p:cNvPicPr>
          <p:nvPr/>
        </p:nvPicPr>
        <p:blipFill>
          <a:blip r:embed="rId3"/>
          <a:srcRect l="9434"/>
          <a:stretch>
            <a:fillRect/>
          </a:stretch>
        </p:blipFill>
        <p:spPr bwMode="auto">
          <a:xfrm rot="21054195">
            <a:off x="393700" y="2263775"/>
            <a:ext cx="2735263" cy="201295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Zaoblený obdélník 5"/>
          <p:cNvSpPr/>
          <p:nvPr/>
        </p:nvSpPr>
        <p:spPr>
          <a:xfrm>
            <a:off x="395288" y="4437063"/>
            <a:ext cx="4248150" cy="1871662"/>
          </a:xfrm>
          <a:prstGeom prst="roundRect">
            <a:avLst/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CO: Workshop pro redakce školních časopisů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KDE: </a:t>
            </a:r>
            <a:r>
              <a:rPr lang="cs-CZ" sz="1600" dirty="0">
                <a:solidFill>
                  <a:srgbClr val="002060"/>
                </a:solidFill>
              </a:rPr>
              <a:t>Evropské školicí centrum v Litomyšli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KDY: </a:t>
            </a:r>
            <a:r>
              <a:rPr lang="cs-CZ" sz="1600" dirty="0">
                <a:solidFill>
                  <a:srgbClr val="002060"/>
                </a:solidFill>
              </a:rPr>
              <a:t>2. až 4. března 2011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KDO:  </a:t>
            </a:r>
            <a:r>
              <a:rPr lang="cs-CZ" sz="1600" dirty="0">
                <a:solidFill>
                  <a:srgbClr val="002060"/>
                </a:solidFill>
              </a:rPr>
              <a:t>Redakce  oceněných školních časopisů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JAK: </a:t>
            </a:r>
            <a:r>
              <a:rPr lang="cs-CZ" sz="1600" dirty="0">
                <a:solidFill>
                  <a:srgbClr val="002060"/>
                </a:solidFill>
              </a:rPr>
              <a:t>Tvůrčí dílny – Novinářské žánry, Práce s fotografií, Grafická dílna, Jak se dělá reklama</a:t>
            </a:r>
          </a:p>
        </p:txBody>
      </p:sp>
      <p:pic>
        <p:nvPicPr>
          <p:cNvPr id="8" name="Picture 4" descr="E:\FOTO ABECEDA\Workshop Litomyšl MV (2.-4.3.2011)\_FOTO\Workshop Litomyšl 3.3.2011\Dílna novinářských žánrů (odpoledne) 3.3.2011\DSCN93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0689">
            <a:off x="3184525" y="1771650"/>
            <a:ext cx="2755900" cy="206692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D:\Abeceda\Pracovní\Brožura\Fotky\workshopy\babicky-skolacek-uvod0.jpg"/>
          <p:cNvPicPr>
            <a:picLocks noChangeAspect="1" noChangeArrowheads="1"/>
          </p:cNvPicPr>
          <p:nvPr/>
        </p:nvPicPr>
        <p:blipFill>
          <a:blip r:embed="rId5"/>
          <a:srcRect l="28500" t="13830" r="625" b="29993"/>
          <a:stretch>
            <a:fillRect/>
          </a:stretch>
        </p:blipFill>
        <p:spPr bwMode="auto">
          <a:xfrm rot="21199251">
            <a:off x="4949825" y="3211513"/>
            <a:ext cx="3795713" cy="17716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ázek 9" descr="aktualne-cz-fotograficka-dil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9746">
            <a:off x="6130925" y="1346200"/>
            <a:ext cx="1662113" cy="249237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3" descr="D:\Abeceda\Pracovní\Brožura\Fotky\workshopy\predstaveni-kdo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86718">
            <a:off x="5033963" y="4651375"/>
            <a:ext cx="3095625" cy="206375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Zkušenosti se zavedením nových forem a metod výuky:</a:t>
            </a:r>
          </a:p>
        </p:txBody>
      </p:sp>
      <p:pic>
        <p:nvPicPr>
          <p:cNvPr id="24579" name="Picture 2" descr="D:\Abeceda\Pracovní\Publicita\prezentace projektu\vid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49657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ovéPole 8"/>
          <p:cNvSpPr txBox="1">
            <a:spLocks noChangeArrowheads="1"/>
          </p:cNvSpPr>
          <p:nvPr/>
        </p:nvSpPr>
        <p:spPr bwMode="auto">
          <a:xfrm>
            <a:off x="468313" y="6381750"/>
            <a:ext cx="43195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http://sotkoviny.cz/videa/kvalitni-skolni-casopis0</a:t>
            </a:r>
          </a:p>
        </p:txBody>
      </p:sp>
      <p:pic>
        <p:nvPicPr>
          <p:cNvPr id="24581" name="Picture 6" descr="D:\Abeceda\Pracovní\Publicita\prezentace projektu\shrnuti NC2012 Gag-Ben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341438"/>
            <a:ext cx="3495675" cy="494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TextovéPole 8"/>
          <p:cNvSpPr txBox="1">
            <a:spLocks noChangeArrowheads="1"/>
          </p:cNvSpPr>
          <p:nvPr/>
        </p:nvSpPr>
        <p:spPr bwMode="auto">
          <a:xfrm>
            <a:off x="5219700" y="6381750"/>
            <a:ext cx="4319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Shrnutí pro soutěž školních časopisů – časopis GAG-BEN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539750" y="265113"/>
            <a:ext cx="7993063" cy="12017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B050"/>
                </a:solidFill>
              </a:rPr>
              <a:t>Z časopisů a literárních sborníků zaslaných do soutěží </a:t>
            </a:r>
          </a:p>
          <a:p>
            <a:pPr algn="ctr"/>
            <a:r>
              <a:rPr lang="cs-CZ" sz="2400" b="1">
                <a:solidFill>
                  <a:srgbClr val="00B050"/>
                </a:solidFill>
              </a:rPr>
              <a:t>Náš časopis a Nadílka našich dílek vznikla </a:t>
            </a:r>
          </a:p>
          <a:p>
            <a:pPr algn="ctr"/>
            <a:r>
              <a:rPr lang="cs-CZ" sz="2400" b="1">
                <a:solidFill>
                  <a:srgbClr val="00B050"/>
                </a:solidFill>
              </a:rPr>
              <a:t>putovní Výstava školních časopisů a literárních sborníků.</a:t>
            </a:r>
          </a:p>
        </p:txBody>
      </p:sp>
      <p:pic>
        <p:nvPicPr>
          <p:cNvPr id="5" name="Obrázek 4" descr="panel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060575"/>
            <a:ext cx="3957637" cy="2636838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6" name="Zaoblený obdélníkový popisek 5"/>
          <p:cNvSpPr/>
          <p:nvPr/>
        </p:nvSpPr>
        <p:spPr>
          <a:xfrm>
            <a:off x="7308850" y="4508500"/>
            <a:ext cx="1439863" cy="1944688"/>
          </a:xfrm>
          <a:prstGeom prst="wedgeRoundRectCallout">
            <a:avLst>
              <a:gd name="adj1" fmla="val -66230"/>
              <a:gd name="adj2" fmla="val -31313"/>
              <a:gd name="adj3" fmla="val 16667"/>
            </a:avLst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>
                <a:solidFill>
                  <a:srgbClr val="002060"/>
                </a:solidFill>
              </a:rPr>
              <a:t>Návštěvníci výstavy se dozvěděli, jak by měl vypadat kvalitní školní časopis a kvalitní školní literární sborník.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Zaoblený obdélníkový popisek 6"/>
          <p:cNvSpPr/>
          <p:nvPr/>
        </p:nvSpPr>
        <p:spPr>
          <a:xfrm>
            <a:off x="7235825" y="1989138"/>
            <a:ext cx="1439863" cy="2232025"/>
          </a:xfrm>
          <a:prstGeom prst="wedgeRoundRectCallout">
            <a:avLst>
              <a:gd name="adj1" fmla="val -68983"/>
              <a:gd name="adj2" fmla="val -1828"/>
              <a:gd name="adj3" fmla="val 16667"/>
            </a:avLst>
          </a:prstGeom>
          <a:solidFill>
            <a:srgbClr val="EF3FBD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/>
              <a:t>Na výstavních panelech bylo možné zhlédnout ukázky z oceněných školních časopisů a sborníků</a:t>
            </a:r>
            <a:r>
              <a:rPr lang="cs-CZ" dirty="0"/>
              <a:t>. </a:t>
            </a:r>
          </a:p>
        </p:txBody>
      </p:sp>
      <p:sp>
        <p:nvSpPr>
          <p:cNvPr id="8" name="Zaoblený obdélníkový popisek 7"/>
          <p:cNvSpPr/>
          <p:nvPr/>
        </p:nvSpPr>
        <p:spPr>
          <a:xfrm>
            <a:off x="468313" y="5445125"/>
            <a:ext cx="3240087" cy="936625"/>
          </a:xfrm>
          <a:prstGeom prst="wedgeRoundRectCallout">
            <a:avLst>
              <a:gd name="adj1" fmla="val 35303"/>
              <a:gd name="adj2" fmla="val -70814"/>
              <a:gd name="adj3" fmla="val 16667"/>
            </a:avLst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>
                <a:solidFill>
                  <a:srgbClr val="002060"/>
                </a:solidFill>
              </a:rPr>
              <a:t>Součástí doprovodného programu k výstavě byly workshopy na téma Čtenářská gramotnost a mediální výchova.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9" name="Zaoblený obdélníkový popisek 8"/>
          <p:cNvSpPr/>
          <p:nvPr/>
        </p:nvSpPr>
        <p:spPr>
          <a:xfrm>
            <a:off x="4067175" y="5373688"/>
            <a:ext cx="2808288" cy="1008062"/>
          </a:xfrm>
          <a:prstGeom prst="wedgeRoundRectCallout">
            <a:avLst>
              <a:gd name="adj1" fmla="val -18750"/>
              <a:gd name="adj2" fmla="val -75635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/>
              <a:t>Jeden z osmi výstavních panelů seznamoval žáky se čtenářskými strategiemi.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468313" y="4076700"/>
            <a:ext cx="2087562" cy="865188"/>
          </a:xfrm>
          <a:prstGeom prst="wedgeRoundRectCallout">
            <a:avLst>
              <a:gd name="adj1" fmla="val 38665"/>
              <a:gd name="adj2" fmla="val -67583"/>
              <a:gd name="adj3" fmla="val 16667"/>
            </a:avLst>
          </a:prstGeom>
          <a:solidFill>
            <a:srgbClr val="DD13A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/>
              <a:t>Workshopy začínaly besedou s  novinářem z regionálního tisku.</a:t>
            </a:r>
            <a:endParaRPr lang="cs-CZ" dirty="0"/>
          </a:p>
        </p:txBody>
      </p:sp>
      <p:sp>
        <p:nvSpPr>
          <p:cNvPr id="11" name="Zaoblený obdélníkový popisek 10"/>
          <p:cNvSpPr/>
          <p:nvPr/>
        </p:nvSpPr>
        <p:spPr>
          <a:xfrm>
            <a:off x="395288" y="2205038"/>
            <a:ext cx="2089150" cy="1223962"/>
          </a:xfrm>
          <a:prstGeom prst="wedgeRoundRectCallout">
            <a:avLst>
              <a:gd name="adj1" fmla="val 56318"/>
              <a:gd name="adj2" fmla="val 28957"/>
              <a:gd name="adj3" fmla="val 16667"/>
            </a:avLst>
          </a:prstGeom>
          <a:solidFill>
            <a:srgbClr val="BFD7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dirty="0"/>
              <a:t>Na workshopech žáci porovnávali svůj školní časopis s profesionálním časopisem pro žáky.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Sekce „Mediální výchova“ na webu pro učitele </a:t>
            </a:r>
            <a:br>
              <a:rPr lang="cs-CZ" sz="2400" b="1" smtClean="0">
                <a:solidFill>
                  <a:srgbClr val="00B050"/>
                </a:solidFill>
              </a:rPr>
            </a:br>
            <a:r>
              <a:rPr lang="cs-CZ" sz="2400" b="1" smtClean="0">
                <a:solidFill>
                  <a:srgbClr val="00B050"/>
                </a:solidFill>
              </a:rPr>
              <a:t>www.ctenarska-gramotnost.cz</a:t>
            </a:r>
          </a:p>
        </p:txBody>
      </p:sp>
      <p:pic>
        <p:nvPicPr>
          <p:cNvPr id="47106" name="Picture 2" descr="D:\Abeceda\Pracovní\Publicita\prezentace projektu\web_mv.jpg"/>
          <p:cNvPicPr>
            <a:picLocks noChangeAspect="1" noChangeArrowheads="1"/>
          </p:cNvPicPr>
          <p:nvPr/>
        </p:nvPicPr>
        <p:blipFill>
          <a:blip r:embed="rId3"/>
          <a:srcRect t="2851"/>
          <a:stretch>
            <a:fillRect/>
          </a:stretch>
        </p:blipFill>
        <p:spPr bwMode="auto">
          <a:xfrm>
            <a:off x="971550" y="1335088"/>
            <a:ext cx="7281863" cy="50561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E-learning k mediální výchově – pro učitele</a:t>
            </a:r>
          </a:p>
        </p:txBody>
      </p:sp>
      <p:pic>
        <p:nvPicPr>
          <p:cNvPr id="48130" name="Picture 2" descr="D:\Abeceda\Pracovní\Publicita\prezentace projektu\elearning_m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981075"/>
            <a:ext cx="4535488" cy="53133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7652" name="TextovéPole 3"/>
          <p:cNvSpPr txBox="1">
            <a:spLocks noChangeArrowheads="1"/>
          </p:cNvSpPr>
          <p:nvPr/>
        </p:nvSpPr>
        <p:spPr bwMode="auto">
          <a:xfrm>
            <a:off x="1908175" y="6453188"/>
            <a:ext cx="5514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http://www.ctenarska-gramotnost.cz/medialni-vychova/mv-tipy/v-redakci-casopisu-1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E-learning k mediální výchově – pro žáky</a:t>
            </a:r>
          </a:p>
        </p:txBody>
      </p:sp>
      <p:pic>
        <p:nvPicPr>
          <p:cNvPr id="49154" name="Picture 2" descr="D:\Abeceda\Pracovní\Publicita\prezentace projektu\sotkoviny_m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3889375" cy="30400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676" name="TextovéPole 5"/>
          <p:cNvSpPr txBox="1">
            <a:spLocks noChangeArrowheads="1"/>
          </p:cNvSpPr>
          <p:nvPr/>
        </p:nvSpPr>
        <p:spPr bwMode="auto">
          <a:xfrm>
            <a:off x="684213" y="5516563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www.sotkoviny.cz</a:t>
            </a:r>
          </a:p>
        </p:txBody>
      </p:sp>
      <p:sp>
        <p:nvSpPr>
          <p:cNvPr id="28677" name="TextovéPole 6"/>
          <p:cNvSpPr txBox="1">
            <a:spLocks noChangeArrowheads="1"/>
          </p:cNvSpPr>
          <p:nvPr/>
        </p:nvSpPr>
        <p:spPr bwMode="auto">
          <a:xfrm>
            <a:off x="4716463" y="1157288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00B050"/>
                </a:solidFill>
              </a:rPr>
              <a:t>Šotek v redakci školního časopisu</a:t>
            </a:r>
          </a:p>
        </p:txBody>
      </p:sp>
      <p:pic>
        <p:nvPicPr>
          <p:cNvPr id="28679" name="Picture 7" descr="D:\Abeceda\Pracovní\Publicita\prezentace projektu\elearning_2_mv kop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2708275"/>
            <a:ext cx="4895850" cy="37322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0" y="346075"/>
            <a:ext cx="9144000" cy="9540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B050"/>
                </a:solidFill>
              </a:rPr>
              <a:t>Mediální výchova na webu www.sotkoviny.cz: Jak na časák</a:t>
            </a:r>
          </a:p>
          <a:p>
            <a:pPr algn="ctr"/>
            <a:endParaRPr lang="cs-CZ" sz="1600">
              <a:solidFill>
                <a:srgbClr val="002060"/>
              </a:solidFill>
            </a:endParaRPr>
          </a:p>
          <a:p>
            <a:pPr algn="ctr"/>
            <a:r>
              <a:rPr lang="cs-CZ" sz="1600">
                <a:solidFill>
                  <a:srgbClr val="002060"/>
                </a:solidFill>
              </a:rPr>
              <a:t>Tipy pro psaní publicistických útvarů</a:t>
            </a:r>
          </a:p>
        </p:txBody>
      </p:sp>
      <p:pic>
        <p:nvPicPr>
          <p:cNvPr id="50178" name="Picture 2" descr="D:\Abeceda\Pracovní\Publicita\prezentace projektu\web_2_m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557338"/>
            <a:ext cx="7893050" cy="49355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3600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CD pro učitele s metodikami k mediální výchově</a:t>
            </a:r>
          </a:p>
        </p:txBody>
      </p:sp>
      <p:pic>
        <p:nvPicPr>
          <p:cNvPr id="51202" name="Picture 2" descr="D:\Abeceda\Pracovní\Publicita\prezentace projektu\pl_m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3294062" cy="48958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1206" name="Picture 6" descr="D:\Abeceda\Pracovní\Publicita\prezentace projektu\pl_2_m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449388"/>
            <a:ext cx="3241675" cy="488156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0725" name="TextovéPole 4"/>
          <p:cNvSpPr txBox="1">
            <a:spLocks noChangeArrowheads="1"/>
          </p:cNvSpPr>
          <p:nvPr/>
        </p:nvSpPr>
        <p:spPr bwMode="auto">
          <a:xfrm>
            <a:off x="3549650" y="908050"/>
            <a:ext cx="2174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solidFill>
                  <a:srgbClr val="002060"/>
                </a:solidFill>
              </a:rPr>
              <a:t>Ukázka pracovních listů: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3"/>
          <p:cNvSpPr txBox="1">
            <a:spLocks noChangeArrowheads="1"/>
          </p:cNvSpPr>
          <p:nvPr/>
        </p:nvSpPr>
        <p:spPr bwMode="auto">
          <a:xfrm>
            <a:off x="504825" y="260350"/>
            <a:ext cx="8170863" cy="830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>
                <a:solidFill>
                  <a:srgbClr val="FF3399"/>
                </a:solidFill>
              </a:rPr>
              <a:t>Cílem projektu je podpořit rozvoj čtenářské gramotnosti na mimopražských základních  školách. </a:t>
            </a:r>
          </a:p>
        </p:txBody>
      </p:sp>
      <p:sp>
        <p:nvSpPr>
          <p:cNvPr id="4099" name="TextovéPole 4"/>
          <p:cNvSpPr txBox="1">
            <a:spLocks noChangeArrowheads="1"/>
          </p:cNvSpPr>
          <p:nvPr/>
        </p:nvSpPr>
        <p:spPr bwMode="auto">
          <a:xfrm>
            <a:off x="539750" y="2492375"/>
            <a:ext cx="74882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002060"/>
                </a:solidFill>
              </a:rPr>
              <a:t>Jak poznáte čtenářsky gramotného žáka? </a:t>
            </a:r>
          </a:p>
          <a:p>
            <a:endParaRPr lang="cs-CZ" sz="1000" b="1">
              <a:solidFill>
                <a:srgbClr val="DD13A3"/>
              </a:solidFill>
            </a:endParaRPr>
          </a:p>
        </p:txBody>
      </p:sp>
      <p:pic>
        <p:nvPicPr>
          <p:cNvPr id="4100" name="Picture 3" descr="D:\Abeceda\Pracovní\Brožura\Fotky\obalka\obalk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140075"/>
            <a:ext cx="1404937" cy="1873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101" name="TextovéPole 8"/>
          <p:cNvSpPr txBox="1">
            <a:spLocks noChangeArrowheads="1"/>
          </p:cNvSpPr>
          <p:nvPr/>
        </p:nvSpPr>
        <p:spPr bwMode="auto">
          <a:xfrm>
            <a:off x="611188" y="5172075"/>
            <a:ext cx="19796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>
                <a:solidFill>
                  <a:srgbClr val="002060"/>
                </a:solidFill>
              </a:rPr>
              <a:t>a)  </a:t>
            </a:r>
            <a:r>
              <a:rPr lang="cs-CZ" sz="1200">
                <a:solidFill>
                  <a:srgbClr val="002060"/>
                </a:solidFill>
              </a:rPr>
              <a:t>Umí dobře a bez závažných a častých chyb přečíst text přiměřený  jeho věku. Umí psát všechna písmena abecedy a spojovat je ve slova, věty, promluvy.</a:t>
            </a:r>
          </a:p>
          <a:p>
            <a:endParaRPr lang="cs-CZ" sz="1200"/>
          </a:p>
        </p:txBody>
      </p:sp>
      <p:sp>
        <p:nvSpPr>
          <p:cNvPr id="10" name="Obdélník 9"/>
          <p:cNvSpPr/>
          <p:nvPr/>
        </p:nvSpPr>
        <p:spPr>
          <a:xfrm>
            <a:off x="7235825" y="3081338"/>
            <a:ext cx="1223963" cy="187325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03" name="TextovéPole 10"/>
          <p:cNvSpPr txBox="1">
            <a:spLocks noChangeArrowheads="1"/>
          </p:cNvSpPr>
          <p:nvPr/>
        </p:nvSpPr>
        <p:spPr bwMode="auto">
          <a:xfrm>
            <a:off x="2700338" y="5172075"/>
            <a:ext cx="20510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>
                <a:solidFill>
                  <a:srgbClr val="002060"/>
                </a:solidFill>
              </a:rPr>
              <a:t>b) </a:t>
            </a:r>
            <a:r>
              <a:rPr lang="cs-CZ" sz="1200">
                <a:solidFill>
                  <a:srgbClr val="002060"/>
                </a:solidFill>
              </a:rPr>
              <a:t>Klade si otázky k textu, předvídá, kam bude text dále směřovat, hledá souvislost mezi textem a  svým životem, dělá si výpisky, píše různé druhy textů podle daného záměru.</a:t>
            </a:r>
          </a:p>
        </p:txBody>
      </p:sp>
      <p:sp>
        <p:nvSpPr>
          <p:cNvPr id="4104" name="Obdélník 11"/>
          <p:cNvSpPr>
            <a:spLocks noChangeArrowheads="1"/>
          </p:cNvSpPr>
          <p:nvPr/>
        </p:nvSpPr>
        <p:spPr bwMode="auto">
          <a:xfrm>
            <a:off x="4859338" y="5172075"/>
            <a:ext cx="20161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>
                <a:solidFill>
                  <a:srgbClr val="002060"/>
                </a:solidFill>
              </a:rPr>
              <a:t>c) </a:t>
            </a:r>
            <a:r>
              <a:rPr lang="cs-CZ" sz="1200">
                <a:solidFill>
                  <a:srgbClr val="002060"/>
                </a:solidFill>
              </a:rPr>
              <a:t>Umí se orientovat v souvislých i nesouvislých textech (mapa, jízdní řád, graf, tabulka...), najít v nich potřebné informace, usoudit, jaký je skrytý význam textu, shrnout nejdůležitější informace a myšlenky.</a:t>
            </a:r>
          </a:p>
        </p:txBody>
      </p:sp>
      <p:sp>
        <p:nvSpPr>
          <p:cNvPr id="4105" name="TextovéPole 12"/>
          <p:cNvSpPr txBox="1">
            <a:spLocks noChangeArrowheads="1"/>
          </p:cNvSpPr>
          <p:nvPr/>
        </p:nvSpPr>
        <p:spPr bwMode="auto">
          <a:xfrm>
            <a:off x="7235825" y="5095875"/>
            <a:ext cx="1152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>
                <a:solidFill>
                  <a:srgbClr val="002060"/>
                </a:solidFill>
              </a:rPr>
              <a:t>d)</a:t>
            </a:r>
          </a:p>
        </p:txBody>
      </p:sp>
      <p:sp>
        <p:nvSpPr>
          <p:cNvPr id="4106" name="TextovéPole 19"/>
          <p:cNvSpPr txBox="1">
            <a:spLocks noChangeArrowheads="1"/>
          </p:cNvSpPr>
          <p:nvPr/>
        </p:nvSpPr>
        <p:spPr bwMode="auto">
          <a:xfrm>
            <a:off x="541338" y="1557338"/>
            <a:ext cx="82073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solidFill>
                  <a:srgbClr val="002060"/>
                </a:solidFill>
              </a:rPr>
              <a:t>„Čtenářská gramotnost je schopnost porozumět psanému textu, zabývat se jím, přemýšlet o něm a používat ho k dosažení vlastních cílů, k rozvoji vlastních vědomostí a potenciálu a k aktivní účasti ve společnosti.“ </a:t>
            </a:r>
          </a:p>
          <a:p>
            <a:r>
              <a:rPr lang="cs-CZ" sz="1400">
                <a:solidFill>
                  <a:srgbClr val="002060"/>
                </a:solidFill>
              </a:rPr>
              <a:t>(OECD PISA)</a:t>
            </a:r>
          </a:p>
        </p:txBody>
      </p:sp>
      <p:pic>
        <p:nvPicPr>
          <p:cNvPr id="4107" name="Picture 2" descr="D:\Abeceda\Pracovní\Brožura\Fotky\IMG_0324.jpg"/>
          <p:cNvPicPr>
            <a:picLocks noChangeAspect="1" noChangeArrowheads="1"/>
          </p:cNvPicPr>
          <p:nvPr/>
        </p:nvPicPr>
        <p:blipFill>
          <a:blip r:embed="rId4"/>
          <a:srcRect l="10251"/>
          <a:stretch>
            <a:fillRect/>
          </a:stretch>
        </p:blipFill>
        <p:spPr bwMode="auto">
          <a:xfrm>
            <a:off x="2771775" y="3140075"/>
            <a:ext cx="1260475" cy="1873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08" name="Picture 4" descr="D:\Abeceda\Pracovní\Brožura\Fotky\mapaorez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140075"/>
            <a:ext cx="1322387" cy="1873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00B050"/>
                </a:solidFill>
              </a:rPr>
              <a:t>CD učebnice pro žáky: interaktivní cvičení</a:t>
            </a:r>
          </a:p>
        </p:txBody>
      </p:sp>
      <p:pic>
        <p:nvPicPr>
          <p:cNvPr id="52226" name="Picture 2" descr="D:\Abeceda\Pracovní\Publicita\prezentace projektu\ecoaching_mv.jpg"/>
          <p:cNvPicPr>
            <a:picLocks noChangeAspect="1" noChangeArrowheads="1"/>
          </p:cNvPicPr>
          <p:nvPr/>
        </p:nvPicPr>
        <p:blipFill>
          <a:blip r:embed="rId3"/>
          <a:srcRect r="1228"/>
          <a:stretch>
            <a:fillRect/>
          </a:stretch>
        </p:blipFill>
        <p:spPr bwMode="auto">
          <a:xfrm>
            <a:off x="827088" y="1268413"/>
            <a:ext cx="7489825" cy="52292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Abeceda\Pracovní\Word Press\loga\loga\web_logo_cg_tvurci_barev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3375"/>
            <a:ext cx="65532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foto_linhartova_c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15343">
            <a:off x="916557" y="3501744"/>
            <a:ext cx="1754176" cy="22448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Obdélník 3"/>
          <p:cNvSpPr/>
          <p:nvPr/>
        </p:nvSpPr>
        <p:spPr>
          <a:xfrm rot="21250736">
            <a:off x="3754438" y="3486150"/>
            <a:ext cx="4738687" cy="23098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Od touhy psát je jen krůček k otázce „jak na to“. A to už jsme u hlubšího přemýšlení o textech a pozornějšího čtení, což jsou dva konkrétní cíle výuky čtenářské gramotnosti z mnoha.</a:t>
            </a:r>
          </a:p>
        </p:txBody>
      </p:sp>
      <p:sp>
        <p:nvSpPr>
          <p:cNvPr id="32773" name="Obdélník 5"/>
          <p:cNvSpPr>
            <a:spLocks noChangeArrowheads="1"/>
          </p:cNvSpPr>
          <p:nvPr/>
        </p:nvSpPr>
        <p:spPr bwMode="auto">
          <a:xfrm rot="-1118037">
            <a:off x="1177925" y="5848350"/>
            <a:ext cx="2425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PhDr. Tereza Linhartová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323850" y="384175"/>
            <a:ext cx="8496300" cy="831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400" b="1">
                <a:solidFill>
                  <a:srgbClr val="FFC000"/>
                </a:solidFill>
              </a:rPr>
              <a:t>Realizovali jsme tři ročníky soutěže školních literárních sborníků </a:t>
            </a:r>
          </a:p>
          <a:p>
            <a:r>
              <a:rPr lang="cs-CZ" sz="2400" b="1">
                <a:solidFill>
                  <a:srgbClr val="FFC000"/>
                </a:solidFill>
              </a:rPr>
              <a:t>NADÍLKA NAŠICH DÍLEK 2010, 2011 a 2012.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900113" y="1844675"/>
            <a:ext cx="4176712" cy="151288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dirty="0">
                <a:solidFill>
                  <a:srgbClr val="002060"/>
                </a:solidFill>
              </a:rPr>
              <a:t>Své sborníky mohly do soutěže zasílat všechny mimopražské ZŠ.  Odborná porota vybrala vítěze v jednotlivých kategoriích a určila absolutní pořadí </a:t>
            </a:r>
            <a:r>
              <a:rPr lang="cs-CZ" sz="1600" b="1" dirty="0">
                <a:solidFill>
                  <a:srgbClr val="002060"/>
                </a:solidFill>
              </a:rPr>
              <a:t>nejlepších sborníků</a:t>
            </a:r>
            <a:r>
              <a:rPr lang="cs-CZ" sz="1600" dirty="0">
                <a:solidFill>
                  <a:srgbClr val="002060"/>
                </a:solidFill>
              </a:rPr>
              <a:t>. Originálním sborníkům porotci udělili </a:t>
            </a:r>
            <a:r>
              <a:rPr lang="cs-CZ" sz="1600" b="1" dirty="0">
                <a:solidFill>
                  <a:srgbClr val="002060"/>
                </a:solidFill>
              </a:rPr>
              <a:t>čestná uznání</a:t>
            </a:r>
            <a:r>
              <a:rPr lang="cs-CZ" sz="1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3573463"/>
            <a:ext cx="4175125" cy="15113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1" dirty="0">
                <a:solidFill>
                  <a:schemeClr val="bg1"/>
                </a:solidFill>
              </a:rPr>
              <a:t>Při hodnocení se porotci zaměřili na tato kritéria:</a:t>
            </a:r>
            <a:r>
              <a:rPr lang="cs-CZ" sz="1600" dirty="0">
                <a:solidFill>
                  <a:schemeClr val="bg1"/>
                </a:solidFill>
              </a:rPr>
              <a:t/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1) Kvalita textů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2) Propojení textů a ilustrací (fotografií)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3) Celkový vzhled sborníku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4) Celková koncepce sborníku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684213" y="5373688"/>
            <a:ext cx="4211637" cy="6477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Každá redakce obdržela tipy, jak svůj sborník vylepšit!</a:t>
            </a:r>
            <a:endParaRPr lang="cs-CZ" sz="1600" dirty="0">
              <a:solidFill>
                <a:srgbClr val="002060"/>
              </a:solidFill>
            </a:endParaRPr>
          </a:p>
        </p:txBody>
      </p:sp>
      <p:pic>
        <p:nvPicPr>
          <p:cNvPr id="8" name="Picture 5" descr="D:\Abeceda\Pracovní\Brožura\Fotky\sborniky\Krok_za_krokem_skolnim_rokem_59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63557">
            <a:off x="4799013" y="3917950"/>
            <a:ext cx="1727200" cy="245903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Obrázek 8" descr="muj_portr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2914">
            <a:off x="7081838" y="1901825"/>
            <a:ext cx="1638300" cy="24082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Obrázek 9" descr="Krok_za_krokem_skolnim_rokem_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13601">
            <a:off x="6045200" y="3067050"/>
            <a:ext cx="1677988" cy="21574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Obrázek 10" descr="ve_dracich_sparec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89291">
            <a:off x="5159375" y="1636713"/>
            <a:ext cx="1754188" cy="2492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6" descr="D:\Abeceda\Pracovní\Brožura\Fotky\sborniky\obraz_0002.jpg"/>
          <p:cNvPicPr>
            <a:picLocks noChangeAspect="1" noChangeArrowheads="1"/>
          </p:cNvPicPr>
          <p:nvPr/>
        </p:nvPicPr>
        <p:blipFill>
          <a:blip r:embed="rId7"/>
          <a:srcRect r="54208" b="3027"/>
          <a:stretch>
            <a:fillRect/>
          </a:stretch>
        </p:blipFill>
        <p:spPr bwMode="auto">
          <a:xfrm rot="773300">
            <a:off x="7177088" y="4243388"/>
            <a:ext cx="1739900" cy="22352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Obrázek 13" descr="logo_nnd2012_cmyk_tisk_word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18238">
            <a:off x="5953125" y="1006475"/>
            <a:ext cx="3144838" cy="765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beceda\Pracovní\Brožura\Fotky\workshopy\IMG_0468.jpg"/>
          <p:cNvPicPr>
            <a:picLocks noChangeAspect="1" noChangeArrowheads="1"/>
          </p:cNvPicPr>
          <p:nvPr/>
        </p:nvPicPr>
        <p:blipFill>
          <a:blip r:embed="rId3"/>
          <a:srcRect l="5107" r="1599" b="5871"/>
          <a:stretch>
            <a:fillRect/>
          </a:stretch>
        </p:blipFill>
        <p:spPr bwMode="auto">
          <a:xfrm rot="21262392">
            <a:off x="928688" y="1693863"/>
            <a:ext cx="2898775" cy="219392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3" descr="D:\Abeceda\Pracovní\Brožura\Fotky\workshopy\IMG_04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08971">
            <a:off x="1173163" y="4217988"/>
            <a:ext cx="2976562" cy="22320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7" descr="D:\Abeceda\Pracovní\Brožura\Fotky\workshopy\IMG_0554.jpg"/>
          <p:cNvPicPr>
            <a:picLocks noChangeAspect="1" noChangeArrowheads="1"/>
          </p:cNvPicPr>
          <p:nvPr/>
        </p:nvPicPr>
        <p:blipFill>
          <a:blip r:embed="rId5"/>
          <a:srcRect l="12931"/>
          <a:stretch>
            <a:fillRect/>
          </a:stretch>
        </p:blipFill>
        <p:spPr bwMode="auto">
          <a:xfrm rot="710740">
            <a:off x="3824288" y="1782763"/>
            <a:ext cx="2424112" cy="208915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Zaoblený obdélník 6"/>
          <p:cNvSpPr/>
          <p:nvPr/>
        </p:nvSpPr>
        <p:spPr>
          <a:xfrm>
            <a:off x="3924300" y="4076700"/>
            <a:ext cx="4679950" cy="252095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CO: Workshop pro redakce literárních sborníků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KDE: </a:t>
            </a:r>
            <a:r>
              <a:rPr lang="cs-CZ" sz="1600" dirty="0">
                <a:solidFill>
                  <a:srgbClr val="002060"/>
                </a:solidFill>
              </a:rPr>
              <a:t>Evropské školicí centrum v Litomyšli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KDY: </a:t>
            </a:r>
            <a:r>
              <a:rPr lang="cs-CZ" sz="1600" dirty="0">
                <a:solidFill>
                  <a:srgbClr val="002060"/>
                </a:solidFill>
              </a:rPr>
              <a:t>4. až 6. května 2011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KDO:  </a:t>
            </a:r>
            <a:r>
              <a:rPr lang="cs-CZ" sz="1600" dirty="0">
                <a:solidFill>
                  <a:srgbClr val="002060"/>
                </a:solidFill>
              </a:rPr>
              <a:t>Redakce oceněných literárních sborníků</a:t>
            </a:r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JAK: </a:t>
            </a:r>
            <a:r>
              <a:rPr lang="cs-CZ" sz="1600" dirty="0">
                <a:solidFill>
                  <a:srgbClr val="002060"/>
                </a:solidFill>
              </a:rPr>
              <a:t>Tvůrčí dílny – Jak na scénář, Literární žánry;</a:t>
            </a:r>
          </a:p>
          <a:p>
            <a:pPr>
              <a:defRPr/>
            </a:pPr>
            <a:r>
              <a:rPr lang="cs-CZ" sz="1600" dirty="0">
                <a:solidFill>
                  <a:srgbClr val="002060"/>
                </a:solidFill>
              </a:rPr>
              <a:t>Exkurze – Restaurátorská dílna knih,  </a:t>
            </a:r>
            <a:r>
              <a:rPr lang="cs-CZ" sz="1600" dirty="0" err="1">
                <a:solidFill>
                  <a:srgbClr val="002060"/>
                </a:solidFill>
              </a:rPr>
              <a:t>Portmoneum</a:t>
            </a:r>
            <a:r>
              <a:rPr lang="cs-CZ" sz="1600" dirty="0">
                <a:solidFill>
                  <a:srgbClr val="002060"/>
                </a:solidFill>
              </a:rPr>
              <a:t> (muzeum spisovatele a výtvarníka Josefa Váchala, který tvořil vlastní bibliofilie)</a:t>
            </a:r>
          </a:p>
          <a:p>
            <a:pPr>
              <a:defRPr/>
            </a:pP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34822" name="Rectangle 1"/>
          <p:cNvSpPr>
            <a:spLocks noChangeArrowheads="1"/>
          </p:cNvSpPr>
          <p:nvPr/>
        </p:nvSpPr>
        <p:spPr bwMode="auto">
          <a:xfrm>
            <a:off x="395288" y="293688"/>
            <a:ext cx="8101012" cy="831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FFC000"/>
                </a:solidFill>
              </a:rPr>
              <a:t>Pro vítěze soutěže Nadílka našich dílek 2010 jsme uspořádali víkendový workshop.</a:t>
            </a:r>
          </a:p>
        </p:txBody>
      </p:sp>
      <p:pic>
        <p:nvPicPr>
          <p:cNvPr id="9" name="Picture 6" descr="D:\Abeceda\Pracovní\Brožura\Fotky\workshopy\IMG_03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80938">
            <a:off x="6508750" y="1533525"/>
            <a:ext cx="1836738" cy="24495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539750" y="450850"/>
            <a:ext cx="7993063" cy="830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FFC000"/>
                </a:solidFill>
              </a:rPr>
              <a:t>Výstava školních časopisů a literárních sborníků putovala po knihovnách ve všech krajích České republiky.</a:t>
            </a:r>
          </a:p>
        </p:txBody>
      </p:sp>
      <p:pic>
        <p:nvPicPr>
          <p:cNvPr id="35843" name="Picture 2" descr="D:\Abeceda\Pracovní\Publicita\prezentace projektu\map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035175"/>
            <a:ext cx="796925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D:\Abeceda\Pracovní\Obrázky\sotek\sotek-s-mapou-a-rancem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412875"/>
            <a:ext cx="2184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Sekce „Tvůrčí psaní“ na webu www.ctenarska-gramotnost.cz</a:t>
            </a:r>
          </a:p>
        </p:txBody>
      </p:sp>
      <p:pic>
        <p:nvPicPr>
          <p:cNvPr id="10244" name="Picture 4" descr="D:\Abeceda\Pracovní\Publicita\prezentace projektu\tp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628775"/>
            <a:ext cx="6985000" cy="48641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Tvůrčí psaní na webu www.sotkoviny.cz:</a:t>
            </a:r>
            <a:br>
              <a:rPr lang="cs-CZ" sz="2400" b="1" smtClean="0">
                <a:solidFill>
                  <a:srgbClr val="FFC000"/>
                </a:solidFill>
              </a:rPr>
            </a:br>
            <a:r>
              <a:rPr lang="cs-CZ" sz="2400" b="1" smtClean="0">
                <a:solidFill>
                  <a:srgbClr val="FFC000"/>
                </a:solidFill>
              </a:rPr>
              <a:t>Spisovatelem hravě</a:t>
            </a:r>
          </a:p>
        </p:txBody>
      </p:sp>
      <p:pic>
        <p:nvPicPr>
          <p:cNvPr id="55298" name="Picture 2" descr="D:\Abeceda\Pracovní\Publicita\prezentace projektu\tp_sotkovi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628775"/>
            <a:ext cx="7446962" cy="47244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Vyhlašujeme témata pro psaní, ke kterým nám mohou žáci zasílat své příspěvky.</a:t>
            </a:r>
          </a:p>
        </p:txBody>
      </p:sp>
      <p:pic>
        <p:nvPicPr>
          <p:cNvPr id="56322" name="Picture 2" descr="D:\Abeceda\Pracovní\Články\Redakce\Newslettery\červenec-září 2012\plakatek_pohad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009775"/>
            <a:ext cx="3097212" cy="45148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6323" name="Picture 3" descr="D:\Abeceda\Pracovní\Články\Redakce\Newslettery\Květen-červen 2012 - přáníčko\plakatek_pranick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011363"/>
            <a:ext cx="3225800" cy="45085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8917" name="TextovéPole 4"/>
          <p:cNvSpPr txBox="1">
            <a:spLocks noChangeArrowheads="1"/>
          </p:cNvSpPr>
          <p:nvPr/>
        </p:nvSpPr>
        <p:spPr bwMode="auto">
          <a:xfrm>
            <a:off x="2555875" y="1268413"/>
            <a:ext cx="3992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002060"/>
                </a:solidFill>
              </a:rPr>
              <a:t>Ukázka plakátků k vyhlášeným tématům: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Abeceda\Pracovní\Publicita\prezentace projektu\plys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66900"/>
            <a:ext cx="4537075" cy="4419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9939" name="Nadpis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77875"/>
          </a:xfrm>
        </p:spPr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Kvalitní dílka žáků zveřejňujeme na webu www.sotkoviny.cz.</a:t>
            </a:r>
            <a:r>
              <a:rPr lang="cs-CZ" sz="2400" b="1" smtClean="0">
                <a:solidFill>
                  <a:srgbClr val="FF3399"/>
                </a:solidFill>
              </a:rPr>
              <a:t/>
            </a:r>
            <a:br>
              <a:rPr lang="cs-CZ" sz="2400" b="1" smtClean="0">
                <a:solidFill>
                  <a:srgbClr val="FF3399"/>
                </a:solidFill>
              </a:rPr>
            </a:br>
            <a:endParaRPr lang="cs-CZ" sz="2400" b="1" smtClean="0">
              <a:solidFill>
                <a:srgbClr val="FF3399"/>
              </a:solidFill>
            </a:endParaRPr>
          </a:p>
        </p:txBody>
      </p:sp>
      <p:pic>
        <p:nvPicPr>
          <p:cNvPr id="57347" name="Picture 3" descr="D:\Abeceda\Pracovní\Články\Žáci\Témata\Básnička\Ondřej_Chytrý_mal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866900"/>
            <a:ext cx="3262312" cy="44418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9941" name="TextovéPole 6"/>
          <p:cNvSpPr txBox="1">
            <a:spLocks noChangeArrowheads="1"/>
          </p:cNvSpPr>
          <p:nvPr/>
        </p:nvSpPr>
        <p:spPr bwMode="auto">
          <a:xfrm>
            <a:off x="1547813" y="1268413"/>
            <a:ext cx="2243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Plyšák na prázdninách</a:t>
            </a:r>
          </a:p>
        </p:txBody>
      </p:sp>
      <p:sp>
        <p:nvSpPr>
          <p:cNvPr id="39942" name="TextovéPole 7"/>
          <p:cNvSpPr txBox="1">
            <a:spLocks noChangeArrowheads="1"/>
          </p:cNvSpPr>
          <p:nvPr/>
        </p:nvSpPr>
        <p:spPr bwMode="auto">
          <a:xfrm>
            <a:off x="5435600" y="1268413"/>
            <a:ext cx="3113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Básnička o domácím mazlíčkovi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E-learning pro žáky k tvůrčímu psaní: Matěj a spisovatelka</a:t>
            </a:r>
          </a:p>
        </p:txBody>
      </p:sp>
      <p:pic>
        <p:nvPicPr>
          <p:cNvPr id="58371" name="Picture 3" descr="D:\Abeceda\Pracovní\Publicita\prezentace projektu\matej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052513"/>
            <a:ext cx="5238750" cy="39893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370" name="Picture 2" descr="D:\Abeceda\Pracovní\Publicita\prezentace projektu\matej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213100"/>
            <a:ext cx="4603750" cy="343693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0965" name="TextovéPole 8"/>
          <p:cNvSpPr txBox="1">
            <a:spLocks noChangeArrowheads="1"/>
          </p:cNvSpPr>
          <p:nvPr/>
        </p:nvSpPr>
        <p:spPr bwMode="auto">
          <a:xfrm>
            <a:off x="6224588" y="1700213"/>
            <a:ext cx="2528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buFontTx/>
              <a:buAutoNum type="arabicPeriod"/>
            </a:pPr>
            <a:r>
              <a:rPr lang="cs-CZ" sz="2000" b="1">
                <a:solidFill>
                  <a:srgbClr val="002060"/>
                </a:solidFill>
              </a:rPr>
              <a:t>díl: </a:t>
            </a:r>
          </a:p>
          <a:p>
            <a:pPr marL="342900" indent="-342900" algn="ctr"/>
            <a:r>
              <a:rPr lang="cs-CZ" sz="2000" b="1">
                <a:solidFill>
                  <a:srgbClr val="002060"/>
                </a:solidFill>
              </a:rPr>
              <a:t>Matěj skládá básničky</a:t>
            </a:r>
          </a:p>
        </p:txBody>
      </p:sp>
      <p:sp>
        <p:nvSpPr>
          <p:cNvPr id="40966" name="TextovéPole 9"/>
          <p:cNvSpPr txBox="1">
            <a:spLocks noChangeArrowheads="1"/>
          </p:cNvSpPr>
          <p:nvPr/>
        </p:nvSpPr>
        <p:spPr bwMode="auto">
          <a:xfrm>
            <a:off x="1042988" y="5589588"/>
            <a:ext cx="2101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2000" b="1">
                <a:solidFill>
                  <a:srgbClr val="002060"/>
                </a:solidFill>
              </a:rPr>
              <a:t>2. díl: </a:t>
            </a:r>
          </a:p>
          <a:p>
            <a:pPr marL="342900" indent="-342900" algn="ctr"/>
            <a:r>
              <a:rPr lang="cs-CZ" sz="2000" b="1">
                <a:solidFill>
                  <a:srgbClr val="002060"/>
                </a:solidFill>
              </a:rPr>
              <a:t>Matěj píše prózu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0" y="706438"/>
            <a:ext cx="9144000" cy="706437"/>
          </a:xfrm>
        </p:spPr>
        <p:txBody>
          <a:bodyPr/>
          <a:lstStyle/>
          <a:p>
            <a:r>
              <a:rPr lang="cs-CZ" sz="2400" b="1" smtClean="0">
                <a:solidFill>
                  <a:srgbClr val="FF3399"/>
                </a:solidFill>
              </a:rPr>
              <a:t>Cílovou skupinu tvoří žáci a učitelé 1. i 2. stupně ZŠ</a:t>
            </a:r>
            <a:br>
              <a:rPr lang="cs-CZ" sz="2400" b="1" smtClean="0">
                <a:solidFill>
                  <a:srgbClr val="FF3399"/>
                </a:solidFill>
              </a:rPr>
            </a:br>
            <a:r>
              <a:rPr lang="cs-CZ" sz="2400" b="1" smtClean="0">
                <a:solidFill>
                  <a:srgbClr val="FF3399"/>
                </a:solidFill>
              </a:rPr>
              <a:t>ve všech krajích České republiky s výjimkou Prahy. </a:t>
            </a:r>
            <a:r>
              <a:rPr lang="cs-CZ" b="1" smtClean="0">
                <a:solidFill>
                  <a:srgbClr val="FF3399"/>
                </a:solidFill>
              </a:rPr>
              <a:t/>
            </a:r>
            <a:br>
              <a:rPr lang="cs-CZ" b="1" smtClean="0">
                <a:solidFill>
                  <a:srgbClr val="FF3399"/>
                </a:solidFill>
              </a:rPr>
            </a:br>
            <a:endParaRPr lang="cs-CZ" smtClean="0"/>
          </a:p>
        </p:txBody>
      </p:sp>
      <p:sp>
        <p:nvSpPr>
          <p:cNvPr id="5123" name="TextovéPole 5"/>
          <p:cNvSpPr txBox="1">
            <a:spLocks noChangeArrowheads="1"/>
          </p:cNvSpPr>
          <p:nvPr/>
        </p:nvSpPr>
        <p:spPr bwMode="auto">
          <a:xfrm>
            <a:off x="827088" y="1557338"/>
            <a:ext cx="78486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2060"/>
                </a:solidFill>
              </a:rPr>
              <a:t>Celkem podpoříme minimálně:</a:t>
            </a:r>
          </a:p>
          <a:p>
            <a:endParaRPr lang="cs-CZ">
              <a:solidFill>
                <a:srgbClr val="002060"/>
              </a:solidFill>
            </a:endParaRPr>
          </a:p>
          <a:p>
            <a:r>
              <a:rPr lang="cs-CZ">
                <a:solidFill>
                  <a:srgbClr val="002060"/>
                </a:solidFill>
              </a:rPr>
              <a:t>● 260 učitelů mimopražských ZŠ                            ● 1003 žáků mimopražských ZŠ</a:t>
            </a:r>
          </a:p>
          <a:p>
            <a:pPr>
              <a:buFont typeface="Arial" charset="0"/>
              <a:buChar char="•"/>
            </a:pPr>
            <a:endParaRPr lang="cs-CZ">
              <a:solidFill>
                <a:srgbClr val="002060"/>
              </a:solidFill>
            </a:endParaRPr>
          </a:p>
          <a:p>
            <a:endParaRPr lang="cs-CZ">
              <a:solidFill>
                <a:srgbClr val="002060"/>
              </a:solidFill>
            </a:endParaRPr>
          </a:p>
        </p:txBody>
      </p:sp>
      <p:pic>
        <p:nvPicPr>
          <p:cNvPr id="10" name="Picture 10" descr="D:\Abeceda\Pracovní\Brožura\Fotky\workshop\DSCN8388_mal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889250"/>
            <a:ext cx="4416425" cy="331152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125" name="Picture 2" descr="D:\Abeceda\Pracovní\konference\foto\Img_66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876550"/>
            <a:ext cx="2520950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008063"/>
          </a:xfrm>
        </p:spPr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CD pro učitele s metodikami k tvůčímu psaní</a:t>
            </a:r>
          </a:p>
        </p:txBody>
      </p:sp>
      <p:pic>
        <p:nvPicPr>
          <p:cNvPr id="74754" name="Picture 2" descr="D:\Abeceda\Pracovní\Publicita\prezentace projektu\2námět_příloha_nazvy_inzerat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1412875"/>
            <a:ext cx="3543300" cy="49720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4755" name="Picture 3" descr="D:\Abeceda\Pracovní\Publicita\prezentace projektu\pl_detektivni_zaplet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412875"/>
            <a:ext cx="3381375" cy="50133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1989" name="TextovéPole 4"/>
          <p:cNvSpPr txBox="1">
            <a:spLocks noChangeArrowheads="1"/>
          </p:cNvSpPr>
          <p:nvPr/>
        </p:nvSpPr>
        <p:spPr bwMode="auto">
          <a:xfrm>
            <a:off x="3367088" y="83661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Ukázka pracovních listů: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FFC000"/>
                </a:solidFill>
              </a:rPr>
              <a:t>CD učebnice pro žáky: interaktivní cvičení</a:t>
            </a:r>
          </a:p>
        </p:txBody>
      </p:sp>
      <p:pic>
        <p:nvPicPr>
          <p:cNvPr id="45061" name="Picture 5" descr="D:\Abeceda\Pracovní\Publicita\prezentace projektu\napadnicek2.jpg"/>
          <p:cNvPicPr>
            <a:picLocks noChangeAspect="1" noChangeArrowheads="1"/>
          </p:cNvPicPr>
          <p:nvPr/>
        </p:nvPicPr>
        <p:blipFill>
          <a:blip r:embed="rId3"/>
          <a:srcRect t="1315" b="2668"/>
          <a:stretch>
            <a:fillRect/>
          </a:stretch>
        </p:blipFill>
        <p:spPr bwMode="auto">
          <a:xfrm>
            <a:off x="1116013" y="1125538"/>
            <a:ext cx="7116762" cy="52562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248307">
            <a:off x="3848100" y="3195638"/>
            <a:ext cx="4730750" cy="3046412"/>
          </a:xfrm>
          <a:prstGeom prst="rect">
            <a:avLst/>
          </a:prstGeom>
          <a:solidFill>
            <a:srgbClr val="DD13A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latin typeface="+mj-lt"/>
                <a:cs typeface="Courier New" pitchFamily="49" charset="0"/>
              </a:rPr>
              <a:t>Projektové vyučování je „</a:t>
            </a:r>
            <a:r>
              <a:rPr lang="cs-CZ" sz="2400" b="1" dirty="0" err="1">
                <a:latin typeface="+mj-lt"/>
                <a:cs typeface="Courier New" pitchFamily="49" charset="0"/>
              </a:rPr>
              <a:t>supermetodou</a:t>
            </a:r>
            <a:r>
              <a:rPr lang="cs-CZ" sz="2400" b="1" dirty="0">
                <a:latin typeface="+mj-lt"/>
                <a:cs typeface="Courier New" pitchFamily="49" charset="0"/>
              </a:rPr>
              <a:t>“ (metodou metod), pod jejíž střechu se vejdou všechny další moderní vyučovací metody. Jeho cílem je dovést žáky k takové samostatnosti, že zvládnou projekt bez cizí pomoci vymyslet, naplánovat, zrealizovat a zhodnotit. </a:t>
            </a:r>
          </a:p>
        </p:txBody>
      </p:sp>
      <p:pic>
        <p:nvPicPr>
          <p:cNvPr id="5" name="Picture 2" descr="D:\Abeceda\Pracovní\Brožura\Grafika do brožury\projektova vyuka\sarkozi_foto_sotkoviny.jpg"/>
          <p:cNvPicPr>
            <a:picLocks noChangeAspect="1" noChangeArrowheads="1"/>
          </p:cNvPicPr>
          <p:nvPr/>
        </p:nvPicPr>
        <p:blipFill>
          <a:blip r:embed="rId2" cstate="print"/>
          <a:srcRect l="11863" r="13002"/>
          <a:stretch>
            <a:fillRect/>
          </a:stretch>
        </p:blipFill>
        <p:spPr bwMode="auto">
          <a:xfrm rot="20932646">
            <a:off x="876064" y="2912455"/>
            <a:ext cx="2048024" cy="26501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036" name="Obdélník 5"/>
          <p:cNvSpPr>
            <a:spLocks noChangeArrowheads="1"/>
          </p:cNvSpPr>
          <p:nvPr/>
        </p:nvSpPr>
        <p:spPr bwMode="auto">
          <a:xfrm rot="-629211">
            <a:off x="1204913" y="5848350"/>
            <a:ext cx="199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Mgr. Radek Sárközi</a:t>
            </a:r>
          </a:p>
        </p:txBody>
      </p:sp>
      <p:pic>
        <p:nvPicPr>
          <p:cNvPr id="44037" name="Picture 2" descr="D:\Abeceda\Pracovní\Word Press\loga\loga\web_logo_cg_projektove_barev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04813"/>
            <a:ext cx="59039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559675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FF3399"/>
                </a:solidFill>
              </a:rPr>
              <a:t>Vytvořili jsme osnovy volitelného předmětu </a:t>
            </a:r>
            <a:br>
              <a:rPr lang="cs-CZ" sz="2400" b="1" smtClean="0">
                <a:solidFill>
                  <a:srgbClr val="FF3399"/>
                </a:solidFill>
              </a:rPr>
            </a:br>
            <a:r>
              <a:rPr lang="cs-CZ" sz="2400" b="1" smtClean="0">
                <a:solidFill>
                  <a:srgbClr val="FF3399"/>
                </a:solidFill>
              </a:rPr>
              <a:t>Čtenářská gramotnost</a:t>
            </a:r>
          </a:p>
        </p:txBody>
      </p:sp>
      <p:sp>
        <p:nvSpPr>
          <p:cNvPr id="45059" name="TextovéPole 3"/>
          <p:cNvSpPr txBox="1">
            <a:spLocks noChangeArrowheads="1"/>
          </p:cNvSpPr>
          <p:nvPr/>
        </p:nvSpPr>
        <p:spPr bwMode="auto">
          <a:xfrm>
            <a:off x="539750" y="1557338"/>
            <a:ext cx="7848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002060"/>
                </a:solidFill>
              </a:rPr>
              <a:t>Osnovy jsou založeny na projektové výuce a dílnách čtení a psaní.</a:t>
            </a:r>
          </a:p>
          <a:p>
            <a:endParaRPr lang="cs-CZ">
              <a:solidFill>
                <a:srgbClr val="002060"/>
              </a:solidFill>
            </a:endParaRPr>
          </a:p>
          <a:p>
            <a:r>
              <a:rPr lang="cs-CZ">
                <a:solidFill>
                  <a:srgbClr val="002060"/>
                </a:solidFill>
              </a:rPr>
              <a:t>Příklady projektů pro 2. stupeň ZŠ:</a:t>
            </a:r>
          </a:p>
          <a:p>
            <a:endParaRPr lang="cs-CZ">
              <a:solidFill>
                <a:srgbClr val="002060"/>
              </a:solidFill>
            </a:endParaRPr>
          </a:p>
          <a:p>
            <a:endParaRPr lang="cs-CZ"/>
          </a:p>
          <a:p>
            <a:endParaRPr lang="cs-CZ"/>
          </a:p>
        </p:txBody>
      </p:sp>
      <p:sp>
        <p:nvSpPr>
          <p:cNvPr id="45060" name="Zástupný symbol pro obsah 2"/>
          <p:cNvSpPr>
            <a:spLocks noGrp="1"/>
          </p:cNvSpPr>
          <p:nvPr>
            <p:ph idx="1"/>
          </p:nvPr>
        </p:nvSpPr>
        <p:spPr>
          <a:xfrm>
            <a:off x="539750" y="2781300"/>
            <a:ext cx="4679950" cy="1612900"/>
          </a:xfrm>
        </p:spPr>
        <p:txBody>
          <a:bodyPr/>
          <a:lstStyle/>
          <a:p>
            <a:r>
              <a:rPr lang="cs-CZ" sz="1800" b="1" smtClean="0">
                <a:solidFill>
                  <a:srgbClr val="002060"/>
                </a:solidFill>
              </a:rPr>
              <a:t>Pomáháme školní knihovně a ona pomáhá nám (projekt zaměřený na informační gramotnost)</a:t>
            </a:r>
          </a:p>
          <a:p>
            <a:r>
              <a:rPr lang="cs-CZ" sz="1800" b="1" smtClean="0">
                <a:solidFill>
                  <a:srgbClr val="002060"/>
                </a:solidFill>
              </a:rPr>
              <a:t>Čtení a psaní pomáhá mně i ostatním (projekt zaměřený na čtenářskou gramotnost)</a:t>
            </a:r>
            <a:endParaRPr lang="cs-CZ" sz="1800" smtClean="0">
              <a:solidFill>
                <a:srgbClr val="002060"/>
              </a:solidFill>
            </a:endParaRPr>
          </a:p>
          <a:p>
            <a:r>
              <a:rPr lang="cs-CZ" sz="1800" b="1" smtClean="0">
                <a:solidFill>
                  <a:srgbClr val="002060"/>
                </a:solidFill>
              </a:rPr>
              <a:t>Naše dílka (projekt zaměřený na tvůrčí psaní)</a:t>
            </a:r>
          </a:p>
          <a:p>
            <a:r>
              <a:rPr lang="cs-CZ" sz="1800" b="1" smtClean="0">
                <a:solidFill>
                  <a:srgbClr val="002060"/>
                </a:solidFill>
              </a:rPr>
              <a:t>Klamy reklamy (projekt zaměřený na mediální gramotnost)</a:t>
            </a:r>
            <a:endParaRPr lang="cs-CZ" sz="1800" smtClean="0">
              <a:solidFill>
                <a:srgbClr val="002060"/>
              </a:solidFill>
            </a:endParaRPr>
          </a:p>
          <a:p>
            <a:r>
              <a:rPr lang="cs-CZ" sz="1800" b="1" smtClean="0">
                <a:solidFill>
                  <a:srgbClr val="002060"/>
                </a:solidFill>
              </a:rPr>
              <a:t>Vydáváme časopis (projekt zaměřený na mediální gramotnost)</a:t>
            </a:r>
            <a:endParaRPr lang="cs-CZ" sz="1800" smtClean="0"/>
          </a:p>
        </p:txBody>
      </p:sp>
      <p:pic>
        <p:nvPicPr>
          <p:cNvPr id="7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2852738"/>
            <a:ext cx="2519363" cy="336073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5062" name="TextovéPole 7"/>
          <p:cNvSpPr txBox="1">
            <a:spLocks noChangeArrowheads="1"/>
          </p:cNvSpPr>
          <p:nvPr/>
        </p:nvSpPr>
        <p:spPr bwMode="auto">
          <a:xfrm>
            <a:off x="5580063" y="6237288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Ověřování  projektů na čtenářském kroužku v Kácově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792163"/>
          </a:xfrm>
        </p:spPr>
        <p:txBody>
          <a:bodyPr/>
          <a:lstStyle/>
          <a:p>
            <a:pPr marL="342900" indent="-342900"/>
            <a:r>
              <a:rPr lang="cs-CZ" sz="2400" b="1" smtClean="0">
                <a:solidFill>
                  <a:srgbClr val="FF3399"/>
                </a:solidFill>
              </a:rPr>
              <a:t>Odezva na našich webových portálech</a:t>
            </a:r>
            <a:endParaRPr lang="cs-CZ" smtClean="0"/>
          </a:p>
        </p:txBody>
      </p:sp>
      <p:pic>
        <p:nvPicPr>
          <p:cNvPr id="46083" name="Picture 4" descr="D:\Abeceda\Pracovní\Publicita\prezentace projektu\disku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43926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ovéPole 4"/>
          <p:cNvSpPr txBox="1">
            <a:spLocks noChangeArrowheads="1"/>
          </p:cNvSpPr>
          <p:nvPr/>
        </p:nvSpPr>
        <p:spPr bwMode="auto">
          <a:xfrm>
            <a:off x="323850" y="6308725"/>
            <a:ext cx="4319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http://sotkoviny.cz/jak-na-casak/jak-na-komiks/10</a:t>
            </a:r>
          </a:p>
        </p:txBody>
      </p:sp>
      <p:pic>
        <p:nvPicPr>
          <p:cNvPr id="44037" name="Picture 5" descr="D:\Abeceda\Pracovní\Publicita\prezentace projektu\diskuze_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989138"/>
            <a:ext cx="3816350" cy="40624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6086" name="TextovéPole 6"/>
          <p:cNvSpPr txBox="1">
            <a:spLocks noChangeArrowheads="1"/>
          </p:cNvSpPr>
          <p:nvPr/>
        </p:nvSpPr>
        <p:spPr bwMode="auto">
          <a:xfrm>
            <a:off x="4859338" y="6165850"/>
            <a:ext cx="3673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www.ctenarska-gramotnost.cz/ctenarska-gramotnost/cg-strategie/cg-strategie-1</a:t>
            </a:r>
          </a:p>
        </p:txBody>
      </p:sp>
      <p:pic>
        <p:nvPicPr>
          <p:cNvPr id="2" name="Picture 6" descr="D:\Abeceda\Pracovní\Publicita\prezentace projektu\anke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981075"/>
            <a:ext cx="1873250" cy="1871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pPr marL="342900" indent="-342900"/>
            <a:r>
              <a:rPr lang="cs-CZ" sz="2400" b="1" smtClean="0">
                <a:solidFill>
                  <a:srgbClr val="FF3399"/>
                </a:solidFill>
              </a:rPr>
              <a:t>Odezva  na naše akce ve zpětných vazbách:</a:t>
            </a:r>
            <a:endParaRPr lang="cs-CZ" smtClean="0"/>
          </a:p>
        </p:txBody>
      </p:sp>
      <p:pic>
        <p:nvPicPr>
          <p:cNvPr id="77826" name="Picture 2" descr="D:\Abeceda\Pracovní\Publicita\prezentace projektu\MO 03 2011 P01 dotaznik pro ucitele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25538"/>
            <a:ext cx="3889375" cy="55006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7109" name="Picture 5" descr="D:\Abeceda\Pracovní\Publicita\prezentace projektu\dotaznik_zac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23950"/>
            <a:ext cx="3889375" cy="54991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179388" y="0"/>
            <a:ext cx="8569325" cy="1143000"/>
          </a:xfrm>
        </p:spPr>
        <p:txBody>
          <a:bodyPr/>
          <a:lstStyle/>
          <a:p>
            <a:pPr marL="342900" indent="-342900"/>
            <a:r>
              <a:rPr lang="cs-CZ" sz="2400" b="1" smtClean="0">
                <a:solidFill>
                  <a:srgbClr val="FF3399"/>
                </a:solidFill>
              </a:rPr>
              <a:t>Pozitivní i negativní zkušenosti, které se během realizace vyskytly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>
          <a:xfrm>
            <a:off x="395288" y="1196975"/>
            <a:ext cx="8497887" cy="5040313"/>
          </a:xfrm>
        </p:spPr>
        <p:txBody>
          <a:bodyPr/>
          <a:lstStyle/>
          <a:p>
            <a:r>
              <a:rPr lang="cs-CZ" sz="1800" smtClean="0">
                <a:solidFill>
                  <a:srgbClr val="002060"/>
                </a:solidFill>
              </a:rPr>
              <a:t>Počet podpořených </a:t>
            </a:r>
            <a:r>
              <a:rPr lang="cs-CZ" sz="1800" b="1" smtClean="0">
                <a:solidFill>
                  <a:srgbClr val="002060"/>
                </a:solidFill>
              </a:rPr>
              <a:t>žáků</a:t>
            </a:r>
            <a:r>
              <a:rPr lang="cs-CZ" sz="1800" smtClean="0">
                <a:solidFill>
                  <a:srgbClr val="002060"/>
                </a:solidFill>
              </a:rPr>
              <a:t> z mimopražských ZŠ k 30.9.2012: </a:t>
            </a:r>
            <a:r>
              <a:rPr lang="cs-CZ" sz="1800" b="1" smtClean="0">
                <a:solidFill>
                  <a:srgbClr val="002060"/>
                </a:solidFill>
              </a:rPr>
              <a:t>1 601</a:t>
            </a:r>
          </a:p>
          <a:p>
            <a:r>
              <a:rPr lang="cs-CZ" sz="1800" smtClean="0">
                <a:solidFill>
                  <a:srgbClr val="002060"/>
                </a:solidFill>
              </a:rPr>
              <a:t>Počet podpořených </a:t>
            </a:r>
            <a:r>
              <a:rPr lang="cs-CZ" sz="1800" b="1" smtClean="0">
                <a:solidFill>
                  <a:srgbClr val="002060"/>
                </a:solidFill>
              </a:rPr>
              <a:t>učitelů</a:t>
            </a:r>
            <a:r>
              <a:rPr lang="cs-CZ" sz="1800" smtClean="0">
                <a:solidFill>
                  <a:srgbClr val="002060"/>
                </a:solidFill>
              </a:rPr>
              <a:t> z mimopražských ZŠ k 30.9.2012: </a:t>
            </a:r>
            <a:r>
              <a:rPr lang="cs-CZ" sz="1800" b="1" smtClean="0">
                <a:solidFill>
                  <a:srgbClr val="002060"/>
                </a:solidFill>
              </a:rPr>
              <a:t>747</a:t>
            </a:r>
          </a:p>
          <a:p>
            <a:r>
              <a:rPr lang="cs-CZ" sz="1800" smtClean="0">
                <a:solidFill>
                  <a:srgbClr val="002060"/>
                </a:solidFill>
              </a:rPr>
              <a:t>Návštěvnost </a:t>
            </a:r>
            <a:r>
              <a:rPr lang="cs-CZ" sz="1800" smtClean="0">
                <a:solidFill>
                  <a:srgbClr val="002060"/>
                </a:solidFill>
                <a:hlinkClick r:id="rId3"/>
              </a:rPr>
              <a:t>www.ctenarska-gramotnost.cz</a:t>
            </a:r>
            <a:r>
              <a:rPr lang="cs-CZ" sz="1800" smtClean="0">
                <a:solidFill>
                  <a:srgbClr val="002060"/>
                </a:solidFill>
              </a:rPr>
              <a:t>: </a:t>
            </a:r>
            <a:r>
              <a:rPr lang="cs-CZ" sz="1800" b="1" smtClean="0">
                <a:solidFill>
                  <a:srgbClr val="002060"/>
                </a:solidFill>
              </a:rPr>
              <a:t>300</a:t>
            </a:r>
            <a:r>
              <a:rPr lang="cs-CZ" sz="1800" smtClean="0">
                <a:solidFill>
                  <a:srgbClr val="002060"/>
                </a:solidFill>
              </a:rPr>
              <a:t> uživatelů denně (celkem: </a:t>
            </a:r>
            <a:r>
              <a:rPr lang="cs-CZ" sz="1800" b="1" smtClean="0">
                <a:solidFill>
                  <a:srgbClr val="002060"/>
                </a:solidFill>
              </a:rPr>
              <a:t>133 051</a:t>
            </a:r>
            <a:r>
              <a:rPr lang="cs-CZ" sz="1800" smtClean="0">
                <a:solidFill>
                  <a:srgbClr val="002060"/>
                </a:solidFill>
              </a:rPr>
              <a:t>)</a:t>
            </a:r>
          </a:p>
          <a:p>
            <a:r>
              <a:rPr lang="cs-CZ" sz="1800" smtClean="0">
                <a:solidFill>
                  <a:srgbClr val="002060"/>
                </a:solidFill>
              </a:rPr>
              <a:t>Návštěvnost </a:t>
            </a:r>
            <a:r>
              <a:rPr lang="cs-CZ" sz="1800" smtClean="0">
                <a:solidFill>
                  <a:srgbClr val="002060"/>
                </a:solidFill>
                <a:hlinkClick r:id="rId4"/>
              </a:rPr>
              <a:t>www.sotkoviny.cz</a:t>
            </a:r>
            <a:r>
              <a:rPr lang="cs-CZ" sz="1800" smtClean="0">
                <a:solidFill>
                  <a:srgbClr val="002060"/>
                </a:solidFill>
              </a:rPr>
              <a:t>:  </a:t>
            </a:r>
            <a:r>
              <a:rPr lang="cs-CZ" sz="1800" b="1" smtClean="0">
                <a:solidFill>
                  <a:srgbClr val="002060"/>
                </a:solidFill>
              </a:rPr>
              <a:t>100</a:t>
            </a:r>
            <a:r>
              <a:rPr lang="cs-CZ" sz="1800" smtClean="0">
                <a:solidFill>
                  <a:srgbClr val="002060"/>
                </a:solidFill>
              </a:rPr>
              <a:t> uživatelů denně (celkem: </a:t>
            </a:r>
            <a:r>
              <a:rPr lang="cs-CZ" sz="1800" b="1" smtClean="0">
                <a:solidFill>
                  <a:srgbClr val="002060"/>
                </a:solidFill>
              </a:rPr>
              <a:t>30 382</a:t>
            </a:r>
            <a:r>
              <a:rPr lang="cs-CZ" sz="1800" smtClean="0">
                <a:solidFill>
                  <a:srgbClr val="002060"/>
                </a:solidFill>
              </a:rPr>
              <a:t>)</a:t>
            </a:r>
          </a:p>
          <a:p>
            <a:r>
              <a:rPr lang="cs-CZ" sz="1800" smtClean="0">
                <a:solidFill>
                  <a:srgbClr val="002060"/>
                </a:solidFill>
              </a:rPr>
              <a:t>Nejčtenější článek na webu </a:t>
            </a:r>
            <a:r>
              <a:rPr lang="cs-CZ" sz="1800" smtClean="0">
                <a:solidFill>
                  <a:srgbClr val="002060"/>
                </a:solidFill>
                <a:hlinkClick r:id="rId5"/>
              </a:rPr>
              <a:t>www.ctenarska-gramotnost</a:t>
            </a:r>
            <a:r>
              <a:rPr lang="cs-CZ" sz="1800" smtClean="0">
                <a:solidFill>
                  <a:srgbClr val="002060"/>
                </a:solidFill>
                <a:hlinkClick r:id="rId3"/>
              </a:rPr>
              <a:t>.cz</a:t>
            </a:r>
            <a:r>
              <a:rPr lang="cs-CZ" sz="1800" smtClean="0">
                <a:solidFill>
                  <a:srgbClr val="002060"/>
                </a:solidFill>
              </a:rPr>
              <a:t>: </a:t>
            </a:r>
            <a:r>
              <a:rPr lang="cs-CZ" sz="1800" b="1" smtClean="0">
                <a:solidFill>
                  <a:srgbClr val="002060"/>
                </a:solidFill>
              </a:rPr>
              <a:t>Reportáž – 1. díl – Jak vystavět reportáž</a:t>
            </a:r>
            <a:r>
              <a:rPr lang="cs-CZ" sz="1800" smtClean="0">
                <a:solidFill>
                  <a:srgbClr val="002060"/>
                </a:solidFill>
              </a:rPr>
              <a:t>: 12 191 zobrazení</a:t>
            </a:r>
          </a:p>
          <a:p>
            <a:r>
              <a:rPr lang="cs-CZ" sz="1800" smtClean="0">
                <a:solidFill>
                  <a:srgbClr val="002060"/>
                </a:solidFill>
              </a:rPr>
              <a:t>Nejčtenější článek na webu </a:t>
            </a:r>
            <a:r>
              <a:rPr lang="cs-CZ" sz="1800" smtClean="0">
                <a:solidFill>
                  <a:srgbClr val="002060"/>
                </a:solidFill>
                <a:hlinkClick r:id="rId4"/>
              </a:rPr>
              <a:t>www.sotkoviny.cz</a:t>
            </a:r>
            <a:r>
              <a:rPr lang="cs-CZ" sz="1800" smtClean="0">
                <a:solidFill>
                  <a:srgbClr val="002060"/>
                </a:solidFill>
              </a:rPr>
              <a:t>: </a:t>
            </a:r>
            <a:r>
              <a:rPr lang="cs-CZ" sz="1800" b="1" smtClean="0">
                <a:solidFill>
                  <a:srgbClr val="002060"/>
                </a:solidFill>
              </a:rPr>
              <a:t>Redaktoři školních časopisů si v Litomyšli vyzkoušeli práci profesionálních novinářů: </a:t>
            </a:r>
            <a:r>
              <a:rPr lang="cs-CZ" sz="1800" smtClean="0">
                <a:solidFill>
                  <a:srgbClr val="002060"/>
                </a:solidFill>
              </a:rPr>
              <a:t>13 065 zobrazení</a:t>
            </a:r>
          </a:p>
          <a:p>
            <a:r>
              <a:rPr lang="cs-CZ" sz="1800" b="1" smtClean="0">
                <a:solidFill>
                  <a:srgbClr val="002060"/>
                </a:solidFill>
              </a:rPr>
              <a:t>Celý projekt je vnímán cílovou skupinou velmi pozitivně a jeho realizace nám pomohla zprofesionalizovat činnost o.s. Abeceda.</a:t>
            </a:r>
          </a:p>
          <a:p>
            <a:endParaRPr lang="cs-CZ" sz="1800" smtClean="0"/>
          </a:p>
          <a:p>
            <a:r>
              <a:rPr lang="cs-CZ" sz="1800" smtClean="0">
                <a:solidFill>
                  <a:srgbClr val="FF0000"/>
                </a:solidFill>
              </a:rPr>
              <a:t>Velká administrativní zátěž a malá metodická pomoc.</a:t>
            </a:r>
          </a:p>
          <a:p>
            <a:r>
              <a:rPr lang="cs-CZ" sz="1800" smtClean="0">
                <a:solidFill>
                  <a:srgbClr val="FF0000"/>
                </a:solidFill>
              </a:rPr>
              <a:t>Lhůta 60 dní, kterou má MŠMT CERA pro vyhodnocení našich monitorovacích zpráv, byla vždy překročena (jednou dokonce dvojnásobně). Lhůta pro opravy MZ (obvykle 5 dní) je příliš krátká a požadavky na úpravy či doplnění MZ nejsou vždy jasné.</a:t>
            </a:r>
          </a:p>
          <a:p>
            <a:pPr>
              <a:buFont typeface="Arial" charset="0"/>
              <a:buNone/>
            </a:pPr>
            <a:r>
              <a:rPr lang="cs-CZ" sz="1800" smtClean="0">
                <a:solidFill>
                  <a:srgbClr val="FF0000"/>
                </a:solidFill>
              </a:rPr>
              <a:t>	Často jsou nám vytýkány věci, které máme ve skutečnosti správně.</a:t>
            </a:r>
          </a:p>
          <a:p>
            <a:r>
              <a:rPr lang="cs-CZ" sz="1800" smtClean="0">
                <a:solidFill>
                  <a:srgbClr val="FF0000"/>
                </a:solidFill>
              </a:rPr>
              <a:t>Chybí vzory pro vyplňování povinných příloh MZ nebo vyhlašování výběrových řízení.</a:t>
            </a:r>
          </a:p>
          <a:p>
            <a:endParaRPr lang="cs-CZ" sz="1800" smtClean="0">
              <a:solidFill>
                <a:srgbClr val="FF0000"/>
              </a:solidFill>
            </a:endParaRPr>
          </a:p>
        </p:txBody>
      </p:sp>
      <p:sp>
        <p:nvSpPr>
          <p:cNvPr id="48132" name="TextovéPole 4"/>
          <p:cNvSpPr txBox="1">
            <a:spLocks noChangeArrowheads="1"/>
          </p:cNvSpPr>
          <p:nvPr/>
        </p:nvSpPr>
        <p:spPr bwMode="auto">
          <a:xfrm>
            <a:off x="323850" y="836613"/>
            <a:ext cx="410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0070C0"/>
                </a:solidFill>
              </a:rPr>
              <a:t>Pozitivní ohlasy cílové skupiny:</a:t>
            </a:r>
          </a:p>
        </p:txBody>
      </p:sp>
      <p:sp>
        <p:nvSpPr>
          <p:cNvPr id="48133" name="TextovéPole 5"/>
          <p:cNvSpPr txBox="1">
            <a:spLocks noChangeArrowheads="1"/>
          </p:cNvSpPr>
          <p:nvPr/>
        </p:nvSpPr>
        <p:spPr bwMode="auto">
          <a:xfrm>
            <a:off x="323850" y="4292600"/>
            <a:ext cx="3024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Negativní zkušenosti: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defRPr/>
            </a:pPr>
            <a:r>
              <a:rPr lang="cs-CZ" sz="2400" b="1" dirty="0">
                <a:solidFill>
                  <a:srgbClr val="FF3399"/>
                </a:solidFill>
                <a:latin typeface="+mj-lt"/>
                <a:ea typeface="+mj-ea"/>
                <a:cs typeface="+mj-cs"/>
              </a:rPr>
              <a:t>Na webu www.</a:t>
            </a:r>
            <a:r>
              <a:rPr lang="cs-CZ" sz="2400" b="1" dirty="0" err="1">
                <a:solidFill>
                  <a:srgbClr val="FF3399"/>
                </a:solidFill>
                <a:latin typeface="+mj-lt"/>
                <a:ea typeface="+mj-ea"/>
                <a:cs typeface="+mj-cs"/>
              </a:rPr>
              <a:t>ctenarska</a:t>
            </a:r>
            <a:r>
              <a:rPr lang="cs-CZ" sz="2400" b="1" dirty="0">
                <a:solidFill>
                  <a:srgbClr val="FF3399"/>
                </a:solidFill>
                <a:latin typeface="+mj-lt"/>
                <a:ea typeface="+mj-ea"/>
                <a:cs typeface="+mj-cs"/>
              </a:rPr>
              <a:t>-gramotnost.</a:t>
            </a:r>
            <a:r>
              <a:rPr lang="cs-CZ" sz="2400" b="1" dirty="0" err="1">
                <a:solidFill>
                  <a:srgbClr val="FF3399"/>
                </a:solidFill>
                <a:latin typeface="+mj-lt"/>
                <a:ea typeface="+mj-ea"/>
                <a:cs typeface="+mj-cs"/>
              </a:rPr>
              <a:t>cz</a:t>
            </a:r>
            <a:r>
              <a:rPr lang="cs-CZ" sz="2400" b="1" dirty="0">
                <a:solidFill>
                  <a:srgbClr val="FF3399"/>
                </a:solidFill>
                <a:latin typeface="+mj-lt"/>
                <a:ea typeface="+mj-ea"/>
                <a:cs typeface="+mj-cs"/>
              </a:rPr>
              <a:t> informujeme o dalších projektech zaměřených na čtenářskou gramotnost, mediální výchovu, tvůrčí psaní a projektovou výuku.</a:t>
            </a:r>
          </a:p>
        </p:txBody>
      </p:sp>
      <p:pic>
        <p:nvPicPr>
          <p:cNvPr id="49155" name="Picture 4" descr="D:\Abeceda\Pracovní\Publicita\prezentace projektu\ctenarske_klub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484313"/>
            <a:ext cx="3863975" cy="4525962"/>
          </a:xfrm>
          <a:noFill/>
          <a:ln>
            <a:solidFill>
              <a:schemeClr val="tx1"/>
            </a:solidFill>
          </a:ln>
        </p:spPr>
      </p:pic>
      <p:sp>
        <p:nvSpPr>
          <p:cNvPr id="49156" name="TextovéPole 6"/>
          <p:cNvSpPr txBox="1">
            <a:spLocks noChangeArrowheads="1"/>
          </p:cNvSpPr>
          <p:nvPr/>
        </p:nvSpPr>
        <p:spPr bwMode="auto">
          <a:xfrm>
            <a:off x="395288" y="6165850"/>
            <a:ext cx="4321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http://www.ctenarska-gramotnost.cz/ctenarska-gramotnost/cg-tipy/ctenarske-kluby-dnes</a:t>
            </a:r>
          </a:p>
        </p:txBody>
      </p:sp>
      <p:sp>
        <p:nvSpPr>
          <p:cNvPr id="49157" name="TextovéPole 7"/>
          <p:cNvSpPr txBox="1">
            <a:spLocks noChangeArrowheads="1"/>
          </p:cNvSpPr>
          <p:nvPr/>
        </p:nvSpPr>
        <p:spPr bwMode="auto">
          <a:xfrm>
            <a:off x="5003800" y="4365625"/>
            <a:ext cx="3744913" cy="20304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3399"/>
                </a:solidFill>
              </a:rPr>
              <a:t>Pokud chcete na našem webu pro učitele zveřejnit článek (nebo odkaz) o svém projektu, kontaktujte nás:</a:t>
            </a:r>
          </a:p>
          <a:p>
            <a:endParaRPr lang="cs-CZ"/>
          </a:p>
          <a:p>
            <a:r>
              <a:rPr lang="cs-CZ">
                <a:hlinkClick r:id="rId4"/>
              </a:rPr>
              <a:t>srpova.tereza@abeceda-os.cz</a:t>
            </a:r>
            <a:endParaRPr lang="cs-CZ"/>
          </a:p>
          <a:p>
            <a:r>
              <a:rPr lang="cs-CZ">
                <a:hlinkClick r:id="rId5"/>
              </a:rPr>
              <a:t>info@abeceda-os.cz</a:t>
            </a:r>
            <a:endParaRPr lang="cs-CZ"/>
          </a:p>
          <a:p>
            <a:endParaRPr lang="cs-CZ"/>
          </a:p>
        </p:txBody>
      </p:sp>
      <p:pic>
        <p:nvPicPr>
          <p:cNvPr id="49158" name="Picture 5" descr="D:\Abeceda\Pracovní\Publicita\prezentace projektu\odkazy.jpg"/>
          <p:cNvPicPr>
            <a:picLocks noChangeAspect="1" noChangeArrowheads="1"/>
          </p:cNvPicPr>
          <p:nvPr/>
        </p:nvPicPr>
        <p:blipFill>
          <a:blip r:embed="rId6"/>
          <a:srcRect r="861" b="60303"/>
          <a:stretch>
            <a:fillRect/>
          </a:stretch>
        </p:blipFill>
        <p:spPr bwMode="auto">
          <a:xfrm>
            <a:off x="5508625" y="1484313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Pěticípá hvězda 9"/>
          <p:cNvSpPr/>
          <p:nvPr/>
        </p:nvSpPr>
        <p:spPr>
          <a:xfrm>
            <a:off x="4572000" y="3933825"/>
            <a:ext cx="576263" cy="431800"/>
          </a:xfrm>
          <a:prstGeom prst="star5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Abeceda\Pracovní\Word Press\loga\loga\opvk_horizontalni_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526088"/>
            <a:ext cx="5761038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 descr="D:\Abeceda\Pracovní\Obrázky\e-learning pro učitele ČG\ucitele-a-vez-z-knih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133600"/>
            <a:ext cx="6096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élníkový popisek 5"/>
          <p:cNvSpPr/>
          <p:nvPr/>
        </p:nvSpPr>
        <p:spPr>
          <a:xfrm>
            <a:off x="2627313" y="1196975"/>
            <a:ext cx="3760787" cy="1169988"/>
          </a:xfrm>
          <a:prstGeom prst="wedgeRoundRectCallout">
            <a:avLst>
              <a:gd name="adj1" fmla="val 1493"/>
              <a:gd name="adj2" fmla="val 1062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Děkujeme za pozornost</a:t>
            </a:r>
          </a:p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a přejeme hodně úspěchů při rozvíjení čtenářské gramotnosti!</a:t>
            </a:r>
          </a:p>
        </p:txBody>
      </p:sp>
      <p:pic>
        <p:nvPicPr>
          <p:cNvPr id="50181" name="Picture 3" descr="D:\Abeceda\Pracovní\Word Press\loga\loga\web_logo_abeceda_barevn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5175" y="260350"/>
            <a:ext cx="30353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 descr="D:\Abeceda\Pracovní\Word Press\loga\loga\web_logo_hlavni_barevn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60350"/>
            <a:ext cx="36814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468313" y="404813"/>
            <a:ext cx="8027987" cy="8318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FF3399"/>
                </a:solidFill>
              </a:rPr>
              <a:t>Zaměřili jsme se na podporu čtenářské gramotnosti ve třech klíčových aktivitách: </a:t>
            </a:r>
          </a:p>
        </p:txBody>
      </p:sp>
      <p:grpSp>
        <p:nvGrpSpPr>
          <p:cNvPr id="6147" name="Group 3"/>
          <p:cNvGrpSpPr>
            <a:grpSpLocks noChangeAspect="1"/>
          </p:cNvGrpSpPr>
          <p:nvPr/>
        </p:nvGrpSpPr>
        <p:grpSpPr bwMode="auto">
          <a:xfrm>
            <a:off x="0" y="1341438"/>
            <a:ext cx="7680325" cy="4967287"/>
            <a:chOff x="1557" y="5777"/>
            <a:chExt cx="8533" cy="5521"/>
          </a:xfrm>
        </p:grpSpPr>
        <p:sp>
          <p:nvSpPr>
            <p:cNvPr id="618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557" y="5777"/>
              <a:ext cx="8533" cy="544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5197" y="7776"/>
              <a:ext cx="3120" cy="1682"/>
            </a:xfrm>
            <a:prstGeom prst="ellipse">
              <a:avLst/>
            </a:prstGeom>
            <a:solidFill>
              <a:srgbClr val="FF3399"/>
            </a:solidFill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cs-CZ" sz="2000" b="1" dirty="0">
                  <a:latin typeface="+mj-lt"/>
                  <a:ea typeface="Calibri" pitchFamily="34" charset="0"/>
                  <a:cs typeface="Times New Roman" pitchFamily="18" charset="0"/>
                </a:rPr>
                <a:t>ČTENÁŘSKÁ GRAMOTNOST </a:t>
              </a:r>
            </a:p>
            <a:p>
              <a:pPr algn="ctr">
                <a:defRPr/>
              </a:pPr>
              <a:r>
                <a:rPr lang="cs-CZ" sz="2000" b="1" dirty="0">
                  <a:latin typeface="+mj-lt"/>
                  <a:ea typeface="Calibri" pitchFamily="34" charset="0"/>
                  <a:cs typeface="Times New Roman" pitchFamily="18" charset="0"/>
                </a:rPr>
                <a:t>A </a:t>
              </a:r>
              <a:r>
                <a:rPr lang="cs-CZ" sz="2000" b="1" kern="100" dirty="0">
                  <a:latin typeface="+mj-lt"/>
                  <a:ea typeface="Calibri" pitchFamily="34" charset="0"/>
                  <a:cs typeface="Times New Roman" pitchFamily="18" charset="0"/>
                </a:rPr>
                <a:t>PROJEKTOVÉ</a:t>
              </a:r>
              <a:r>
                <a:rPr lang="cs-CZ" sz="2000" b="1" dirty="0">
                  <a:latin typeface="+mj-lt"/>
                  <a:ea typeface="Calibri" pitchFamily="34" charset="0"/>
                  <a:cs typeface="Times New Roman" pitchFamily="18" charset="0"/>
                </a:rPr>
                <a:t> VÝUČOVÁNÍ</a:t>
              </a:r>
              <a:endParaRPr lang="cs-CZ" sz="20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3557" y="6977"/>
              <a:ext cx="1513" cy="910"/>
            </a:xfrm>
            <a:prstGeom prst="roundRect">
              <a:avLst>
                <a:gd name="adj" fmla="val 16667"/>
              </a:avLst>
            </a:prstGeom>
            <a:solidFill>
              <a:srgbClr val="BFD74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cs-CZ" b="1" dirty="0">
                  <a:latin typeface="+mj-lt"/>
                  <a:ea typeface="Calibri" pitchFamily="34" charset="0"/>
                  <a:cs typeface="Times New Roman" pitchFamily="18" charset="0"/>
                </a:rPr>
                <a:t>MEDIÁLNÍ</a:t>
              </a:r>
              <a:r>
                <a:rPr lang="cs-CZ" sz="1600" b="1" dirty="0">
                  <a:latin typeface="+mj-lt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b="1" dirty="0">
                  <a:latin typeface="+mj-lt"/>
                  <a:ea typeface="Calibri" pitchFamily="34" charset="0"/>
                  <a:cs typeface="Times New Roman" pitchFamily="18" charset="0"/>
                </a:rPr>
                <a:t>VÝCHOVA</a:t>
              </a:r>
              <a:endParaRPr lang="cs-CZ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8476" y="6867"/>
              <a:ext cx="1275" cy="97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cs-CZ" b="1" dirty="0">
                  <a:latin typeface="+mj-lt"/>
                  <a:ea typeface="Calibri" pitchFamily="34" charset="0"/>
                  <a:cs typeface="Times New Roman" pitchFamily="18" charset="0"/>
                </a:rPr>
                <a:t>TVŮRČÍ PSANÍ</a:t>
              </a:r>
              <a:endParaRPr lang="cs-CZ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996" y="10178"/>
              <a:ext cx="1841" cy="112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cs-CZ" b="1" dirty="0">
                <a:latin typeface="+mj-lt"/>
                <a:ea typeface="Calibri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cs-CZ" b="1" dirty="0">
                  <a:latin typeface="+mj-lt"/>
                  <a:ea typeface="Calibri" pitchFamily="34" charset="0"/>
                  <a:cs typeface="Times New Roman" pitchFamily="18" charset="0"/>
                </a:rPr>
                <a:t>ČTENÁŘSTVÍ</a:t>
              </a:r>
              <a:endParaRPr lang="cs-CZ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4" name="Elipsa 13"/>
          <p:cNvSpPr/>
          <p:nvPr/>
        </p:nvSpPr>
        <p:spPr>
          <a:xfrm>
            <a:off x="179388" y="2205038"/>
            <a:ext cx="1368425" cy="719137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pro žáky</a:t>
            </a:r>
          </a:p>
        </p:txBody>
      </p:sp>
      <p:sp>
        <p:nvSpPr>
          <p:cNvPr id="15" name="Elipsa 14"/>
          <p:cNvSpPr/>
          <p:nvPr/>
        </p:nvSpPr>
        <p:spPr>
          <a:xfrm>
            <a:off x="755650" y="4221163"/>
            <a:ext cx="1223963" cy="619125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Výstava</a:t>
            </a:r>
          </a:p>
        </p:txBody>
      </p:sp>
      <p:sp>
        <p:nvSpPr>
          <p:cNvPr id="16" name="Elipsa 15"/>
          <p:cNvSpPr/>
          <p:nvPr/>
        </p:nvSpPr>
        <p:spPr>
          <a:xfrm>
            <a:off x="2987675" y="1628775"/>
            <a:ext cx="1584325" cy="661988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žáky</a:t>
            </a:r>
          </a:p>
        </p:txBody>
      </p:sp>
      <p:sp>
        <p:nvSpPr>
          <p:cNvPr id="17" name="Elipsa 16"/>
          <p:cNvSpPr/>
          <p:nvPr/>
        </p:nvSpPr>
        <p:spPr>
          <a:xfrm>
            <a:off x="5076825" y="1484313"/>
            <a:ext cx="1366838" cy="59055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 pro učitele</a:t>
            </a:r>
          </a:p>
          <a:p>
            <a:pPr algn="ctr">
              <a:defRPr/>
            </a:pP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1979613" y="4652963"/>
            <a:ext cx="1512887" cy="720725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učitele</a:t>
            </a:r>
          </a:p>
        </p:txBody>
      </p:sp>
      <p:sp>
        <p:nvSpPr>
          <p:cNvPr id="19" name="Elipsa 18"/>
          <p:cNvSpPr/>
          <p:nvPr/>
        </p:nvSpPr>
        <p:spPr>
          <a:xfrm>
            <a:off x="7235825" y="1641475"/>
            <a:ext cx="1368425" cy="64928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učitele</a:t>
            </a:r>
          </a:p>
        </p:txBody>
      </p:sp>
      <p:sp>
        <p:nvSpPr>
          <p:cNvPr id="20" name="Elipsa 19"/>
          <p:cNvSpPr/>
          <p:nvPr/>
        </p:nvSpPr>
        <p:spPr>
          <a:xfrm>
            <a:off x="7019925" y="3429000"/>
            <a:ext cx="1584325" cy="70643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Soutěž literárních sborníků </a:t>
            </a:r>
          </a:p>
        </p:txBody>
      </p:sp>
      <p:sp>
        <p:nvSpPr>
          <p:cNvPr id="21" name="Elipsa 20"/>
          <p:cNvSpPr/>
          <p:nvPr/>
        </p:nvSpPr>
        <p:spPr>
          <a:xfrm>
            <a:off x="7451725" y="2492375"/>
            <a:ext cx="1547813" cy="70643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žáky</a:t>
            </a:r>
          </a:p>
        </p:txBody>
      </p:sp>
      <p:sp>
        <p:nvSpPr>
          <p:cNvPr id="22" name="Elipsa 21"/>
          <p:cNvSpPr/>
          <p:nvPr/>
        </p:nvSpPr>
        <p:spPr>
          <a:xfrm>
            <a:off x="1042988" y="1557338"/>
            <a:ext cx="1657350" cy="733425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učitele</a:t>
            </a:r>
          </a:p>
        </p:txBody>
      </p:sp>
      <p:sp>
        <p:nvSpPr>
          <p:cNvPr id="23" name="Elipsa 22"/>
          <p:cNvSpPr/>
          <p:nvPr/>
        </p:nvSpPr>
        <p:spPr>
          <a:xfrm>
            <a:off x="5867400" y="5300663"/>
            <a:ext cx="1657350" cy="504825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 pro učitele</a:t>
            </a:r>
          </a:p>
        </p:txBody>
      </p:sp>
      <p:sp>
        <p:nvSpPr>
          <p:cNvPr id="24" name="Elipsa 23"/>
          <p:cNvSpPr/>
          <p:nvPr/>
        </p:nvSpPr>
        <p:spPr>
          <a:xfrm>
            <a:off x="5940425" y="6021388"/>
            <a:ext cx="1655763" cy="503237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pro žáky</a:t>
            </a:r>
          </a:p>
        </p:txBody>
      </p:sp>
      <p:sp>
        <p:nvSpPr>
          <p:cNvPr id="25" name="Elipsa 24"/>
          <p:cNvSpPr/>
          <p:nvPr/>
        </p:nvSpPr>
        <p:spPr>
          <a:xfrm>
            <a:off x="2195513" y="6165850"/>
            <a:ext cx="1655762" cy="6477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Konference</a:t>
            </a:r>
          </a:p>
        </p:txBody>
      </p:sp>
      <p:sp>
        <p:nvSpPr>
          <p:cNvPr id="26" name="Elipsa 25"/>
          <p:cNvSpPr/>
          <p:nvPr/>
        </p:nvSpPr>
        <p:spPr>
          <a:xfrm>
            <a:off x="1511300" y="3514725"/>
            <a:ext cx="1404938" cy="647700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pro učitele</a:t>
            </a:r>
          </a:p>
        </p:txBody>
      </p:sp>
      <p:sp>
        <p:nvSpPr>
          <p:cNvPr id="27" name="Elipsa 26"/>
          <p:cNvSpPr/>
          <p:nvPr/>
        </p:nvSpPr>
        <p:spPr>
          <a:xfrm>
            <a:off x="6215063" y="4054475"/>
            <a:ext cx="1309687" cy="50323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CD-ROM pro žáky</a:t>
            </a:r>
          </a:p>
        </p:txBody>
      </p:sp>
      <p:sp>
        <p:nvSpPr>
          <p:cNvPr id="28" name="Elipsa 27"/>
          <p:cNvSpPr/>
          <p:nvPr/>
        </p:nvSpPr>
        <p:spPr>
          <a:xfrm>
            <a:off x="1763713" y="5445125"/>
            <a:ext cx="1295400" cy="6477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Sekce na webu pro žáky</a:t>
            </a:r>
          </a:p>
        </p:txBody>
      </p:sp>
      <p:pic>
        <p:nvPicPr>
          <p:cNvPr id="6163" name="Picture 2" descr="D:\Abeceda\Pracovní\Obrázky\brožura\sipka-brozura-mod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652963"/>
            <a:ext cx="323850" cy="6492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164" name="Picture 3" descr="D:\Abeceda\Pracovní\Obrázky\brožura\sipka-brozura-zelen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950056">
            <a:off x="3435350" y="2833688"/>
            <a:ext cx="641350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165" name="Picture 4" descr="D:\Abeceda\Pracovní\Obrázky\brožura\sipka-brozura-zlut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80281">
            <a:off x="5394325" y="2786063"/>
            <a:ext cx="647700" cy="325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cxnSp>
        <p:nvCxnSpPr>
          <p:cNvPr id="34" name="Přímá spojovací čára 33"/>
          <p:cNvCxnSpPr>
            <a:endCxn id="17" idx="4"/>
          </p:cNvCxnSpPr>
          <p:nvPr/>
        </p:nvCxnSpPr>
        <p:spPr>
          <a:xfrm flipH="1" flipV="1">
            <a:off x="5761038" y="2074863"/>
            <a:ext cx="539750" cy="274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>
            <a:endCxn id="19" idx="3"/>
          </p:cNvCxnSpPr>
          <p:nvPr/>
        </p:nvCxnSpPr>
        <p:spPr>
          <a:xfrm flipV="1">
            <a:off x="7308850" y="2195513"/>
            <a:ext cx="127000" cy="1539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>
            <a:stCxn id="10" idx="3"/>
            <a:endCxn id="21" idx="2"/>
          </p:cNvCxnSpPr>
          <p:nvPr/>
        </p:nvCxnSpPr>
        <p:spPr>
          <a:xfrm>
            <a:off x="7375525" y="2760663"/>
            <a:ext cx="76200" cy="85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čára 36"/>
          <p:cNvCxnSpPr>
            <a:endCxn id="20" idx="1"/>
          </p:cNvCxnSpPr>
          <p:nvPr/>
        </p:nvCxnSpPr>
        <p:spPr>
          <a:xfrm>
            <a:off x="7092950" y="3213100"/>
            <a:ext cx="158750" cy="319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>
            <a:endCxn id="27" idx="0"/>
          </p:cNvCxnSpPr>
          <p:nvPr/>
        </p:nvCxnSpPr>
        <p:spPr>
          <a:xfrm>
            <a:off x="6646863" y="3225800"/>
            <a:ext cx="222250" cy="828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39"/>
          <p:cNvCxnSpPr>
            <a:endCxn id="16" idx="3"/>
          </p:cNvCxnSpPr>
          <p:nvPr/>
        </p:nvCxnSpPr>
        <p:spPr>
          <a:xfrm flipV="1">
            <a:off x="2987675" y="2193925"/>
            <a:ext cx="231775" cy="227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>
            <a:stCxn id="9" idx="0"/>
            <a:endCxn id="22" idx="4"/>
          </p:cNvCxnSpPr>
          <p:nvPr/>
        </p:nvCxnSpPr>
        <p:spPr>
          <a:xfrm flipH="1" flipV="1">
            <a:off x="1871663" y="2290763"/>
            <a:ext cx="609600" cy="130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>
            <a:stCxn id="9" idx="1"/>
            <a:endCxn id="14" idx="6"/>
          </p:cNvCxnSpPr>
          <p:nvPr/>
        </p:nvCxnSpPr>
        <p:spPr>
          <a:xfrm flipH="1" flipV="1">
            <a:off x="1547813" y="2565400"/>
            <a:ext cx="252412" cy="265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>
            <a:stCxn id="9" idx="2"/>
            <a:endCxn id="26" idx="0"/>
          </p:cNvCxnSpPr>
          <p:nvPr/>
        </p:nvCxnSpPr>
        <p:spPr>
          <a:xfrm flipH="1">
            <a:off x="2214563" y="3240088"/>
            <a:ext cx="266700" cy="274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>
            <a:endCxn id="103" idx="1"/>
          </p:cNvCxnSpPr>
          <p:nvPr/>
        </p:nvCxnSpPr>
        <p:spPr>
          <a:xfrm flipH="1">
            <a:off x="309563" y="3933825"/>
            <a:ext cx="374650" cy="13144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čára 44"/>
          <p:cNvCxnSpPr>
            <a:endCxn id="18" idx="5"/>
          </p:cNvCxnSpPr>
          <p:nvPr/>
        </p:nvCxnSpPr>
        <p:spPr>
          <a:xfrm flipH="1" flipV="1">
            <a:off x="3270250" y="5268913"/>
            <a:ext cx="725488" cy="2619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>
            <a:endCxn id="25" idx="6"/>
          </p:cNvCxnSpPr>
          <p:nvPr/>
        </p:nvCxnSpPr>
        <p:spPr>
          <a:xfrm flipH="1">
            <a:off x="3851275" y="6308725"/>
            <a:ext cx="288925" cy="180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>
            <a:endCxn id="23" idx="3"/>
          </p:cNvCxnSpPr>
          <p:nvPr/>
        </p:nvCxnSpPr>
        <p:spPr>
          <a:xfrm flipV="1">
            <a:off x="5651500" y="5730875"/>
            <a:ext cx="458788" cy="1603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>
            <a:endCxn id="24" idx="2"/>
          </p:cNvCxnSpPr>
          <p:nvPr/>
        </p:nvCxnSpPr>
        <p:spPr>
          <a:xfrm>
            <a:off x="5651500" y="6092825"/>
            <a:ext cx="288925" cy="180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48"/>
          <p:cNvCxnSpPr>
            <a:stCxn id="11" idx="1"/>
            <a:endCxn id="28" idx="6"/>
          </p:cNvCxnSpPr>
          <p:nvPr/>
        </p:nvCxnSpPr>
        <p:spPr>
          <a:xfrm flipH="1" flipV="1">
            <a:off x="3059113" y="5768975"/>
            <a:ext cx="936625" cy="36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a 77"/>
          <p:cNvSpPr/>
          <p:nvPr/>
        </p:nvSpPr>
        <p:spPr>
          <a:xfrm>
            <a:off x="179388" y="3213100"/>
            <a:ext cx="1223962" cy="720725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 Soutěž školních časopisů </a:t>
            </a:r>
          </a:p>
        </p:txBody>
      </p:sp>
      <p:sp>
        <p:nvSpPr>
          <p:cNvPr id="79" name="Elipsa 78"/>
          <p:cNvSpPr/>
          <p:nvPr/>
        </p:nvSpPr>
        <p:spPr>
          <a:xfrm>
            <a:off x="7885113" y="4437063"/>
            <a:ext cx="1079500" cy="504825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Výstava</a:t>
            </a:r>
          </a:p>
        </p:txBody>
      </p:sp>
      <p:cxnSp>
        <p:nvCxnSpPr>
          <p:cNvPr id="82" name="Přímá spojovací čára 81"/>
          <p:cNvCxnSpPr>
            <a:endCxn id="79" idx="0"/>
          </p:cNvCxnSpPr>
          <p:nvPr/>
        </p:nvCxnSpPr>
        <p:spPr>
          <a:xfrm>
            <a:off x="8172450" y="4076700"/>
            <a:ext cx="252413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čára 86"/>
          <p:cNvCxnSpPr>
            <a:stCxn id="9" idx="1"/>
            <a:endCxn id="78" idx="7"/>
          </p:cNvCxnSpPr>
          <p:nvPr/>
        </p:nvCxnSpPr>
        <p:spPr>
          <a:xfrm flipH="1">
            <a:off x="1223963" y="2830513"/>
            <a:ext cx="576262" cy="487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ipsa 93"/>
          <p:cNvSpPr/>
          <p:nvPr/>
        </p:nvSpPr>
        <p:spPr>
          <a:xfrm>
            <a:off x="7524750" y="5157788"/>
            <a:ext cx="1476375" cy="504825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Workshopy</a:t>
            </a:r>
          </a:p>
        </p:txBody>
      </p:sp>
      <p:cxnSp>
        <p:nvCxnSpPr>
          <p:cNvPr id="95" name="Přímá spojovací čára 94"/>
          <p:cNvCxnSpPr>
            <a:stCxn id="20" idx="4"/>
            <a:endCxn id="94" idx="1"/>
          </p:cNvCxnSpPr>
          <p:nvPr/>
        </p:nvCxnSpPr>
        <p:spPr>
          <a:xfrm flipH="1">
            <a:off x="7740650" y="4135438"/>
            <a:ext cx="71438" cy="1095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ipsa 102"/>
          <p:cNvSpPr/>
          <p:nvPr/>
        </p:nvSpPr>
        <p:spPr>
          <a:xfrm>
            <a:off x="71438" y="5157788"/>
            <a:ext cx="1620837" cy="619125"/>
          </a:xfrm>
          <a:prstGeom prst="ellipse">
            <a:avLst/>
          </a:prstGeom>
          <a:solidFill>
            <a:srgbClr val="BFD74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chemeClr val="tx1"/>
                </a:solidFill>
              </a:rPr>
              <a:t>Workshopy</a:t>
            </a:r>
          </a:p>
        </p:txBody>
      </p:sp>
      <p:cxnSp>
        <p:nvCxnSpPr>
          <p:cNvPr id="106" name="Přímá spojovací čára 105"/>
          <p:cNvCxnSpPr/>
          <p:nvPr/>
        </p:nvCxnSpPr>
        <p:spPr>
          <a:xfrm>
            <a:off x="971550" y="3933825"/>
            <a:ext cx="144463" cy="320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beceda\Pracovní\Word Press\loga\loga\web_logo_cg_ctenarstvi_barev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71993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5039">
            <a:off x="913978" y="3475892"/>
            <a:ext cx="1762654" cy="22550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Obdélník 3"/>
          <p:cNvSpPr/>
          <p:nvPr/>
        </p:nvSpPr>
        <p:spPr>
          <a:xfrm rot="315960">
            <a:off x="3622675" y="3343275"/>
            <a:ext cx="4535488" cy="304641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Psané slovo nás provází na každém kroku. Ti z nás, kdo dovedou správně nakládat s různými typy textů, mají zpravidla vyšší životní úroveň, lepší příležitosti při hledání zaměstnání, jsou profesně úspěšnější a spokojenější.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 rot="21133644">
            <a:off x="838200" y="5902325"/>
            <a:ext cx="2520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1600" b="1" dirty="0">
                <a:latin typeface="+mj-lt"/>
                <a:ea typeface="Calibri" pitchFamily="34" charset="0"/>
                <a:cs typeface="Arial" pitchFamily="34" charset="0"/>
              </a:rPr>
              <a:t>Mgr. Ladislava </a:t>
            </a:r>
            <a:r>
              <a:rPr lang="cs-CZ" sz="1600" b="1" dirty="0" err="1">
                <a:latin typeface="+mj-lt"/>
                <a:ea typeface="Calibri" pitchFamily="34" charset="0"/>
                <a:cs typeface="Arial" pitchFamily="34" charset="0"/>
              </a:rPr>
              <a:t>Whitcroft</a:t>
            </a:r>
            <a:endParaRPr lang="cs-CZ" sz="16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Sekce „Čtenářská gramotnost“ na webu pro učitele </a:t>
            </a:r>
            <a:br>
              <a:rPr lang="cs-CZ" sz="2400" b="1" smtClean="0">
                <a:solidFill>
                  <a:srgbClr val="0070C0"/>
                </a:solidFill>
              </a:rPr>
            </a:br>
            <a:r>
              <a:rPr lang="cs-CZ" sz="2400" b="1" smtClean="0">
                <a:solidFill>
                  <a:srgbClr val="0070C0"/>
                </a:solidFill>
              </a:rPr>
              <a:t>www.ctenarska-gramotnost.cz</a:t>
            </a:r>
          </a:p>
        </p:txBody>
      </p:sp>
      <p:pic>
        <p:nvPicPr>
          <p:cNvPr id="8195" name="Picture 2" descr="D:\Abeceda\Pracovní\Publicita\prezentace projektu\web_c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8604250" cy="5167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27477" t="14928" r="14742" b="4849"/>
          <a:stretch>
            <a:fillRect/>
          </a:stretch>
        </p:blipFill>
        <p:spPr bwMode="auto">
          <a:xfrm>
            <a:off x="1979613" y="1125538"/>
            <a:ext cx="5184775" cy="499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395288" y="261938"/>
            <a:ext cx="8459787" cy="8302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Přeložili jsme australské vývojové kontinuum a ukázky </a:t>
            </a:r>
          </a:p>
          <a:p>
            <a:pPr algn="ctr"/>
            <a:r>
              <a:rPr lang="cs-CZ" sz="2400" b="1">
                <a:solidFill>
                  <a:srgbClr val="0070C0"/>
                </a:solidFill>
              </a:rPr>
              <a:t>z finského kurikula pro základní vzdělávání.</a:t>
            </a:r>
          </a:p>
        </p:txBody>
      </p:sp>
      <p:sp>
        <p:nvSpPr>
          <p:cNvPr id="9220" name="TextovéPole 3"/>
          <p:cNvSpPr txBox="1">
            <a:spLocks noChangeArrowheads="1"/>
          </p:cNvSpPr>
          <p:nvPr/>
        </p:nvSpPr>
        <p:spPr bwMode="auto">
          <a:xfrm>
            <a:off x="1692275" y="6237288"/>
            <a:ext cx="59039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rgbClr val="002060"/>
                </a:solidFill>
              </a:rPr>
              <a:t>http://www.ctenarska-gramotnost.cz/kategorie/ctenarska-gramotnost/cg-zdroje-k-tematu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4" descr="Určování důležitých myšlen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2050" y="3092450"/>
            <a:ext cx="1296988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obrázek 17" descr="Kladení otáz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7463" y="2947988"/>
            <a:ext cx="901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0" y="0"/>
            <a:ext cx="720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000">
                <a:solidFill>
                  <a:srgbClr val="0070C0"/>
                </a:solidFill>
                <a:latin typeface="Arial" charset="0"/>
              </a:rPr>
              <a:t>       </a:t>
            </a:r>
            <a:endParaRPr lang="cs-CZ">
              <a:latin typeface="Arial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6610350"/>
            <a:ext cx="7200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000">
                <a:solidFill>
                  <a:srgbClr val="0070C0"/>
                </a:solidFill>
                <a:latin typeface="Arial" charset="0"/>
              </a:rPr>
              <a:t>  </a:t>
            </a:r>
            <a:endParaRPr lang="cs-CZ"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438525" y="6186488"/>
            <a:ext cx="1055688" cy="338137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Usuzování</a:t>
            </a:r>
            <a:endParaRPr lang="cs-CZ" sz="1600" dirty="0">
              <a:latin typeface="+mj-lt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971550" y="6186488"/>
            <a:ext cx="1731963" cy="3381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Hledání souvislostí</a:t>
            </a:r>
            <a:endParaRPr lang="cs-CZ" sz="1600" dirty="0">
              <a:latin typeface="+mj-lt"/>
              <a:cs typeface="+mn-cs"/>
            </a:endParaRPr>
          </a:p>
        </p:txBody>
      </p:sp>
      <p:sp>
        <p:nvSpPr>
          <p:cNvPr id="10248" name="Obdélník 14"/>
          <p:cNvSpPr>
            <a:spLocks noChangeArrowheads="1"/>
          </p:cNvSpPr>
          <p:nvPr/>
        </p:nvSpPr>
        <p:spPr bwMode="auto">
          <a:xfrm>
            <a:off x="2627313" y="2565400"/>
            <a:ext cx="361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Sledování porozumění a zjednání nápravy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164388" y="6165850"/>
            <a:ext cx="819150" cy="338138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Syntéza</a:t>
            </a:r>
            <a:endParaRPr lang="cs-CZ" sz="1600" dirty="0">
              <a:latin typeface="+mj-lt"/>
              <a:cs typeface="+mn-cs"/>
            </a:endParaRPr>
          </a:p>
        </p:txBody>
      </p:sp>
      <p:sp>
        <p:nvSpPr>
          <p:cNvPr id="10250" name="Obdélník 16"/>
          <p:cNvSpPr>
            <a:spLocks noChangeArrowheads="1"/>
          </p:cNvSpPr>
          <p:nvPr/>
        </p:nvSpPr>
        <p:spPr bwMode="auto">
          <a:xfrm>
            <a:off x="6516688" y="2565400"/>
            <a:ext cx="173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Vytváření představ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148263" y="6165850"/>
            <a:ext cx="1089025" cy="338138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Hodnocení</a:t>
            </a:r>
            <a:endParaRPr lang="cs-CZ" sz="1600" dirty="0">
              <a:latin typeface="+mj-lt"/>
              <a:cs typeface="+mn-cs"/>
            </a:endParaRPr>
          </a:p>
        </p:txBody>
      </p:sp>
      <p:sp>
        <p:nvSpPr>
          <p:cNvPr id="10252" name="Obdélník 18"/>
          <p:cNvSpPr>
            <a:spLocks noChangeArrowheads="1"/>
          </p:cNvSpPr>
          <p:nvPr/>
        </p:nvSpPr>
        <p:spPr bwMode="auto">
          <a:xfrm>
            <a:off x="2614613" y="4252913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/>
              <a:t>Určování důležitých informací a myšlenek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123113" y="4221163"/>
            <a:ext cx="1131887" cy="33813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Shrnování</a:t>
            </a:r>
            <a:endParaRPr lang="cs-CZ" sz="1600" dirty="0">
              <a:latin typeface="+mj-lt"/>
              <a:cs typeface="+mn-cs"/>
            </a:endParaRPr>
          </a:p>
        </p:txBody>
      </p:sp>
      <p:sp>
        <p:nvSpPr>
          <p:cNvPr id="10254" name="Obdélník 20"/>
          <p:cNvSpPr>
            <a:spLocks noChangeArrowheads="1"/>
          </p:cNvSpPr>
          <p:nvPr/>
        </p:nvSpPr>
        <p:spPr bwMode="auto">
          <a:xfrm>
            <a:off x="1116013" y="2565400"/>
            <a:ext cx="1217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/>
              <a:t>Předvídání</a:t>
            </a:r>
          </a:p>
        </p:txBody>
      </p:sp>
      <p:pic>
        <p:nvPicPr>
          <p:cNvPr id="10255" name="Picture 2" descr="D:\Abeceda\Pracovní\Čtenářské strategie\Ikony čtenářských strategií\Ikona strategie-hledani-souvislos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8225" y="4967288"/>
            <a:ext cx="12811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3" descr="D:\Abeceda\Pracovní\Čtenářské strategie\Ikony čtenářských strategií\ikona-strategie-shrnovan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2924175"/>
            <a:ext cx="1322388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4" descr="D:\Abeceda\Pracovní\Čtenářské strategie\Ikony čtenářských strategií\ikona-strategie-predvidan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1628775"/>
            <a:ext cx="136525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19"/>
          <p:cNvSpPr/>
          <p:nvPr/>
        </p:nvSpPr>
        <p:spPr>
          <a:xfrm>
            <a:off x="971550" y="4221163"/>
            <a:ext cx="1392238" cy="338137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latin typeface="+mj-lt"/>
                <a:ea typeface="Calibri" pitchFamily="34" charset="0"/>
                <a:cs typeface="Arial" pitchFamily="34" charset="0"/>
              </a:rPr>
              <a:t>Kladení otázek</a:t>
            </a:r>
            <a:endParaRPr lang="cs-CZ" sz="1600" dirty="0">
              <a:latin typeface="+mj-lt"/>
              <a:cs typeface="+mn-cs"/>
            </a:endParaRPr>
          </a:p>
        </p:txBody>
      </p:sp>
      <p:pic>
        <p:nvPicPr>
          <p:cNvPr id="10259" name="obrázek 12" descr="hodnocen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0475" y="4913313"/>
            <a:ext cx="11811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obrázek 18" descr="Usuzování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1325" y="5040313"/>
            <a:ext cx="15462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obrázek 19" descr="Syntéz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86600" y="5008563"/>
            <a:ext cx="10779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obrázek 20" descr="Vizualizac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88125" y="1341438"/>
            <a:ext cx="134620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obrázek 21" descr="opravy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9838" y="1557338"/>
            <a:ext cx="130333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TextovéPole 1"/>
          <p:cNvSpPr txBox="1">
            <a:spLocks noChangeArrowheads="1"/>
          </p:cNvSpPr>
          <p:nvPr/>
        </p:nvSpPr>
        <p:spPr bwMode="auto">
          <a:xfrm>
            <a:off x="700088" y="354013"/>
            <a:ext cx="7826375" cy="8302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>
                <a:solidFill>
                  <a:srgbClr val="0070C0"/>
                </a:solidFill>
              </a:rPr>
              <a:t>Na webu www.ctenarska-gramotnost.cz </a:t>
            </a:r>
          </a:p>
          <a:p>
            <a:pPr algn="ctr"/>
            <a:r>
              <a:rPr lang="cs-CZ" sz="2400" b="1">
                <a:solidFill>
                  <a:srgbClr val="0070C0"/>
                </a:solidFill>
              </a:rPr>
              <a:t>vyšel 24dílný seriál o čtenářských strategiích.</a:t>
            </a:r>
            <a:endParaRPr lang="cs-CZ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1916</Words>
  <Application>Microsoft Office PowerPoint</Application>
  <PresentationFormat>Předvádění na obrazovce (4:3)</PresentationFormat>
  <Paragraphs>308</Paragraphs>
  <Slides>48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Calibri</vt:lpstr>
      <vt:lpstr>Arial</vt:lpstr>
      <vt:lpstr>Times New Roman</vt:lpstr>
      <vt:lpstr>MV Boli</vt:lpstr>
      <vt:lpstr>Courier New</vt:lpstr>
      <vt:lpstr>Motiv systému Office</vt:lpstr>
      <vt:lpstr>seminář  Výměna zkušeností s realizací projektů OP VK  Čtenářská gramotnost  Datum a místo konání: 11. 10. 2012, MŠMT CERA  Prezentující: Mgr. Tereza Srpová (Abeceda, o. s.) </vt:lpstr>
      <vt:lpstr>Snímek 2</vt:lpstr>
      <vt:lpstr>Snímek 3</vt:lpstr>
      <vt:lpstr>Cílovou skupinu tvoří žáci a učitelé 1. i 2. stupně ZŠ ve všech krajích České republiky s výjimkou Prahy.  </vt:lpstr>
      <vt:lpstr>Snímek 5</vt:lpstr>
      <vt:lpstr>Snímek 6</vt:lpstr>
      <vt:lpstr>Sekce „Čtenářská gramotnost“ na webu pro učitele  www.ctenarska-gramotnost.cz</vt:lpstr>
      <vt:lpstr>Snímek 8</vt:lpstr>
      <vt:lpstr>Snímek 9</vt:lpstr>
      <vt:lpstr>Čtenářské strategie jsme hravou formou představili na propagační a zároveň vzdělávací záložce do knížky.</vt:lpstr>
      <vt:lpstr>Snímek 11</vt:lpstr>
      <vt:lpstr>Zveřejnili jsme kvalitní přípravy na vyučování.</vt:lpstr>
      <vt:lpstr>Zkušenosti se zavedením nových forem a metod výuky (ukázky práce žáků)</vt:lpstr>
      <vt:lpstr>Snímek 14</vt:lpstr>
      <vt:lpstr>Snímek 15</vt:lpstr>
      <vt:lpstr>Snímek 16</vt:lpstr>
      <vt:lpstr>Snímek 17</vt:lpstr>
      <vt:lpstr>Snímek 18</vt:lpstr>
      <vt:lpstr>Konference o čtenářské gramotnosti</vt:lpstr>
      <vt:lpstr>Snímek 20</vt:lpstr>
      <vt:lpstr>Snímek 21</vt:lpstr>
      <vt:lpstr>Snímek 22</vt:lpstr>
      <vt:lpstr>Zkušenosti se zavedením nových forem a metod výuky:</vt:lpstr>
      <vt:lpstr>Snímek 24</vt:lpstr>
      <vt:lpstr>Sekce „Mediální výchova“ na webu pro učitele  www.ctenarska-gramotnost.cz</vt:lpstr>
      <vt:lpstr>E-learning k mediální výchově – pro učitele</vt:lpstr>
      <vt:lpstr>E-learning k mediální výchově – pro žáky</vt:lpstr>
      <vt:lpstr>Snímek 28</vt:lpstr>
      <vt:lpstr>CD pro učitele s metodikami k mediální výchově</vt:lpstr>
      <vt:lpstr>CD učebnice pro žáky: interaktivní cvičení</vt:lpstr>
      <vt:lpstr>Snímek 31</vt:lpstr>
      <vt:lpstr>Snímek 32</vt:lpstr>
      <vt:lpstr>Snímek 33</vt:lpstr>
      <vt:lpstr>Snímek 34</vt:lpstr>
      <vt:lpstr>Sekce „Tvůrčí psaní“ na webu www.ctenarska-gramotnost.cz</vt:lpstr>
      <vt:lpstr>Tvůrčí psaní na webu www.sotkoviny.cz: Spisovatelem hravě</vt:lpstr>
      <vt:lpstr>Vyhlašujeme témata pro psaní, ke kterým nám mohou žáci zasílat své příspěvky.</vt:lpstr>
      <vt:lpstr>Kvalitní dílka žáků zveřejňujeme na webu www.sotkoviny.cz. </vt:lpstr>
      <vt:lpstr>E-learning pro žáky k tvůrčímu psaní: Matěj a spisovatelka</vt:lpstr>
      <vt:lpstr>CD pro učitele s metodikami k tvůčímu psaní</vt:lpstr>
      <vt:lpstr>CD učebnice pro žáky: interaktivní cvičení</vt:lpstr>
      <vt:lpstr>Snímek 42</vt:lpstr>
      <vt:lpstr>Vytvořili jsme osnovy volitelného předmětu  Čtenářská gramotnost</vt:lpstr>
      <vt:lpstr>Odezva na našich webových portálech</vt:lpstr>
      <vt:lpstr>Odezva  na naše akce ve zpětných vazbách:</vt:lpstr>
      <vt:lpstr>Pozitivní i negativní zkušenosti, které se během realizace vyskytly</vt:lpstr>
      <vt:lpstr>Snímek 47</vt:lpstr>
      <vt:lpstr>Snímek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abeceda05</dc:creator>
  <cp:lastModifiedBy>Ilona Březková</cp:lastModifiedBy>
  <cp:revision>345</cp:revision>
  <dcterms:created xsi:type="dcterms:W3CDTF">2012-02-10T14:32:58Z</dcterms:created>
  <dcterms:modified xsi:type="dcterms:W3CDTF">2012-10-03T05:46:19Z</dcterms:modified>
</cp:coreProperties>
</file>