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7121FC-6C27-468B-9BBB-BC8EBB23B09E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A5C60E-F2BC-48EE-AA15-828EAC7510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0244B4-F6D8-4612-A729-37D83A20001C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89309-71F3-4A07-BF3E-F80F6EE584F7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79962-881D-4008-A42C-725D045A3B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1756-F373-4B39-B22A-EB48BD1299AD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FE2B1-931E-404F-BB39-BC1081DC04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41058-4FA9-431D-8D2C-68F79DEB23FF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B2CA9-BD1D-41E1-81D8-CE7C8A30B6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EA018-E392-47C0-BE6C-5B0D0C884F84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DF905-72CA-4C52-BA86-757EF76109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3EB45-36EA-4887-BDE1-B5F0EB131AC2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2BA3C-9ABA-4A5E-A5F3-F2C04AB274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7A930-90DF-45B7-AEBD-92D761ABA84E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EE1CF-FEAD-46D2-A725-0C8B88DEA5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0A190-7535-42A2-B7F3-A5AE472847B9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4D76C-D715-4B0A-91F5-57477453F8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50B1D-984B-403B-BD7E-E15DAF7D73A3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39DA2-5B11-49CB-BAFC-9158DC47BA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52655-EEC4-4655-88EC-2E1A203C07FF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0241E-38DF-4E83-8B03-3389229CA8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B76A-BB71-4E56-BA99-9806A19378D7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47EC2-6EF8-40D4-AB28-DECE8C05BC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BF32D-567E-44A3-B431-2540D989742E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0A128-1112-46A1-86C9-18518CC37F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078C7E-E445-4FCA-983C-8A183F270A1A}" type="datetimeFigureOut">
              <a:rPr lang="cs-CZ"/>
              <a:pPr>
                <a:defRPr/>
              </a:pPr>
              <a:t>22.10.2012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DA5076-6625-4D89-8D7F-2EE3B971BD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imona.dvorackova@msmt.cz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1371600" y="3032125"/>
            <a:ext cx="7772400" cy="1470025"/>
          </a:xfrm>
        </p:spPr>
        <p:txBody>
          <a:bodyPr/>
          <a:lstStyle/>
          <a:p>
            <a:r>
              <a:rPr lang="cs-CZ" sz="3600" smtClean="0">
                <a:solidFill>
                  <a:srgbClr val="FF0000"/>
                </a:solidFill>
              </a:rPr>
              <a:t>Inovace dopravních a strojírenských vzdělávacích programů na VOŠ, SPŠ automobilní a technické v Českých Budějovicích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</a:t>
            </a: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78038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3924300" y="5300663"/>
            <a:ext cx="26447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>
                <a:solidFill>
                  <a:schemeClr val="tx2"/>
                </a:solidFill>
              </a:rPr>
              <a:t>Dr. Jiří Ludačka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  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cs-CZ" smtClean="0"/>
              <a:t> </a:t>
            </a:r>
          </a:p>
        </p:txBody>
      </p:sp>
      <p:grpSp>
        <p:nvGrpSpPr>
          <p:cNvPr id="3076" name="Group 5"/>
          <p:cNvGrpSpPr>
            <a:grpSpLocks/>
          </p:cNvGrpSpPr>
          <p:nvPr/>
        </p:nvGrpSpPr>
        <p:grpSpPr bwMode="auto">
          <a:xfrm>
            <a:off x="0" y="549275"/>
            <a:ext cx="8243888" cy="215900"/>
            <a:chOff x="0" y="436"/>
            <a:chExt cx="5193" cy="136"/>
          </a:xfrm>
        </p:grpSpPr>
        <p:sp>
          <p:nvSpPr>
            <p:cNvPr id="3103" name="Line 6"/>
            <p:cNvSpPr>
              <a:spLocks noChangeShapeType="1"/>
            </p:cNvSpPr>
            <p:nvPr/>
          </p:nvSpPr>
          <p:spPr bwMode="auto">
            <a:xfrm>
              <a:off x="0" y="436"/>
              <a:ext cx="51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3104" name="Line 7"/>
            <p:cNvSpPr>
              <a:spLocks noChangeShapeType="1"/>
            </p:cNvSpPr>
            <p:nvPr/>
          </p:nvSpPr>
          <p:spPr bwMode="auto">
            <a:xfrm>
              <a:off x="0" y="482"/>
              <a:ext cx="28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3105" name="Line 8"/>
            <p:cNvSpPr>
              <a:spLocks noChangeShapeType="1"/>
            </p:cNvSpPr>
            <p:nvPr/>
          </p:nvSpPr>
          <p:spPr bwMode="auto">
            <a:xfrm>
              <a:off x="0" y="527"/>
              <a:ext cx="151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3106" name="Line 9"/>
            <p:cNvSpPr>
              <a:spLocks noChangeShapeType="1"/>
            </p:cNvSpPr>
            <p:nvPr/>
          </p:nvSpPr>
          <p:spPr bwMode="auto">
            <a:xfrm>
              <a:off x="0" y="572"/>
              <a:ext cx="7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684213" y="76200"/>
            <a:ext cx="800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  <a:latin typeface="Goudy Stout" pitchFamily="18" charset="0"/>
              </a:rPr>
              <a:t>Základní informace o projektu</a:t>
            </a:r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835150" y="765175"/>
          <a:ext cx="7272808" cy="6059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381"/>
                <a:gridCol w="5575427"/>
              </a:tblGrid>
              <a:tr h="67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Registrační číslo</a:t>
                      </a:r>
                      <a:endParaRPr lang="cs-CZ" sz="2000" dirty="0"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000">
                          <a:effectLst/>
                          <a:latin typeface="Arial Narrow" pitchFamily="34" charset="0"/>
                        </a:rPr>
                        <a:t>CZ.1.07/2.1.00/13.0008</a:t>
                      </a:r>
                      <a:endParaRPr lang="cs-CZ" sz="20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1346972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Název projektu</a:t>
                      </a:r>
                      <a:endParaRPr lang="cs-CZ" sz="20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>
                          <a:effectLst/>
                          <a:latin typeface="Arial Narrow" pitchFamily="34" charset="0"/>
                        </a:rPr>
                        <a:t>Inovace dopravních a strojírenských vzdělávacích programů na VOŠ, SPŠ automobilní a technické v Českých Budějovicích</a:t>
                      </a:r>
                      <a:endParaRPr lang="cs-CZ" sz="20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897981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Příjemce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>
                          <a:effectLst/>
                          <a:latin typeface="Arial Narrow" pitchFamily="34" charset="0"/>
                        </a:rPr>
                        <a:t>VOŠ, SPŠ automobilní a technická, Skuherského 3, České Budějovice</a:t>
                      </a:r>
                      <a:endParaRPr lang="cs-CZ" sz="20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897981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Datum zahájení realizace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>
                          <a:effectLst/>
                          <a:latin typeface="Arial Narrow" pitchFamily="34" charset="0"/>
                        </a:rPr>
                        <a:t>1.1.2010</a:t>
                      </a:r>
                      <a:endParaRPr lang="cs-CZ" sz="20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897981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Datum ukončení realizace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31.8.2012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1346972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Partneři projektu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ČSAD </a:t>
                      </a:r>
                      <a:r>
                        <a:rPr lang="cs-CZ" sz="2000" dirty="0" err="1">
                          <a:effectLst/>
                          <a:latin typeface="Arial Narrow" pitchFamily="34" charset="0"/>
                        </a:rPr>
                        <a:t>Jihotrans</a:t>
                      </a: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 a.s., Dopravní podnik města České Budějovice a.s., </a:t>
                      </a:r>
                      <a:r>
                        <a:rPr lang="cs-CZ" sz="2000" dirty="0" err="1">
                          <a:effectLst/>
                          <a:latin typeface="Arial Narrow" pitchFamily="34" charset="0"/>
                        </a:rPr>
                        <a:t>Jihostroj</a:t>
                      </a: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 Velešín a.s., Motor </a:t>
                      </a:r>
                      <a:r>
                        <a:rPr lang="cs-CZ" sz="2000" dirty="0" err="1">
                          <a:effectLst/>
                          <a:latin typeface="Arial Narrow" pitchFamily="34" charset="0"/>
                        </a:rPr>
                        <a:t>Jikov</a:t>
                      </a:r>
                      <a:r>
                        <a:rPr lang="cs-CZ" sz="2000" dirty="0">
                          <a:effectLst/>
                          <a:latin typeface="Arial Narrow" pitchFamily="34" charset="0"/>
                        </a:rPr>
                        <a:t> Group a.s., Robert Bosch s s.r.o.</a:t>
                      </a:r>
                      <a:endParaRPr lang="cs-CZ" sz="20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101" name="Rectangle 1"/>
          <p:cNvSpPr>
            <a:spLocks noChangeArrowheads="1"/>
          </p:cNvSpPr>
          <p:nvPr/>
        </p:nvSpPr>
        <p:spPr bwMode="auto">
          <a:xfrm>
            <a:off x="1657350" y="3082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>
              <a:latin typeface="Arial" charset="0"/>
            </a:endParaRPr>
          </a:p>
        </p:txBody>
      </p:sp>
      <p:pic>
        <p:nvPicPr>
          <p:cNvPr id="310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84313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4099" name="Zástupný symbol pro obsah 2"/>
          <p:cNvSpPr txBox="1">
            <a:spLocks/>
          </p:cNvSpPr>
          <p:nvPr/>
        </p:nvSpPr>
        <p:spPr bwMode="auto">
          <a:xfrm>
            <a:off x="511175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0" y="549275"/>
            <a:ext cx="8243888" cy="215900"/>
            <a:chOff x="0" y="436"/>
            <a:chExt cx="5193" cy="136"/>
          </a:xfrm>
        </p:grpSpPr>
        <p:sp>
          <p:nvSpPr>
            <p:cNvPr id="4114" name="Line 6"/>
            <p:cNvSpPr>
              <a:spLocks noChangeShapeType="1"/>
            </p:cNvSpPr>
            <p:nvPr/>
          </p:nvSpPr>
          <p:spPr bwMode="auto">
            <a:xfrm>
              <a:off x="0" y="436"/>
              <a:ext cx="51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Line 7"/>
            <p:cNvSpPr>
              <a:spLocks noChangeShapeType="1"/>
            </p:cNvSpPr>
            <p:nvPr/>
          </p:nvSpPr>
          <p:spPr bwMode="auto">
            <a:xfrm>
              <a:off x="0" y="482"/>
              <a:ext cx="28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Line 8"/>
            <p:cNvSpPr>
              <a:spLocks noChangeShapeType="1"/>
            </p:cNvSpPr>
            <p:nvPr/>
          </p:nvSpPr>
          <p:spPr bwMode="auto">
            <a:xfrm>
              <a:off x="0" y="527"/>
              <a:ext cx="151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Line 9"/>
            <p:cNvSpPr>
              <a:spLocks noChangeShapeType="1"/>
            </p:cNvSpPr>
            <p:nvPr/>
          </p:nvSpPr>
          <p:spPr bwMode="auto">
            <a:xfrm>
              <a:off x="0" y="572"/>
              <a:ext cx="7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101" name="TextovéPole 8"/>
          <p:cNvSpPr txBox="1">
            <a:spLocks noChangeArrowheads="1"/>
          </p:cNvSpPr>
          <p:nvPr/>
        </p:nvSpPr>
        <p:spPr bwMode="auto">
          <a:xfrm>
            <a:off x="2801938" y="90488"/>
            <a:ext cx="36496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  <a:latin typeface="Goudy Stout" pitchFamily="18" charset="0"/>
              </a:rPr>
              <a:t>CÍLE projektu</a:t>
            </a:r>
          </a:p>
        </p:txBody>
      </p:sp>
      <p:sp>
        <p:nvSpPr>
          <p:cNvPr id="4102" name="TextovéPole 9"/>
          <p:cNvSpPr txBox="1">
            <a:spLocks noChangeArrowheads="1"/>
          </p:cNvSpPr>
          <p:nvPr/>
        </p:nvSpPr>
        <p:spPr bwMode="auto">
          <a:xfrm>
            <a:off x="1833563" y="804863"/>
            <a:ext cx="1849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Cíle projektu: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882775" y="1306513"/>
            <a:ext cx="65262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1. Inovace stávajících vzdělávacích programů VOŠ a jejich akreditace.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1882775" y="1674813"/>
            <a:ext cx="7339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2. Vytvoření vzdělávacích programů pro kombinovanou formu studia – rovné</a:t>
            </a:r>
          </a:p>
          <a:p>
            <a:r>
              <a:rPr lang="cs-CZ">
                <a:solidFill>
                  <a:srgbClr val="0070C0"/>
                </a:solidFill>
              </a:rPr>
              <a:t> příležitosti – a jejich akreditace.</a:t>
            </a:r>
            <a:r>
              <a:rPr lang="cs-CZ"/>
              <a:t>	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1882775" y="2320925"/>
            <a:ext cx="4264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3. Vytvoření kreditního systému hodnocení</a:t>
            </a:r>
            <a:r>
              <a:rPr lang="cs-CZ"/>
              <a:t>.</a:t>
            </a: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1882775" y="2727325"/>
            <a:ext cx="322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4. Proškolení realizátorů inovací</a:t>
            </a:r>
            <a:r>
              <a:rPr lang="cs-CZ"/>
              <a:t>.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912938" y="3213100"/>
            <a:ext cx="3763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5. Vytvoření metodik a studijních opor.</a:t>
            </a: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1881188" y="3678238"/>
            <a:ext cx="62690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6. Realizace výuky v prvním ročníku ve školním roce 2011 – 2012.</a:t>
            </a:r>
          </a:p>
        </p:txBody>
      </p:sp>
      <p:sp>
        <p:nvSpPr>
          <p:cNvPr id="4109" name="TextovéPole 16"/>
          <p:cNvSpPr txBox="1">
            <a:spLocks noChangeArrowheads="1"/>
          </p:cNvSpPr>
          <p:nvPr/>
        </p:nvSpPr>
        <p:spPr bwMode="auto">
          <a:xfrm>
            <a:off x="1895475" y="4803775"/>
            <a:ext cx="3162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solidFill>
                  <a:srgbClr val="FF0000"/>
                </a:solidFill>
              </a:rPr>
              <a:t>Cílové skupiny projektu:</a:t>
            </a: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1881188" y="5403850"/>
            <a:ext cx="170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1. Studenti VOŠ.</a:t>
            </a: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1919288" y="5948363"/>
            <a:ext cx="3181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2. Pedagogičtí pracovníci školy.</a:t>
            </a:r>
          </a:p>
        </p:txBody>
      </p:sp>
      <p:sp>
        <p:nvSpPr>
          <p:cNvPr id="20" name="TextovéPole 19"/>
          <p:cNvSpPr txBox="1">
            <a:spLocks noChangeArrowheads="1"/>
          </p:cNvSpPr>
          <p:nvPr/>
        </p:nvSpPr>
        <p:spPr bwMode="auto">
          <a:xfrm>
            <a:off x="1881188" y="4221163"/>
            <a:ext cx="25384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</a:rPr>
              <a:t>7. Konference k projektu.</a:t>
            </a:r>
          </a:p>
        </p:txBody>
      </p:sp>
      <p:pic>
        <p:nvPicPr>
          <p:cNvPr id="41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4138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5123" name="Zástupný symbol pro obsah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  <p:grpSp>
        <p:nvGrpSpPr>
          <p:cNvPr id="5124" name="Group 5"/>
          <p:cNvGrpSpPr>
            <a:grpSpLocks/>
          </p:cNvGrpSpPr>
          <p:nvPr/>
        </p:nvGrpSpPr>
        <p:grpSpPr bwMode="auto">
          <a:xfrm>
            <a:off x="0" y="549275"/>
            <a:ext cx="8243888" cy="215900"/>
            <a:chOff x="0" y="436"/>
            <a:chExt cx="5193" cy="136"/>
          </a:xfrm>
        </p:grpSpPr>
        <p:sp>
          <p:nvSpPr>
            <p:cNvPr id="5133" name="Line 6"/>
            <p:cNvSpPr>
              <a:spLocks noChangeShapeType="1"/>
            </p:cNvSpPr>
            <p:nvPr/>
          </p:nvSpPr>
          <p:spPr bwMode="auto">
            <a:xfrm>
              <a:off x="0" y="436"/>
              <a:ext cx="51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Line 7"/>
            <p:cNvSpPr>
              <a:spLocks noChangeShapeType="1"/>
            </p:cNvSpPr>
            <p:nvPr/>
          </p:nvSpPr>
          <p:spPr bwMode="auto">
            <a:xfrm>
              <a:off x="0" y="482"/>
              <a:ext cx="28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Line 8"/>
            <p:cNvSpPr>
              <a:spLocks noChangeShapeType="1"/>
            </p:cNvSpPr>
            <p:nvPr/>
          </p:nvSpPr>
          <p:spPr bwMode="auto">
            <a:xfrm>
              <a:off x="0" y="527"/>
              <a:ext cx="151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Line 9"/>
            <p:cNvSpPr>
              <a:spLocks noChangeShapeType="1"/>
            </p:cNvSpPr>
            <p:nvPr/>
          </p:nvSpPr>
          <p:spPr bwMode="auto">
            <a:xfrm>
              <a:off x="0" y="572"/>
              <a:ext cx="7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5125" name="TextovéPole 8"/>
          <p:cNvSpPr txBox="1">
            <a:spLocks noChangeArrowheads="1"/>
          </p:cNvSpPr>
          <p:nvPr/>
        </p:nvSpPr>
        <p:spPr bwMode="auto">
          <a:xfrm>
            <a:off x="971550" y="76200"/>
            <a:ext cx="6904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  <a:latin typeface="Goudy Stout" pitchFamily="18" charset="0"/>
              </a:rPr>
              <a:t>KlíČoVÉ AKTIVITY projektu</a:t>
            </a:r>
          </a:p>
        </p:txBody>
      </p:sp>
      <p:sp>
        <p:nvSpPr>
          <p:cNvPr id="5126" name="Obdélník 9"/>
          <p:cNvSpPr>
            <a:spLocks noChangeArrowheads="1"/>
          </p:cNvSpPr>
          <p:nvPr/>
        </p:nvSpPr>
        <p:spPr bwMode="auto">
          <a:xfrm>
            <a:off x="0" y="846138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Klíčová aktivita č. 1. Probíhala od 1.1.2010 do 31.8.2011  – v rámci této aktivity bylo realizováno:</a:t>
            </a:r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2197100" y="1600200"/>
            <a:ext cx="6607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 - vytvoření tří dílčích týmů, každý pro jeden vzdělávací program;</a:t>
            </a: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2225675" y="2349500"/>
            <a:ext cx="62436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- proškolení 27 pedagogických pracovníků školy – proškoleno 28;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2209800" y="2954338"/>
            <a:ext cx="91440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 - inovace stávajících vzdělávacích programů, vypracování vzdělávacích</a:t>
            </a:r>
          </a:p>
          <a:p>
            <a:r>
              <a:rPr lang="cs-CZ"/>
              <a:t>    programů pro kombinované studium a vytvoření kreditního systému </a:t>
            </a:r>
          </a:p>
          <a:p>
            <a:r>
              <a:rPr lang="cs-CZ"/>
              <a:t>    hodnocení;</a:t>
            </a:r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2197100" y="40767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- akreditace inovovaných a nově vytvořených vzdělávacích programů na</a:t>
            </a:r>
          </a:p>
          <a:p>
            <a:r>
              <a:rPr lang="cs-CZ"/>
              <a:t> MŠMT;</a:t>
            </a:r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2225675" y="4868863"/>
            <a:ext cx="5546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- vytvoření tří metodik a 6 skript pro výuku – vytvořeno 9;</a:t>
            </a:r>
          </a:p>
        </p:txBody>
      </p:sp>
      <p:pic>
        <p:nvPicPr>
          <p:cNvPr id="513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189038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4138"/>
            <a:ext cx="1730375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47" name="Group 5"/>
          <p:cNvGrpSpPr>
            <a:grpSpLocks/>
          </p:cNvGrpSpPr>
          <p:nvPr/>
        </p:nvGrpSpPr>
        <p:grpSpPr bwMode="auto">
          <a:xfrm>
            <a:off x="0" y="549275"/>
            <a:ext cx="8243888" cy="215900"/>
            <a:chOff x="0" y="436"/>
            <a:chExt cx="5193" cy="136"/>
          </a:xfrm>
        </p:grpSpPr>
        <p:sp>
          <p:nvSpPr>
            <p:cNvPr id="6152" name="Line 6"/>
            <p:cNvSpPr>
              <a:spLocks noChangeShapeType="1"/>
            </p:cNvSpPr>
            <p:nvPr/>
          </p:nvSpPr>
          <p:spPr bwMode="auto">
            <a:xfrm>
              <a:off x="0" y="436"/>
              <a:ext cx="51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53" name="Line 7"/>
            <p:cNvSpPr>
              <a:spLocks noChangeShapeType="1"/>
            </p:cNvSpPr>
            <p:nvPr/>
          </p:nvSpPr>
          <p:spPr bwMode="auto">
            <a:xfrm>
              <a:off x="0" y="482"/>
              <a:ext cx="28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54" name="Line 8"/>
            <p:cNvSpPr>
              <a:spLocks noChangeShapeType="1"/>
            </p:cNvSpPr>
            <p:nvPr/>
          </p:nvSpPr>
          <p:spPr bwMode="auto">
            <a:xfrm>
              <a:off x="0" y="527"/>
              <a:ext cx="151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6155" name="Line 9"/>
            <p:cNvSpPr>
              <a:spLocks noChangeShapeType="1"/>
            </p:cNvSpPr>
            <p:nvPr/>
          </p:nvSpPr>
          <p:spPr bwMode="auto">
            <a:xfrm>
              <a:off x="0" y="572"/>
              <a:ext cx="7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148" name="TextovéPole 7"/>
          <p:cNvSpPr txBox="1">
            <a:spLocks noChangeArrowheads="1"/>
          </p:cNvSpPr>
          <p:nvPr/>
        </p:nvSpPr>
        <p:spPr bwMode="auto">
          <a:xfrm>
            <a:off x="971550" y="76200"/>
            <a:ext cx="6904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  <a:latin typeface="Goudy Stout" pitchFamily="18" charset="0"/>
              </a:rPr>
              <a:t>KlíČoVÉ AKTIVITY projektu</a:t>
            </a: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588" y="908050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Klíčová aktivita č. 2  Probíhala od 1.9.2011 do 31.8.2012. </a:t>
            </a:r>
          </a:p>
          <a:p>
            <a:endParaRPr lang="cs-CZ">
              <a:solidFill>
                <a:srgbClr val="FF0000"/>
              </a:solidFill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2051050" y="2024063"/>
            <a:ext cx="6985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– výuka podle inovovaných vzdělávacích programů s pomocí zpracovaných studijních opor. </a:t>
            </a:r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2051050" y="2997200"/>
            <a:ext cx="6607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 - uspořádání konference k projektu.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7171" name="Zástupný symbol pro obsah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  <p:grpSp>
        <p:nvGrpSpPr>
          <p:cNvPr id="7172" name="Group 5"/>
          <p:cNvGrpSpPr>
            <a:grpSpLocks/>
          </p:cNvGrpSpPr>
          <p:nvPr/>
        </p:nvGrpSpPr>
        <p:grpSpPr bwMode="auto">
          <a:xfrm>
            <a:off x="0" y="549275"/>
            <a:ext cx="8243888" cy="215900"/>
            <a:chOff x="0" y="436"/>
            <a:chExt cx="5193" cy="136"/>
          </a:xfrm>
        </p:grpSpPr>
        <p:sp>
          <p:nvSpPr>
            <p:cNvPr id="7179" name="Line 6"/>
            <p:cNvSpPr>
              <a:spLocks noChangeShapeType="1"/>
            </p:cNvSpPr>
            <p:nvPr/>
          </p:nvSpPr>
          <p:spPr bwMode="auto">
            <a:xfrm>
              <a:off x="0" y="436"/>
              <a:ext cx="51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80" name="Line 7"/>
            <p:cNvSpPr>
              <a:spLocks noChangeShapeType="1"/>
            </p:cNvSpPr>
            <p:nvPr/>
          </p:nvSpPr>
          <p:spPr bwMode="auto">
            <a:xfrm>
              <a:off x="0" y="482"/>
              <a:ext cx="28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81" name="Line 8"/>
            <p:cNvSpPr>
              <a:spLocks noChangeShapeType="1"/>
            </p:cNvSpPr>
            <p:nvPr/>
          </p:nvSpPr>
          <p:spPr bwMode="auto">
            <a:xfrm>
              <a:off x="0" y="527"/>
              <a:ext cx="151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0" y="572"/>
              <a:ext cx="7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oval" w="sm" len="lg"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173" name="TextovéPole 8"/>
          <p:cNvSpPr txBox="1">
            <a:spLocks noChangeArrowheads="1"/>
          </p:cNvSpPr>
          <p:nvPr/>
        </p:nvSpPr>
        <p:spPr bwMode="auto">
          <a:xfrm>
            <a:off x="2246313" y="98425"/>
            <a:ext cx="4908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70C0"/>
                </a:solidFill>
                <a:latin typeface="Goudy Stout" pitchFamily="18" charset="0"/>
              </a:rPr>
              <a:t>vÝsledky projektu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2603500" y="995363"/>
            <a:ext cx="48402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1. Ukázky zpracovaných metodik a studijních opor.</a:t>
            </a:r>
          </a:p>
        </p:txBody>
      </p:sp>
      <p:sp>
        <p:nvSpPr>
          <p:cNvPr id="7175" name="TextovéPole 10"/>
          <p:cNvSpPr txBox="1">
            <a:spLocks noChangeArrowheads="1"/>
          </p:cNvSpPr>
          <p:nvPr/>
        </p:nvSpPr>
        <p:spPr bwMode="auto">
          <a:xfrm>
            <a:off x="2603500" y="1576388"/>
            <a:ext cx="6540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2. Zkušenosti s novými formami práce: </a:t>
            </a:r>
          </a:p>
          <a:p>
            <a:r>
              <a:rPr lang="cs-CZ"/>
              <a:t>- kreditní systém hodnocení;</a:t>
            </a:r>
          </a:p>
          <a:p>
            <a:r>
              <a:rPr lang="cs-CZ"/>
              <a:t>- metodika - fyzika</a:t>
            </a:r>
          </a:p>
          <a:p>
            <a:r>
              <a:rPr lang="cs-CZ"/>
              <a:t>- analýza zájmu o vzdělávací programy – nárůst zájmu oproti </a:t>
            </a:r>
          </a:p>
          <a:p>
            <a:r>
              <a:rPr lang="cs-CZ"/>
              <a:t>předchozím letům – 23%</a:t>
            </a:r>
          </a:p>
          <a:p>
            <a:r>
              <a:rPr lang="cs-CZ"/>
              <a:t>- analýza úspěšnosti studentů – vyšší úspěšnost studentů při přecho-</a:t>
            </a:r>
          </a:p>
          <a:p>
            <a:r>
              <a:rPr lang="cs-CZ"/>
              <a:t>du do 2. ročníku – 15%</a:t>
            </a:r>
          </a:p>
          <a:p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2609850" y="3789363"/>
            <a:ext cx="5973763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rgbClr val="FF0000"/>
                </a:solidFill>
                <a:latin typeface="+mn-lt"/>
                <a:cs typeface="+mn-cs"/>
              </a:rPr>
              <a:t>3. Odezva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dirty="0">
                <a:latin typeface="+mn-lt"/>
                <a:cs typeface="+mn-cs"/>
              </a:rPr>
              <a:t>Formální – reakce sociálních partnerů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dirty="0">
                <a:latin typeface="+mn-lt"/>
                <a:cs typeface="+mn-cs"/>
              </a:rPr>
              <a:t>Neformální analýza sociální struktury studentů, především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dirty="0">
                <a:latin typeface="+mn-lt"/>
                <a:cs typeface="+mn-cs"/>
              </a:rPr>
              <a:t>v kombinovaném studiu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2609850" y="5275263"/>
            <a:ext cx="65928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4. Negativní zkušenosti </a:t>
            </a:r>
            <a:r>
              <a:rPr lang="cs-CZ"/>
              <a:t>– zpochybnění postavení VOŠ ve vzdělávacím</a:t>
            </a:r>
          </a:p>
          <a:p>
            <a:r>
              <a:rPr lang="cs-CZ"/>
              <a:t> systému – rok 2010.</a:t>
            </a:r>
          </a:p>
          <a:p>
            <a:r>
              <a:rPr lang="cs-CZ">
                <a:solidFill>
                  <a:srgbClr val="FF0000"/>
                </a:solidFill>
              </a:rPr>
              <a:t>    Pozitivní zkušenosti </a:t>
            </a:r>
            <a:r>
              <a:rPr lang="cs-CZ"/>
              <a:t>– vstřícný a kompetentní přístup řídícího</a:t>
            </a:r>
          </a:p>
          <a:p>
            <a:r>
              <a:rPr lang="cs-CZ"/>
              <a:t>    orgánu</a:t>
            </a:r>
          </a:p>
        </p:txBody>
      </p:sp>
      <p:pic>
        <p:nvPicPr>
          <p:cNvPr id="717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63" y="1412875"/>
            <a:ext cx="1730375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8195" name="Zástupný symbol pro obsah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96975"/>
            <a:ext cx="1730375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ástupný symbol pro obsah 7"/>
          <p:cNvSpPr txBox="1">
            <a:spLocks/>
          </p:cNvSpPr>
          <p:nvPr/>
        </p:nvSpPr>
        <p:spPr>
          <a:xfrm>
            <a:off x="1543050" y="793750"/>
            <a:ext cx="7600950" cy="5588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dirty="0" smtClean="0">
              <a:solidFill>
                <a:srgbClr val="F391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buFont typeface="Wingdings" charset="2"/>
              <a:buNone/>
              <a:defRPr/>
            </a:pPr>
            <a:r>
              <a:rPr lang="cs-CZ" sz="44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Děkuji za pozornost.</a:t>
            </a:r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800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800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800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800" dirty="0" smtClean="0"/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Kontakt:</a:t>
            </a:r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Jiří Ludačka</a:t>
            </a:r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zástupce ředitele</a:t>
            </a:r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VOŠ, SPŠ automobilní a technická,</a:t>
            </a:r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Skuherského</a:t>
            </a: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3, České Budějovice</a:t>
            </a:r>
          </a:p>
          <a:p>
            <a:pPr marL="0" indent="0" fontAlgn="auto">
              <a:spcAft>
                <a:spcPts val="0"/>
              </a:spcAft>
              <a:buFont typeface="Wingdings" charset="2"/>
              <a:buNone/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 ludacka</a:t>
            </a:r>
            <a:r>
              <a:rPr lang="cs-CZ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</a:t>
            </a: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spsautocb.cz</a:t>
            </a:r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600" dirty="0" smtClean="0"/>
          </a:p>
          <a:p>
            <a:pPr fontAlgn="auto">
              <a:spcAft>
                <a:spcPts val="0"/>
              </a:spcAft>
              <a:buFont typeface="Wingdings" charset="2"/>
              <a:buChar char=""/>
              <a:defRPr/>
            </a:pPr>
            <a:endParaRPr lang="cs-CZ" dirty="0" smtClean="0"/>
          </a:p>
          <a:p>
            <a:pPr algn="ctr"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200" dirty="0" smtClean="0"/>
          </a:p>
          <a:p>
            <a:pPr algn="ctr" fontAlgn="auto">
              <a:spcAft>
                <a:spcPts val="0"/>
              </a:spcAft>
              <a:buFont typeface="Wingdings" charset="2"/>
              <a:buNone/>
              <a:defRPr/>
            </a:pPr>
            <a:endParaRPr lang="cs-CZ" sz="1200" dirty="0" smtClean="0"/>
          </a:p>
          <a:p>
            <a:pPr fontAlgn="auto">
              <a:spcAft>
                <a:spcPts val="0"/>
              </a:spcAft>
              <a:buFont typeface="Wingdings" charset="2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9219" name="Zástupný symbol pro obsah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4400"/>
              <a:t>  </a:t>
            </a:r>
          </a:p>
        </p:txBody>
      </p:sp>
      <p:sp>
        <p:nvSpPr>
          <p:cNvPr id="10243" name="Zástupný symbol pro obsah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cs-CZ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443</Words>
  <Application>Microsoft Office PowerPoint</Application>
  <PresentationFormat>Předvádění na obrazovce (4:3)</PresentationFormat>
  <Paragraphs>100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Calibri</vt:lpstr>
      <vt:lpstr>Arial</vt:lpstr>
      <vt:lpstr>Goudy Stout</vt:lpstr>
      <vt:lpstr>Arial Narrow</vt:lpstr>
      <vt:lpstr>Times New Roman</vt:lpstr>
      <vt:lpstr>Wingdings</vt:lpstr>
      <vt:lpstr>Motiv systému Office</vt:lpstr>
      <vt:lpstr>Inovace dopravních a strojírenských vzdělávacích programů na VOŠ, SPŠ automobilní a technické v Českých Budějovicích </vt:lpstr>
      <vt:lpstr>  </vt:lpstr>
      <vt:lpstr>Snímek 3</vt:lpstr>
      <vt:lpstr>Snímek 4</vt:lpstr>
      <vt:lpstr>Snímek 5</vt:lpstr>
      <vt:lpstr>Snímek 6</vt:lpstr>
      <vt:lpstr>Snímek 7</vt:lpstr>
      <vt:lpstr>Snímek 8</vt:lpstr>
      <vt:lpstr>Snímek 9</vt:lpstr>
    </vt:vector>
  </TitlesOfParts>
  <Company>VOŠ, SPŠ automobilní a technická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Inovace dopravních a strojírenských vzdělávacích programů na VOŠ, SPŠ automobilní a technické v Českých Budějovicích</dc:title>
  <dc:creator>Jiří Ludačka</dc:creator>
  <cp:lastModifiedBy>Ilona Březková</cp:lastModifiedBy>
  <cp:revision>11</cp:revision>
  <dcterms:created xsi:type="dcterms:W3CDTF">2012-10-09T06:42:57Z</dcterms:created>
  <dcterms:modified xsi:type="dcterms:W3CDTF">2012-10-22T06:18:59Z</dcterms:modified>
</cp:coreProperties>
</file>