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58" r:id="rId7"/>
    <p:sldId id="272" r:id="rId8"/>
    <p:sldId id="264" r:id="rId9"/>
    <p:sldId id="270" r:id="rId10"/>
    <p:sldId id="265" r:id="rId11"/>
    <p:sldId id="271" r:id="rId12"/>
    <p:sldId id="267" r:id="rId13"/>
    <p:sldId id="269" r:id="rId14"/>
    <p:sldId id="268" r:id="rId15"/>
    <p:sldId id="260" r:id="rId16"/>
  </p:sldIdLst>
  <p:sldSz cx="9144000" cy="6858000" type="screen4x3"/>
  <p:notesSz cx="6669088" cy="9926638"/>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06"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857356" y="1785926"/>
            <a:ext cx="7072362" cy="3857652"/>
          </a:xfrm>
        </p:spPr>
        <p:txBody>
          <a:bodyPr/>
          <a:lstStyle>
            <a:lvl1pPr marL="0" indent="0" algn="ctr" eaLnBrk="1">
              <a:buNone/>
              <a:defRPr sz="3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7" name="Nadpis 6"/>
          <p:cNvSpPr>
            <a:spLocks noGrp="1"/>
          </p:cNvSpPr>
          <p:nvPr>
            <p:ph type="title"/>
          </p:nvPr>
        </p:nvSpPr>
        <p:spPr>
          <a:xfrm>
            <a:off x="1071538" y="301625"/>
            <a:ext cx="7886700" cy="1257300"/>
          </a:xfrm>
        </p:spPr>
        <p:txBody>
          <a:bodyPr/>
          <a:lstStyle/>
          <a:p>
            <a:r>
              <a:rPr lang="cs-CZ" dirty="0" smtClean="0"/>
              <a:t>Klepnutím lze upravit styl předlohy nadpisů.</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Úvodní snímek">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857356" y="1785926"/>
            <a:ext cx="7072362" cy="3857652"/>
          </a:xfrm>
        </p:spPr>
        <p:txBody>
          <a:bodyPr/>
          <a:lstStyle>
            <a:lvl1pPr marL="0" indent="0" algn="ctr" eaLnBrk="1">
              <a:buNone/>
              <a:defRPr sz="3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7" name="Nadpis 6"/>
          <p:cNvSpPr>
            <a:spLocks noGrp="1"/>
          </p:cNvSpPr>
          <p:nvPr>
            <p:ph type="title"/>
          </p:nvPr>
        </p:nvSpPr>
        <p:spPr>
          <a:xfrm>
            <a:off x="1071538" y="301625"/>
            <a:ext cx="7886700" cy="1257300"/>
          </a:xfrm>
        </p:spPr>
        <p:txBody>
          <a:bodyPr/>
          <a:lstStyle/>
          <a:p>
            <a:r>
              <a:rPr lang="cs-CZ" smtClean="0"/>
              <a:t>Klepnutím lze upravit styl předlohy nadpisů.</a:t>
            </a:r>
            <a:endParaRPr lang="cs-CZ"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Úvodní snímek">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857356" y="1785926"/>
            <a:ext cx="7072362" cy="3857652"/>
          </a:xfrm>
        </p:spPr>
        <p:txBody>
          <a:bodyPr/>
          <a:lstStyle>
            <a:lvl1pPr marL="0" indent="0" algn="ctr" eaLnBrk="1">
              <a:buNone/>
              <a:defRPr sz="3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7" name="Nadpis 6"/>
          <p:cNvSpPr>
            <a:spLocks noGrp="1"/>
          </p:cNvSpPr>
          <p:nvPr>
            <p:ph type="title"/>
          </p:nvPr>
        </p:nvSpPr>
        <p:spPr>
          <a:xfrm>
            <a:off x="1071538" y="301625"/>
            <a:ext cx="7886700" cy="1257300"/>
          </a:xfrm>
        </p:spPr>
        <p:txBody>
          <a:bodyPr/>
          <a:lstStyle/>
          <a:p>
            <a:r>
              <a:rPr lang="cs-CZ" smtClean="0"/>
              <a:t>Klepnutím lze upravit styl předlohy nadpisů.</a:t>
            </a:r>
            <a:endParaRPr lang="cs-CZ" dirty="0"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TextovéPole 1"/>
          <p:cNvSpPr txBox="1"/>
          <p:nvPr userDrawn="1"/>
        </p:nvSpPr>
        <p:spPr>
          <a:xfrm>
            <a:off x="1928813" y="1857375"/>
            <a:ext cx="6286500" cy="3170238"/>
          </a:xfrm>
          <a:prstGeom prst="rect">
            <a:avLst/>
          </a:prstGeom>
          <a:noFill/>
        </p:spPr>
        <p:txBody>
          <a:bodyPr>
            <a:spAutoFit/>
          </a:bodyPr>
          <a:lstStyle/>
          <a:p>
            <a:pPr fontAlgn="auto">
              <a:spcBef>
                <a:spcPts val="0"/>
              </a:spcBef>
              <a:buFont typeface="Wingdings" charset="2"/>
              <a:buNone/>
              <a:defRPr/>
            </a:pPr>
            <a:r>
              <a:rPr lang="cs-CZ" sz="3600" b="1" dirty="0">
                <a:solidFill>
                  <a:srgbClr val="F3912C"/>
                </a:solidFill>
                <a:effectLst>
                  <a:outerShdw blurRad="38100" dist="38100" dir="2700000" algn="tl">
                    <a:srgbClr val="000000">
                      <a:alpha val="43137"/>
                    </a:srgbClr>
                  </a:outerShdw>
                </a:effectLst>
                <a:latin typeface="+mn-lt"/>
              </a:rPr>
              <a:t>Děkuji za pozornost</a:t>
            </a:r>
          </a:p>
          <a:p>
            <a:pPr fontAlgn="auto">
              <a:spcBef>
                <a:spcPts val="0"/>
              </a:spcBef>
              <a:spcAft>
                <a:spcPts val="0"/>
              </a:spcAft>
              <a:buFont typeface="Wingdings" charset="2"/>
              <a:buNone/>
              <a:defRPr/>
            </a:pPr>
            <a:endParaRPr lang="cs-CZ" sz="1400" dirty="0">
              <a:latin typeface="+mn-lt"/>
            </a:endParaRPr>
          </a:p>
          <a:p>
            <a:pPr fontAlgn="auto">
              <a:spcBef>
                <a:spcPts val="0"/>
              </a:spcBef>
              <a:spcAft>
                <a:spcPts val="0"/>
              </a:spcAft>
              <a:buFont typeface="Wingdings" charset="2"/>
              <a:buNone/>
              <a:defRPr/>
            </a:pPr>
            <a:endParaRPr lang="cs-CZ" sz="1400" dirty="0">
              <a:latin typeface="+mn-lt"/>
            </a:endParaRPr>
          </a:p>
          <a:p>
            <a:pPr fontAlgn="auto">
              <a:spcBef>
                <a:spcPts val="0"/>
              </a:spcBef>
              <a:spcAft>
                <a:spcPts val="0"/>
              </a:spcAft>
              <a:buFont typeface="Wingdings" charset="2"/>
              <a:buNone/>
              <a:defRPr/>
            </a:pPr>
            <a:endParaRPr lang="cs-CZ" sz="1400" dirty="0">
              <a:latin typeface="+mn-lt"/>
            </a:endParaRPr>
          </a:p>
          <a:p>
            <a:pPr fontAlgn="auto">
              <a:spcBef>
                <a:spcPts val="0"/>
              </a:spcBef>
              <a:spcAft>
                <a:spcPts val="0"/>
              </a:spcAft>
              <a:buFont typeface="Wingdings" charset="2"/>
              <a:buNone/>
              <a:defRPr/>
            </a:pPr>
            <a:endParaRPr lang="cs-CZ" sz="1400" dirty="0">
              <a:latin typeface="+mn-lt"/>
            </a:endParaRPr>
          </a:p>
          <a:p>
            <a:pPr fontAlgn="auto">
              <a:spcBef>
                <a:spcPts val="0"/>
              </a:spcBef>
              <a:spcAft>
                <a:spcPts val="0"/>
              </a:spcAft>
              <a:buFont typeface="Wingdings" charset="2"/>
              <a:buNone/>
              <a:defRPr/>
            </a:pPr>
            <a:r>
              <a:rPr lang="cs-CZ" b="1" dirty="0">
                <a:effectLst>
                  <a:outerShdw blurRad="38100" dist="38100" dir="2700000" algn="tl">
                    <a:srgbClr val="000000">
                      <a:alpha val="43137"/>
                    </a:srgbClr>
                  </a:outerShdw>
                </a:effectLst>
                <a:latin typeface="+mn-lt"/>
              </a:rPr>
              <a:t>Kontakt:</a:t>
            </a:r>
          </a:p>
          <a:p>
            <a:pPr fontAlgn="auto">
              <a:spcBef>
                <a:spcPts val="0"/>
              </a:spcBef>
              <a:spcAft>
                <a:spcPts val="0"/>
              </a:spcAft>
              <a:buFont typeface="Wingdings" charset="2"/>
              <a:buNone/>
              <a:defRPr/>
            </a:pPr>
            <a:r>
              <a:rPr lang="cs-CZ" dirty="0">
                <a:effectLst>
                  <a:outerShdw blurRad="38100" dist="38100" dir="2700000" algn="tl">
                    <a:srgbClr val="000000">
                      <a:alpha val="43137"/>
                    </a:srgbClr>
                  </a:outerShdw>
                </a:effectLst>
                <a:latin typeface="+mn-lt"/>
              </a:rPr>
              <a:t>jméno</a:t>
            </a:r>
          </a:p>
          <a:p>
            <a:pPr fontAlgn="auto">
              <a:spcBef>
                <a:spcPts val="0"/>
              </a:spcBef>
              <a:spcAft>
                <a:spcPts val="0"/>
              </a:spcAft>
              <a:buFont typeface="Wingdings" charset="2"/>
              <a:buNone/>
              <a:defRPr/>
            </a:pPr>
            <a:r>
              <a:rPr lang="cs-CZ" dirty="0">
                <a:effectLst>
                  <a:outerShdw blurRad="38100" dist="38100" dir="2700000" algn="tl">
                    <a:srgbClr val="000000">
                      <a:alpha val="43137"/>
                    </a:srgbClr>
                  </a:outerShdw>
                </a:effectLst>
                <a:latin typeface="+mn-lt"/>
              </a:rPr>
              <a:t>funkce</a:t>
            </a:r>
          </a:p>
          <a:p>
            <a:pPr fontAlgn="auto">
              <a:spcBef>
                <a:spcPts val="0"/>
              </a:spcBef>
              <a:spcAft>
                <a:spcPts val="0"/>
              </a:spcAft>
              <a:buFont typeface="Wingdings" charset="2"/>
              <a:buNone/>
              <a:defRPr/>
            </a:pPr>
            <a:r>
              <a:rPr lang="cs-CZ" dirty="0">
                <a:effectLst>
                  <a:outerShdw blurRad="38100" dist="38100" dir="2700000" algn="tl">
                    <a:srgbClr val="000000">
                      <a:alpha val="43137"/>
                    </a:srgbClr>
                  </a:outerShdw>
                </a:effectLst>
                <a:latin typeface="+mn-lt"/>
              </a:rPr>
              <a:t>Odbor OP VK</a:t>
            </a:r>
          </a:p>
          <a:p>
            <a:pPr fontAlgn="auto">
              <a:spcBef>
                <a:spcPts val="0"/>
              </a:spcBef>
              <a:spcAft>
                <a:spcPts val="0"/>
              </a:spcAft>
              <a:buFont typeface="Wingdings" charset="2"/>
              <a:buNone/>
              <a:defRPr/>
            </a:pPr>
            <a:r>
              <a:rPr lang="cs-CZ" dirty="0">
                <a:effectLst>
                  <a:outerShdw blurRad="38100" dist="38100" dir="2700000" algn="tl">
                    <a:srgbClr val="000000">
                      <a:alpha val="43137"/>
                    </a:srgbClr>
                  </a:outerShdw>
                </a:effectLst>
                <a:latin typeface="+mn-lt"/>
              </a:rPr>
              <a:t>Ministerstvo školství, mládeže a tělovýchovy ČR</a:t>
            </a:r>
          </a:p>
          <a:p>
            <a:pPr fontAlgn="auto">
              <a:spcBef>
                <a:spcPts val="0"/>
              </a:spcBef>
              <a:spcAft>
                <a:spcPts val="0"/>
              </a:spcAft>
              <a:buFont typeface="Wingdings" charset="2"/>
              <a:buNone/>
              <a:defRPr/>
            </a:pPr>
            <a:r>
              <a:rPr lang="cs-CZ" dirty="0">
                <a:effectLst>
                  <a:outerShdw blurRad="38100" dist="38100" dir="2700000" algn="tl">
                    <a:srgbClr val="000000">
                      <a:alpha val="43137"/>
                    </a:srgbClr>
                  </a:outerShdw>
                </a:effectLst>
                <a:latin typeface="+mn-lt"/>
              </a:rPr>
              <a:t>e-mail:</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2071688" y="1428750"/>
            <a:ext cx="6615112" cy="2857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Název PPT</a:t>
            </a:r>
          </a:p>
        </p:txBody>
      </p:sp>
      <p:sp>
        <p:nvSpPr>
          <p:cNvPr id="1027" name="Zástupný symbol pro text 2"/>
          <p:cNvSpPr>
            <a:spLocks noGrp="1"/>
          </p:cNvSpPr>
          <p:nvPr>
            <p:ph type="body" idx="1"/>
          </p:nvPr>
        </p:nvSpPr>
        <p:spPr bwMode="auto">
          <a:xfrm>
            <a:off x="2071688" y="4500563"/>
            <a:ext cx="6615112" cy="1625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Jméno přednášejícího</a:t>
            </a:r>
          </a:p>
        </p:txBody>
      </p:sp>
      <p:pic>
        <p:nvPicPr>
          <p:cNvPr id="1028" name="Picture 5"/>
          <p:cNvPicPr>
            <a:picLocks noChangeAspect="1" noChangeArrowheads="1"/>
          </p:cNvPicPr>
          <p:nvPr/>
        </p:nvPicPr>
        <p:blipFill>
          <a:blip r:embed="rId6" cstate="print"/>
          <a:srcRect/>
          <a:stretch>
            <a:fillRect/>
          </a:stretch>
        </p:blipFill>
        <p:spPr bwMode="auto">
          <a:xfrm>
            <a:off x="214313" y="1643063"/>
            <a:ext cx="1730375" cy="4779962"/>
          </a:xfrm>
          <a:prstGeom prst="rect">
            <a:avLst/>
          </a:prstGeom>
          <a:solidFill>
            <a:srgbClr val="FFFFFF"/>
          </a:solid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14488"/>
            <a:ext cx="6929456" cy="4501585"/>
          </a:xfrm>
        </p:spPr>
        <p:txBody>
          <a:bodyPr rtlCol="0">
            <a:normAutofit lnSpcReduction="10000"/>
          </a:bodyPr>
          <a:lstStyle/>
          <a:p>
            <a:pPr algn="l" fontAlgn="auto" hangingPunct="1">
              <a:spcAft>
                <a:spcPts val="0"/>
              </a:spcAft>
              <a:defRPr/>
            </a:pPr>
            <a:endParaRPr lang="cs-CZ" b="1" dirty="0" smtClean="0">
              <a:solidFill>
                <a:schemeClr val="tx1"/>
              </a:solidFill>
              <a:effectLst>
                <a:outerShdw blurRad="38100" dist="38100" dir="2700000" algn="tl">
                  <a:srgbClr val="000000">
                    <a:alpha val="43137"/>
                  </a:srgbClr>
                </a:outerShdw>
              </a:effectLst>
            </a:endParaRPr>
          </a:p>
          <a:p>
            <a:pPr algn="l" fontAlgn="auto" hangingPunct="1">
              <a:spcAft>
                <a:spcPts val="0"/>
              </a:spcAft>
              <a:defRPr/>
            </a:pPr>
            <a:r>
              <a:rPr lang="cs-CZ" b="1" dirty="0" smtClean="0">
                <a:solidFill>
                  <a:schemeClr val="tx1"/>
                </a:solidFill>
                <a:effectLst>
                  <a:outerShdw blurRad="38100" dist="38100" dir="2700000" algn="tl">
                    <a:srgbClr val="000000">
                      <a:alpha val="43137"/>
                    </a:srgbClr>
                  </a:outerShdw>
                </a:effectLst>
              </a:rPr>
              <a:t>Nezkrácený název projektu:</a:t>
            </a:r>
          </a:p>
          <a:p>
            <a:pPr algn="l" fontAlgn="auto" hangingPunct="1">
              <a:spcAft>
                <a:spcPts val="0"/>
              </a:spcAft>
              <a:buFont typeface="Arial" pitchFamily="34" charset="0"/>
              <a:buNone/>
              <a:defRPr/>
            </a:pPr>
            <a:r>
              <a:rPr lang="cs-CZ" b="1" dirty="0" smtClean="0">
                <a:solidFill>
                  <a:srgbClr val="C00000"/>
                </a:solidFill>
                <a:effectLst>
                  <a:outerShdw blurRad="38100" dist="38100" dir="2700000" algn="tl">
                    <a:srgbClr val="000000">
                      <a:alpha val="43137"/>
                    </a:srgbClr>
                  </a:outerShdw>
                </a:effectLst>
              </a:rPr>
              <a:t>Systém hodnocení vzdělávacího programu v </a:t>
            </a:r>
            <a:r>
              <a:rPr lang="cs-CZ" b="1" dirty="0" err="1" smtClean="0">
                <a:solidFill>
                  <a:srgbClr val="C00000"/>
                </a:solidFill>
                <a:effectLst>
                  <a:outerShdw blurRad="38100" dist="38100" dir="2700000" algn="tl">
                    <a:srgbClr val="000000">
                      <a:alpha val="43137"/>
                    </a:srgbClr>
                  </a:outerShdw>
                </a:effectLst>
              </a:rPr>
              <a:t>mechatronice</a:t>
            </a:r>
            <a:r>
              <a:rPr lang="cs-CZ" b="1" dirty="0" smtClean="0">
                <a:solidFill>
                  <a:srgbClr val="C00000"/>
                </a:solidFill>
                <a:effectLst>
                  <a:outerShdw blurRad="38100" dist="38100" dir="2700000" algn="tl">
                    <a:srgbClr val="000000">
                      <a:alpha val="43137"/>
                    </a:srgbClr>
                  </a:outerShdw>
                </a:effectLst>
              </a:rPr>
              <a:t> na VOŠ v prostupnosti k technickým VŠ</a:t>
            </a:r>
          </a:p>
          <a:p>
            <a:pPr algn="l" fontAlgn="auto" hangingPunct="1">
              <a:spcAft>
                <a:spcPts val="0"/>
              </a:spcAft>
              <a:defRPr/>
            </a:pPr>
            <a:r>
              <a:rPr lang="cs-CZ" b="1" dirty="0" smtClean="0">
                <a:solidFill>
                  <a:schemeClr val="tx1"/>
                </a:solidFill>
                <a:effectLst>
                  <a:outerShdw blurRad="38100" dist="38100" dir="2700000" algn="tl">
                    <a:srgbClr val="000000">
                      <a:alpha val="43137"/>
                    </a:srgbClr>
                  </a:outerShdw>
                </a:effectLst>
              </a:rPr>
              <a:t>Příjemce podpory:</a:t>
            </a:r>
          </a:p>
          <a:p>
            <a:pPr algn="l" fontAlgn="auto" hangingPunct="1">
              <a:spcAft>
                <a:spcPts val="0"/>
              </a:spcAft>
              <a:defRPr/>
            </a:pPr>
            <a:r>
              <a:rPr lang="cs-CZ" b="1" dirty="0" smtClean="0">
                <a:solidFill>
                  <a:srgbClr val="C00000"/>
                </a:solidFill>
                <a:effectLst>
                  <a:outerShdw blurRad="38100" dist="38100" dir="2700000" algn="tl">
                    <a:srgbClr val="000000">
                      <a:alpha val="43137"/>
                    </a:srgbClr>
                  </a:outerShdw>
                </a:effectLst>
              </a:rPr>
              <a:t>Vyšší odborná škola, Střední škola, Centrum odborné přípravy </a:t>
            </a:r>
            <a:r>
              <a:rPr lang="cs-CZ" b="1" dirty="0" err="1" smtClean="0">
                <a:solidFill>
                  <a:srgbClr val="C00000"/>
                </a:solidFill>
                <a:effectLst>
                  <a:outerShdw blurRad="38100" dist="38100" dir="2700000" algn="tl">
                    <a:srgbClr val="000000">
                      <a:alpha val="43137"/>
                    </a:srgbClr>
                  </a:outerShdw>
                </a:effectLst>
              </a:rPr>
              <a:t>Sezimovo</a:t>
            </a:r>
            <a:r>
              <a:rPr lang="cs-CZ" b="1" dirty="0" smtClean="0">
                <a:solidFill>
                  <a:srgbClr val="C00000"/>
                </a:solidFill>
                <a:effectLst>
                  <a:outerShdw blurRad="38100" dist="38100" dir="2700000" algn="tl">
                    <a:srgbClr val="000000">
                      <a:alpha val="43137"/>
                    </a:srgbClr>
                  </a:outerShdw>
                </a:effectLst>
              </a:rPr>
              <a:t> Ústí</a:t>
            </a:r>
            <a:endParaRPr lang="cs-CZ" dirty="0"/>
          </a:p>
        </p:txBody>
      </p:sp>
      <p:sp>
        <p:nvSpPr>
          <p:cNvPr id="3" name="Nadpis 2"/>
          <p:cNvSpPr>
            <a:spLocks noGrp="1"/>
          </p:cNvSpPr>
          <p:nvPr>
            <p:ph type="title"/>
          </p:nvPr>
        </p:nvSpPr>
        <p:spPr>
          <a:xfrm>
            <a:off x="539552" y="301625"/>
            <a:ext cx="8418711" cy="1257300"/>
          </a:xfrm>
        </p:spPr>
        <p:txBody>
          <a:bodyPr rtlCol="0">
            <a:normAutofit fontScale="90000"/>
          </a:bodyPr>
          <a:lstStyle/>
          <a:p>
            <a:pPr eaLnBrk="1" fontAlgn="auto" hangingPunct="1">
              <a:spcAft>
                <a:spcPts val="0"/>
              </a:spcAft>
              <a:defRPr/>
            </a:pPr>
            <a:r>
              <a:rPr lang="cs-CZ" sz="6000" b="1" dirty="0" smtClean="0">
                <a:solidFill>
                  <a:srgbClr val="F3912C"/>
                </a:solidFill>
                <a:effectLst>
                  <a:outerShdw blurRad="38100" dist="38100" dir="2700000" algn="tl">
                    <a:srgbClr val="000000">
                      <a:alpha val="43137"/>
                    </a:srgbClr>
                  </a:outerShdw>
                </a:effectLst>
              </a:rPr>
              <a:t/>
            </a:r>
            <a:br>
              <a:rPr lang="cs-CZ" sz="6000" b="1" dirty="0" smtClean="0">
                <a:solidFill>
                  <a:srgbClr val="F3912C"/>
                </a:solidFill>
                <a:effectLst>
                  <a:outerShdw blurRad="38100" dist="38100" dir="2700000" algn="tl">
                    <a:srgbClr val="000000">
                      <a:alpha val="43137"/>
                    </a:srgbClr>
                  </a:outerShdw>
                </a:effectLst>
              </a:rPr>
            </a:br>
            <a:r>
              <a:rPr lang="cs-CZ" sz="4900" b="1" dirty="0" smtClean="0">
                <a:solidFill>
                  <a:schemeClr val="tx2">
                    <a:lumMod val="75000"/>
                  </a:schemeClr>
                </a:solidFill>
                <a:effectLst>
                  <a:outerShdw blurRad="38100" dist="38100" dir="2700000" algn="tl">
                    <a:srgbClr val="000000">
                      <a:alpha val="43137"/>
                    </a:srgbClr>
                  </a:outerShdw>
                </a:effectLst>
              </a:rPr>
              <a:t>Projekt „ Kreditní systém hodnocení na VOŠ“</a:t>
            </a:r>
            <a:r>
              <a:rPr lang="cs-CZ" b="1" dirty="0" smtClean="0">
                <a:solidFill>
                  <a:schemeClr val="tx2">
                    <a:lumMod val="75000"/>
                  </a:schemeClr>
                </a:solidFill>
                <a:effectLst>
                  <a:outerShdw blurRad="38100" dist="38100" dir="2700000" algn="tl">
                    <a:srgbClr val="000000">
                      <a:alpha val="43137"/>
                    </a:srgbClr>
                  </a:outerShdw>
                </a:effectLst>
              </a:rPr>
              <a:t/>
            </a:r>
            <a:br>
              <a:rPr lang="cs-CZ" b="1" dirty="0" smtClean="0">
                <a:solidFill>
                  <a:schemeClr val="tx2">
                    <a:lumMod val="75000"/>
                  </a:schemeClr>
                </a:solidFill>
                <a:effectLst>
                  <a:outerShdw blurRad="38100" dist="38100" dir="2700000" algn="tl">
                    <a:srgbClr val="000000">
                      <a:alpha val="43137"/>
                    </a:srgbClr>
                  </a:outerShdw>
                </a:effectLst>
              </a:rPr>
            </a:br>
            <a:endParaRPr lang="cs-CZ" dirty="0">
              <a:solidFill>
                <a:schemeClr val="tx2">
                  <a:lumMod val="75000"/>
                </a:schemeClr>
              </a:solidFill>
            </a:endParaRPr>
          </a:p>
        </p:txBody>
      </p:sp>
      <p:pic>
        <p:nvPicPr>
          <p:cNvPr id="4" name="Obrázek 3" descr="C:\Users\maresova\Pictures\COP_logo.jpg"/>
          <p:cNvPicPr/>
          <p:nvPr/>
        </p:nvPicPr>
        <p:blipFill>
          <a:blip r:embed="rId2" cstate="print"/>
          <a:srcRect/>
          <a:stretch>
            <a:fillRect/>
          </a:stretch>
        </p:blipFill>
        <p:spPr bwMode="auto">
          <a:xfrm>
            <a:off x="7812360" y="476672"/>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fontScale="92500" lnSpcReduction="20000"/>
          </a:bodyPr>
          <a:lstStyle/>
          <a:p>
            <a:pPr algn="l" fontAlgn="auto" hangingPunct="1">
              <a:spcAft>
                <a:spcPts val="0"/>
              </a:spcAft>
              <a:defRPr/>
            </a:pPr>
            <a:r>
              <a:rPr lang="cs-CZ" b="1" dirty="0" smtClean="0">
                <a:solidFill>
                  <a:schemeClr val="tx1"/>
                </a:solidFill>
              </a:rPr>
              <a:t> Zavedení kreditního systému na VOŠ –  souhrn z vypracované metodiky</a:t>
            </a:r>
          </a:p>
          <a:p>
            <a:pPr algn="l" fontAlgn="auto" hangingPunct="1">
              <a:spcAft>
                <a:spcPts val="0"/>
              </a:spcAft>
              <a:buFont typeface="Arial" pitchFamily="34" charset="0"/>
              <a:buChar char="•"/>
              <a:defRPr/>
            </a:pPr>
            <a:r>
              <a:rPr lang="cs-CZ" dirty="0" smtClean="0">
                <a:solidFill>
                  <a:schemeClr val="tx1"/>
                </a:solidFill>
              </a:rPr>
              <a:t> předměty byly s ohledem na jejich návaznost zařazeny do jednotlivých ročníků,</a:t>
            </a:r>
          </a:p>
          <a:p>
            <a:pPr algn="l" fontAlgn="auto" hangingPunct="1">
              <a:spcAft>
                <a:spcPts val="0"/>
              </a:spcAft>
              <a:buFont typeface="Arial" pitchFamily="34" charset="0"/>
              <a:buChar char="•"/>
              <a:defRPr/>
            </a:pPr>
            <a:r>
              <a:rPr lang="cs-CZ" dirty="0" smtClean="0">
                <a:solidFill>
                  <a:schemeClr val="tx1"/>
                </a:solidFill>
              </a:rPr>
              <a:t>  poté byla v každém ročníku zvlášť prodiskutována obtížnost jednotlivých předmětů (to zabralo spolu s předchozím bodem asi nejvíce času v souvislosti se zavedením kreditního systému) a tedy i jejich časová dotace, která jim bude věnována,</a:t>
            </a:r>
          </a:p>
        </p:txBody>
      </p:sp>
      <p:sp>
        <p:nvSpPr>
          <p:cNvPr id="5123" name="Nadpis 2"/>
          <p:cNvSpPr>
            <a:spLocks noGrp="1"/>
          </p:cNvSpPr>
          <p:nvPr>
            <p:ph type="title"/>
          </p:nvPr>
        </p:nvSpPr>
        <p:spPr>
          <a:xfrm>
            <a:off x="1071563" y="301625"/>
            <a:ext cx="7886700" cy="1257300"/>
          </a:xfrm>
        </p:spPr>
        <p:txBody>
          <a:bodyPr rtlCol="0">
            <a:normAutofit fontScale="90000"/>
          </a:bodyPr>
          <a:lstStyle/>
          <a:p>
            <a:pPr algn="l" eaLnBrk="1" hangingPunct="1">
              <a:defRPr/>
            </a:pPr>
            <a:r>
              <a:rPr lang="cs-CZ" b="1" dirty="0" smtClean="0">
                <a:effectLst>
                  <a:outerShdw blurRad="38100" dist="38100" dir="2700000" algn="tl">
                    <a:srgbClr val="000000">
                      <a:alpha val="43137"/>
                    </a:srgbClr>
                  </a:outerShdw>
                </a:effectLst>
              </a:rPr>
              <a:t>Dosažené výsledky - výstupy projektu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fontScale="70000" lnSpcReduction="20000"/>
          </a:bodyPr>
          <a:lstStyle/>
          <a:p>
            <a:pPr algn="l" fontAlgn="auto" hangingPunct="1">
              <a:spcAft>
                <a:spcPts val="0"/>
              </a:spcAft>
              <a:defRPr/>
            </a:pPr>
            <a:r>
              <a:rPr lang="cs-CZ" b="1" dirty="0" smtClean="0">
                <a:solidFill>
                  <a:schemeClr val="tx1"/>
                </a:solidFill>
              </a:rPr>
              <a:t> Zavedení kreditního systému na VOŠ –  souhrn z vypracované metodiky</a:t>
            </a:r>
          </a:p>
          <a:p>
            <a:pPr algn="l" fontAlgn="auto" hangingPunct="1">
              <a:spcAft>
                <a:spcPts val="0"/>
              </a:spcAft>
              <a:defRPr/>
            </a:pPr>
            <a:endParaRPr lang="cs-CZ" b="1" dirty="0" smtClean="0">
              <a:solidFill>
                <a:schemeClr val="tx1"/>
              </a:solidFill>
            </a:endParaRPr>
          </a:p>
          <a:p>
            <a:pPr algn="l" fontAlgn="auto" hangingPunct="1">
              <a:spcAft>
                <a:spcPts val="0"/>
              </a:spcAft>
              <a:buFont typeface="Arial" pitchFamily="34" charset="0"/>
              <a:buChar char="•"/>
              <a:defRPr/>
            </a:pPr>
            <a:r>
              <a:rPr lang="cs-CZ" dirty="0" smtClean="0">
                <a:solidFill>
                  <a:schemeClr val="tx1"/>
                </a:solidFill>
              </a:rPr>
              <a:t>nakonec byl určen počet kreditů u jednotlivých předmětů podle vztahu kredit = (P + S + D)k -1,</a:t>
            </a:r>
          </a:p>
          <a:p>
            <a:pPr algn="l" fontAlgn="auto" hangingPunct="1">
              <a:spcAft>
                <a:spcPts val="0"/>
              </a:spcAft>
              <a:defRPr/>
            </a:pPr>
            <a:r>
              <a:rPr lang="cs-CZ" dirty="0" smtClean="0">
                <a:solidFill>
                  <a:schemeClr val="tx1"/>
                </a:solidFill>
              </a:rPr>
              <a:t>kde P je počet hodin přednášek za týden, S je počet hodin seminářů/cvičení za týden, D je počet hodin domácí přípravy za týden a k je roční koeficient (pro první ročník je k = 2 – předměty v prvním ročníku běží dvě období; pro druhý a třetí ročník je k =1,5 – předměty ve druhém a třetím ročníku běží 1,5 období z důvodu odborné praxe),</a:t>
            </a:r>
          </a:p>
          <a:p>
            <a:pPr algn="l" fontAlgn="auto" hangingPunct="1">
              <a:spcAft>
                <a:spcPts val="0"/>
              </a:spcAft>
              <a:buFont typeface="Arial" pitchFamily="34" charset="0"/>
              <a:buChar char="•"/>
              <a:defRPr/>
            </a:pPr>
            <a:r>
              <a:rPr lang="cs-CZ" dirty="0" smtClean="0">
                <a:solidFill>
                  <a:schemeClr val="tx1"/>
                </a:solidFill>
              </a:rPr>
              <a:t> v souvislosti s kredity byla vytvořena pravidla pro postup do vyššího ročníku, postup k absolutoriu a pravidla pro volbu povinně volitelných předmětů, která jsou součástí žádosti o akreditaci inovovaného vzdělávacího programu.</a:t>
            </a:r>
            <a:endParaRPr lang="cs-CZ" dirty="0">
              <a:solidFill>
                <a:schemeClr val="tx1"/>
              </a:solidFill>
            </a:endParaRPr>
          </a:p>
        </p:txBody>
      </p:sp>
      <p:sp>
        <p:nvSpPr>
          <p:cNvPr id="5123" name="Nadpis 2"/>
          <p:cNvSpPr>
            <a:spLocks noGrp="1"/>
          </p:cNvSpPr>
          <p:nvPr>
            <p:ph type="title"/>
          </p:nvPr>
        </p:nvSpPr>
        <p:spPr>
          <a:xfrm>
            <a:off x="1071563" y="301625"/>
            <a:ext cx="7886700" cy="1257300"/>
          </a:xfrm>
        </p:spPr>
        <p:txBody>
          <a:bodyPr rtlCol="0">
            <a:normAutofit fontScale="90000"/>
          </a:bodyPr>
          <a:lstStyle/>
          <a:p>
            <a:pPr algn="l" eaLnBrk="1" hangingPunct="1">
              <a:defRPr/>
            </a:pPr>
            <a:r>
              <a:rPr lang="cs-CZ" b="1" dirty="0" smtClean="0">
                <a:effectLst>
                  <a:outerShdw blurRad="38100" dist="38100" dir="2700000" algn="tl">
                    <a:srgbClr val="000000">
                      <a:alpha val="43137"/>
                    </a:srgbClr>
                  </a:outerShdw>
                </a:effectLst>
              </a:rPr>
              <a:t>Dosažené výsledky - výstupy projektu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a:solidFill>
            <a:schemeClr val="accent3">
              <a:lumMod val="40000"/>
              <a:lumOff val="60000"/>
            </a:schemeClr>
          </a:solidFill>
        </p:spPr>
        <p:txBody>
          <a:bodyPr rtlCol="0">
            <a:normAutofit fontScale="47500" lnSpcReduction="20000"/>
          </a:bodyPr>
          <a:lstStyle/>
          <a:p>
            <a:pPr algn="l"/>
            <a:r>
              <a:rPr lang="cs-CZ" b="1" dirty="0" smtClean="0">
                <a:solidFill>
                  <a:schemeClr val="tx1"/>
                </a:solidFill>
              </a:rPr>
              <a:t>Realizace cíle projektu má povahu problémového řešení – Problémy, se kterými bylo třeba se vypořádat: </a:t>
            </a:r>
          </a:p>
          <a:p>
            <a:pPr algn="l"/>
            <a:r>
              <a:rPr lang="cs-CZ" dirty="0" smtClean="0">
                <a:solidFill>
                  <a:schemeClr val="tx1"/>
                </a:solidFill>
              </a:rPr>
              <a:t>Zavést kreditní systém  znamená</a:t>
            </a:r>
          </a:p>
          <a:p>
            <a:pPr algn="l"/>
            <a:r>
              <a:rPr lang="cs-CZ" dirty="0" smtClean="0">
                <a:solidFill>
                  <a:schemeClr val="tx1"/>
                </a:solidFill>
              </a:rPr>
              <a:t>· přiřadit každému předmětu (modulu, kurzu) nějaké číslo (kredit),</a:t>
            </a:r>
          </a:p>
          <a:p>
            <a:pPr algn="l"/>
            <a:r>
              <a:rPr lang="cs-CZ" dirty="0" smtClean="0">
                <a:solidFill>
                  <a:schemeClr val="tx1"/>
                </a:solidFill>
              </a:rPr>
              <a:t>· stanovit podmínky pro postup do vyššího ročníku na základě získaných kreditů,</a:t>
            </a:r>
          </a:p>
          <a:p>
            <a:pPr algn="l"/>
            <a:r>
              <a:rPr lang="cs-CZ" dirty="0" smtClean="0">
                <a:solidFill>
                  <a:schemeClr val="tx1"/>
                </a:solidFill>
              </a:rPr>
              <a:t>· stanovit podmínky pro připuštění k absolutoriu na základě získaných kreditů,</a:t>
            </a:r>
          </a:p>
          <a:p>
            <a:pPr algn="l"/>
            <a:r>
              <a:rPr lang="cs-CZ" dirty="0" smtClean="0">
                <a:solidFill>
                  <a:schemeClr val="tx1"/>
                </a:solidFill>
              </a:rPr>
              <a:t>· stanovit pravidla pro volbu povinně volitelných a volitelných předmětů (modulů,</a:t>
            </a:r>
          </a:p>
          <a:p>
            <a:pPr algn="l"/>
            <a:r>
              <a:rPr lang="cs-CZ" dirty="0" smtClean="0">
                <a:solidFill>
                  <a:schemeClr val="tx1"/>
                </a:solidFill>
              </a:rPr>
              <a:t>kurzů).</a:t>
            </a:r>
          </a:p>
          <a:p>
            <a:pPr algn="l"/>
            <a:endParaRPr lang="cs-CZ" dirty="0" smtClean="0">
              <a:solidFill>
                <a:schemeClr val="tx1"/>
              </a:solidFill>
            </a:endParaRPr>
          </a:p>
          <a:p>
            <a:pPr algn="l"/>
            <a:r>
              <a:rPr lang="cs-CZ" dirty="0" smtClean="0">
                <a:solidFill>
                  <a:schemeClr val="tx1"/>
                </a:solidFill>
              </a:rPr>
              <a:t>Pokud má být kreditní systém využitelný a přínosný jak pro školu tak pro studenty, je třeba se na tento problém podívat komplexněji. S tím se objeví další problémy, které je třeba řešit</a:t>
            </a:r>
          </a:p>
          <a:p>
            <a:pPr algn="l"/>
            <a:r>
              <a:rPr lang="cs-CZ" dirty="0" smtClean="0">
                <a:solidFill>
                  <a:schemeClr val="tx1"/>
                </a:solidFill>
              </a:rPr>
              <a:t>· rozvrh hodin na střední škole (VOŠ je součástí střední školy) je obvykle roční,</a:t>
            </a:r>
          </a:p>
          <a:p>
            <a:pPr algn="l"/>
            <a:r>
              <a:rPr lang="cs-CZ" dirty="0" smtClean="0">
                <a:solidFill>
                  <a:schemeClr val="tx1"/>
                </a:solidFill>
              </a:rPr>
              <a:t>· vstupní kompetence studentů jsou různé (různé obory ze středních škol),</a:t>
            </a:r>
          </a:p>
          <a:p>
            <a:pPr algn="l"/>
            <a:r>
              <a:rPr lang="cs-CZ" dirty="0" smtClean="0">
                <a:solidFill>
                  <a:schemeClr val="tx1"/>
                </a:solidFill>
              </a:rPr>
              <a:t>· během prvního ročníku odejde ze školy nezanedbatelné množství studentů,</a:t>
            </a:r>
          </a:p>
          <a:p>
            <a:pPr algn="l"/>
            <a:r>
              <a:rPr lang="cs-CZ" dirty="0" smtClean="0">
                <a:solidFill>
                  <a:schemeClr val="tx1"/>
                </a:solidFill>
              </a:rPr>
              <a:t>· ve stávajícím vzdělávacím programu je tolik hodin, že student prakticky nemá</a:t>
            </a:r>
          </a:p>
          <a:p>
            <a:pPr algn="l"/>
            <a:r>
              <a:rPr lang="cs-CZ" dirty="0" smtClean="0">
                <a:solidFill>
                  <a:schemeClr val="tx1"/>
                </a:solidFill>
              </a:rPr>
              <a:t>možnost se doma připravovat na výuku,</a:t>
            </a:r>
          </a:p>
          <a:p>
            <a:pPr algn="l"/>
            <a:r>
              <a:rPr lang="cs-CZ" dirty="0" smtClean="0">
                <a:solidFill>
                  <a:schemeClr val="tx1"/>
                </a:solidFill>
              </a:rPr>
              <a:t>· návaznost jednotlivých předmětů,</a:t>
            </a:r>
          </a:p>
          <a:p>
            <a:pPr algn="l"/>
            <a:r>
              <a:rPr lang="cs-CZ" dirty="0" smtClean="0">
                <a:solidFill>
                  <a:schemeClr val="tx1"/>
                </a:solidFill>
              </a:rPr>
              <a:t>· škola nemůže otevřít povinně volitelný předmět, pokud není naplněn dostatečným</a:t>
            </a:r>
          </a:p>
          <a:p>
            <a:pPr algn="l"/>
            <a:r>
              <a:rPr lang="cs-CZ" dirty="0" smtClean="0">
                <a:solidFill>
                  <a:schemeClr val="tx1"/>
                </a:solidFill>
              </a:rPr>
              <a:t>počtem studentů, vypsat volitelné předměty u jednoho studijního oboru je</a:t>
            </a:r>
          </a:p>
          <a:p>
            <a:pPr algn="l"/>
            <a:r>
              <a:rPr lang="cs-CZ" dirty="0" smtClean="0">
                <a:solidFill>
                  <a:schemeClr val="tx1"/>
                </a:solidFill>
              </a:rPr>
              <a:t>pro školu z tohoto důvodu takřka nemožné.</a:t>
            </a:r>
          </a:p>
          <a:p>
            <a:pPr algn="l" fontAlgn="auto" hangingPunct="1">
              <a:spcAft>
                <a:spcPts val="0"/>
              </a:spcAft>
              <a:buFont typeface="Arial" pitchFamily="34" charset="0"/>
              <a:buChar char="•"/>
              <a:defRPr/>
            </a:pPr>
            <a:endParaRPr lang="cs-CZ" dirty="0">
              <a:solidFill>
                <a:schemeClr val="tx1"/>
              </a:solidFill>
            </a:endParaRPr>
          </a:p>
        </p:txBody>
      </p:sp>
      <p:sp>
        <p:nvSpPr>
          <p:cNvPr id="5123" name="Nadpis 2"/>
          <p:cNvSpPr>
            <a:spLocks noGrp="1"/>
          </p:cNvSpPr>
          <p:nvPr>
            <p:ph type="title"/>
          </p:nvPr>
        </p:nvSpPr>
        <p:spPr>
          <a:xfrm>
            <a:off x="1071563" y="301625"/>
            <a:ext cx="7886700" cy="1257300"/>
          </a:xfrm>
        </p:spPr>
        <p:txBody>
          <a:bodyPr rtlCol="0">
            <a:normAutofit/>
          </a:bodyPr>
          <a:lstStyle/>
          <a:p>
            <a:pPr algn="l" eaLnBrk="1" hangingPunct="1">
              <a:defRPr/>
            </a:pPr>
            <a:r>
              <a:rPr lang="cs-CZ" b="1" dirty="0" smtClean="0">
                <a:effectLst>
                  <a:outerShdw blurRad="38100" dist="38100" dir="2700000" algn="tl">
                    <a:srgbClr val="000000">
                      <a:alpha val="43137"/>
                    </a:srgbClr>
                  </a:outerShdw>
                </a:effectLst>
              </a:rPr>
              <a:t>Dosažené výsledky - zkušenosti</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8388424" y="6093296"/>
            <a:ext cx="504056" cy="576064"/>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a:solidFill>
            <a:schemeClr val="accent2">
              <a:lumMod val="40000"/>
              <a:lumOff val="60000"/>
            </a:schemeClr>
          </a:solidFill>
          <a:ln>
            <a:solidFill>
              <a:schemeClr val="accent1">
                <a:lumMod val="60000"/>
                <a:lumOff val="40000"/>
              </a:schemeClr>
            </a:solidFill>
          </a:ln>
        </p:spPr>
        <p:txBody>
          <a:bodyPr rtlCol="0">
            <a:normAutofit fontScale="70000" lnSpcReduction="20000"/>
          </a:bodyPr>
          <a:lstStyle/>
          <a:p>
            <a:pPr algn="l" fontAlgn="auto" hangingPunct="1">
              <a:spcAft>
                <a:spcPts val="0"/>
              </a:spcAft>
              <a:defRPr/>
            </a:pPr>
            <a:r>
              <a:rPr lang="cs-CZ" dirty="0" smtClean="0">
                <a:solidFill>
                  <a:schemeClr val="tx1"/>
                </a:solidFill>
              </a:rPr>
              <a:t>Metodika hodnocení modulů pomocí kreditů je podobná systému vysokoškolského kreditního hodnocení. Takto lze provést vzájemné srovnání vzdělávacích programů VOŠ a Bc. programů vysokých škol. Kreditní metodika je schopna porovnat rozsah předmětů s ohledem na probíranou problematiku a hodinovou dotaci. U Bc. programů na VŠ však nebývá explicitně stanovena dotace na domácí přípravu, která zde může vytvářet určité rozdíly při srovnávání obou typů programů. Rovněž je třeba konstatovat, že skutečná náročnost modulů VOŠ, resp. předmětů VŠ je dána vlastním průběhem výuky při přednáškách i cvičeních, požadavky na zakončení předmětu (modulu) i přístupem vyučujícího ke studentům a jejich znalostem a schopnostem. Proto není možné obecně provést přímé srovnání studijních programů a vždy je třeba srovnávat konkrétní programy při hlubší znalosti vlastní náplně a průběhu studia. </a:t>
            </a:r>
            <a:endParaRPr lang="cs-CZ" dirty="0">
              <a:solidFill>
                <a:schemeClr val="tx1"/>
              </a:solidFill>
            </a:endParaRPr>
          </a:p>
        </p:txBody>
      </p:sp>
      <p:sp>
        <p:nvSpPr>
          <p:cNvPr id="5123" name="Nadpis 2"/>
          <p:cNvSpPr>
            <a:spLocks noGrp="1"/>
          </p:cNvSpPr>
          <p:nvPr>
            <p:ph type="title"/>
          </p:nvPr>
        </p:nvSpPr>
        <p:spPr>
          <a:xfrm>
            <a:off x="1071563" y="301625"/>
            <a:ext cx="7886700" cy="1257300"/>
          </a:xfrm>
        </p:spPr>
        <p:txBody>
          <a:bodyPr rtlCol="0">
            <a:normAutofit/>
          </a:bodyPr>
          <a:lstStyle/>
          <a:p>
            <a:pPr algn="l" eaLnBrk="1" hangingPunct="1">
              <a:defRPr/>
            </a:pPr>
            <a:r>
              <a:rPr lang="cs-CZ" b="1" dirty="0" smtClean="0">
                <a:effectLst>
                  <a:outerShdw blurRad="38100" dist="38100" dir="2700000" algn="tl">
                    <a:srgbClr val="000000">
                      <a:alpha val="43137"/>
                    </a:srgbClr>
                  </a:outerShdw>
                </a:effectLst>
              </a:rPr>
              <a:t>Dosažené výsledky – zkušenosti </a:t>
            </a:r>
            <a:r>
              <a:rPr lang="cs-CZ" sz="1800" b="1" dirty="0" smtClean="0">
                <a:effectLst>
                  <a:outerShdw blurRad="38100" dist="38100" dir="2700000" algn="tl">
                    <a:srgbClr val="000000">
                      <a:alpha val="43137"/>
                    </a:srgbClr>
                  </a:outerShdw>
                </a:effectLst>
              </a:rPr>
              <a:t>Oponentní posudek k modulu Informační a řídicí technika  (FEL ČVUT)</a:t>
            </a:r>
            <a:endParaRPr lang="cs-CZ" sz="1800"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8388424" y="6093296"/>
            <a:ext cx="504056" cy="576064"/>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a:bodyPr>
          <a:lstStyle/>
          <a:p>
            <a:pPr algn="l" fontAlgn="auto" hangingPunct="1">
              <a:spcAft>
                <a:spcPts val="0"/>
              </a:spcAft>
              <a:defRPr/>
            </a:pPr>
            <a:r>
              <a:rPr lang="cs-CZ" b="1" dirty="0" smtClean="0">
                <a:solidFill>
                  <a:schemeClr val="tx1"/>
                </a:solidFill>
              </a:rPr>
              <a:t> </a:t>
            </a:r>
          </a:p>
          <a:p>
            <a:pPr algn="l" fontAlgn="auto" hangingPunct="1">
              <a:spcAft>
                <a:spcPts val="0"/>
              </a:spcAft>
              <a:defRPr/>
            </a:pPr>
            <a:r>
              <a:rPr lang="cs-CZ" b="1" dirty="0" smtClean="0">
                <a:solidFill>
                  <a:srgbClr val="C00000"/>
                </a:solidFill>
              </a:rPr>
              <a:t>Provedena zpětná vazba formou dotazníku pro studenty VOŠ </a:t>
            </a:r>
          </a:p>
          <a:p>
            <a:pPr algn="l" fontAlgn="auto" hangingPunct="1">
              <a:spcAft>
                <a:spcPts val="0"/>
              </a:spcAft>
              <a:defRPr/>
            </a:pPr>
            <a:endParaRPr lang="cs-CZ" b="1" dirty="0" smtClean="0">
              <a:solidFill>
                <a:srgbClr val="C00000"/>
              </a:solidFill>
            </a:endParaRPr>
          </a:p>
          <a:p>
            <a:pPr algn="l" fontAlgn="auto" hangingPunct="1">
              <a:spcAft>
                <a:spcPts val="0"/>
              </a:spcAft>
              <a:defRPr/>
            </a:pPr>
            <a:r>
              <a:rPr lang="cs-CZ" b="1" smtClean="0">
                <a:solidFill>
                  <a:srgbClr val="C00000"/>
                </a:solidFill>
              </a:rPr>
              <a:t>( K </a:t>
            </a:r>
            <a:r>
              <a:rPr lang="cs-CZ" b="1" dirty="0" smtClean="0">
                <a:solidFill>
                  <a:srgbClr val="C00000"/>
                </a:solidFill>
              </a:rPr>
              <a:t>dispozici v papírové podobě)</a:t>
            </a:r>
            <a:endParaRPr lang="cs-CZ" dirty="0">
              <a:solidFill>
                <a:schemeClr val="tx1"/>
              </a:solidFill>
            </a:endParaRPr>
          </a:p>
        </p:txBody>
      </p:sp>
      <p:sp>
        <p:nvSpPr>
          <p:cNvPr id="5123" name="Nadpis 2"/>
          <p:cNvSpPr>
            <a:spLocks noGrp="1"/>
          </p:cNvSpPr>
          <p:nvPr>
            <p:ph type="title"/>
          </p:nvPr>
        </p:nvSpPr>
        <p:spPr>
          <a:xfrm>
            <a:off x="1071563" y="301625"/>
            <a:ext cx="7886700" cy="1257300"/>
          </a:xfrm>
        </p:spPr>
        <p:txBody>
          <a:bodyPr rtlCol="0">
            <a:normAutofit fontScale="90000"/>
          </a:bodyPr>
          <a:lstStyle/>
          <a:p>
            <a:pPr algn="l" eaLnBrk="1" hangingPunct="1">
              <a:defRPr/>
            </a:pPr>
            <a:r>
              <a:rPr lang="cs-CZ" b="1" dirty="0" smtClean="0">
                <a:effectLst>
                  <a:outerShdw blurRad="38100" dist="38100" dir="2700000" algn="tl">
                    <a:srgbClr val="000000">
                      <a:alpha val="43137"/>
                    </a:srgbClr>
                  </a:outerShdw>
                </a:effectLst>
              </a:rPr>
              <a:t>Dosažené výsledky - výstupy projektu - odezva</a:t>
            </a:r>
            <a:endParaRPr lang="cs-CZ" sz="1800"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1857375" y="1785938"/>
            <a:ext cx="7072313" cy="3857625"/>
          </a:xfrm>
        </p:spPr>
        <p:txBody>
          <a:bodyPr rtlCol="0">
            <a:normAutofit lnSpcReduction="10000"/>
          </a:bodyPr>
          <a:lstStyle/>
          <a:p>
            <a:pPr fontAlgn="auto" hangingPunct="1">
              <a:buFont typeface="Arial" pitchFamily="34" charset="0"/>
              <a:buNone/>
              <a:defRPr/>
            </a:pPr>
            <a:r>
              <a:rPr lang="cs-CZ" sz="5700" b="1" dirty="0" smtClean="0">
                <a:solidFill>
                  <a:srgbClr val="F3912C"/>
                </a:solidFill>
                <a:effectLst>
                  <a:outerShdw blurRad="38100" dist="38100" dir="2700000" algn="tl">
                    <a:srgbClr val="000000">
                      <a:alpha val="43137"/>
                    </a:srgbClr>
                  </a:outerShdw>
                </a:effectLst>
              </a:rPr>
              <a:t>Děkuji za pozornost</a:t>
            </a:r>
          </a:p>
          <a:p>
            <a:pPr fontAlgn="auto" hangingPunct="1">
              <a:buFont typeface="Arial" pitchFamily="34" charset="0"/>
              <a:buNone/>
              <a:defRPr/>
            </a:pPr>
            <a:endParaRPr lang="cs-CZ" b="1" dirty="0" smtClean="0">
              <a:solidFill>
                <a:srgbClr val="F3912C"/>
              </a:solidFill>
              <a:effectLst>
                <a:outerShdw blurRad="38100" dist="38100" dir="2700000" algn="tl">
                  <a:srgbClr val="000000">
                    <a:alpha val="43137"/>
                  </a:srgbClr>
                </a:outerShdw>
              </a:effectLst>
            </a:endParaRPr>
          </a:p>
          <a:p>
            <a:pPr fontAlgn="auto" hangingPunct="1">
              <a:buFont typeface="Arial" pitchFamily="34" charset="0"/>
              <a:buNone/>
              <a:defRPr/>
            </a:pPr>
            <a:endParaRPr lang="cs-CZ" b="1" dirty="0" smtClean="0">
              <a:solidFill>
                <a:srgbClr val="F3912C"/>
              </a:solidFill>
              <a:effectLst>
                <a:outerShdw blurRad="38100" dist="38100" dir="2700000" algn="tl">
                  <a:srgbClr val="000000">
                    <a:alpha val="43137"/>
                  </a:srgbClr>
                </a:outerShdw>
              </a:effectLst>
            </a:endParaRPr>
          </a:p>
          <a:p>
            <a:pPr fontAlgn="auto" hangingPunct="1">
              <a:buFont typeface="Arial" pitchFamily="34" charset="0"/>
              <a:buNone/>
              <a:defRPr/>
            </a:pPr>
            <a:endParaRPr lang="cs-CZ" b="1" dirty="0" smtClean="0">
              <a:solidFill>
                <a:srgbClr val="F3912C"/>
              </a:solidFill>
              <a:effectLst>
                <a:outerShdw blurRad="38100" dist="38100" dir="2700000" algn="tl">
                  <a:srgbClr val="000000">
                    <a:alpha val="43137"/>
                  </a:srgbClr>
                </a:outerShdw>
              </a:effectLst>
            </a:endParaRPr>
          </a:p>
          <a:p>
            <a:pPr fontAlgn="auto" hangingPunct="1">
              <a:buFont typeface="Arial" pitchFamily="34" charset="0"/>
              <a:buNone/>
              <a:defRPr/>
            </a:pPr>
            <a:r>
              <a:rPr lang="cs-CZ" b="1" dirty="0" smtClean="0">
                <a:solidFill>
                  <a:srgbClr val="C00000"/>
                </a:solidFill>
                <a:effectLst>
                  <a:outerShdw blurRad="38100" dist="38100" dir="2700000" algn="tl">
                    <a:srgbClr val="000000">
                      <a:alpha val="43137"/>
                    </a:srgbClr>
                  </a:outerShdw>
                </a:effectLst>
              </a:rPr>
              <a:t>Ing. Zdeňka Marešová</a:t>
            </a:r>
          </a:p>
          <a:p>
            <a:pPr fontAlgn="auto" hangingPunct="1">
              <a:buFont typeface="Arial" pitchFamily="34" charset="0"/>
              <a:buNone/>
              <a:defRPr/>
            </a:pPr>
            <a:r>
              <a:rPr lang="cs-CZ" b="1" dirty="0" smtClean="0">
                <a:solidFill>
                  <a:srgbClr val="C00000"/>
                </a:solidFill>
                <a:effectLst>
                  <a:outerShdw blurRad="38100" dist="38100" dir="2700000" algn="tl">
                    <a:srgbClr val="000000">
                      <a:alpha val="43137"/>
                    </a:srgbClr>
                  </a:outerShdw>
                </a:effectLst>
              </a:rPr>
              <a:t>E-mail: </a:t>
            </a:r>
            <a:r>
              <a:rPr lang="cs-CZ" b="1" dirty="0" err="1" smtClean="0">
                <a:solidFill>
                  <a:srgbClr val="C00000"/>
                </a:solidFill>
                <a:effectLst>
                  <a:outerShdw blurRad="38100" dist="38100" dir="2700000" algn="tl">
                    <a:srgbClr val="000000">
                      <a:alpha val="43137"/>
                    </a:srgbClr>
                  </a:outerShdw>
                </a:effectLst>
              </a:rPr>
              <a:t>maresova</a:t>
            </a:r>
            <a:r>
              <a:rPr lang="cs-CZ" b="1" dirty="0" smtClean="0">
                <a:solidFill>
                  <a:srgbClr val="C00000"/>
                </a:solidFill>
                <a:effectLst>
                  <a:outerShdw blurRad="38100" dist="38100" dir="2700000" algn="tl">
                    <a:srgbClr val="000000">
                      <a:alpha val="43137"/>
                    </a:srgbClr>
                  </a:outerShdw>
                </a:effectLst>
              </a:rPr>
              <a:t>@</a:t>
            </a:r>
            <a:r>
              <a:rPr lang="cs-CZ" b="1" dirty="0" err="1" smtClean="0">
                <a:solidFill>
                  <a:srgbClr val="C00000"/>
                </a:solidFill>
                <a:effectLst>
                  <a:outerShdw blurRad="38100" dist="38100" dir="2700000" algn="tl">
                    <a:srgbClr val="000000">
                      <a:alpha val="43137"/>
                    </a:srgbClr>
                  </a:outerShdw>
                </a:effectLst>
              </a:rPr>
              <a:t>copsu.cz</a:t>
            </a:r>
            <a:endParaRPr lang="cs-CZ" b="1" dirty="0" smtClean="0">
              <a:solidFill>
                <a:srgbClr val="C00000"/>
              </a:solidFill>
              <a:effectLst>
                <a:outerShdw blurRad="38100" dist="38100" dir="2700000" algn="tl">
                  <a:srgbClr val="000000">
                    <a:alpha val="43137"/>
                  </a:srgbClr>
                </a:outerShdw>
              </a:effectLst>
            </a:endParaRPr>
          </a:p>
          <a:p>
            <a:pPr fontAlgn="auto" hangingPunct="1">
              <a:spcAft>
                <a:spcPts val="0"/>
              </a:spcAft>
              <a:buFont typeface="Arial" pitchFamily="34" charset="0"/>
              <a:buNone/>
              <a:defRPr/>
            </a:pPr>
            <a:endParaRPr lang="cs-CZ" sz="2400" dirty="0" smtClean="0"/>
          </a:p>
          <a:p>
            <a:pPr fontAlgn="auto" hangingPunct="1">
              <a:spcAft>
                <a:spcPts val="0"/>
              </a:spcAft>
              <a:buFont typeface="Arial" pitchFamily="34" charset="0"/>
              <a:buNone/>
              <a:defRPr/>
            </a:pPr>
            <a:endParaRPr lang="cs-CZ" sz="2400" dirty="0" smtClean="0"/>
          </a:p>
          <a:p>
            <a:pPr fontAlgn="auto" hangingPunct="1">
              <a:spcAft>
                <a:spcPts val="0"/>
              </a:spcAft>
              <a:buFont typeface="Arial" pitchFamily="34" charset="0"/>
              <a:buNone/>
              <a:defRPr/>
            </a:pPr>
            <a:endParaRPr lang="cs-CZ" sz="2400" dirty="0" smtClean="0"/>
          </a:p>
          <a:p>
            <a:pPr algn="l" fontAlgn="auto" hangingPunct="1">
              <a:spcAft>
                <a:spcPts val="0"/>
              </a:spcAft>
              <a:buFont typeface="Arial" pitchFamily="34" charset="0"/>
              <a:buNone/>
              <a:defRPr/>
            </a:pPr>
            <a:endParaRPr lang="cs-CZ" dirty="0" smtClean="0">
              <a:solidFill>
                <a:schemeClr val="tx1"/>
              </a:solidFill>
            </a:endParaRPr>
          </a:p>
          <a:p>
            <a:pPr fontAlgn="auto" hangingPunct="1">
              <a:spcAft>
                <a:spcPts val="0"/>
              </a:spcAft>
              <a:buFont typeface="Arial" pitchFamily="34" charset="0"/>
              <a:buNone/>
              <a:defRPr/>
            </a:pPr>
            <a:endParaRPr lang="cs-CZ" dirty="0"/>
          </a:p>
        </p:txBody>
      </p:sp>
      <p:pic>
        <p:nvPicPr>
          <p:cNvPr id="3" name="Obrázek 2"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1835696" y="1412776"/>
            <a:ext cx="7308304" cy="5230922"/>
          </a:xfrm>
        </p:spPr>
        <p:txBody>
          <a:bodyPr rtlCol="0">
            <a:normAutofit/>
          </a:bodyPr>
          <a:lstStyle/>
          <a:p>
            <a:pPr algn="l" fontAlgn="auto" hangingPunct="1">
              <a:spcAft>
                <a:spcPts val="0"/>
              </a:spcAft>
              <a:buFont typeface="Arial" pitchFamily="34" charset="0"/>
              <a:buChar char="•"/>
              <a:defRPr/>
            </a:pPr>
            <a:r>
              <a:rPr lang="cs-CZ" dirty="0" smtClean="0">
                <a:solidFill>
                  <a:schemeClr val="tx1"/>
                </a:solidFill>
              </a:rPr>
              <a:t> vytvoření podmínek pro zefektivnění výuky vzdělávacího programu </a:t>
            </a:r>
            <a:r>
              <a:rPr lang="cs-CZ" sz="2400" i="1" dirty="0" smtClean="0">
                <a:solidFill>
                  <a:schemeClr val="tx1"/>
                </a:solidFill>
                <a:latin typeface="Arial Black" pitchFamily="34" charset="0"/>
              </a:rPr>
              <a:t>„Elektrotechnika – </a:t>
            </a:r>
            <a:r>
              <a:rPr lang="cs-CZ" sz="2400" i="1" dirty="0" err="1" smtClean="0">
                <a:solidFill>
                  <a:schemeClr val="tx1"/>
                </a:solidFill>
                <a:latin typeface="Arial Black" pitchFamily="34" charset="0"/>
              </a:rPr>
              <a:t>mechatronické</a:t>
            </a:r>
            <a:r>
              <a:rPr lang="cs-CZ" sz="2400" i="1" dirty="0" smtClean="0">
                <a:solidFill>
                  <a:schemeClr val="tx1"/>
                </a:solidFill>
                <a:latin typeface="Arial Black" pitchFamily="34" charset="0"/>
              </a:rPr>
              <a:t> systémy“  </a:t>
            </a:r>
            <a:r>
              <a:rPr lang="cs-CZ" b="1" dirty="0" smtClean="0">
                <a:solidFill>
                  <a:srgbClr val="C00000"/>
                </a:solidFill>
              </a:rPr>
              <a:t>zlepšením prostupnosti k bakalářskému </a:t>
            </a:r>
            <a:r>
              <a:rPr lang="cs-CZ" dirty="0" smtClean="0">
                <a:solidFill>
                  <a:schemeClr val="tx1"/>
                </a:solidFill>
              </a:rPr>
              <a:t>studiu</a:t>
            </a:r>
          </a:p>
          <a:p>
            <a:pPr algn="l" fontAlgn="auto" hangingPunct="1">
              <a:spcAft>
                <a:spcPts val="0"/>
              </a:spcAft>
              <a:buFont typeface="Arial" pitchFamily="34" charset="0"/>
              <a:buChar char="•"/>
              <a:defRPr/>
            </a:pPr>
            <a:r>
              <a:rPr lang="cs-CZ" dirty="0" smtClean="0">
                <a:solidFill>
                  <a:schemeClr val="tx1"/>
                </a:solidFill>
              </a:rPr>
              <a:t> ověření možnosti fungování </a:t>
            </a:r>
            <a:r>
              <a:rPr lang="cs-CZ" b="1" dirty="0" smtClean="0">
                <a:solidFill>
                  <a:srgbClr val="C00000"/>
                </a:solidFill>
              </a:rPr>
              <a:t>kreditního </a:t>
            </a:r>
            <a:r>
              <a:rPr lang="cs-CZ" dirty="0" smtClean="0">
                <a:solidFill>
                  <a:schemeClr val="tx1"/>
                </a:solidFill>
              </a:rPr>
              <a:t>systému zavedeného na VŠ v podmínkách VOŠ</a:t>
            </a:r>
          </a:p>
          <a:p>
            <a:pPr algn="l" fontAlgn="auto" hangingPunct="1">
              <a:spcAft>
                <a:spcPts val="0"/>
              </a:spcAft>
              <a:buFont typeface="Arial" pitchFamily="34" charset="0"/>
              <a:buChar char="•"/>
              <a:defRPr/>
            </a:pPr>
            <a:r>
              <a:rPr lang="cs-CZ" dirty="0" smtClean="0">
                <a:solidFill>
                  <a:schemeClr val="tx1"/>
                </a:solidFill>
              </a:rPr>
              <a:t> cílová skupina : studenti VOŠ (nepřímo i </a:t>
            </a:r>
            <a:r>
              <a:rPr lang="cs-CZ" dirty="0" err="1" smtClean="0">
                <a:solidFill>
                  <a:schemeClr val="tx1"/>
                </a:solidFill>
              </a:rPr>
              <a:t>pedag.pracovníci</a:t>
            </a:r>
            <a:r>
              <a:rPr lang="cs-CZ" dirty="0" smtClean="0">
                <a:solidFill>
                  <a:schemeClr val="tx1"/>
                </a:solidFill>
              </a:rPr>
              <a:t>)</a:t>
            </a:r>
          </a:p>
          <a:p>
            <a:pPr fontAlgn="auto" hangingPunct="1">
              <a:spcAft>
                <a:spcPts val="0"/>
              </a:spcAft>
              <a:buFont typeface="Arial" pitchFamily="34" charset="0"/>
              <a:buNone/>
              <a:defRPr/>
            </a:pPr>
            <a:endParaRPr lang="cs-CZ" dirty="0"/>
          </a:p>
        </p:txBody>
      </p:sp>
      <p:sp>
        <p:nvSpPr>
          <p:cNvPr id="4099" name="Nadpis 2"/>
          <p:cNvSpPr>
            <a:spLocks noGrp="1"/>
          </p:cNvSpPr>
          <p:nvPr>
            <p:ph type="title"/>
          </p:nvPr>
        </p:nvSpPr>
        <p:spPr>
          <a:xfrm>
            <a:off x="285720" y="214290"/>
            <a:ext cx="7886700" cy="1257300"/>
          </a:xfrm>
        </p:spPr>
        <p:txBody>
          <a:bodyPr rtlCol="0">
            <a:normAutofit/>
          </a:bodyPr>
          <a:lstStyle/>
          <a:p>
            <a:pPr algn="l" eaLnBrk="1" hangingPunct="1">
              <a:defRPr/>
            </a:pPr>
            <a:r>
              <a:rPr lang="cs-CZ" b="1" dirty="0" smtClean="0">
                <a:effectLst>
                  <a:outerShdw blurRad="38100" dist="38100" dir="2700000" algn="tl">
                    <a:srgbClr val="000000">
                      <a:alpha val="43137"/>
                    </a:srgbClr>
                  </a:outerShdw>
                </a:effectLst>
              </a:rPr>
              <a:t>Cíl projektu a cílová skupina</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8001024" y="285728"/>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Podnadpis 1"/>
          <p:cNvSpPr>
            <a:spLocks noGrp="1"/>
          </p:cNvSpPr>
          <p:nvPr>
            <p:ph type="subTitle" idx="1"/>
          </p:nvPr>
        </p:nvSpPr>
        <p:spPr>
          <a:xfrm>
            <a:off x="2143108" y="1785938"/>
            <a:ext cx="6786580" cy="4714896"/>
          </a:xfrm>
        </p:spPr>
        <p:txBody>
          <a:bodyPr/>
          <a:lstStyle/>
          <a:p>
            <a:pPr marL="514350" indent="-514350" algn="l" hangingPunct="1">
              <a:buAutoNum type="arabicPeriod"/>
            </a:pPr>
            <a:r>
              <a:rPr lang="cs-CZ" b="1" dirty="0" smtClean="0">
                <a:solidFill>
                  <a:schemeClr val="tx1"/>
                </a:solidFill>
              </a:rPr>
              <a:t>Inovace vzdělávacího programu </a:t>
            </a:r>
            <a:r>
              <a:rPr lang="cs-CZ" dirty="0" smtClean="0">
                <a:solidFill>
                  <a:schemeClr val="tx1"/>
                </a:solidFill>
              </a:rPr>
              <a:t>prostřednictvím kreditního systému hodnocení</a:t>
            </a:r>
          </a:p>
          <a:p>
            <a:pPr marL="514350" indent="-514350" algn="l" hangingPunct="1">
              <a:buAutoNum type="arabicPeriod"/>
            </a:pPr>
            <a:r>
              <a:rPr lang="cs-CZ" b="1" dirty="0" smtClean="0">
                <a:solidFill>
                  <a:schemeClr val="tx1"/>
                </a:solidFill>
              </a:rPr>
              <a:t>I</a:t>
            </a:r>
            <a:r>
              <a:rPr lang="cs-CZ" dirty="0" smtClean="0">
                <a:solidFill>
                  <a:schemeClr val="tx1"/>
                </a:solidFill>
              </a:rPr>
              <a:t>novace VP prostřednictvím kreditního systému hodnocení </a:t>
            </a:r>
            <a:r>
              <a:rPr lang="cs-CZ" b="1" dirty="0" smtClean="0">
                <a:solidFill>
                  <a:schemeClr val="tx1"/>
                </a:solidFill>
              </a:rPr>
              <a:t>– Pilotní ověření systému výuky s kreditním hodnocením</a:t>
            </a:r>
          </a:p>
          <a:p>
            <a:pPr marL="514350" indent="-514350" algn="l" hangingPunct="1"/>
            <a:endParaRPr lang="cs-CZ" b="1" dirty="0" smtClean="0">
              <a:solidFill>
                <a:schemeClr val="tx1"/>
              </a:solidFill>
            </a:endParaRPr>
          </a:p>
        </p:txBody>
      </p:sp>
      <p:sp>
        <p:nvSpPr>
          <p:cNvPr id="6147" name="Nadpis 2"/>
          <p:cNvSpPr>
            <a:spLocks noGrp="1"/>
          </p:cNvSpPr>
          <p:nvPr>
            <p:ph type="title"/>
          </p:nvPr>
        </p:nvSpPr>
        <p:spPr>
          <a:xfrm>
            <a:off x="1071563" y="301625"/>
            <a:ext cx="7886700" cy="1257300"/>
          </a:xfrm>
        </p:spPr>
        <p:txBody>
          <a:bodyPr rtlCol="0">
            <a:normAutofit/>
          </a:bodyPr>
          <a:lstStyle/>
          <a:p>
            <a:pPr eaLnBrk="1" hangingPunct="1">
              <a:defRPr/>
            </a:pPr>
            <a:r>
              <a:rPr lang="cs-CZ" b="1" dirty="0" smtClean="0">
                <a:effectLst>
                  <a:outerShdw blurRad="38100" dist="38100" dir="2700000" algn="tl">
                    <a:srgbClr val="000000">
                      <a:alpha val="43137"/>
                    </a:srgbClr>
                  </a:outerShdw>
                </a:effectLst>
              </a:rPr>
              <a:t>Klíčové aktivity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84368" y="332656"/>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Podnadpis 1"/>
          <p:cNvSpPr>
            <a:spLocks noGrp="1"/>
          </p:cNvSpPr>
          <p:nvPr>
            <p:ph type="subTitle" idx="1"/>
          </p:nvPr>
        </p:nvSpPr>
        <p:spPr>
          <a:xfrm>
            <a:off x="1907704" y="1844824"/>
            <a:ext cx="6786580" cy="4714896"/>
          </a:xfrm>
        </p:spPr>
        <p:txBody>
          <a:bodyPr/>
          <a:lstStyle/>
          <a:p>
            <a:pPr marL="514350" indent="-514350" algn="l" hangingPunct="1">
              <a:buFont typeface="Arial" pitchFamily="34" charset="0"/>
              <a:buChar char="•"/>
            </a:pPr>
            <a:r>
              <a:rPr lang="cs-CZ" dirty="0" smtClean="0">
                <a:solidFill>
                  <a:srgbClr val="C00000"/>
                </a:solidFill>
              </a:rPr>
              <a:t>Zpracování doplňků a úprav obsahové náplně VP</a:t>
            </a:r>
          </a:p>
          <a:p>
            <a:pPr marL="514350" indent="-514350" algn="l" hangingPunct="1">
              <a:buFont typeface="Arial" pitchFamily="34" charset="0"/>
              <a:buChar char="•"/>
            </a:pPr>
            <a:r>
              <a:rPr lang="cs-CZ" dirty="0" smtClean="0">
                <a:solidFill>
                  <a:srgbClr val="C00000"/>
                </a:solidFill>
              </a:rPr>
              <a:t>Vytvoření metodických materiálů</a:t>
            </a:r>
          </a:p>
          <a:p>
            <a:pPr marL="514350" indent="-514350" algn="l" hangingPunct="1">
              <a:buFont typeface="Arial" pitchFamily="34" charset="0"/>
              <a:buChar char="•"/>
            </a:pPr>
            <a:r>
              <a:rPr lang="cs-CZ" dirty="0" smtClean="0">
                <a:solidFill>
                  <a:srgbClr val="C00000"/>
                </a:solidFill>
              </a:rPr>
              <a:t>Inovace obsahu modulů</a:t>
            </a:r>
          </a:p>
          <a:p>
            <a:pPr marL="514350" indent="-514350" algn="l" hangingPunct="1">
              <a:buFont typeface="Arial" pitchFamily="34" charset="0"/>
              <a:buChar char="•"/>
            </a:pPr>
            <a:r>
              <a:rPr lang="cs-CZ" dirty="0" smtClean="0">
                <a:solidFill>
                  <a:srgbClr val="C00000"/>
                </a:solidFill>
              </a:rPr>
              <a:t>Výstupy:  1 inovovaný VP, 1 metodika k zavedení hodnocení výuky pomocí kreditního systému, 20 inovovaných </a:t>
            </a:r>
            <a:r>
              <a:rPr lang="cs-CZ" dirty="0" err="1" smtClean="0">
                <a:solidFill>
                  <a:srgbClr val="C00000"/>
                </a:solidFill>
              </a:rPr>
              <a:t>vzděl.modulů</a:t>
            </a:r>
            <a:endParaRPr lang="cs-CZ" dirty="0" smtClean="0">
              <a:solidFill>
                <a:srgbClr val="C00000"/>
              </a:solidFill>
            </a:endParaRPr>
          </a:p>
          <a:p>
            <a:pPr marL="514350" indent="-514350" algn="l" hangingPunct="1"/>
            <a:endParaRPr lang="cs-CZ" b="1" dirty="0" smtClean="0">
              <a:solidFill>
                <a:schemeClr val="tx1"/>
              </a:solidFill>
            </a:endParaRPr>
          </a:p>
        </p:txBody>
      </p:sp>
      <p:sp>
        <p:nvSpPr>
          <p:cNvPr id="6147" name="Nadpis 2"/>
          <p:cNvSpPr>
            <a:spLocks noGrp="1"/>
          </p:cNvSpPr>
          <p:nvPr>
            <p:ph type="title"/>
          </p:nvPr>
        </p:nvSpPr>
        <p:spPr>
          <a:xfrm>
            <a:off x="395536" y="301624"/>
            <a:ext cx="8562727" cy="1471191"/>
          </a:xfrm>
        </p:spPr>
        <p:txBody>
          <a:bodyPr rtlCol="0">
            <a:normAutofit fontScale="90000"/>
          </a:bodyPr>
          <a:lstStyle/>
          <a:p>
            <a:pPr algn="l" eaLnBrk="1" hangingPunct="1">
              <a:defRPr/>
            </a:pPr>
            <a:r>
              <a:rPr lang="cs-CZ" sz="4000" b="1" dirty="0" smtClean="0"/>
              <a:t/>
            </a:r>
            <a:br>
              <a:rPr lang="cs-CZ" sz="4000" b="1" dirty="0" smtClean="0"/>
            </a:br>
            <a:r>
              <a:rPr lang="cs-CZ" sz="4000" b="1" dirty="0" smtClean="0"/>
              <a:t>KA 1: Inovace vzdělávacího programu </a:t>
            </a:r>
            <a:r>
              <a:rPr lang="cs-CZ" sz="4000" dirty="0" smtClean="0"/>
              <a:t>prostřednictvím kreditního systému hodnocení</a:t>
            </a:r>
            <a:r>
              <a:rPr lang="cs-CZ" dirty="0" smtClean="0"/>
              <a:t/>
            </a:r>
            <a:br>
              <a:rPr lang="cs-CZ" dirty="0" smtClean="0"/>
            </a:br>
            <a:r>
              <a:rPr lang="cs-CZ" b="1" dirty="0" smtClean="0">
                <a:effectLst>
                  <a:outerShdw blurRad="38100" dist="38100" dir="2700000" algn="tl">
                    <a:srgbClr val="000000">
                      <a:alpha val="43137"/>
                    </a:srgbClr>
                  </a:outerShdw>
                </a:effectLst>
              </a:rPr>
              <a:t>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8028384" y="260648"/>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Podnadpis 1"/>
          <p:cNvSpPr>
            <a:spLocks noGrp="1"/>
          </p:cNvSpPr>
          <p:nvPr>
            <p:ph type="subTitle" idx="1"/>
          </p:nvPr>
        </p:nvSpPr>
        <p:spPr>
          <a:xfrm>
            <a:off x="1907704" y="1844824"/>
            <a:ext cx="6786580" cy="4714896"/>
          </a:xfrm>
        </p:spPr>
        <p:txBody>
          <a:bodyPr/>
          <a:lstStyle/>
          <a:p>
            <a:pPr marL="514350" indent="-514350" algn="l" hangingPunct="1">
              <a:buFont typeface="Arial" pitchFamily="34" charset="0"/>
              <a:buChar char="•"/>
            </a:pPr>
            <a:r>
              <a:rPr lang="cs-CZ" dirty="0" smtClean="0">
                <a:solidFill>
                  <a:srgbClr val="C00000"/>
                </a:solidFill>
              </a:rPr>
              <a:t>Ověření modulů ve výuce, posouzení opodstatněnosti navrženého modelu kreditního systému</a:t>
            </a:r>
          </a:p>
          <a:p>
            <a:pPr marL="514350" indent="-514350" algn="l" hangingPunct="1">
              <a:buFont typeface="Arial" pitchFamily="34" charset="0"/>
              <a:buChar char="•"/>
            </a:pPr>
            <a:r>
              <a:rPr lang="cs-CZ" dirty="0" smtClean="0">
                <a:solidFill>
                  <a:srgbClr val="C00000"/>
                </a:solidFill>
              </a:rPr>
              <a:t>Posouzení adekvátnosti použití pro VOŠ</a:t>
            </a:r>
          </a:p>
          <a:p>
            <a:pPr marL="514350" indent="-514350" algn="l" hangingPunct="1">
              <a:buFont typeface="Arial" pitchFamily="34" charset="0"/>
              <a:buChar char="•"/>
            </a:pPr>
            <a:r>
              <a:rPr lang="cs-CZ" dirty="0" smtClean="0">
                <a:solidFill>
                  <a:srgbClr val="C00000"/>
                </a:solidFill>
              </a:rPr>
              <a:t>Aktivní zapojení studentů</a:t>
            </a:r>
          </a:p>
          <a:p>
            <a:pPr marL="514350" indent="-514350" algn="l" hangingPunct="1">
              <a:buFont typeface="Arial" pitchFamily="34" charset="0"/>
              <a:buChar char="•"/>
            </a:pPr>
            <a:r>
              <a:rPr lang="cs-CZ" dirty="0" smtClean="0">
                <a:solidFill>
                  <a:srgbClr val="C00000"/>
                </a:solidFill>
              </a:rPr>
              <a:t>Výstupy: 20 zapojených studentů; ověřené podmínky reálnosti daného modelu</a:t>
            </a:r>
          </a:p>
          <a:p>
            <a:pPr marL="514350" indent="-514350" algn="l" hangingPunct="1"/>
            <a:endParaRPr lang="cs-CZ" b="1" dirty="0" smtClean="0">
              <a:solidFill>
                <a:schemeClr val="tx1"/>
              </a:solidFill>
            </a:endParaRPr>
          </a:p>
        </p:txBody>
      </p:sp>
      <p:sp>
        <p:nvSpPr>
          <p:cNvPr id="6147" name="Nadpis 2"/>
          <p:cNvSpPr>
            <a:spLocks noGrp="1"/>
          </p:cNvSpPr>
          <p:nvPr>
            <p:ph type="title"/>
          </p:nvPr>
        </p:nvSpPr>
        <p:spPr>
          <a:xfrm>
            <a:off x="395536" y="301624"/>
            <a:ext cx="8562727" cy="1471191"/>
          </a:xfrm>
        </p:spPr>
        <p:txBody>
          <a:bodyPr rtlCol="0">
            <a:normAutofit fontScale="90000"/>
          </a:bodyPr>
          <a:lstStyle/>
          <a:p>
            <a:pPr algn="l" eaLnBrk="1" hangingPunct="1">
              <a:defRPr/>
            </a:pPr>
            <a:r>
              <a:rPr lang="cs-CZ" sz="4000" b="1" dirty="0" smtClean="0"/>
              <a:t/>
            </a:r>
            <a:br>
              <a:rPr lang="cs-CZ" sz="4000" b="1" dirty="0" smtClean="0"/>
            </a:br>
            <a:r>
              <a:rPr lang="cs-CZ" sz="4000" b="1" dirty="0" smtClean="0"/>
              <a:t>KA 2: </a:t>
            </a:r>
            <a:r>
              <a:rPr lang="cs-CZ" sz="3600" b="1" dirty="0" smtClean="0"/>
              <a:t>Pilotní ověření systému výuky s kreditním hodnocením </a:t>
            </a:r>
            <a:r>
              <a:rPr lang="cs-CZ" dirty="0" smtClean="0"/>
              <a:t/>
            </a:r>
            <a:br>
              <a:rPr lang="cs-CZ" dirty="0" smtClean="0"/>
            </a:br>
            <a:r>
              <a:rPr lang="cs-CZ" b="1" dirty="0" smtClean="0">
                <a:effectLst>
                  <a:outerShdw blurRad="38100" dist="38100" dir="2700000" algn="tl">
                    <a:srgbClr val="000000">
                      <a:alpha val="43137"/>
                    </a:srgbClr>
                  </a:outerShdw>
                </a:effectLst>
              </a:rPr>
              <a:t>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8028384" y="1052736"/>
            <a:ext cx="576064" cy="648072"/>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fontScale="77500" lnSpcReduction="20000"/>
          </a:bodyPr>
          <a:lstStyle/>
          <a:p>
            <a:pPr algn="l" fontAlgn="auto" hangingPunct="1">
              <a:spcAft>
                <a:spcPts val="0"/>
              </a:spcAft>
              <a:buFont typeface="Arial" pitchFamily="34" charset="0"/>
              <a:buChar char="•"/>
              <a:defRPr/>
            </a:pPr>
            <a:r>
              <a:rPr lang="cs-CZ" dirty="0" smtClean="0">
                <a:solidFill>
                  <a:schemeClr val="tx1"/>
                </a:solidFill>
              </a:rPr>
              <a:t> </a:t>
            </a:r>
            <a:r>
              <a:rPr lang="cs-CZ" b="1" dirty="0" smtClean="0">
                <a:solidFill>
                  <a:schemeClr val="tx1"/>
                </a:solidFill>
              </a:rPr>
              <a:t>1 </a:t>
            </a:r>
            <a:r>
              <a:rPr lang="cs-CZ" b="1" dirty="0" smtClean="0">
                <a:solidFill>
                  <a:srgbClr val="C00000"/>
                </a:solidFill>
              </a:rPr>
              <a:t>inovovaný vzdělávací program VOŠ </a:t>
            </a:r>
            <a:r>
              <a:rPr lang="cs-CZ" b="1" dirty="0" smtClean="0">
                <a:solidFill>
                  <a:schemeClr val="tx1"/>
                </a:solidFill>
              </a:rPr>
              <a:t>se zapracovanou koncepcí návaznosti výuky na bakalářské studium</a:t>
            </a:r>
          </a:p>
          <a:p>
            <a:pPr algn="l" fontAlgn="auto" hangingPunct="1">
              <a:spcAft>
                <a:spcPts val="0"/>
              </a:spcAft>
              <a:defRPr/>
            </a:pPr>
            <a:endParaRPr lang="cs-CZ" b="1" dirty="0" smtClean="0">
              <a:solidFill>
                <a:schemeClr val="tx1"/>
              </a:solidFill>
            </a:endParaRPr>
          </a:p>
          <a:p>
            <a:pPr algn="l" fontAlgn="auto" hangingPunct="1">
              <a:spcAft>
                <a:spcPts val="0"/>
              </a:spcAft>
              <a:buFont typeface="Arial" pitchFamily="34" charset="0"/>
              <a:buChar char="•"/>
              <a:defRPr/>
            </a:pPr>
            <a:r>
              <a:rPr lang="cs-CZ" b="1" dirty="0" smtClean="0">
                <a:solidFill>
                  <a:schemeClr val="tx1"/>
                </a:solidFill>
              </a:rPr>
              <a:t> 1 zpracovaná </a:t>
            </a:r>
            <a:r>
              <a:rPr lang="cs-CZ" b="1" dirty="0" smtClean="0">
                <a:solidFill>
                  <a:srgbClr val="C00000"/>
                </a:solidFill>
              </a:rPr>
              <a:t>metodika</a:t>
            </a:r>
            <a:r>
              <a:rPr lang="cs-CZ" b="1" dirty="0" smtClean="0">
                <a:solidFill>
                  <a:schemeClr val="tx1"/>
                </a:solidFill>
              </a:rPr>
              <a:t> k zavedení hodnocení výuky pomocí kreditního systému</a:t>
            </a:r>
          </a:p>
          <a:p>
            <a:pPr algn="l" fontAlgn="auto" hangingPunct="1">
              <a:spcAft>
                <a:spcPts val="0"/>
              </a:spcAft>
              <a:defRPr/>
            </a:pPr>
            <a:endParaRPr lang="cs-CZ" b="1" dirty="0" smtClean="0">
              <a:solidFill>
                <a:schemeClr val="tx1"/>
              </a:solidFill>
            </a:endParaRPr>
          </a:p>
          <a:p>
            <a:pPr algn="l" fontAlgn="auto" hangingPunct="1">
              <a:spcAft>
                <a:spcPts val="0"/>
              </a:spcAft>
              <a:buFont typeface="Arial" pitchFamily="34" charset="0"/>
              <a:buChar char="•"/>
              <a:defRPr/>
            </a:pPr>
            <a:r>
              <a:rPr lang="cs-CZ" b="1" dirty="0" smtClean="0">
                <a:solidFill>
                  <a:schemeClr val="tx1"/>
                </a:solidFill>
              </a:rPr>
              <a:t> 20 inovovaných školních vzdělávacích </a:t>
            </a:r>
            <a:r>
              <a:rPr lang="cs-CZ" b="1" dirty="0" smtClean="0">
                <a:solidFill>
                  <a:srgbClr val="C00000"/>
                </a:solidFill>
              </a:rPr>
              <a:t>modulů</a:t>
            </a:r>
          </a:p>
          <a:p>
            <a:pPr algn="l" fontAlgn="auto" hangingPunct="1">
              <a:spcAft>
                <a:spcPts val="0"/>
              </a:spcAft>
              <a:buFont typeface="Arial" pitchFamily="34" charset="0"/>
              <a:buChar char="•"/>
              <a:defRPr/>
            </a:pPr>
            <a:endParaRPr lang="cs-CZ" b="1" dirty="0" smtClean="0">
              <a:solidFill>
                <a:schemeClr val="accent2">
                  <a:lumMod val="50000"/>
                </a:schemeClr>
              </a:solidFill>
            </a:endParaRPr>
          </a:p>
          <a:p>
            <a:pPr algn="l" fontAlgn="auto" hangingPunct="1">
              <a:spcAft>
                <a:spcPts val="0"/>
              </a:spcAft>
              <a:buFont typeface="Arial" pitchFamily="34" charset="0"/>
              <a:buChar char="•"/>
              <a:defRPr/>
            </a:pPr>
            <a:r>
              <a:rPr lang="cs-CZ" b="1" dirty="0" smtClean="0">
                <a:solidFill>
                  <a:schemeClr val="tx1"/>
                </a:solidFill>
              </a:rPr>
              <a:t> 20 </a:t>
            </a:r>
            <a:r>
              <a:rPr lang="cs-CZ" b="1" dirty="0" smtClean="0">
                <a:solidFill>
                  <a:srgbClr val="C00000"/>
                </a:solidFill>
              </a:rPr>
              <a:t>zapojených studentů </a:t>
            </a:r>
            <a:r>
              <a:rPr lang="cs-CZ" b="1" dirty="0" smtClean="0">
                <a:solidFill>
                  <a:schemeClr val="tx1"/>
                </a:solidFill>
              </a:rPr>
              <a:t>(výstupem bude i ověření podmínek reálnosti daného modelu a hodnocení výstupů vyššího odborného vzdělávání)</a:t>
            </a:r>
          </a:p>
          <a:p>
            <a:pPr fontAlgn="auto" hangingPunct="1">
              <a:spcAft>
                <a:spcPts val="0"/>
              </a:spcAft>
              <a:buFont typeface="Arial" pitchFamily="34" charset="0"/>
              <a:buNone/>
              <a:defRPr/>
            </a:pPr>
            <a:endParaRPr lang="cs-CZ" dirty="0"/>
          </a:p>
        </p:txBody>
      </p:sp>
      <p:sp>
        <p:nvSpPr>
          <p:cNvPr id="5123" name="Nadpis 2"/>
          <p:cNvSpPr>
            <a:spLocks noGrp="1"/>
          </p:cNvSpPr>
          <p:nvPr>
            <p:ph type="title"/>
          </p:nvPr>
        </p:nvSpPr>
        <p:spPr>
          <a:xfrm>
            <a:off x="1071563" y="301625"/>
            <a:ext cx="7886700" cy="1257300"/>
          </a:xfrm>
        </p:spPr>
        <p:txBody>
          <a:bodyPr rtlCol="0">
            <a:normAutofit/>
          </a:bodyPr>
          <a:lstStyle/>
          <a:p>
            <a:pPr algn="l" eaLnBrk="1" hangingPunct="1">
              <a:defRPr/>
            </a:pPr>
            <a:r>
              <a:rPr lang="cs-CZ" b="1" dirty="0" smtClean="0">
                <a:effectLst>
                  <a:outerShdw blurRad="38100" dist="38100" dir="2700000" algn="tl">
                    <a:srgbClr val="000000">
                      <a:alpha val="43137"/>
                    </a:srgbClr>
                  </a:outerShdw>
                </a:effectLst>
              </a:rPr>
              <a:t>Výstupy projektu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fontScale="92500" lnSpcReduction="20000"/>
          </a:bodyPr>
          <a:lstStyle/>
          <a:p>
            <a:pPr algn="l" fontAlgn="auto" hangingPunct="1">
              <a:spcAft>
                <a:spcPts val="0"/>
              </a:spcAft>
              <a:buFont typeface="Arial" pitchFamily="34" charset="0"/>
              <a:buChar char="•"/>
              <a:defRPr/>
            </a:pPr>
            <a:r>
              <a:rPr lang="cs-CZ" dirty="0" smtClean="0">
                <a:solidFill>
                  <a:schemeClr val="tx1"/>
                </a:solidFill>
              </a:rPr>
              <a:t> VP byl sestaven tak, aby odpovídal výstupům projektu Q RAM hl. v orientaci na výstupy, cílové a dílčí kompetence (Implementace QRAM se prováděla na zaměření </a:t>
            </a:r>
            <a:r>
              <a:rPr lang="cs-CZ" dirty="0" err="1" smtClean="0">
                <a:solidFill>
                  <a:schemeClr val="tx1"/>
                </a:solidFill>
              </a:rPr>
              <a:t>Mechatronika</a:t>
            </a:r>
            <a:r>
              <a:rPr lang="cs-CZ" dirty="0" smtClean="0">
                <a:solidFill>
                  <a:schemeClr val="tx1"/>
                </a:solidFill>
              </a:rPr>
              <a:t> ze VP</a:t>
            </a:r>
            <a:r>
              <a:rPr lang="cs-CZ" dirty="0" smtClean="0">
                <a:solidFill>
                  <a:schemeClr val="tx1"/>
                </a:solidFill>
              </a:rPr>
              <a:t>).</a:t>
            </a:r>
            <a:endParaRPr lang="cs-CZ" dirty="0" smtClean="0">
              <a:solidFill>
                <a:schemeClr val="tx1"/>
              </a:solidFill>
            </a:endParaRPr>
          </a:p>
          <a:p>
            <a:pPr algn="l" fontAlgn="auto" hangingPunct="1">
              <a:spcAft>
                <a:spcPts val="0"/>
              </a:spcAft>
              <a:buFont typeface="Arial" pitchFamily="34" charset="0"/>
              <a:buChar char="•"/>
              <a:defRPr/>
            </a:pPr>
            <a:r>
              <a:rPr lang="cs-CZ" dirty="0" smtClean="0">
                <a:solidFill>
                  <a:schemeClr val="tx1"/>
                </a:solidFill>
              </a:rPr>
              <a:t> V </a:t>
            </a:r>
            <a:r>
              <a:rPr lang="cs-CZ" dirty="0" smtClean="0">
                <a:solidFill>
                  <a:schemeClr val="tx1"/>
                </a:solidFill>
              </a:rPr>
              <a:t>rámci projektu jsme si nechali posoudit VP Elektrotechnika – </a:t>
            </a:r>
            <a:r>
              <a:rPr lang="cs-CZ" dirty="0" err="1" smtClean="0">
                <a:solidFill>
                  <a:schemeClr val="tx1"/>
                </a:solidFill>
              </a:rPr>
              <a:t>mechatronické</a:t>
            </a:r>
            <a:r>
              <a:rPr lang="cs-CZ" dirty="0" smtClean="0">
                <a:solidFill>
                  <a:schemeClr val="tx1"/>
                </a:solidFill>
              </a:rPr>
              <a:t> systémy od 5 expertů ze 3 univerzit, kteří shodně potvrdili, že odpovídá nárokům bakalář.studia, ale zaměřeného na </a:t>
            </a:r>
            <a:r>
              <a:rPr lang="cs-CZ" dirty="0" smtClean="0">
                <a:solidFill>
                  <a:schemeClr val="tx1"/>
                </a:solidFill>
              </a:rPr>
              <a:t>praktické </a:t>
            </a:r>
            <a:r>
              <a:rPr lang="cs-CZ" dirty="0" smtClean="0">
                <a:solidFill>
                  <a:schemeClr val="tx1"/>
                </a:solidFill>
              </a:rPr>
              <a:t>uplatnění absolventů s posílenou </a:t>
            </a:r>
            <a:r>
              <a:rPr lang="cs-CZ" dirty="0" smtClean="0">
                <a:solidFill>
                  <a:schemeClr val="tx1"/>
                </a:solidFill>
              </a:rPr>
              <a:t>praxí.</a:t>
            </a:r>
            <a:endParaRPr lang="cs-CZ" dirty="0" smtClean="0">
              <a:solidFill>
                <a:schemeClr val="tx1"/>
              </a:solidFill>
            </a:endParaRPr>
          </a:p>
          <a:p>
            <a:pPr algn="l" fontAlgn="auto" hangingPunct="1">
              <a:spcAft>
                <a:spcPts val="0"/>
              </a:spcAft>
              <a:defRPr/>
            </a:pPr>
            <a:endParaRPr lang="cs-CZ" b="1" dirty="0" smtClean="0">
              <a:solidFill>
                <a:schemeClr val="tx1"/>
              </a:solidFill>
            </a:endParaRPr>
          </a:p>
          <a:p>
            <a:pPr fontAlgn="auto" hangingPunct="1">
              <a:spcAft>
                <a:spcPts val="0"/>
              </a:spcAft>
              <a:buFont typeface="Arial" pitchFamily="34" charset="0"/>
              <a:buNone/>
              <a:defRPr/>
            </a:pPr>
            <a:endParaRPr lang="cs-CZ" dirty="0"/>
          </a:p>
        </p:txBody>
      </p:sp>
      <p:sp>
        <p:nvSpPr>
          <p:cNvPr id="5123" name="Nadpis 2"/>
          <p:cNvSpPr>
            <a:spLocks noGrp="1"/>
          </p:cNvSpPr>
          <p:nvPr>
            <p:ph type="title"/>
          </p:nvPr>
        </p:nvSpPr>
        <p:spPr>
          <a:xfrm>
            <a:off x="1071563" y="301625"/>
            <a:ext cx="7886700" cy="1257300"/>
          </a:xfrm>
        </p:spPr>
        <p:txBody>
          <a:bodyPr rtlCol="0">
            <a:normAutofit/>
          </a:bodyPr>
          <a:lstStyle/>
          <a:p>
            <a:pPr algn="l" eaLnBrk="1" hangingPunct="1">
              <a:defRPr/>
            </a:pPr>
            <a:r>
              <a:rPr lang="cs-CZ" b="1" dirty="0" smtClean="0">
                <a:effectLst>
                  <a:outerShdw blurRad="38100" dist="38100" dir="2700000" algn="tl">
                    <a:srgbClr val="000000">
                      <a:alpha val="43137"/>
                    </a:srgbClr>
                  </a:outerShdw>
                </a:effectLst>
              </a:rPr>
              <a:t>Výstupy projektu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lnSpcReduction="10000"/>
          </a:bodyPr>
          <a:lstStyle/>
          <a:p>
            <a:pPr algn="l" fontAlgn="auto" hangingPunct="1">
              <a:spcAft>
                <a:spcPts val="0"/>
              </a:spcAft>
              <a:defRPr/>
            </a:pPr>
            <a:r>
              <a:rPr lang="cs-CZ" b="1" dirty="0" smtClean="0">
                <a:solidFill>
                  <a:schemeClr val="tx1"/>
                </a:solidFill>
              </a:rPr>
              <a:t> Zavedení kreditního systému na VOŠ –  souhrn z vypracované metodiky</a:t>
            </a:r>
          </a:p>
          <a:p>
            <a:pPr algn="l" fontAlgn="auto" hangingPunct="1">
              <a:spcAft>
                <a:spcPts val="0"/>
              </a:spcAft>
              <a:defRPr/>
            </a:pPr>
            <a:r>
              <a:rPr lang="cs-CZ" sz="2600" i="1" dirty="0" smtClean="0">
                <a:solidFill>
                  <a:schemeClr val="tx1"/>
                </a:solidFill>
              </a:rPr>
              <a:t>Na základě dosažených  poznatků, diskutovaných problémů a návrhů bylo při zavádění kreditního systému postupováno takto:</a:t>
            </a:r>
          </a:p>
          <a:p>
            <a:pPr algn="l" fontAlgn="auto" hangingPunct="1">
              <a:spcAft>
                <a:spcPts val="0"/>
              </a:spcAft>
              <a:buFont typeface="Arial" pitchFamily="34" charset="0"/>
              <a:buChar char="•"/>
              <a:defRPr/>
            </a:pPr>
            <a:r>
              <a:rPr lang="cs-CZ" dirty="0" smtClean="0">
                <a:solidFill>
                  <a:schemeClr val="tx1"/>
                </a:solidFill>
              </a:rPr>
              <a:t>  byla stanovena týdenní hodinová studijní dotace a rozdělena na čas, který student stráví přímo ve škole a na čas, který student využije pro své samostudium, </a:t>
            </a:r>
          </a:p>
          <a:p>
            <a:pPr algn="l" fontAlgn="auto" hangingPunct="1">
              <a:spcAft>
                <a:spcPts val="0"/>
              </a:spcAft>
              <a:buFont typeface="Arial" pitchFamily="34" charset="0"/>
              <a:buChar char="•"/>
              <a:defRPr/>
            </a:pPr>
            <a:endParaRPr lang="cs-CZ" dirty="0">
              <a:solidFill>
                <a:schemeClr val="tx1"/>
              </a:solidFill>
            </a:endParaRPr>
          </a:p>
        </p:txBody>
      </p:sp>
      <p:sp>
        <p:nvSpPr>
          <p:cNvPr id="5123" name="Nadpis 2"/>
          <p:cNvSpPr>
            <a:spLocks noGrp="1"/>
          </p:cNvSpPr>
          <p:nvPr>
            <p:ph type="title"/>
          </p:nvPr>
        </p:nvSpPr>
        <p:spPr>
          <a:xfrm>
            <a:off x="1071563" y="301625"/>
            <a:ext cx="7886700" cy="1257300"/>
          </a:xfrm>
        </p:spPr>
        <p:txBody>
          <a:bodyPr rtlCol="0">
            <a:normAutofit fontScale="90000"/>
          </a:bodyPr>
          <a:lstStyle/>
          <a:p>
            <a:pPr algn="l" eaLnBrk="1" hangingPunct="1">
              <a:defRPr/>
            </a:pPr>
            <a:r>
              <a:rPr lang="cs-CZ" b="1" dirty="0" smtClean="0">
                <a:effectLst>
                  <a:outerShdw blurRad="38100" dist="38100" dir="2700000" algn="tl">
                    <a:srgbClr val="000000">
                      <a:alpha val="43137"/>
                    </a:srgbClr>
                  </a:outerShdw>
                </a:effectLst>
              </a:rPr>
              <a:t>Dosažené výsledky - výstupy projektu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a:xfrm>
            <a:off x="2000232" y="1785938"/>
            <a:ext cx="6929456" cy="4857772"/>
          </a:xfrm>
        </p:spPr>
        <p:txBody>
          <a:bodyPr rtlCol="0">
            <a:normAutofit fontScale="92500" lnSpcReduction="20000"/>
          </a:bodyPr>
          <a:lstStyle/>
          <a:p>
            <a:pPr algn="l" fontAlgn="auto" hangingPunct="1">
              <a:spcAft>
                <a:spcPts val="0"/>
              </a:spcAft>
              <a:defRPr/>
            </a:pPr>
            <a:r>
              <a:rPr lang="cs-CZ" b="1" dirty="0" smtClean="0">
                <a:solidFill>
                  <a:schemeClr val="tx1"/>
                </a:solidFill>
              </a:rPr>
              <a:t> Zavedení kreditního systému na VOŠ –  souhrn z vypracované metodiky</a:t>
            </a:r>
          </a:p>
          <a:p>
            <a:pPr algn="l" fontAlgn="auto" hangingPunct="1">
              <a:spcAft>
                <a:spcPts val="0"/>
              </a:spcAft>
              <a:buFont typeface="Arial" pitchFamily="34" charset="0"/>
              <a:buChar char="•"/>
              <a:defRPr/>
            </a:pPr>
            <a:r>
              <a:rPr lang="cs-CZ" dirty="0" smtClean="0">
                <a:solidFill>
                  <a:schemeClr val="tx1"/>
                </a:solidFill>
              </a:rPr>
              <a:t> optimum bylo stanoveno na 26 + 11 hodin týdně,  tomu odpovídá cca 60 kreditů za rok, což zahrnuje povinné předměty a předepsaný počet povinně volitelných předmětů, </a:t>
            </a:r>
          </a:p>
          <a:p>
            <a:pPr algn="l" fontAlgn="auto" hangingPunct="1">
              <a:spcAft>
                <a:spcPts val="0"/>
              </a:spcAft>
              <a:buFont typeface="Arial" pitchFamily="34" charset="0"/>
              <a:buChar char="•"/>
              <a:defRPr/>
            </a:pPr>
            <a:r>
              <a:rPr lang="cs-CZ" dirty="0" smtClean="0">
                <a:solidFill>
                  <a:schemeClr val="tx1"/>
                </a:solidFill>
              </a:rPr>
              <a:t> dále byly stanoveny předměty, které se budou ve vzdělávacím studijním programu vyučovat, záměr byl mít spíše méně větších předmětů, než mít rozkouskovaný studijní plán do mnoha malých.</a:t>
            </a:r>
          </a:p>
          <a:p>
            <a:pPr algn="l" fontAlgn="auto" hangingPunct="1">
              <a:spcAft>
                <a:spcPts val="0"/>
              </a:spcAft>
              <a:buFont typeface="Arial" pitchFamily="34" charset="0"/>
              <a:buChar char="•"/>
              <a:defRPr/>
            </a:pPr>
            <a:endParaRPr lang="cs-CZ" dirty="0">
              <a:solidFill>
                <a:schemeClr val="tx1"/>
              </a:solidFill>
            </a:endParaRPr>
          </a:p>
        </p:txBody>
      </p:sp>
      <p:sp>
        <p:nvSpPr>
          <p:cNvPr id="5123" name="Nadpis 2"/>
          <p:cNvSpPr>
            <a:spLocks noGrp="1"/>
          </p:cNvSpPr>
          <p:nvPr>
            <p:ph type="title"/>
          </p:nvPr>
        </p:nvSpPr>
        <p:spPr>
          <a:xfrm>
            <a:off x="1071563" y="301625"/>
            <a:ext cx="7886700" cy="1257300"/>
          </a:xfrm>
        </p:spPr>
        <p:txBody>
          <a:bodyPr rtlCol="0">
            <a:normAutofit fontScale="90000"/>
          </a:bodyPr>
          <a:lstStyle/>
          <a:p>
            <a:pPr algn="l" eaLnBrk="1" hangingPunct="1">
              <a:defRPr/>
            </a:pPr>
            <a:r>
              <a:rPr lang="cs-CZ" b="1" dirty="0" smtClean="0">
                <a:effectLst>
                  <a:outerShdw blurRad="38100" dist="38100" dir="2700000" algn="tl">
                    <a:srgbClr val="000000">
                      <a:alpha val="43137"/>
                    </a:srgbClr>
                  </a:outerShdw>
                </a:effectLst>
              </a:rPr>
              <a:t>Dosažené výsledky - výstupy projektu   </a:t>
            </a:r>
            <a:endParaRPr lang="cs-CZ" dirty="0" smtClean="0">
              <a:effectLst>
                <a:outerShdw blurRad="38100" dist="38100" dir="2700000" algn="tl">
                  <a:srgbClr val="000000">
                    <a:alpha val="43137"/>
                  </a:srgbClr>
                </a:outerShdw>
              </a:effectLst>
            </a:endParaRPr>
          </a:p>
        </p:txBody>
      </p:sp>
      <p:pic>
        <p:nvPicPr>
          <p:cNvPr id="4" name="Obrázek 3" descr="C:\Users\maresova\Pictures\COP_logo.jpg"/>
          <p:cNvPicPr/>
          <p:nvPr/>
        </p:nvPicPr>
        <p:blipFill>
          <a:blip r:embed="rId2" cstate="print"/>
          <a:srcRect/>
          <a:stretch>
            <a:fillRect/>
          </a:stretch>
        </p:blipFill>
        <p:spPr bwMode="auto">
          <a:xfrm>
            <a:off x="7858148" y="571480"/>
            <a:ext cx="824039" cy="990600"/>
          </a:xfrm>
          <a:prstGeom prst="rect">
            <a:avLst/>
          </a:prstGeom>
          <a:noFill/>
          <a:ln w="9525">
            <a:noFill/>
            <a:miter lim="800000"/>
            <a:headEnd/>
            <a:tailEnd/>
          </a:ln>
          <a:effectLst>
            <a:outerShdw blurRad="50800" dist="50800" dir="5400000" algn="ctr" rotWithShape="0">
              <a:srgbClr val="000000">
                <a:alpha val="99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PT">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Template>
  <TotalTime>1246</TotalTime>
  <Words>1042</Words>
  <Application>Microsoft Office PowerPoint</Application>
  <PresentationFormat>Předvádění na obrazovce (4:3)</PresentationFormat>
  <Paragraphs>87</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PPT</vt:lpstr>
      <vt:lpstr> Projekt „ Kreditní systém hodnocení na VOŠ“ </vt:lpstr>
      <vt:lpstr>Cíl projektu a cílová skupina</vt:lpstr>
      <vt:lpstr>Klíčové aktivity </vt:lpstr>
      <vt:lpstr> KA 1: Inovace vzdělávacího programu prostřednictvím kreditního systému hodnocení  </vt:lpstr>
      <vt:lpstr> KA 2: Pilotní ověření systému výuky s kreditním hodnocením   </vt:lpstr>
      <vt:lpstr>Výstupy projektu   </vt:lpstr>
      <vt:lpstr>Výstupy projektu   </vt:lpstr>
      <vt:lpstr>Dosažené výsledky - výstupy projektu   </vt:lpstr>
      <vt:lpstr>Dosažené výsledky - výstupy projektu   </vt:lpstr>
      <vt:lpstr>Dosažené výsledky - výstupy projektu   </vt:lpstr>
      <vt:lpstr>Dosažené výsledky - výstupy projektu   </vt:lpstr>
      <vt:lpstr>Dosažené výsledky - zkušenosti</vt:lpstr>
      <vt:lpstr>Dosažené výsledky – zkušenosti Oponentní posudek k modulu Informační a řídicí technika  (FEL ČVUT)</vt:lpstr>
      <vt:lpstr>Dosažené výsledky - výstupy projektu - odezva</vt:lpstr>
      <vt:lpstr>Snímek 15</vt:lpstr>
    </vt:vector>
  </TitlesOfParts>
  <Company>Ministerstvo školství, mládeže a tělovýchovy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PPT</dc:title>
  <dc:creator>Zuzana ujanáková</dc:creator>
  <cp:lastModifiedBy>maresova</cp:lastModifiedBy>
  <cp:revision>124</cp:revision>
  <dcterms:created xsi:type="dcterms:W3CDTF">2010-01-06T16:42:10Z</dcterms:created>
  <dcterms:modified xsi:type="dcterms:W3CDTF">2012-10-18T07:43:02Z</dcterms:modified>
</cp:coreProperties>
</file>