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3" r:id="rId5"/>
    <p:sldId id="271" r:id="rId6"/>
    <p:sldId id="259" r:id="rId7"/>
    <p:sldId id="260" r:id="rId8"/>
    <p:sldId id="269" r:id="rId9"/>
    <p:sldId id="270" r:id="rId10"/>
    <p:sldId id="272" r:id="rId11"/>
    <p:sldId id="256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4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D620-B383-4A43-A192-D71D00B2BCF0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1132-DB86-44A6-98DB-EE9FA89FA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BFFA-B0B9-4B51-8235-459EBD3E5F7F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4A18-F105-4E8A-A73B-29317CDA95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86C8-B93C-48F0-A033-A9154C76B1B6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F962-E9C2-4AB7-947A-51C4046DF8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E266-4468-4403-969D-A0708F0CA239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F5B9-25CB-47A0-B05A-595A4B6A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C484-D631-4F8B-9BCB-171024758E32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78A9-8B04-4E3D-A5BF-8C917EAA75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4203-0468-498B-8368-3259B7E46F8D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F96C-0180-480B-8E86-6D17FC19B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7645-6D5C-424A-9409-3AB08618E15F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5C9B-ED0D-46C3-AE00-51E32E7D1E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68BE-A8A8-4B64-B050-159E447E1255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FAB5-45A9-4324-BB2B-5B7F1549E4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604B-A230-406A-B51A-946C27535D26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8AB8-DA9C-4C9E-AAFC-93818581A2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98AC-6AE0-41E6-AEFF-FD537B140114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8528-0B31-4309-A4CD-ED9FBB12A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5C4B-FD32-4579-B755-227DAE442CBB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3F17-998A-469D-96C8-10F8851C11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7B5CD7-F01D-4DD3-9B43-75C94BA558BE}" type="datetimeFigureOut">
              <a:rPr lang="cs-CZ"/>
              <a:pPr>
                <a:defRPr/>
              </a:pPr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40FEF-49D5-4FDE-A06A-90C5027D8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tin%20Nezbeda\Google%20Drive\prezentace\15-Beethoven--symfonie-&#269;.9--&#211;da-na-radost-uryvek.wa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AKTIVITA 02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i="1" dirty="0"/>
              <a:t>Zpracování učebnice německého jazyka pro studenty VOŠ zahradnické v </a:t>
            </a:r>
            <a:r>
              <a:rPr lang="cs-CZ" sz="4000" b="1" i="1" dirty="0" smtClean="0"/>
              <a:t>Mělníku</a:t>
            </a:r>
            <a:endParaRPr lang="cs-CZ" sz="3900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V této aktivitě </a:t>
            </a:r>
            <a:r>
              <a:rPr lang="cs-CZ" i="1" dirty="0" smtClean="0"/>
              <a:t>byla </a:t>
            </a:r>
            <a:r>
              <a:rPr lang="cs-CZ" i="1" dirty="0"/>
              <a:t>zpracována nová učebnice německého jazyka pro studenty VOŠ v tištěné i elektronické podobě. </a:t>
            </a:r>
            <a:endParaRPr lang="cs-CZ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Obsahuje </a:t>
            </a:r>
            <a:r>
              <a:rPr lang="cs-CZ" i="1" dirty="0"/>
              <a:t>odborná zahradnická témata včetně obrazových příloh, úkolů, cvičení, tematické slovní zásoby a zajímavostí</a:t>
            </a:r>
            <a:r>
              <a:rPr lang="cs-CZ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319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675" y="0"/>
            <a:ext cx="850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AKTIVITA 03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V průběhu a po ukončení prací byly uspořádány workshopy, kde byl mimo jiné předveden nový software pro studenty. </a:t>
            </a:r>
          </a:p>
          <a:p>
            <a:r>
              <a:rPr lang="cs-CZ" smtClean="0"/>
              <a:t>Workshopy probíhaly v učebnách výpočetní techniky a v aule zahradnické školy a v historických prostorách Regionálního muzea Mělník.</a:t>
            </a:r>
          </a:p>
          <a:p>
            <a:r>
              <a:rPr lang="cs-CZ" smtClean="0"/>
              <a:t>Studenti pomáhali vytvořit základní koncepci učebnice a slovníku.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AKTIVITA 03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Jedním z klíčových úkolů projektu je využití výpočetní techniky při výuce jazyků. V rámci plnění klíčových aktivit byl vytvořen nový software "Zahradnický výkladový slovník".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Workshop </a:t>
            </a:r>
            <a:r>
              <a:rPr lang="cs-CZ" dirty="0"/>
              <a:t>"Práce se slovníkem"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930650"/>
            <a:ext cx="41036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AKTIVITA 03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Workshop v reprezentativních historických prostorech Regionálního muzea v Mělníku.</a:t>
            </a:r>
          </a:p>
          <a:p>
            <a:r>
              <a:rPr lang="cs-CZ" smtClean="0"/>
              <a:t>Studenti se seznámili s historií zahradnictví respektive vinařství v této oblasti.</a:t>
            </a:r>
          </a:p>
          <a:p>
            <a:endParaRPr lang="cs-CZ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644900"/>
            <a:ext cx="45656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AKTIVITA 03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Workshop na téma NĚMECKÉ NÁRODNÍ PARKY</a:t>
            </a:r>
          </a:p>
          <a:p>
            <a:r>
              <a:rPr lang="cs-CZ" smtClean="0"/>
              <a:t>Jens Halves</a:t>
            </a:r>
          </a:p>
          <a:p>
            <a:endParaRPr lang="cs-CZ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513013"/>
            <a:ext cx="59404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513013"/>
            <a:ext cx="59404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E-LEARNING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Stránky e-lerningu v rámci projektu</a:t>
            </a:r>
          </a:p>
          <a:p>
            <a:endParaRPr lang="cs-CZ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7002462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RAKOUSKÉ ZAHRADY A PARKY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V termínu 8.8.-15.8.2011 proběhl výjezd čtyř lektorů projektu do Rakouska</a:t>
            </a:r>
          </a:p>
          <a:p>
            <a:endParaRPr lang="cs-CZ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UČEBNA NĚMECKÉHO JAZYKA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 rámci realizace projektu byla vytvořena </a:t>
            </a:r>
            <a:r>
              <a:rPr lang="cs-CZ" dirty="0" smtClean="0"/>
              <a:t>nová </a:t>
            </a:r>
            <a:r>
              <a:rPr lang="cs-CZ" dirty="0"/>
              <a:t>učebna německého jazyka a z prostředků projektu byla vybavena novým nábytkem a moderním multimediálním systémem včetně počítače připojeného do školní sítě i </a:t>
            </a:r>
            <a:r>
              <a:rPr lang="cs-CZ" dirty="0" smtClean="0"/>
              <a:t>internetu.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Učebna </a:t>
            </a:r>
            <a:r>
              <a:rPr lang="cs-CZ" dirty="0"/>
              <a:t>získala variabilní nástroje pro moderní formu výuky. Byly zakoupeny jednomístné pracovní stolky tak, aby učebna mohla být uspořádána přesně podle potřeb lektora respektive zvolené formy </a:t>
            </a:r>
            <a:r>
              <a:rPr lang="cs-CZ" dirty="0" smtClean="0"/>
              <a:t>výuky.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9888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ěticípá hvězda 20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Pěticípá hvězda 21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Pěticípá hvězda 22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Pěticípá hvězda 23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Pěticípá hvězda 24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Pěticípá hvězda 25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Pěticípá hvězda 26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Pěticípá hvězda 27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Pěticípá hvězda 28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Pěticípá hvězda 29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Pěticípá hvězda 30"/>
          <p:cNvSpPr/>
          <p:nvPr/>
        </p:nvSpPr>
        <p:spPr>
          <a:xfrm>
            <a:off x="-1620688" y="548680"/>
            <a:ext cx="846094" cy="846094"/>
          </a:xfrm>
          <a:prstGeom prst="star5">
            <a:avLst/>
          </a:prstGeom>
          <a:solidFill>
            <a:srgbClr val="F3F814"/>
          </a:solidFill>
          <a:ln w="38100">
            <a:solidFill>
              <a:srgbClr val="6A68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2" name="Pěticípá hvězda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82750" y="506413"/>
            <a:ext cx="1017587" cy="1017587"/>
          </a:xfrm>
          <a:prstGeom prst="rect">
            <a:avLst/>
          </a:prstGeom>
          <a:noFill/>
        </p:spPr>
      </p:pic>
      <p:pic>
        <p:nvPicPr>
          <p:cNvPr id="34" name="15-Beethoven--symfonie-č.9--Óda-na-radost-uryve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18903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C 0.25139 0.0118 0.50278 0.02361 0.64062 0.05416 C 0.7783 0.08472 0.78732 0.13194 0.82656 0.18333 C 0.8658 0.23472 0.8717 0.31111 0.87656 0.3625 C 0.88142 0.41389 0.86632 0.45532 0.85625 0.49166 C 0.84618 0.52801 0.83298 0.55555 0.81562 0.58125 C 0.79826 0.60694 0.76996 0.63032 0.75156 0.64583 C 0.73316 0.66111 0.72552 0.66828 0.70468 0.675 C 0.68385 0.68171 0.65642 0.68981 0.62639 0.68541 C 0.5967 0.68078 0.55625 0.67199 0.525 0.64791 C 0.49375 0.62361 0.4592 0.58055 0.43906 0.53958 C 0.41892 0.49861 0.40903 0.44467 0.40468 0.40208 C 0.40034 0.35949 0.40399 0.32176 0.4125 0.28333 C 0.421 0.2449 0.43698 0.20208 0.45625 0.17083 C 0.47552 0.13958 0.51284 0.11157 0.5276 0.09583 " pathEditMode="relative" rAng="0" ptsTypes="aaaaaaaaaaaaaaa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4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6 3.33333E-6 C 0.25139 0.0118 0.50278 0.02361 0.64062 0.05416 C 0.7783 0.08472 0.78732 0.13194 0.82656 0.18333 C 0.8658 0.23472 0.8717 0.31111 0.87656 0.3625 C 0.88142 0.41389 0.86632 0.45532 0.85625 0.49166 C 0.84618 0.52801 0.83298 0.55555 0.81562 0.58125 C 0.79826 0.60694 0.76996 0.63032 0.75156 0.64583 C 0.73316 0.66111 0.72552 0.66828 0.70468 0.675 C 0.68385 0.68171 0.65642 0.68981 0.62639 0.68541 C 0.5967 0.68078 0.55625 0.67199 0.525 0.64791 C 0.49375 0.62361 0.4592 0.58055 0.43906 0.53958 C 0.41892 0.49861 0.40903 0.44467 0.40468 0.40208 C 0.40034 0.35949 0.40607 0.3162 0.4125 0.28333 C 0.41892 0.25046 0.43698 0.2206 0.4434 0.20416 " pathEditMode="relative" rAng="0" ptsTypes="aaaaaaaaaaaa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6 3.33333E-6 C 0.25139 0.0118 0.50278 0.02361 0.64062 0.05416 C 0.7783 0.08472 0.78732 0.13194 0.82656 0.18333 C 0.8658 0.23472 0.8717 0.31111 0.87656 0.3625 C 0.88142 0.41389 0.86632 0.45532 0.85625 0.49166 C 0.84618 0.52801 0.83298 0.55555 0.81562 0.58125 C 0.79826 0.60694 0.76996 0.63032 0.75156 0.64583 C 0.73316 0.66111 0.72552 0.66828 0.70468 0.675 C 0.68385 0.68171 0.65642 0.68981 0.62639 0.68541 C 0.5967 0.68078 0.55625 0.67199 0.525 0.64791 C 0.49375 0.62361 0.45816 0.57338 0.43906 0.53958 C 0.41996 0.50578 0.41528 0.47268 0.41024 0.44467 C 0.40521 0.41666 0.40937 0.38703 0.4092 0.37176 " pathEditMode="relative" rAng="0" ptsTypes="aaaaaaaaaaaaa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4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3.33333E-6 C 0.25139 0.0118 0.50278 0.02361 0.64062 0.05416 C 0.7783 0.08472 0.78732 0.13194 0.82656 0.18333 C 0.8658 0.23472 0.8717 0.31111 0.87656 0.3625 C 0.88142 0.41389 0.86632 0.45532 0.85625 0.49166 C 0.84618 0.52801 0.83298 0.55555 0.81562 0.58125 C 0.79826 0.60694 0.76996 0.63032 0.75156 0.64583 C 0.73316 0.66111 0.72552 0.66828 0.70468 0.675 C 0.68385 0.68171 0.65642 0.68981 0.62639 0.68541 C 0.5967 0.68078 0.55278 0.6662 0.525 0.64791 C 0.49705 0.62939 0.47465 0.59514 0.45937 0.575 C 0.44392 0.55463 0.43802 0.53611 0.43229 0.52592 " pathEditMode="relative" rAng="0" ptsTypes="aaaaaaaaaa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4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3.88105E-6 C 0.25139 0.01181 0.50278 0.02361 0.64062 0.05416 C 0.7783 0.08471 0.78732 0.13192 0.82656 0.18329 C 0.8658 0.23467 0.8717 0.31104 0.87656 0.36242 C 0.88142 0.4138 0.86632 0.45522 0.85625 0.49156 C 0.84618 0.52789 0.83298 0.55543 0.81562 0.58112 C 0.79826 0.60658 0.76996 0.63018 0.75156 0.64569 C 0.73316 0.66096 0.72552 0.6679 0.70468 0.67462 C 0.68385 0.68156 0.65034 0.68665 0.62639 0.68526 C 0.60225 0.68387 0.57778 0.67346 0.55955 0.66605 C 0.54132 0.65865 0.52552 0.64615 0.51666 0.64106 " pathEditMode="relative" rAng="0" ptsTypes="aaaaaaaaaaa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4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3.88105E-6 C 0.25139 0.01181 0.50278 0.02361 0.64062 0.05416 C 0.7783 0.08471 0.78732 0.13192 0.82656 0.18329 C 0.8658 0.23467 0.8717 0.31104 0.87656 0.36242 C 0.88142 0.4138 0.86632 0.45522 0.85625 0.49156 C 0.84618 0.52789 0.83298 0.55543 0.81562 0.58112 C 0.79826 0.60658 0.76996 0.63018 0.75156 0.64569 C 0.73316 0.66096 0.72257 0.66814 0.70468 0.67462 C 0.68663 0.6811 0.65642 0.68318 0.64375 0.68526 " pathEditMode="relative" rAng="0" ptsTypes="aaaaaaaaa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4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3.33333E-6 C 0.25139 0.0118 0.50278 0.02361 0.64062 0.05416 C 0.7783 0.08472 0.78732 0.13194 0.82656 0.18333 C 0.8658 0.23472 0.8717 0.31088 0.87656 0.3625 C 0.88142 0.41389 0.86632 0.45532 0.85625 0.49143 C 0.84618 0.52777 0.83003 0.55833 0.81562 0.58125 C 0.80121 0.60416 0.77951 0.61921 0.76996 0.62916 " pathEditMode="relative" rAng="0" ptsTypes="aaaaaaa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31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6 -3.88105E-6 C 0.25121 0.01181 0.5026 0.02361 0.64062 0.05416 C 0.7783 0.08471 0.78732 0.13192 0.82656 0.18329 C 0.8658 0.23467 0.87048 0.31567 0.87656 0.36242 C 0.88264 0.40917 0.86805 0.43949 0.86354 0.46402 C 0.85903 0.48855 0.8526 0.50058 0.84965 0.5103 " pathEditMode="relative" rAng="0" ptsTypes="aaaaaa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25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-3.88105E-6 C 0.10694 0.0088 0.50416 0.02199 0.64201 0.05254 C 0.77968 0.08309 0.78871 0.14048 0.82656 0.18329 C 0.86441 0.22611 0.86076 0.28003 0.86909 0.30989 C 0.87743 0.33974 0.875 0.35177 0.87656 0.36265 " pathEditMode="relative" rAng="0" ptsTypes="aaaaa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18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77778E-6 -3.88105E-6 C 0.09982 0.00834 0.47048 0.03055 0.59913 0.04999 C 0.72778 0.06943 0.73194 0.0898 0.77239 0.11641 C 0.81284 0.14303 0.82778 0.19001 0.84236 0.20921 " pathEditMode="relative" rAng="0" ptsTypes="aaaa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3.33333E-6 C 0.08593 0.00578 0.40225 0.0243 0.51597 0.03495 C 0.62951 0.0456 0.64184 0.05185 0.68142 0.06342 C 0.72135 0.075 0.73923 0.0956 0.75434 0.10416 " pathEditMode="relative" rAng="0" ptsTypes="aaaa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0" y="5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77778E-6 3.33333E-6 C 0.10642 0.00926 0.50573 0.04444 0.63871 0.0562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3713" y="-481013"/>
            <a:ext cx="10118726" cy="7820026"/>
          </a:xfrm>
          <a:prstGeom prst="rect">
            <a:avLst/>
          </a:prstGeom>
          <a:noFill/>
        </p:spPr>
      </p:pic>
      <p:sp>
        <p:nvSpPr>
          <p:cNvPr id="15362" name="Nadpis 1"/>
          <p:cNvSpPr txBox="1">
            <a:spLocks/>
          </p:cNvSpPr>
          <p:nvPr/>
        </p:nvSpPr>
        <p:spPr bwMode="auto">
          <a:xfrm>
            <a:off x="685800" y="620713"/>
            <a:ext cx="77724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800" b="1">
                <a:latin typeface="Calibri" pitchFamily="34" charset="0"/>
              </a:rPr>
              <a:t>Zkvalitnění výuky německého jazyka na Vyšší odborné škole Zahradnické v Mělníku</a:t>
            </a:r>
            <a:endParaRPr lang="cs-CZ" sz="1000" b="1">
              <a:latin typeface="Calibri" pitchFamily="34" charset="0"/>
            </a:endParaRPr>
          </a:p>
          <a:p>
            <a:pPr algn="ctr"/>
            <a:r>
              <a:rPr lang="cs-CZ" sz="1000" b="1">
                <a:latin typeface="Calibri" pitchFamily="34" charset="0"/>
              </a:rPr>
              <a:t> </a:t>
            </a:r>
          </a:p>
          <a:p>
            <a:pPr algn="ctr"/>
            <a:r>
              <a:rPr lang="cs-CZ" sz="1000" b="1">
                <a:latin typeface="Calibri" pitchFamily="34" charset="0"/>
              </a:rPr>
              <a:t> </a:t>
            </a:r>
          </a:p>
          <a:p>
            <a:pPr algn="ctr"/>
            <a:r>
              <a:rPr lang="cs-CZ" sz="1000" b="1">
                <a:latin typeface="Calibri" pitchFamily="34" charset="0"/>
              </a:rPr>
              <a:t> </a:t>
            </a:r>
            <a:r>
              <a:rPr lang="cs-CZ" sz="4400">
                <a:latin typeface="Calibri" pitchFamily="34" charset="0"/>
              </a:rPr>
              <a:t/>
            </a:r>
            <a:br>
              <a:rPr lang="cs-CZ" sz="4400">
                <a:latin typeface="Calibri" pitchFamily="34" charset="0"/>
              </a:rPr>
            </a:br>
            <a:r>
              <a:rPr lang="cs-CZ" sz="4800" b="1">
                <a:latin typeface="Calibri" pitchFamily="34" charset="0"/>
              </a:rPr>
              <a:t>CZ.1.07/2.1.00/13.0004</a:t>
            </a:r>
            <a:endParaRPr lang="cs-CZ" sz="4800">
              <a:latin typeface="Calibri" pitchFamily="34" charset="0"/>
            </a:endParaRPr>
          </a:p>
        </p:txBody>
      </p:sp>
      <p:sp>
        <p:nvSpPr>
          <p:cNvPr id="15363" name="Podnadpis 2"/>
          <p:cNvSpPr txBox="1">
            <a:spLocks/>
          </p:cNvSpPr>
          <p:nvPr/>
        </p:nvSpPr>
        <p:spPr bwMode="auto">
          <a:xfrm>
            <a:off x="1371600" y="6059488"/>
            <a:ext cx="6400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s-CZ" sz="3200">
                <a:latin typeface="Calibri" pitchFamily="34" charset="0"/>
              </a:rPr>
              <a:t>31.10.2012</a:t>
            </a:r>
          </a:p>
        </p:txBody>
      </p:sp>
      <p:pic>
        <p:nvPicPr>
          <p:cNvPr id="15364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08500"/>
            <a:ext cx="6096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Česká zahradnická akademie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Historii naší školy nalézáme v dobových dokumentech a archivech již od roku </a:t>
            </a:r>
            <a:r>
              <a:rPr lang="pl-PL" b="1" smtClean="0"/>
              <a:t>1882</a:t>
            </a:r>
          </a:p>
          <a:p>
            <a:r>
              <a:rPr lang="cs-CZ" smtClean="0"/>
              <a:t>Česká zahradnická akademie Mělník úspěšně dokončila i v současné době plní řadu projektů zaměřených na vzdělávání odborné veřejnosti </a:t>
            </a:r>
          </a:p>
          <a:p>
            <a:r>
              <a:rPr lang="cs-CZ" smtClean="0"/>
              <a:t>Při plnění náročných úkolů aktivně využívá operační program "Vzdělávání pro konkurenceschopnost"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Česká zahradnická akademie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74800"/>
            <a:ext cx="611981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2100" y="1574800"/>
            <a:ext cx="61055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Realizační tým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773238"/>
            <a:ext cx="8640763" cy="4352925"/>
          </a:xfrm>
        </p:spPr>
        <p:txBody>
          <a:bodyPr/>
          <a:lstStyle/>
          <a:p>
            <a:r>
              <a:rPr lang="cs-CZ" sz="2800" i="1" smtClean="0"/>
              <a:t>Projektový manažer a lektor: 	</a:t>
            </a:r>
            <a:r>
              <a:rPr lang="cs-CZ" sz="2800" smtClean="0"/>
              <a:t>Ing. Kateřina Fousová</a:t>
            </a:r>
          </a:p>
          <a:p>
            <a:r>
              <a:rPr lang="cs-CZ" sz="2800" smtClean="0"/>
              <a:t>Tajemník projektu: 		Mgr. Valerie Čermáková</a:t>
            </a:r>
          </a:p>
          <a:p>
            <a:r>
              <a:rPr lang="sv-SE" sz="2800" smtClean="0"/>
              <a:t>Technik a lektor specialista: </a:t>
            </a:r>
            <a:r>
              <a:rPr lang="cs-CZ" sz="2800" smtClean="0"/>
              <a:t>	</a:t>
            </a:r>
            <a:r>
              <a:rPr lang="sv-SE" sz="2800" smtClean="0"/>
              <a:t>Ing. Martin Nezbeda</a:t>
            </a:r>
            <a:endParaRPr lang="cs-CZ" sz="2800" smtClean="0"/>
          </a:p>
          <a:p>
            <a:r>
              <a:rPr lang="cs-CZ" sz="2800" smtClean="0"/>
              <a:t>Lektor specialista: 		Mgr. Zdeněk Bažant</a:t>
            </a:r>
          </a:p>
          <a:p>
            <a:r>
              <a:rPr lang="cs-CZ" sz="2800" smtClean="0"/>
              <a:t>Lektor IT: 				Karel Rys</a:t>
            </a:r>
          </a:p>
          <a:p>
            <a:r>
              <a:rPr lang="cs-CZ" sz="2800" smtClean="0"/>
              <a:t>Administrativní pracovnice: 	Miroslava Štochlová</a:t>
            </a:r>
          </a:p>
          <a:p>
            <a:r>
              <a:rPr lang="cs-CZ" sz="2800" smtClean="0"/>
              <a:t>Ekolog – lektor: 			Ing. Helena Součková, CSc.</a:t>
            </a:r>
          </a:p>
          <a:p>
            <a:endParaRPr lang="cs-CZ" sz="2800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PARTNER PROJEKTU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Regionální muzeum Mělník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Příspěvková organizace sídlí v budově </a:t>
            </a:r>
            <a:r>
              <a:rPr lang="cs-CZ" b="1" dirty="0" smtClean="0"/>
              <a:t>bývalého kapucínského kláštera</a:t>
            </a:r>
            <a:r>
              <a:rPr lang="cs-CZ" dirty="0" smtClean="0"/>
              <a:t>, původně měšťanského domu pocházejícího z 2. poloviny 14. století na náměstí Míru v historickém centru města. Muzeum se specializuje na historii výroby dětských kočárků v České republice a historii vinařství v Čechách.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PARTNER PROJEKTU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Regionální muzeum Mělník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0483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492375"/>
            <a:ext cx="536733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AKTIVITA 01</a:t>
            </a: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900" b="1" i="1" dirty="0"/>
              <a:t>Zpracování výkladového zahradnického </a:t>
            </a:r>
            <a:r>
              <a:rPr lang="cs-CZ" sz="3900" b="1" i="1" dirty="0" smtClean="0"/>
              <a:t>slovníku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/>
              <a:t>V této aktivitě </a:t>
            </a:r>
            <a:r>
              <a:rPr lang="cs-CZ" i="1" dirty="0" smtClean="0"/>
              <a:t>byl </a:t>
            </a:r>
            <a:r>
              <a:rPr lang="cs-CZ" i="1" dirty="0"/>
              <a:t>vytvořen </a:t>
            </a:r>
            <a:r>
              <a:rPr lang="cs-CZ" i="1" dirty="0" smtClean="0"/>
              <a:t>překladový a výkladový zahradnický </a:t>
            </a:r>
            <a:r>
              <a:rPr lang="cs-CZ" i="1" dirty="0"/>
              <a:t>slovník </a:t>
            </a:r>
            <a:r>
              <a:rPr lang="cs-CZ" i="1" dirty="0" smtClean="0"/>
              <a:t>s </a:t>
            </a:r>
            <a:r>
              <a:rPr lang="cs-CZ" i="1" dirty="0"/>
              <a:t>rozsahem 1000 jednotek (výraz v češtině, překlad do německého jazyka a výklad termínu několika větami v německém jazyce). </a:t>
            </a:r>
            <a:endParaRPr lang="cs-CZ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i="1" dirty="0" smtClean="0"/>
              <a:t>Součástí </a:t>
            </a:r>
            <a:r>
              <a:rPr lang="cs-CZ" i="1" dirty="0"/>
              <a:t>aktivity </a:t>
            </a:r>
            <a:r>
              <a:rPr lang="cs-CZ" i="1" dirty="0" smtClean="0"/>
              <a:t>byla </a:t>
            </a:r>
            <a:r>
              <a:rPr lang="cs-CZ" i="1" dirty="0"/>
              <a:t>přednáška odborníka z německy mluvících zemí na téma: „Krajinářské parky v německy mluvících zemích“.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57450"/>
            <a:ext cx="80867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390775"/>
            <a:ext cx="86233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442</Words>
  <Application>Microsoft Office PowerPoint</Application>
  <PresentationFormat>Předvádění na obrazovce (4:3)</PresentationFormat>
  <Paragraphs>53</Paragraphs>
  <Slides>19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Calibri</vt:lpstr>
      <vt:lpstr>Arial</vt:lpstr>
      <vt:lpstr>Motiv systému Office</vt:lpstr>
      <vt:lpstr>Snímek 1</vt:lpstr>
      <vt:lpstr>Snímek 2</vt:lpstr>
      <vt:lpstr>Snímek 3</vt:lpstr>
      <vt:lpstr>Česká zahradnická akademie</vt:lpstr>
      <vt:lpstr>Česká zahradnická akademie</vt:lpstr>
      <vt:lpstr>Realizační tým projektu</vt:lpstr>
      <vt:lpstr>PARTNER PROJEKTU</vt:lpstr>
      <vt:lpstr>PARTNER PROJEKTU</vt:lpstr>
      <vt:lpstr>AKTIVITA 01</vt:lpstr>
      <vt:lpstr>AKTIVITA 02</vt:lpstr>
      <vt:lpstr>Snímek 11</vt:lpstr>
      <vt:lpstr>AKTIVITA 03</vt:lpstr>
      <vt:lpstr>AKTIVITA 03</vt:lpstr>
      <vt:lpstr>AKTIVITA 03</vt:lpstr>
      <vt:lpstr>AKTIVITA 03</vt:lpstr>
      <vt:lpstr>E-LEARNING</vt:lpstr>
      <vt:lpstr>RAKOUSKÉ ZAHRADY A PARKY</vt:lpstr>
      <vt:lpstr>UČEBNA NĚMECKÉHO JAZYKA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Nezbeda</dc:creator>
  <cp:lastModifiedBy>Ilona Březková</cp:lastModifiedBy>
  <cp:revision>24</cp:revision>
  <dcterms:created xsi:type="dcterms:W3CDTF">2012-10-29T21:48:25Z</dcterms:created>
  <dcterms:modified xsi:type="dcterms:W3CDTF">2012-10-30T11:14:43Z</dcterms:modified>
</cp:coreProperties>
</file>