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6" r:id="rId3"/>
    <p:sldId id="267" r:id="rId4"/>
    <p:sldId id="257" r:id="rId5"/>
    <p:sldId id="268" r:id="rId6"/>
    <p:sldId id="275" r:id="rId7"/>
    <p:sldId id="269" r:id="rId8"/>
    <p:sldId id="258" r:id="rId9"/>
    <p:sldId id="285" r:id="rId10"/>
    <p:sldId id="259" r:id="rId11"/>
    <p:sldId id="260" r:id="rId12"/>
    <p:sldId id="270" r:id="rId13"/>
    <p:sldId id="271" r:id="rId14"/>
    <p:sldId id="272" r:id="rId15"/>
    <p:sldId id="283" r:id="rId16"/>
    <p:sldId id="273" r:id="rId17"/>
    <p:sldId id="274" r:id="rId18"/>
    <p:sldId id="264" r:id="rId19"/>
    <p:sldId id="276" r:id="rId20"/>
    <p:sldId id="262" r:id="rId21"/>
    <p:sldId id="277" r:id="rId22"/>
    <p:sldId id="278" r:id="rId23"/>
    <p:sldId id="279" r:id="rId24"/>
    <p:sldId id="280" r:id="rId25"/>
    <p:sldId id="282" r:id="rId26"/>
    <p:sldId id="284" r:id="rId27"/>
    <p:sldId id="287" r:id="rId2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4" d="100"/>
          <a:sy n="84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91E26-22F5-4880-9830-7F569E2C13EC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2B0B0-F9E5-4E9D-BC37-14070EB2791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82DAA-2881-4A85-A4E1-DD2D3FE4AC60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7F61-55EC-4BC9-AFA7-37D033357E4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77F61-55EC-4BC9-AFA7-37D033357E4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77F61-55EC-4BC9-AFA7-37D033357E4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2E3D-A601-4151-915F-DCD97796B4E3}" type="datetimeFigureOut">
              <a:rPr lang="cs-CZ" smtClean="0"/>
              <a:pPr/>
              <a:t>21.11.2012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45A3-1205-4412-BB10-56CFF2AD377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au.ujep.cz/components/com_joomgallery/img_originals/2011_16/promoce_18/promoce_11_20110224_1459467006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://tau.ujep.cz/index.php/galerie?func=detail&amp;id=466" TargetMode="External"/><Relationship Id="rId3" Type="http://schemas.openxmlformats.org/officeDocument/2006/relationships/hyperlink" Target="http://www.tau.ujep.cz/" TargetMode="External"/><Relationship Id="rId7" Type="http://schemas.openxmlformats.org/officeDocument/2006/relationships/hyperlink" Target="http://tau.ujep.cz/index.php/galerie?func=detail&amp;id=469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://tau.ujep.cz/index.php/galerie?func=detail&amp;id=467" TargetMode="External"/><Relationship Id="rId5" Type="http://schemas.openxmlformats.org/officeDocument/2006/relationships/hyperlink" Target="http://tau.ujep.cz/index.php/galerie?func=detail&amp;id=470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://tau.ujep.cz/index.php/galerie?func=detail&amp;id=468" TargetMode="External"/><Relationship Id="rId1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tau.ujep.cz/index.php/galerie?func=detail&amp;id=505" TargetMode="External"/><Relationship Id="rId7" Type="http://schemas.openxmlformats.org/officeDocument/2006/relationships/hyperlink" Target="http://tau.ujep.cz/index.php/galerie?func=detail&amp;id=50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tau.ujep.cz/index.php/galerie?func=detail&amp;id=503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au.ujep.cz/components/com_joomgallery/img_originals/vzdlvn_uitel_20/odborn_semine_pro_uitele_zempisu_a_geografie_8/zemepis_geografie_3_20100614_150774722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tau.ujep.cz/components/com_joomgallery/img_originals/vzdlvn_uitel_20/odborn_semine_pro_uitele_zempisu_a_geografie_8/zemepis_geografie_1_20100614_1608703334.jpg" TargetMode="Externa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hyperlink" Target="http://open.ujep.cz/foto/21_19.jpg" TargetMode="External"/><Relationship Id="rId18" Type="http://schemas.openxmlformats.org/officeDocument/2006/relationships/image" Target="../media/image53.jpeg"/><Relationship Id="rId26" Type="http://schemas.openxmlformats.org/officeDocument/2006/relationships/image" Target="../media/image57.jpeg"/><Relationship Id="rId3" Type="http://schemas.openxmlformats.org/officeDocument/2006/relationships/hyperlink" Target="http://open.ujep.cz/foto/21_13.jpg" TargetMode="External"/><Relationship Id="rId21" Type="http://schemas.openxmlformats.org/officeDocument/2006/relationships/hyperlink" Target="http://open.ujep.cz/foto/21_23.jpg" TargetMode="External"/><Relationship Id="rId7" Type="http://schemas.openxmlformats.org/officeDocument/2006/relationships/hyperlink" Target="http://open.ujep.cz/foto/21_16.jpg" TargetMode="External"/><Relationship Id="rId12" Type="http://schemas.openxmlformats.org/officeDocument/2006/relationships/image" Target="../media/image50.jpeg"/><Relationship Id="rId17" Type="http://schemas.openxmlformats.org/officeDocument/2006/relationships/hyperlink" Target="http://open.ujep.cz/foto/21_21.jpg" TargetMode="External"/><Relationship Id="rId25" Type="http://schemas.openxmlformats.org/officeDocument/2006/relationships/hyperlink" Target="http://open.ujep.cz/foto/21_25.jpg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52.jpeg"/><Relationship Id="rId20" Type="http://schemas.openxmlformats.org/officeDocument/2006/relationships/image" Target="../media/image54.jpeg"/><Relationship Id="rId29" Type="http://schemas.openxmlformats.org/officeDocument/2006/relationships/hyperlink" Target="http://open.ujep.cz/foto/21_2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hyperlink" Target="http://open.ujep.cz/foto/21_18.jpg" TargetMode="External"/><Relationship Id="rId24" Type="http://schemas.openxmlformats.org/officeDocument/2006/relationships/image" Target="../media/image56.jpeg"/><Relationship Id="rId32" Type="http://schemas.openxmlformats.org/officeDocument/2006/relationships/image" Target="../media/image60.jpeg"/><Relationship Id="rId5" Type="http://schemas.openxmlformats.org/officeDocument/2006/relationships/hyperlink" Target="http://open.ujep.cz/foto/21_14.jpg" TargetMode="External"/><Relationship Id="rId15" Type="http://schemas.openxmlformats.org/officeDocument/2006/relationships/hyperlink" Target="http://open.ujep.cz/foto/21_20.jpg" TargetMode="External"/><Relationship Id="rId23" Type="http://schemas.openxmlformats.org/officeDocument/2006/relationships/hyperlink" Target="http://open.ujep.cz/foto/21_24.jpg" TargetMode="External"/><Relationship Id="rId28" Type="http://schemas.openxmlformats.org/officeDocument/2006/relationships/image" Target="../media/image58.jpeg"/><Relationship Id="rId10" Type="http://schemas.openxmlformats.org/officeDocument/2006/relationships/image" Target="../media/image49.jpeg"/><Relationship Id="rId19" Type="http://schemas.openxmlformats.org/officeDocument/2006/relationships/hyperlink" Target="http://open.ujep.cz/foto/21_22.jpg" TargetMode="External"/><Relationship Id="rId31" Type="http://schemas.openxmlformats.org/officeDocument/2006/relationships/hyperlink" Target="http://open.ujep.cz/foto/21_29.jpg" TargetMode="External"/><Relationship Id="rId4" Type="http://schemas.openxmlformats.org/officeDocument/2006/relationships/image" Target="../media/image46.jpeg"/><Relationship Id="rId9" Type="http://schemas.openxmlformats.org/officeDocument/2006/relationships/hyperlink" Target="http://open.ujep.cz/foto/21_17.jpg" TargetMode="External"/><Relationship Id="rId14" Type="http://schemas.openxmlformats.org/officeDocument/2006/relationships/image" Target="../media/image51.jpeg"/><Relationship Id="rId22" Type="http://schemas.openxmlformats.org/officeDocument/2006/relationships/image" Target="../media/image55.jpeg"/><Relationship Id="rId27" Type="http://schemas.openxmlformats.org/officeDocument/2006/relationships/hyperlink" Target="http://open.ujep.cz/foto/21_26.jpg" TargetMode="External"/><Relationship Id="rId30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856984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200" b="1" cap="all" dirty="0" smtClean="0">
                <a:latin typeface="Arial" pitchFamily="34" charset="0"/>
                <a:cs typeface="Arial" pitchFamily="34" charset="0"/>
              </a:rPr>
              <a:t>Univerzita Jana Evangelisty Purkyně v Ústí nad Labem</a:t>
            </a:r>
            <a:endParaRPr lang="cs-CZ" sz="2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280920" cy="127369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„To je věda, seznamte se“ – podpora systematické práce s žáky a studenty v oblasti vědy, výzkumu a vývoje. </a:t>
            </a: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CZ.1.07/2.2.00/07.0121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34413_124777667577959_102147743174285_147313_744288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4320480" cy="2952328"/>
          </a:xfrm>
          <a:prstGeom prst="rect">
            <a:avLst/>
          </a:prstGeom>
        </p:spPr>
      </p:pic>
      <p:pic>
        <p:nvPicPr>
          <p:cNvPr id="5" name="Obrázek 4" descr="39581_124778287577897_102147743174285_147354_715099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4428492" cy="2952328"/>
          </a:xfrm>
          <a:prstGeom prst="rect">
            <a:avLst/>
          </a:prstGeom>
        </p:spPr>
      </p:pic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4" name="Zástupný symbol pro obsah 3" descr="167008_151063041616088_102147743174285_286402_101700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908720"/>
            <a:ext cx="4320480" cy="2952328"/>
          </a:xfrm>
        </p:spPr>
      </p:pic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908720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Co je TEEN AGE UNIVERSITY 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při UJEP?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mladší TAU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semestrální aktivita pro mladší žáky (7-12 let), 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starší TAU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- celoroční či semestrální programy pro starší žáky ZŠ a SŠ (13 let a více)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letní TAU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 intenzivní aktivity (tzv. letní školy) diferencované pro žáky ZŠ a SŠ </a:t>
            </a: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2" y="4365104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TAU je cyklus atraktivních přednášek, besed, her, laboratorního experimentování či dílen vedený vysokoškolskými učiteli a vědeckými pracovníky.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5" name="Obrázek 4" descr="168678_150378285017897_102147743174285_282901_70177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284984"/>
            <a:ext cx="2149702" cy="2448272"/>
          </a:xfrm>
          <a:prstGeom prst="rect">
            <a:avLst/>
          </a:prstGeom>
        </p:spPr>
      </p:pic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764704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Mladší TAU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 cyklus 8 tematicky různorodých programů, přednášek, dílen či seminářů prezentujících žákům mladšího školního věku poznatky VaV z různých vědních disciplín (např. Poznej mikrosvět), pro cca 60 účastníků za semestr.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Realizace mladší TAU je postavena na simulaci průběhu akademického roku a charakteru VŠ studia (přihlášky, zápis, imatrikulace, "studium“, promoce). 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Zástupný symbol pro obsah 3" descr="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07904" y="3284984"/>
            <a:ext cx="3456384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90872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Starší TAU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 tvořená širokou nabídkou oborově zaměřených programů v různých organizačních formách (přednášky, semináře, práce v laboratořích atd.) dle výběru zájemců (např. Moderní biologie), počet účastníků se mění v závislosti na kapacitě programů, celkem až 30 různých programů a 350 účastníků v jednom ročníku.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Promoce_11">
            <a:hlinkClick r:id="rId3" tooltip="Promoce_1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140968"/>
            <a:ext cx="3810000" cy="2520280"/>
          </a:xfrm>
          <a:prstGeom prst="rect">
            <a:avLst/>
          </a:prstGeom>
          <a:noFill/>
        </p:spPr>
      </p:pic>
      <p:pic>
        <p:nvPicPr>
          <p:cNvPr id="11" name="Zástupný symbol pro obsah 3" descr="169071_150378108351248_102147743174285_282895_1290674_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67544" y="3212976"/>
            <a:ext cx="3702265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836712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Letní TAU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 tvořená oborovými letními školami (intenzivními vzdělávacími programy), které probíhají v laboratořích UJEP (např. letní škola chemie, letní škola techniky) nebo jako výjezdní v terénu (např. letní škola matematiky, fyziky, historie). Celkem až 6 různých programů a cca 200 účastníků v jednom ročníku.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46764"/>
            <a:ext cx="2232248" cy="274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52598"/>
            <a:ext cx="4032448" cy="268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2132857"/>
            <a:ext cx="79208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Podpora motivace cílové skupiny pro zapojení do TAU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propagační aktivity – distribuce informací do škol, letáky v MHD, inzerce, články v Univerzitním zpravodaji, mediální kampaň, informační stánky aj.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samostatné logo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Teen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University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stránky projektu 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3"/>
              </a:rPr>
              <a:t>www.tau.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hlinkClick r:id="rId3"/>
              </a:rPr>
              <a:t>ujep.cz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7" name="Obrázek 6" descr="TAU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908720"/>
            <a:ext cx="4320480" cy="1152128"/>
          </a:xfrm>
          <a:prstGeom prst="rect">
            <a:avLst/>
          </a:prstGeom>
        </p:spPr>
      </p:pic>
      <p:pic>
        <p:nvPicPr>
          <p:cNvPr id="30730" name="jg_mini_470" descr="Poznej mikrosvet_5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09119"/>
            <a:ext cx="1656184" cy="1095821"/>
          </a:xfrm>
          <a:prstGeom prst="rect">
            <a:avLst/>
          </a:prstGeom>
          <a:noFill/>
        </p:spPr>
      </p:pic>
      <p:pic>
        <p:nvPicPr>
          <p:cNvPr id="30729" name="jg_mini_469" descr="Poznej mikrosvet_5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221089"/>
            <a:ext cx="1060698" cy="1368152"/>
          </a:xfrm>
          <a:prstGeom prst="rect">
            <a:avLst/>
          </a:prstGeom>
          <a:noFill/>
        </p:spPr>
      </p:pic>
      <p:pic>
        <p:nvPicPr>
          <p:cNvPr id="30727" name="jg_mini_468" descr="Poznej mikrosvet_5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509120"/>
            <a:ext cx="1584176" cy="1080120"/>
          </a:xfrm>
          <a:prstGeom prst="rect">
            <a:avLst/>
          </a:prstGeom>
          <a:noFill/>
        </p:spPr>
      </p:pic>
      <p:pic>
        <p:nvPicPr>
          <p:cNvPr id="30726" name="jg_mini_467" descr="Poznej mikrosvet_5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509120"/>
            <a:ext cx="1741284" cy="1152128"/>
          </a:xfrm>
          <a:prstGeom prst="rect">
            <a:avLst/>
          </a:prstGeom>
          <a:noFill/>
        </p:spPr>
      </p:pic>
      <p:pic>
        <p:nvPicPr>
          <p:cNvPr id="30725" name="jg_mini_466" descr="Poznej mikrosvet_54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4293096"/>
            <a:ext cx="916682" cy="1388912"/>
          </a:xfrm>
          <a:prstGeom prst="rect">
            <a:avLst/>
          </a:prstGeom>
          <a:noFill/>
        </p:spPr>
      </p:pic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487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750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845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772279"/>
            <a:ext cx="4968552" cy="10857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2132857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487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655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750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845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836712"/>
            <a:ext cx="3456384" cy="489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836712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KA2 Propagace VaV mezi žáky ZŠ a SŠ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zahrnovala: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Dny otevřených dveří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zaměřené na popularizaci výsledků tvůrčí činnosti získaných ve spojení se studiem na UJEP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Dny vědy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zaměřené na popularizaci badatelských výsledků obecně, realizují se v univerzitním kampusu a blízkém okolí (tzv. v ulicích), 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Oborové dny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zaměřené na popularizaci badatelských výsledků v konkrétních vědních oborech (např. Den geografie aj.)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Výjezdy do škol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zaměřené na prezentaci oboru přímo na ZŠ nebo SŠ (např. propagace chemie, technických oborů)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Desítky akcí ročně, pro více než 1000 žáků ZŠ a SŠ.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obrázek 289" descr="zs_chabarovice_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4268" y="4221088"/>
            <a:ext cx="1676325" cy="1247791"/>
          </a:xfrm>
          <a:prstGeom prst="rect">
            <a:avLst/>
          </a:prstGeom>
          <a:noFill/>
        </p:spPr>
      </p:pic>
      <p:pic>
        <p:nvPicPr>
          <p:cNvPr id="33795" name="obrázek 291" descr="zs_chabarovice_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221088"/>
            <a:ext cx="954106" cy="1272141"/>
          </a:xfrm>
          <a:prstGeom prst="rect">
            <a:avLst/>
          </a:prstGeom>
          <a:noFill/>
        </p:spPr>
      </p:pic>
      <p:pic>
        <p:nvPicPr>
          <p:cNvPr id="33793" name="obrázek 293" descr="zs_chabarovice_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221088"/>
            <a:ext cx="1080120" cy="1248139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425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52101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805" name="Picture 13" descr="ceske_dejiny20stoleti_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7" y="4221088"/>
            <a:ext cx="1728193" cy="1224136"/>
          </a:xfrm>
          <a:prstGeom prst="rect">
            <a:avLst/>
          </a:prstGeom>
          <a:noFill/>
        </p:spPr>
      </p:pic>
      <p:pic>
        <p:nvPicPr>
          <p:cNvPr id="33807" name="Picture 15" descr="dev_vedy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218204"/>
            <a:ext cx="1872208" cy="1273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836712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KA2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byla koncipována jako doplňková a podpůrná k KA1. Realizovali ji akademičtí pracovníci UJEP v roli lektorů popularizačních aktivit.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 detailu zahrnovala celou řadu samostatných akcí, mezi nimiž patřily    k nejúspěšnějším prezentace vědy v ulicích. </a:t>
            </a:r>
          </a:p>
        </p:txBody>
      </p:sp>
      <p:pic>
        <p:nvPicPr>
          <p:cNvPr id="32770" name="Picture 2" descr="http://a1.sphotos.ak.fbcdn.net/hphotos-ak-ash4/316301_226510304071361_102147743174285_635702_15288459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206213" cy="3154660"/>
          </a:xfrm>
          <a:prstGeom prst="rect">
            <a:avLst/>
          </a:prstGeom>
          <a:noFill/>
        </p:spPr>
      </p:pic>
      <p:pic>
        <p:nvPicPr>
          <p:cNvPr id="32772" name="Picture 4" descr="http://a7.sphotos.ak.fbcdn.net/hphotos-ak-ash4/224395_172442952811430_102147743174285_415840_307135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316835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4" name="Zástupný symbol pro obsah 3" descr="PA0701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564904"/>
            <a:ext cx="4097429" cy="3073072"/>
          </a:xfrm>
        </p:spPr>
      </p:pic>
      <p:pic>
        <p:nvPicPr>
          <p:cNvPr id="5" name="Obrázek 4" descr="PA07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4139952" cy="3104964"/>
          </a:xfrm>
          <a:prstGeom prst="rect">
            <a:avLst/>
          </a:prstGeom>
        </p:spPr>
      </p:pic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836712"/>
            <a:ext cx="83529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KA3 Vzdělávání učitelů ZŠ a SŠ za účelem začlenění VaV do výuky </a:t>
            </a:r>
            <a:r>
              <a:rPr lang="cs-CZ" sz="2000" dirty="0" smtClean="0"/>
              <a:t>zahrnovalo: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oborové přednášky, semináře, workshopy (v prostorách UJEP)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víkendová soustředění (výjezdní)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letní školy (výjezdní).</a:t>
            </a:r>
          </a:p>
          <a:p>
            <a:r>
              <a:rPr lang="cs-CZ" sz="2000" dirty="0" smtClean="0"/>
              <a:t>Celkem byly realizovány desítky aktivit ročně pro cca 300 učitelů ZŠ a SŠ.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856984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52928" cy="473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Monitorovací indikátory – cílová skupina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Počet podp. osob v poč. vzděl. celk. – dětí, žáků 	      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850/850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Počet úsp. podp. osob v poč. vzděl. celkem - dětí, žáků   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700/700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Počet podp. osob v dalším vzdělávání			      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150/150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Počet úsp. podp. osob v dalším vzdělávání		      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125/125</a:t>
            </a: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Plnění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Počet podp. osob v poč. vzděl. celk. - dětí, žáků       	     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1270/1015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Počet úsp. podp. osob v poč. vzděl. celkem - dětí, žáků  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1239/978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Počet podp. osob v dalším vzdělávání		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215/566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Počet </a:t>
            </a:r>
            <a:r>
              <a:rPr lang="cs-CZ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úsp</a:t>
            </a: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podp</a:t>
            </a: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osob v dalším vzdělávání		       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215/566</a:t>
            </a: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856984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352928" cy="4730080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Číslo operačního programu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CZ.1.07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Název operačního programu  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 Vzdělávání pro 						konkurenceschopnost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Číslo prioritní osy 		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Název prioritní osy		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Terciární vzdělávání, výzkum a vývoj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Číslo oblasti podpory		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2.3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Název oblasti podpory		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Lidské zdroje ve výzkumu a vývoji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Číslo výzvy			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09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Název výzvy			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Žádost o finanční podporu z OP VK 				IP- oblast Podpory 2.3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Datum zahájení realizace	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1.7.2009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Datum ukončení realizace	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30.6.2012</a:t>
            </a:r>
          </a:p>
          <a:p>
            <a:pPr algn="l"/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4" name="Zástupný symbol pro obsah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3887622" cy="2548880"/>
          </a:xfrm>
        </p:spPr>
      </p:pic>
      <p:pic>
        <p:nvPicPr>
          <p:cNvPr id="5" name="Obrázek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6033" y="3140968"/>
            <a:ext cx="3959383" cy="2592288"/>
          </a:xfrm>
          <a:prstGeom prst="rect">
            <a:avLst/>
          </a:prstGeom>
        </p:spPr>
      </p:pic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980728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Příklady aktivit pro cílovou skupinu žáci ZŠ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úsp. podpoření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Mladší TAU (UJEP, 2. ročník) 			    	61 (42/19)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Středověká kultura (FF, 2. ročník)	   	    	24 (11/13)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Moderní biologie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PřF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2. ročník)	      	     		15  (0/15)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Škola techniky (FVTM, 2. ročník) 		             43 (21/22)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980728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Příklady aktivit pro cílovou skupinu žáci SŠ 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úsp. podpoření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Epicykloidy a hypocykloidy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PřF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2. ročník)	    	    37 (23/14)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Moderní fyzika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PřF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2. ročník)	      	   	    	    14  (8/6)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ŠOA (FF, 2. ročník)	    			                 44  (23/21)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Víkendový mat. seminář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PřF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2. ročník)	   		    21  (7/14)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Zástupný symbol pro obsah 3" descr="papir, brk I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924944"/>
            <a:ext cx="3888432" cy="2592287"/>
          </a:xfrm>
        </p:spPr>
      </p:pic>
      <p:pic>
        <p:nvPicPr>
          <p:cNvPr id="10" name="Obrázek 9" descr="P1210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12060" y="3104964"/>
            <a:ext cx="259228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980728"/>
            <a:ext cx="83529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Příklady aktivit pro cílovou skupinu učitelé ZŠ a SŠ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úsp. podpoření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Současná geografie (PřF, 2. ročník) 			    41 (10/31)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Diferenciace výuky a učební styly (PF, 2. ročník)	                   7  (2/5)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Dějepisné vyučování (FF, 2. ročník) 	                              34 (17/17)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jg_photo_big" descr="3">
            <a:hlinkClick r:id="rId3" tooltip="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4026024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jg_photo_big" descr="1">
            <a:hlinkClick r:id="rId5" tooltip="1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924944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5536" y="980728"/>
            <a:ext cx="38164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Tři žákyně sedmé třídy od 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23. září studují na vysoké škole!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Jednoho dne přišla do třídy naše třídní učitelka a připíchla na nástěnku lejstro s pozvánkou na zkoušku výuky vysoké školy na  Univerzitě J.E.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Purkyně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Zástupný symbol pro obsah 8" descr="http://tau.ujep.cz/images/news/zakyne_z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http://tau.ujep.cz/images/aktuality/UD2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43924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pic>
        <p:nvPicPr>
          <p:cNvPr id="11" name="Obrázek 10" descr="http://tau.ujep.cz/images/aktuality/VaclavZUtriveckaMatyldaTAU_sma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1700808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http://tau.ujep.cz/images/tau/deti_maji_univerzit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50760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856984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200" b="1" cap="all" dirty="0" smtClean="0">
                <a:latin typeface="Arial" pitchFamily="34" charset="0"/>
                <a:cs typeface="Arial" pitchFamily="34" charset="0"/>
              </a:rPr>
              <a:t>Univerzita Jana Evangelisty Purkyně v Ústí nad Labem</a:t>
            </a:r>
            <a:endParaRPr lang="cs-CZ" sz="2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80920" cy="280831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„To je věda, seznamte se“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podpora systematické práce s žáky a studenty v oblasti vědy, výzkumu a vývoje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CZ.1.07/2.3.00/09.0121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Tento projekt byl spolufinancován Evropským sociálním fondem a státním rozpočtem České republiky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Tento projekt byl součástí IPRM Ústí nad Labem - Centrum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pic>
        <p:nvPicPr>
          <p:cNvPr id="35842" name="Picture 2" descr="http://tau.ujep.cz/images/ip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05064"/>
            <a:ext cx="1296144" cy="108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856984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200" b="1" cap="all" dirty="0" smtClean="0">
                <a:latin typeface="Arial" pitchFamily="34" charset="0"/>
                <a:cs typeface="Arial" pitchFamily="34" charset="0"/>
              </a:rPr>
              <a:t>Univerzita Jana Evangelisty Purkyně v Ústí nad Labem</a:t>
            </a:r>
            <a:endParaRPr lang="cs-CZ" sz="2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80920" cy="2808312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„Otevřená univerzita“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CZ.1.07/2.3.00/35.0044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Tento projekt je spolufinancován Evropským sociálním fondem a státním rozpočtem České republiky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Tento projekt je součástí IPRM Ústí nad Labem - Centrum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pic>
        <p:nvPicPr>
          <p:cNvPr id="35842" name="Picture 2" descr="http://tau.ujep.cz/images/ip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05064"/>
            <a:ext cx="1296144" cy="108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„Otevřená univerzita“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 descr="_MG_5858 cop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05064"/>
            <a:ext cx="1333500" cy="1333500"/>
          </a:xfrm>
          <a:prstGeom prst="rect">
            <a:avLst/>
          </a:prstGeom>
          <a:noFill/>
        </p:spPr>
      </p:pic>
      <p:pic>
        <p:nvPicPr>
          <p:cNvPr id="1029" name="Picture 5" descr="_MG_588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077072"/>
            <a:ext cx="1333500" cy="1333500"/>
          </a:xfrm>
          <a:prstGeom prst="rect">
            <a:avLst/>
          </a:prstGeom>
          <a:noFill/>
        </p:spPr>
      </p:pic>
      <p:pic>
        <p:nvPicPr>
          <p:cNvPr id="1031" name="Picture 7" descr="_MG_593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077072"/>
            <a:ext cx="1333500" cy="1333500"/>
          </a:xfrm>
          <a:prstGeom prst="rect">
            <a:avLst/>
          </a:prstGeom>
          <a:noFill/>
        </p:spPr>
      </p:pic>
      <p:pic>
        <p:nvPicPr>
          <p:cNvPr id="1032" name="Picture 8" descr="_MG_5943 copy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2420888"/>
            <a:ext cx="1333500" cy="1333500"/>
          </a:xfrm>
          <a:prstGeom prst="rect">
            <a:avLst/>
          </a:prstGeom>
          <a:noFill/>
        </p:spPr>
      </p:pic>
      <p:pic>
        <p:nvPicPr>
          <p:cNvPr id="1033" name="Picture 9" descr="_MG_5950 copy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2420888"/>
            <a:ext cx="1333500" cy="1333500"/>
          </a:xfrm>
          <a:prstGeom prst="rect">
            <a:avLst/>
          </a:prstGeom>
          <a:noFill/>
        </p:spPr>
      </p:pic>
      <p:pic>
        <p:nvPicPr>
          <p:cNvPr id="1034" name="Picture 10" descr="_MG_5954 copy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760" y="2492896"/>
            <a:ext cx="1333500" cy="1333500"/>
          </a:xfrm>
          <a:prstGeom prst="rect">
            <a:avLst/>
          </a:prstGeom>
          <a:noFill/>
        </p:spPr>
      </p:pic>
      <p:pic>
        <p:nvPicPr>
          <p:cNvPr id="1035" name="Picture 11" descr="_MG_5964 copy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3968" y="2492896"/>
            <a:ext cx="1333500" cy="1333500"/>
          </a:xfrm>
          <a:prstGeom prst="rect">
            <a:avLst/>
          </a:prstGeom>
          <a:noFill/>
        </p:spPr>
      </p:pic>
      <p:pic>
        <p:nvPicPr>
          <p:cNvPr id="1036" name="Picture 12" descr="_MG_5968 copy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6136" y="980728"/>
            <a:ext cx="1333500" cy="1333501"/>
          </a:xfrm>
          <a:prstGeom prst="rect">
            <a:avLst/>
          </a:prstGeom>
          <a:noFill/>
        </p:spPr>
      </p:pic>
      <p:pic>
        <p:nvPicPr>
          <p:cNvPr id="1037" name="Picture 13" descr="_MG_5978 copy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80312" y="980728"/>
            <a:ext cx="1333500" cy="1333500"/>
          </a:xfrm>
          <a:prstGeom prst="rect">
            <a:avLst/>
          </a:prstGeom>
          <a:noFill/>
        </p:spPr>
      </p:pic>
      <p:pic>
        <p:nvPicPr>
          <p:cNvPr id="1038" name="Picture 14" descr="_MG_5990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283968" y="980728"/>
            <a:ext cx="1333500" cy="1333500"/>
          </a:xfrm>
          <a:prstGeom prst="rect">
            <a:avLst/>
          </a:prstGeom>
          <a:noFill/>
        </p:spPr>
      </p:pic>
      <p:pic>
        <p:nvPicPr>
          <p:cNvPr id="1039" name="Picture 15" descr="_MG_6005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411760" y="980728"/>
            <a:ext cx="1333500" cy="1333500"/>
          </a:xfrm>
          <a:prstGeom prst="rect">
            <a:avLst/>
          </a:prstGeom>
          <a:noFill/>
        </p:spPr>
      </p:pic>
      <p:pic>
        <p:nvPicPr>
          <p:cNvPr id="1040" name="Picture 16" descr="_MG_6018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1560" y="980728"/>
            <a:ext cx="1333500" cy="1333500"/>
          </a:xfrm>
          <a:prstGeom prst="rect">
            <a:avLst/>
          </a:prstGeom>
          <a:noFill/>
        </p:spPr>
      </p:pic>
      <p:pic>
        <p:nvPicPr>
          <p:cNvPr id="1041" name="Picture 17" descr="_MG_6033 copy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83568" y="2492896"/>
            <a:ext cx="1333500" cy="1333500"/>
          </a:xfrm>
          <a:prstGeom prst="rect">
            <a:avLst/>
          </a:prstGeom>
          <a:noFill/>
        </p:spPr>
      </p:pic>
      <p:pic>
        <p:nvPicPr>
          <p:cNvPr id="1042" name="Picture 18" descr="_MG_6065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868144" y="4005064"/>
            <a:ext cx="1333500" cy="1333500"/>
          </a:xfrm>
          <a:prstGeom prst="rect">
            <a:avLst/>
          </a:prstGeom>
          <a:noFill/>
        </p:spPr>
      </p:pic>
      <p:pic>
        <p:nvPicPr>
          <p:cNvPr id="1044" name="Picture 20" descr="_MG_6105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524328" y="4005064"/>
            <a:ext cx="13335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856984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4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8208912" cy="230425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 je součástí IPRM Ústí nad Labem – centrum</a:t>
            </a:r>
          </a:p>
          <a:p>
            <a:pPr algn="l"/>
            <a:r>
              <a:rPr lang="cs-CZ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opatření  F.1 		Rozvoj vzdělávání</a:t>
            </a:r>
          </a:p>
          <a:p>
            <a:pPr algn="l"/>
            <a:r>
              <a:rPr lang="cs-CZ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aktivita    F.1.2		Terciární vzdělávání, výzkum a vývoj</a:t>
            </a:r>
          </a:p>
          <a:p>
            <a:pPr algn="l"/>
            <a:endParaRPr lang="cs-CZ" sz="3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 byl financován Evropským sociálním fondem a státním rozpočtem České republiky. </a:t>
            </a:r>
            <a:r>
              <a:rPr lang="cs-CZ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Čelková výše finanční podpory činila 13 133 511,60 Kč, z toho z ESF 11 163 484,86 Kč.  </a:t>
            </a:r>
          </a:p>
        </p:txBody>
      </p:sp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9"/>
            <a:ext cx="4104456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obrázek 2" descr="IP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7676" y="1268760"/>
            <a:ext cx="2018620" cy="195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4" name="Zástupný symbol pro obsah 3" descr="149169_135040993218293_102147743174285_199194_1304557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4176463" cy="2952328"/>
          </a:xfrm>
        </p:spPr>
      </p:pic>
      <p:pic>
        <p:nvPicPr>
          <p:cNvPr id="5" name="Obrázek 4" descr="149843_135041133218279_102147743174285_199204_724660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7"/>
            <a:ext cx="4320480" cy="2952328"/>
          </a:xfrm>
          <a:prstGeom prst="rect">
            <a:avLst/>
          </a:prstGeom>
        </p:spPr>
      </p:pic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5536" y="4149080"/>
            <a:ext cx="84969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Projekt byl realizován bez partnera z pohledu partnerství ve smyslu definice projektů ESF.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Využívaná je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partnerská síť UJEP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síť kontaktů na ZŠ a SŠ v regionu (fakultní školy Pedagogické fakulty UJEP) a další aktéry (RRLZ Ústeckého kraje).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856984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4514056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Cíle projektu:</a:t>
            </a:r>
          </a:p>
          <a:p>
            <a:pPr algn="l">
              <a:buFont typeface="Wingdings" pitchFamily="2" charset="2"/>
              <a:buChar char="ü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přispět k řešení problému budoucího personálního zabezpečení vědy, výzkumu a vývoje, </a:t>
            </a:r>
          </a:p>
          <a:p>
            <a:pPr algn="l">
              <a:buFont typeface="Wingdings" pitchFamily="2" charset="2"/>
              <a:buChar char="ü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podnítit a podpořit zájem žáků ZŠ a SŠ o vědeckou, výzkumnou a vývojovou činnost,</a:t>
            </a:r>
          </a:p>
          <a:p>
            <a:pPr algn="l">
              <a:buFont typeface="Wingdings" pitchFamily="2" charset="2"/>
              <a:buChar char="ü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představit vědeckou a výzkumnou práci jako zajímavou alternativu pro budoucí kariéru,</a:t>
            </a:r>
          </a:p>
          <a:p>
            <a:pPr algn="l">
              <a:buFont typeface="Wingdings" pitchFamily="2" charset="2"/>
              <a:buChar char="ü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nabídnout alternativní možnost realizace vlastní odborné, vědecké a výzkumné činnosti za asistence zkušených odborníků z řad akademických pracovníků UJEP.</a:t>
            </a:r>
          </a:p>
          <a:p>
            <a:pPr algn="l"/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Východisko projektu:</a:t>
            </a:r>
          </a:p>
          <a:p>
            <a:pPr algn="l">
              <a:buFont typeface="Wingdings" pitchFamily="2" charset="2"/>
              <a:buChar char="ü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Vztah k vědecko-výzkumné činnosti je nutné začít budovat již od útlého školního věku, dále jej rozvíjet a vytvářet tak základnu budoucích špičkových pracovníků výzkumu a vývoje.</a:t>
            </a:r>
          </a:p>
          <a:p>
            <a:pPr algn="l"/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576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7" name="Obrázek 6" descr="oooooooo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772279"/>
            <a:ext cx="4968552" cy="108572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5536" y="980728"/>
            <a:ext cx="84969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Realizační tým projektu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tvořily: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užší realizační tým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vedoucí projektu,  manažerka projektu,  finanční manažerka, administrátor projektu, PR pracovník, webmaster</a:t>
            </a:r>
          </a:p>
          <a:p>
            <a:pPr>
              <a:buFont typeface="Wingdings" pitchFamily="2" charset="2"/>
              <a:buChar char="ü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širší realizační tým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fakultní koordinátoři, fakultní administrátoři, technici, garanti a lektoři vzdělávacích a popularizačních programů </a:t>
            </a:r>
          </a:p>
          <a:p>
            <a:pPr>
              <a:buFont typeface="Wingdings" pitchFamily="2" charset="2"/>
              <a:buChar char="ü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Zapojeny byly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4 fakulty UJEP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PřF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FF, FVTM a PF UJEP a na nich vybrané obory, resp. katedry.</a:t>
            </a:r>
          </a:p>
          <a:p>
            <a:endParaRPr lang="cs-CZ" dirty="0"/>
          </a:p>
        </p:txBody>
      </p:sp>
      <p:pic>
        <p:nvPicPr>
          <p:cNvPr id="10" name="Picture 9" descr="C:\Documents and Settings\user\Plocha\CKR_prezentace\_IMG_4258 kopie_resiz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933056"/>
            <a:ext cx="2016223" cy="151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PF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933056"/>
            <a:ext cx="2016224" cy="145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644008" y="3933056"/>
            <a:ext cx="2088232" cy="1440160"/>
          </a:xfrm>
          <a:prstGeom prst="rect">
            <a:avLst/>
          </a:prstGeom>
        </p:spPr>
      </p:pic>
      <p:pic>
        <p:nvPicPr>
          <p:cNvPr id="2050" name="Picture 2" descr="http://biology.ujep.cz/sites/default/files/uvod/vchod_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212976"/>
            <a:ext cx="164477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332657"/>
            <a:ext cx="8856984" cy="5040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2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48020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200" b="1" dirty="0" smtClean="0">
                <a:solidFill>
                  <a:schemeClr val="tx1"/>
                </a:solidFill>
              </a:rPr>
              <a:t>Cílová skupina:</a:t>
            </a:r>
          </a:p>
          <a:p>
            <a:pPr algn="l">
              <a:buFont typeface="Wingdings" pitchFamily="2" charset="2"/>
              <a:buChar char="ü"/>
            </a:pPr>
            <a:r>
              <a:rPr lang="cs-CZ" sz="2200" dirty="0" smtClean="0">
                <a:solidFill>
                  <a:schemeClr val="tx1"/>
                </a:solidFill>
              </a:rPr>
              <a:t>Cílovou skupinou byli </a:t>
            </a:r>
            <a:r>
              <a:rPr lang="cs-CZ" sz="2200" b="1" dirty="0" smtClean="0">
                <a:solidFill>
                  <a:schemeClr val="tx1"/>
                </a:solidFill>
              </a:rPr>
              <a:t>žáci ZŠ a SŠ</a:t>
            </a:r>
            <a:r>
              <a:rPr lang="cs-CZ" sz="2200" dirty="0" smtClean="0">
                <a:solidFill>
                  <a:schemeClr val="tx1"/>
                </a:solidFill>
              </a:rPr>
              <a:t>, kteří projevují zájem o vědu a výzkum</a:t>
            </a:r>
          </a:p>
          <a:p>
            <a:pPr algn="l"/>
            <a:r>
              <a:rPr lang="cs-CZ" sz="2200" dirty="0" smtClean="0">
                <a:solidFill>
                  <a:schemeClr val="tx1"/>
                </a:solidFill>
              </a:rPr>
              <a:t>Tato skupina byla dále rozčleněna: projekt počítal se souborem aktivit pro mladší školáky ve věku 7-12 let, s cílem představit zajímavou formou poznatky a výsledky vědy a výzkumu z různých oborů</a:t>
            </a:r>
          </a:p>
          <a:p>
            <a:pPr algn="l"/>
            <a:r>
              <a:rPr lang="cs-CZ" sz="2200" dirty="0" smtClean="0">
                <a:solidFill>
                  <a:schemeClr val="tx1"/>
                </a:solidFill>
              </a:rPr>
              <a:t>Dále s oborově specializovanými vzdělávacími programy pro starší žáky ve věku 13 a více let, u této skupiny se již předpokládal zájem o vědu a výzkum v konkrétním oboru</a:t>
            </a:r>
          </a:p>
          <a:p>
            <a:pPr algn="l">
              <a:buFont typeface="Wingdings" pitchFamily="2" charset="2"/>
              <a:buChar char="ü"/>
            </a:pPr>
            <a:r>
              <a:rPr lang="cs-CZ" sz="2200" dirty="0" smtClean="0">
                <a:solidFill>
                  <a:schemeClr val="tx1"/>
                </a:solidFill>
              </a:rPr>
              <a:t>Doplňkovou cílovou skupinou byli </a:t>
            </a:r>
            <a:r>
              <a:rPr lang="cs-CZ" sz="2200" b="1" dirty="0" smtClean="0">
                <a:solidFill>
                  <a:schemeClr val="tx1"/>
                </a:solidFill>
              </a:rPr>
              <a:t>učitelé ZŠ a SŠ </a:t>
            </a:r>
            <a:r>
              <a:rPr lang="cs-CZ" sz="2200" dirty="0" smtClean="0">
                <a:solidFill>
                  <a:schemeClr val="tx1"/>
                </a:solidFill>
              </a:rPr>
              <a:t>jako účastníci vzdělávacích aktivit zaměřených na metodiku práce s žáky v oblasti vědy a výzkumu při výuce jednotlivých, zejména technických a přírodovědných předmětů.</a:t>
            </a:r>
          </a:p>
          <a:p>
            <a:pPr algn="l"/>
            <a:r>
              <a:rPr lang="cs-CZ" sz="2200" b="1" dirty="0" smtClean="0">
                <a:solidFill>
                  <a:schemeClr val="tx1"/>
                </a:solidFill>
              </a:rPr>
              <a:t>Přínos pro cílovou skupinu</a:t>
            </a:r>
            <a:r>
              <a:rPr lang="cs-CZ" sz="2200" dirty="0" smtClean="0">
                <a:solidFill>
                  <a:schemeClr val="tx1"/>
                </a:solidFill>
              </a:rPr>
              <a:t>:</a:t>
            </a:r>
          </a:p>
          <a:p>
            <a:pPr algn="l">
              <a:buFont typeface="Wingdings" pitchFamily="2" charset="2"/>
              <a:buChar char="ü"/>
            </a:pPr>
            <a:r>
              <a:rPr lang="cs-CZ" sz="2200" b="1" dirty="0" smtClean="0">
                <a:solidFill>
                  <a:schemeClr val="tx1"/>
                </a:solidFill>
              </a:rPr>
              <a:t>Žáci ZŠ a SŠ </a:t>
            </a:r>
            <a:r>
              <a:rPr lang="cs-CZ" sz="2200" dirty="0" smtClean="0">
                <a:solidFill>
                  <a:schemeClr val="tx1"/>
                </a:solidFill>
              </a:rPr>
              <a:t>- obohacení a rozšíření znalostí a dovedností v oblasti vědy a výzkumu, zlepšení jejich výchozí pozice pro pokračující vzdělávání</a:t>
            </a:r>
          </a:p>
          <a:p>
            <a:pPr algn="l">
              <a:buFont typeface="Wingdings" pitchFamily="2" charset="2"/>
              <a:buChar char="ü"/>
            </a:pPr>
            <a:r>
              <a:rPr lang="cs-CZ" sz="2200" b="1" dirty="0" smtClean="0">
                <a:solidFill>
                  <a:schemeClr val="tx1"/>
                </a:solidFill>
              </a:rPr>
              <a:t>Učitelé ZŠ a SŠ </a:t>
            </a:r>
            <a:r>
              <a:rPr lang="cs-CZ" sz="2200" dirty="0" smtClean="0">
                <a:solidFill>
                  <a:schemeClr val="tx1"/>
                </a:solidFill>
              </a:rPr>
              <a:t>- zvýšení odborných kompetencí pro výkon jejich povolání </a:t>
            </a:r>
          </a:p>
          <a:p>
            <a:pPr algn="l"/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4" name="Zástupný symbol pro obsah 3" descr="164836_151063638282695_102147743174285_286441_564107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4104456" cy="3096344"/>
          </a:xfrm>
        </p:spPr>
      </p:pic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16016" y="980728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Klíčové aktivity: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KA1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Teen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University-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realizace systematické práce s žáky v oblasti vědy a výzkumu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KA2 -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Propagace vědy a výzkumu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mezi žáky ZŠ a SŠ - získání potenciálních budoucích vědecko-výzkumných pracovníků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KA3 -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Vzdělávání učitelů ZŠ a SŠ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za účelem začlenění vědy a výzkumu do výuky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429309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Stěžejní klíčovou aktivitou projektu byla KA1 představující realizaci tří ročníků TAU při UJEP, která zájemcům nabídla širokou škálu vzdělávacích aktivit z různých vědních oborů pěstovaných na UJEP (přírodovědných, technických, společenskovědných, uměnovědných 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000" b="1" cap="all" dirty="0" smtClean="0">
                <a:latin typeface="Arial" pitchFamily="34" charset="0"/>
                <a:cs typeface="Arial" pitchFamily="34" charset="0"/>
              </a:rPr>
              <a:t>„To je věda, seznamte se“</a:t>
            </a:r>
            <a:endParaRPr lang="cs-CZ" sz="2000" dirty="0"/>
          </a:p>
        </p:txBody>
      </p:sp>
      <p:pic>
        <p:nvPicPr>
          <p:cNvPr id="4" name="Zástupný symbol pro obsah 3" descr="164836_151063638282695_102147743174285_286441_564107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4104456" cy="3096344"/>
          </a:xfrm>
        </p:spPr>
      </p:pic>
      <p:pic>
        <p:nvPicPr>
          <p:cNvPr id="6" name="Obrázek 5" descr="oooooooo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000" y="5701582"/>
            <a:ext cx="4968552" cy="10857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16016" y="980728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Klíčové aktivity: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KA1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Teen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University-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realizace systematické práce s žáky v oblasti vědy a výzkumu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KA2 -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Propagace vědy a výzkumu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mezi žáky ZŠ a SŠ - získání potenciálních budoucích vědecko-výzkumných pracovníků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KA3 -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Vzdělávání učitelů ZŠ a SŠ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za účelem začlenění vědy a výzkumu do výuky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429309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Stěžejní klíčovou aktivitou projektu byla KA1 představující realizaci tří ročníků TAU při UJEP, která zájemcům nabídla širokou škálu vzdělávacích aktivit z různých vědních oborů pěstovaných na UJEP (přírodovědných, technických, společenskovědných, uměnovědných 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1417</Words>
  <Application>Microsoft Office PowerPoint</Application>
  <PresentationFormat>Předvádění na obrazovce (4:3)</PresentationFormat>
  <Paragraphs>157</Paragraphs>
  <Slides>27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Univerzita Jana Evangelisty Purkyně v Ústí nad Labem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„To je věda, seznamte se“</vt:lpstr>
      <vt:lpstr>Univerzita Jana Evangelisty Purkyně v Ústí nad Labem</vt:lpstr>
      <vt:lpstr>Univerzita Jana Evangelisty Purkyně v Ústí nad Labem</vt:lpstr>
      <vt:lpstr>„Otevřená univerzita“</vt:lpstr>
    </vt:vector>
  </TitlesOfParts>
  <Company>OCV UJEP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Erika Nguyenová</dc:creator>
  <cp:lastModifiedBy>Ilona Březková</cp:lastModifiedBy>
  <cp:revision>125</cp:revision>
  <dcterms:created xsi:type="dcterms:W3CDTF">2011-10-04T14:08:18Z</dcterms:created>
  <dcterms:modified xsi:type="dcterms:W3CDTF">2012-11-21T06:27:43Z</dcterms:modified>
</cp:coreProperties>
</file>