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theme/themeOverride5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rawings/drawing1.xml" ContentType="application/vnd.openxmlformats-officedocument.drawingml.chartshapes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heme/themeOverride4.xml" ContentType="application/vnd.openxmlformats-officedocument.themeOverr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61" r:id="rId3"/>
    <p:sldId id="263" r:id="rId4"/>
    <p:sldId id="257" r:id="rId5"/>
    <p:sldId id="258" r:id="rId6"/>
    <p:sldId id="259" r:id="rId7"/>
    <p:sldId id="265" r:id="rId8"/>
    <p:sldId id="264" r:id="rId9"/>
    <p:sldId id="266" r:id="rId10"/>
    <p:sldId id="260" r:id="rId11"/>
    <p:sldId id="262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7" r:id="rId29"/>
    <p:sldId id="288" r:id="rId30"/>
    <p:sldId id="290" r:id="rId31"/>
    <p:sldId id="291" r:id="rId32"/>
    <p:sldId id="292" r:id="rId33"/>
    <p:sldId id="293" r:id="rId34"/>
    <p:sldId id="284" r:id="rId35"/>
    <p:sldId id="285" r:id="rId36"/>
    <p:sldId id="286" r:id="rId3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List_aplikace_Microsoft_Office_Excel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E:\Grafy\Ot&#225;zka%2014.xls" TargetMode="External"/><Relationship Id="rId1" Type="http://schemas.openxmlformats.org/officeDocument/2006/relationships/themeOverride" Target="../theme/themeOverride6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5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Graf%20v%20Graf%202%20v%20aplikaci%20Microsoft%20Office%20PowerPoint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6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List_aplikace_Microsoft_Office_Excel7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List_aplikace_Microsoft_Office_Excel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List_aplikace_Microsoft_Office_Excel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E:\Grafy\Ot&#225;zka%208.xls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E:\Grafy\Ot&#225;zka%209.xls" TargetMode="External"/><Relationship Id="rId1" Type="http://schemas.openxmlformats.org/officeDocument/2006/relationships/themeOverride" Target="../theme/themeOverride2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E:\Grafy\Ot&#225;zka%2010.xls" TargetMode="External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E:\Grafy\Ot&#225;zka%2011.xls" TargetMode="External"/><Relationship Id="rId1" Type="http://schemas.openxmlformats.org/officeDocument/2006/relationships/themeOverride" Target="../theme/themeOverrid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E:\Grafy\Ot&#225;zka%2012.xls" TargetMode="External"/><Relationship Id="rId1" Type="http://schemas.openxmlformats.org/officeDocument/2006/relationships/themeOverride" Target="../theme/themeOverride5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List_aplikace_Microsoft_Office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833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1800" dirty="0"/>
              <a:t>Graf </a:t>
            </a:r>
            <a:r>
              <a:rPr lang="cs-CZ" sz="1800" dirty="0" smtClean="0"/>
              <a:t>1 Spokojenost se </a:t>
            </a:r>
            <a:r>
              <a:rPr lang="cs-CZ" sz="1800" dirty="0"/>
              <a:t>vzdělávacím programem (v %)</a:t>
            </a:r>
          </a:p>
        </c:rich>
      </c:tx>
      <c:layout>
        <c:manualLayout>
          <c:xMode val="edge"/>
          <c:yMode val="edge"/>
          <c:x val="0.10274731622059215"/>
          <c:y val="5.1544965330037947E-2"/>
        </c:manualLayout>
      </c:layout>
      <c:spPr>
        <a:noFill/>
        <a:ln w="26257">
          <a:noFill/>
        </a:ln>
      </c:spPr>
    </c:title>
    <c:plotArea>
      <c:layout>
        <c:manualLayout>
          <c:layoutTarget val="inner"/>
          <c:xMode val="edge"/>
          <c:yMode val="edge"/>
          <c:x val="8.9700996677740868E-2"/>
          <c:y val="0.18291038277823218"/>
          <c:w val="0.78239202657807516"/>
          <c:h val="0.71335690619512515"/>
        </c:manualLayout>
      </c:layout>
      <c:bar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9999FF"/>
            </a:solidFill>
            <a:ln w="13129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257">
                <a:noFill/>
              </a:ln>
            </c:spPr>
            <c:txPr>
              <a:bodyPr/>
              <a:lstStyle/>
              <a:p>
                <a:pPr>
                  <a:defRPr sz="1283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(List1!$D$6,List1!$F$6,List1!$H$6,List1!$J$6)</c:f>
              <c:numCache>
                <c:formatCode>0.00</c:formatCode>
                <c:ptCount val="4"/>
                <c:pt idx="0">
                  <c:v>39.759036144578339</c:v>
                </c:pt>
                <c:pt idx="1">
                  <c:v>33.333333333333329</c:v>
                </c:pt>
                <c:pt idx="2">
                  <c:v>25</c:v>
                </c:pt>
                <c:pt idx="3">
                  <c:v>37.096774193548384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93366"/>
            </a:solidFill>
            <a:ln w="13129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257">
                <a:noFill/>
              </a:ln>
            </c:spPr>
            <c:txPr>
              <a:bodyPr/>
              <a:lstStyle/>
              <a:p>
                <a:pPr>
                  <a:defRPr sz="1283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(List1!$D$7,List1!$F$7,List1!$H$7,List1!$J$7)</c:f>
              <c:numCache>
                <c:formatCode>0.00</c:formatCode>
                <c:ptCount val="4"/>
                <c:pt idx="0">
                  <c:v>60.24096385542169</c:v>
                </c:pt>
                <c:pt idx="1">
                  <c:v>54.54545454545454</c:v>
                </c:pt>
                <c:pt idx="2">
                  <c:v>62.5</c:v>
                </c:pt>
                <c:pt idx="3">
                  <c:v>58.870967741935466</c:v>
                </c:pt>
              </c:numCache>
            </c:numRef>
          </c:val>
        </c:ser>
        <c:ser>
          <c:idx val="2"/>
          <c:order val="2"/>
          <c:tx>
            <c:strRef>
              <c:f>List1!$B$8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FFCC"/>
            </a:solidFill>
            <a:ln w="13129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257">
                <a:noFill/>
              </a:ln>
            </c:spPr>
            <c:txPr>
              <a:bodyPr/>
              <a:lstStyle/>
              <a:p>
                <a:pPr>
                  <a:defRPr sz="1283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(List1!$D$8,List1!$F$8,List1!$H$8,List1!$J$8)</c:f>
              <c:numCache>
                <c:formatCode>0.00</c:formatCode>
                <c:ptCount val="4"/>
                <c:pt idx="0">
                  <c:v>0</c:v>
                </c:pt>
                <c:pt idx="1">
                  <c:v>12.121212121212112</c:v>
                </c:pt>
                <c:pt idx="2">
                  <c:v>12.5</c:v>
                </c:pt>
                <c:pt idx="3">
                  <c:v>4.0322580645161317</c:v>
                </c:pt>
              </c:numCache>
            </c:numRef>
          </c:val>
        </c:ser>
        <c:ser>
          <c:idx val="3"/>
          <c:order val="3"/>
          <c:tx>
            <c:strRef>
              <c:f>List1!$B$9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CFFFF"/>
            </a:solidFill>
            <a:ln w="13129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257">
                <a:noFill/>
              </a:ln>
            </c:spPr>
            <c:txPr>
              <a:bodyPr/>
              <a:lstStyle/>
              <a:p>
                <a:pPr>
                  <a:defRPr sz="1283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(List1!$D$9,List1!$F$9,List1!$H$9,List1!$J$9)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axId val="105261696"/>
        <c:axId val="105271680"/>
      </c:barChart>
      <c:catAx>
        <c:axId val="105261696"/>
        <c:scaling>
          <c:orientation val="minMax"/>
        </c:scaling>
        <c:delete val="1"/>
        <c:axPos val="b"/>
        <c:tickLblPos val="none"/>
        <c:crossAx val="105271680"/>
        <c:crosses val="autoZero"/>
        <c:auto val="1"/>
        <c:lblAlgn val="ctr"/>
        <c:lblOffset val="100"/>
      </c:catAx>
      <c:valAx>
        <c:axId val="105271680"/>
        <c:scaling>
          <c:orientation val="minMax"/>
        </c:scaling>
        <c:axPos val="l"/>
        <c:numFmt formatCode="0.00" sourceLinked="1"/>
        <c:tickLblPos val="nextTo"/>
        <c:spPr>
          <a:ln w="328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3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cs-CZ"/>
          </a:p>
        </c:txPr>
        <c:crossAx val="105261696"/>
        <c:crosses val="autoZero"/>
        <c:crossBetween val="between"/>
      </c:valAx>
      <c:spPr>
        <a:solidFill>
          <a:srgbClr val="C0C0C0"/>
        </a:solidFill>
        <a:ln w="26257">
          <a:noFill/>
        </a:ln>
      </c:spPr>
    </c:plotArea>
    <c:legend>
      <c:legendPos val="r"/>
      <c:layout>
        <c:manualLayout>
          <c:xMode val="edge"/>
          <c:yMode val="edge"/>
          <c:x val="0.81100985523901914"/>
          <c:y val="0.44211642558764691"/>
          <c:w val="0.17892864304162653"/>
          <c:h val="0.22776279725597692"/>
        </c:manualLayout>
      </c:layout>
      <c:spPr>
        <a:solidFill>
          <a:srgbClr val="FFFFFF"/>
        </a:solidFill>
        <a:ln w="3282">
          <a:solidFill>
            <a:srgbClr val="000000"/>
          </a:solidFill>
          <a:prstDash val="solid"/>
        </a:ln>
      </c:spPr>
      <c:txPr>
        <a:bodyPr/>
        <a:lstStyle/>
        <a:p>
          <a:pPr>
            <a:defRPr sz="1283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282">
      <a:solidFill>
        <a:srgbClr val="000000"/>
      </a:solidFill>
      <a:prstDash val="solid"/>
    </a:ln>
  </c:spPr>
  <c:txPr>
    <a:bodyPr/>
    <a:lstStyle/>
    <a:p>
      <a:pPr>
        <a:defRPr sz="1036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10 </a:t>
            </a:r>
            <a:r>
              <a:rPr lang="cs-CZ" sz="2000" dirty="0"/>
              <a:t>Přínos kreditního </a:t>
            </a:r>
            <a:r>
              <a:rPr lang="cs-CZ" sz="2000" dirty="0" smtClean="0"/>
              <a:t>systému (v %)</a:t>
            </a:r>
            <a:endParaRPr lang="cs-CZ" sz="2000" dirty="0"/>
          </a:p>
        </c:rich>
      </c:tx>
      <c:layout>
        <c:manualLayout>
          <c:xMode val="edge"/>
          <c:yMode val="edge"/>
          <c:x val="0.13785735917625688"/>
          <c:y val="5.4990270612725149E-2"/>
        </c:manualLayout>
      </c:layout>
      <c:spPr>
        <a:noFill/>
        <a:ln w="25400">
          <a:noFill/>
        </a:ln>
      </c:spPr>
    </c:title>
    <c:plotArea>
      <c:layout>
        <c:manualLayout>
          <c:layoutTarget val="inner"/>
          <c:xMode val="edge"/>
          <c:yMode val="edge"/>
          <c:x val="9.5469406524016726E-2"/>
          <c:y val="0.21682916423052004"/>
          <c:w val="0.70712085849144968"/>
          <c:h val="0.70226759161228136"/>
        </c:manualLayout>
      </c:layout>
      <c:bar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cs-CZ"/>
              </a:p>
            </c:txPr>
            <c:showVal val="1"/>
          </c:dLbls>
          <c:val>
            <c:numRef>
              <c:f>(List1!$D$6;List1!$F$6;List1!$H$6;List1!$J$6)</c:f>
              <c:numCache>
                <c:formatCode>0.00</c:formatCode>
                <c:ptCount val="4"/>
                <c:pt idx="0">
                  <c:v>48.192771084337352</c:v>
                </c:pt>
                <c:pt idx="1">
                  <c:v>30.303030303030287</c:v>
                </c:pt>
                <c:pt idx="2">
                  <c:v>37.5</c:v>
                </c:pt>
                <c:pt idx="3">
                  <c:v>42.741935483870968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cs-CZ"/>
              </a:p>
            </c:txPr>
            <c:showVal val="1"/>
          </c:dLbls>
          <c:val>
            <c:numRef>
              <c:f>(List1!$D$7;List1!$F$7;List1!$H$7;List1!$J$7)</c:f>
              <c:numCache>
                <c:formatCode>0.00</c:formatCode>
                <c:ptCount val="4"/>
                <c:pt idx="0">
                  <c:v>39.759036144578587</c:v>
                </c:pt>
                <c:pt idx="1">
                  <c:v>54.54545454545454</c:v>
                </c:pt>
                <c:pt idx="2">
                  <c:v>50</c:v>
                </c:pt>
                <c:pt idx="3">
                  <c:v>44.354838709677054</c:v>
                </c:pt>
              </c:numCache>
            </c:numRef>
          </c:val>
        </c:ser>
        <c:ser>
          <c:idx val="2"/>
          <c:order val="2"/>
          <c:tx>
            <c:strRef>
              <c:f>List1!$B$8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cs-CZ"/>
              </a:p>
            </c:txPr>
            <c:showVal val="1"/>
          </c:dLbls>
          <c:val>
            <c:numRef>
              <c:f>(List1!$D$8;List1!$F$8;List1!$H$8;List1!$J$8)</c:f>
              <c:numCache>
                <c:formatCode>0.00</c:formatCode>
                <c:ptCount val="4"/>
                <c:pt idx="0">
                  <c:v>10.843373493975822</c:v>
                </c:pt>
                <c:pt idx="1">
                  <c:v>15.151515151515149</c:v>
                </c:pt>
                <c:pt idx="2">
                  <c:v>12.5</c:v>
                </c:pt>
                <c:pt idx="3">
                  <c:v>12.0967741935484</c:v>
                </c:pt>
              </c:numCache>
            </c:numRef>
          </c:val>
        </c:ser>
        <c:ser>
          <c:idx val="3"/>
          <c:order val="3"/>
          <c:tx>
            <c:strRef>
              <c:f>List1!$B$9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cs-CZ"/>
              </a:p>
            </c:txPr>
            <c:showVal val="1"/>
          </c:dLbls>
          <c:val>
            <c:numRef>
              <c:f>(List1!$D$9;List1!$F$9;List1!$H$9;List1!$J$9)</c:f>
              <c:numCache>
                <c:formatCode>0.00</c:formatCode>
                <c:ptCount val="4"/>
                <c:pt idx="0">
                  <c:v>1.2048192771084254</c:v>
                </c:pt>
                <c:pt idx="1">
                  <c:v>0</c:v>
                </c:pt>
                <c:pt idx="2">
                  <c:v>0</c:v>
                </c:pt>
                <c:pt idx="3">
                  <c:v>0.80645161290322664</c:v>
                </c:pt>
              </c:numCache>
            </c:numRef>
          </c:val>
        </c:ser>
        <c:dLbls>
          <c:showVal val="1"/>
        </c:dLbls>
        <c:axId val="83371136"/>
        <c:axId val="83372672"/>
      </c:barChart>
      <c:catAx>
        <c:axId val="83371136"/>
        <c:scaling>
          <c:orientation val="minMax"/>
        </c:scaling>
        <c:delete val="1"/>
        <c:axPos val="b"/>
        <c:tickLblPos val="none"/>
        <c:crossAx val="83372672"/>
        <c:crosses val="autoZero"/>
        <c:auto val="1"/>
        <c:lblAlgn val="ctr"/>
        <c:lblOffset val="100"/>
      </c:catAx>
      <c:valAx>
        <c:axId val="83372672"/>
        <c:scaling>
          <c:orientation val="minMax"/>
        </c:scaling>
        <c:axPos val="l"/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83371136"/>
        <c:crosses val="autoZero"/>
        <c:crossBetween val="between"/>
      </c:valAx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80756915001009488"/>
          <c:y val="0.43042207227849827"/>
          <c:w val="0.17948743185947927"/>
          <c:h val="0.27508177551633139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335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pl-PL" sz="2000" dirty="0"/>
              <a:t>Graf </a:t>
            </a:r>
            <a:r>
              <a:rPr lang="pl-PL" sz="2000" dirty="0" smtClean="0"/>
              <a:t>11 </a:t>
            </a:r>
            <a:r>
              <a:rPr lang="pl-PL" sz="2000" dirty="0"/>
              <a:t>Celková spokojenost se studiem na VOŠS</a:t>
            </a:r>
          </a:p>
        </c:rich>
      </c:tx>
      <c:layout>
        <c:manualLayout>
          <c:xMode val="edge"/>
          <c:yMode val="edge"/>
          <c:x val="0.11557257183596553"/>
          <c:y val="6.9640064362159804E-2"/>
        </c:manualLayout>
      </c:layout>
      <c:spPr>
        <a:noFill/>
        <a:ln w="34790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13299663299663306"/>
          <c:y val="0.32335329341317376"/>
          <c:w val="0.66498316498316501"/>
          <c:h val="0.46706586826347324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7395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7395">
                <a:solidFill>
                  <a:srgbClr val="000000"/>
                </a:solidFill>
                <a:prstDash val="solid"/>
              </a:ln>
            </c:spPr>
          </c:dPt>
          <c:dLbls>
            <c:dLbl>
              <c:idx val="0"/>
              <c:numFmt formatCode="0%" sourceLinked="0"/>
              <c:spPr>
                <a:noFill/>
                <a:ln w="3479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Arial CE"/>
                      <a:ea typeface="Arial CE"/>
                      <a:cs typeface="Arial CE"/>
                    </a:defRPr>
                  </a:pPr>
                  <a:endParaRPr lang="cs-CZ"/>
                </a:p>
              </c:txPr>
            </c:dLbl>
            <c:dLbl>
              <c:idx val="1"/>
              <c:numFmt formatCode="0%" sourceLinked="0"/>
              <c:spPr>
                <a:noFill/>
                <a:ln w="3479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Arial CE"/>
                      <a:ea typeface="Arial CE"/>
                      <a:cs typeface="Arial CE"/>
                    </a:defRPr>
                  </a:pPr>
                  <a:endParaRPr lang="cs-CZ"/>
                </a:p>
              </c:txPr>
            </c:dLbl>
            <c:numFmt formatCode="0%" sourceLinked="0"/>
            <c:spPr>
              <a:noFill/>
              <a:ln w="34790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Percent val="1"/>
            <c:showLeaderLines val="1"/>
          </c:dLbls>
          <c:cat>
            <c:strRef>
              <c:f>List1!$B$6:$B$7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List1!$J$6:$J$7</c:f>
              <c:numCache>
                <c:formatCode>0.00</c:formatCode>
                <c:ptCount val="2"/>
                <c:pt idx="0">
                  <c:v>88.60759493670885</c:v>
                </c:pt>
                <c:pt idx="1">
                  <c:v>11.392405063291143</c:v>
                </c:pt>
              </c:numCache>
            </c:numRef>
          </c:val>
        </c:ser>
        <c:dLbls>
          <c:showPercent val="1"/>
        </c:dLbls>
      </c:pie3DChart>
      <c:spPr>
        <a:noFill/>
        <a:ln w="34790">
          <a:noFill/>
        </a:ln>
      </c:spPr>
    </c:plotArea>
    <c:legend>
      <c:legendPos val="r"/>
      <c:layout>
        <c:manualLayout>
          <c:xMode val="edge"/>
          <c:yMode val="edge"/>
          <c:x val="0.88296233197972063"/>
          <c:y val="0.49700598802395224"/>
          <c:w val="0.11030369769691309"/>
          <c:h val="0.17403939296092996"/>
        </c:manualLayout>
      </c:layout>
      <c:spPr>
        <a:solidFill>
          <a:srgbClr val="FFFFFF"/>
        </a:solidFill>
        <a:ln w="4349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zero"/>
  </c:chart>
  <c:spPr>
    <a:solidFill>
      <a:srgbClr val="FFFFFF"/>
    </a:solidFill>
    <a:ln w="4349">
      <a:solidFill>
        <a:srgbClr val="000000"/>
      </a:solidFill>
      <a:prstDash val="solid"/>
    </a:ln>
  </c:spPr>
  <c:txPr>
    <a:bodyPr/>
    <a:lstStyle/>
    <a:p>
      <a:pPr>
        <a:defRPr sz="1096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12 Spokojenost </a:t>
            </a:r>
            <a:r>
              <a:rPr lang="cs-CZ" sz="2000" dirty="0"/>
              <a:t>s inovovaným vzdělávacím </a:t>
            </a:r>
            <a:r>
              <a:rPr lang="cs-CZ" sz="2000" dirty="0" smtClean="0"/>
              <a:t>programem</a:t>
            </a:r>
            <a:endParaRPr lang="cs-CZ" sz="2000" dirty="0"/>
          </a:p>
        </c:rich>
      </c:tx>
      <c:layout>
        <c:manualLayout>
          <c:xMode val="edge"/>
          <c:yMode val="edge"/>
          <c:x val="0.13011882052755683"/>
          <c:y val="3.8199384559688652E-2"/>
        </c:manualLayout>
      </c:layout>
      <c:spPr>
        <a:noFill/>
        <a:ln w="25400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12626262626262627"/>
          <c:y val="0.34730538922155707"/>
          <c:w val="0.59427609427609429"/>
          <c:h val="0.41616766467065891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2700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Percent val="1"/>
            <c:showLeaderLines val="1"/>
          </c:dLbls>
          <c:cat>
            <c:strRef>
              <c:f>'[Graf v Graf 2 v aplikaci Microsoft Office PowerPoint]List1'!$B$6:$B$9</c:f>
              <c:strCache>
                <c:ptCount val="4"/>
                <c:pt idx="0">
                  <c:v>Rozhodně ano</c:v>
                </c:pt>
                <c:pt idx="1">
                  <c:v>Spíše ano</c:v>
                </c:pt>
                <c:pt idx="2">
                  <c:v>Spíše ne</c:v>
                </c:pt>
                <c:pt idx="3">
                  <c:v>Rozhodně ne</c:v>
                </c:pt>
              </c:strCache>
            </c:strRef>
          </c:cat>
          <c:val>
            <c:numRef>
              <c:f>'[Graf v Graf 2 v aplikaci Microsoft Office PowerPoint]List1'!$J$6:$J$9</c:f>
              <c:numCache>
                <c:formatCode>0.00</c:formatCode>
                <c:ptCount val="4"/>
                <c:pt idx="0">
                  <c:v>35.443037974683527</c:v>
                </c:pt>
                <c:pt idx="1">
                  <c:v>60.759493670886066</c:v>
                </c:pt>
                <c:pt idx="2">
                  <c:v>2.5316455696202524</c:v>
                </c:pt>
                <c:pt idx="3">
                  <c:v>1.2658227848101262</c:v>
                </c:pt>
              </c:numCache>
            </c:numRef>
          </c:val>
        </c:ser>
        <c:dLbls>
          <c:showPercent val="1"/>
        </c:dLbls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8632813946598523"/>
          <c:y val="0.42252522372547763"/>
          <c:w val="0.20367181424286188"/>
          <c:h val="0.29478234477176785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zero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13 </a:t>
            </a:r>
            <a:r>
              <a:rPr lang="cs-CZ" sz="2000" dirty="0"/>
              <a:t>Důvod nespokojenosti s inovovaným vzdělávacím programem</a:t>
            </a:r>
          </a:p>
        </c:rich>
      </c:tx>
      <c:layout>
        <c:manualLayout>
          <c:xMode val="edge"/>
          <c:yMode val="edge"/>
          <c:x val="0.13131318998481017"/>
          <c:y val="6.9640064362159804E-2"/>
        </c:manualLayout>
      </c:layout>
      <c:spPr>
        <a:noFill/>
        <a:ln w="35117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12626262626262627"/>
          <c:y val="0.35329341317365281"/>
          <c:w val="0.57912457912457949"/>
          <c:h val="0.40718562874251496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7559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7559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35117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Percent val="1"/>
            <c:showLeaderLines val="1"/>
          </c:dLbls>
          <c:cat>
            <c:strRef>
              <c:f>List1!$B$6:$B$7</c:f>
              <c:strCache>
                <c:ptCount val="2"/>
                <c:pt idx="0">
                  <c:v>Velká náročnost</c:v>
                </c:pt>
                <c:pt idx="1">
                  <c:v>Hodně praxe</c:v>
                </c:pt>
              </c:strCache>
            </c:strRef>
          </c:cat>
          <c:val>
            <c:numRef>
              <c:f>List1!$J$6:$J$7</c:f>
              <c:numCache>
                <c:formatCode>0.00</c:formatCode>
                <c:ptCount val="2"/>
                <c:pt idx="0">
                  <c:v>66.666666666666657</c:v>
                </c:pt>
                <c:pt idx="1">
                  <c:v>33.333333333333329</c:v>
                </c:pt>
              </c:numCache>
            </c:numRef>
          </c:val>
        </c:ser>
        <c:dLbls>
          <c:showPercent val="1"/>
        </c:dLbls>
      </c:pie3DChart>
      <c:spPr>
        <a:noFill/>
        <a:ln w="35117">
          <a:noFill/>
        </a:ln>
      </c:spPr>
    </c:plotArea>
    <c:legend>
      <c:legendPos val="r"/>
      <c:layout>
        <c:manualLayout>
          <c:xMode val="edge"/>
          <c:yMode val="edge"/>
          <c:x val="0.76439487344706636"/>
          <c:y val="0.42827849261224143"/>
          <c:w val="0.22887114328759853"/>
          <c:h val="0.15972115743655332"/>
        </c:manualLayout>
      </c:layout>
      <c:spPr>
        <a:solidFill>
          <a:srgbClr val="FFFFFF"/>
        </a:solidFill>
        <a:ln w="4390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zero"/>
  </c:chart>
  <c:spPr>
    <a:solidFill>
      <a:srgbClr val="FFFFFF"/>
    </a:solidFill>
    <a:ln w="4390">
      <a:solidFill>
        <a:srgbClr val="000000"/>
      </a:solidFill>
      <a:prstDash val="solid"/>
    </a:ln>
  </c:spPr>
  <c:txPr>
    <a:bodyPr/>
    <a:lstStyle/>
    <a:p>
      <a:pPr>
        <a:defRPr sz="1106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14 </a:t>
            </a:r>
            <a:r>
              <a:rPr lang="cs-CZ" sz="2000" dirty="0"/>
              <a:t>Přínos kreditního systému</a:t>
            </a:r>
          </a:p>
        </c:rich>
      </c:tx>
      <c:layout>
        <c:manualLayout>
          <c:xMode val="edge"/>
          <c:yMode val="edge"/>
          <c:x val="0.2029285874367508"/>
          <c:y val="7.0443576926885271E-2"/>
        </c:manualLayout>
      </c:layout>
      <c:spPr>
        <a:noFill/>
        <a:ln w="34015">
          <a:noFill/>
        </a:ln>
      </c:spPr>
    </c:title>
    <c:view3D>
      <c:perspective val="0"/>
    </c:view3D>
    <c:plotArea>
      <c:layout>
        <c:manualLayout>
          <c:layoutTarget val="inner"/>
          <c:xMode val="edge"/>
          <c:yMode val="edge"/>
          <c:x val="0.12626262626262627"/>
          <c:y val="0.34730538922155701"/>
          <c:w val="0.58922558922558921"/>
          <c:h val="0.41616766467065885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7007">
              <a:solidFill>
                <a:srgbClr val="000000"/>
              </a:solidFill>
              <a:prstDash val="solid"/>
            </a:ln>
          </c:spPr>
          <c:dPt>
            <c:idx val="1"/>
            <c:spPr>
              <a:solidFill>
                <a:srgbClr val="993366"/>
              </a:solidFill>
              <a:ln w="17007">
                <a:solidFill>
                  <a:srgbClr val="000000"/>
                </a:solidFill>
                <a:prstDash val="solid"/>
              </a:ln>
            </c:spPr>
          </c:dPt>
          <c:dPt>
            <c:idx val="2"/>
            <c:spPr>
              <a:solidFill>
                <a:srgbClr val="FFFFCC"/>
              </a:solidFill>
              <a:ln w="17007">
                <a:solidFill>
                  <a:srgbClr val="000000"/>
                </a:solidFill>
                <a:prstDash val="solid"/>
              </a:ln>
            </c:spPr>
          </c:dPt>
          <c:dPt>
            <c:idx val="3"/>
            <c:spPr>
              <a:solidFill>
                <a:srgbClr val="CCFFFF"/>
              </a:solidFill>
              <a:ln w="17007">
                <a:solidFill>
                  <a:srgbClr val="000000"/>
                </a:solidFill>
                <a:prstDash val="solid"/>
              </a:ln>
            </c:spPr>
          </c:dPt>
          <c:dPt>
            <c:idx val="4"/>
            <c:spPr>
              <a:solidFill>
                <a:srgbClr val="660066"/>
              </a:solidFill>
              <a:ln w="17007">
                <a:solidFill>
                  <a:srgbClr val="000000"/>
                </a:solidFill>
                <a:prstDash val="solid"/>
              </a:ln>
            </c:spPr>
          </c:dPt>
          <c:dLbls>
            <c:numFmt formatCode="0%" sourceLinked="0"/>
            <c:spPr>
              <a:noFill/>
              <a:ln w="34015">
                <a:noFill/>
              </a:ln>
            </c:spPr>
            <c:txPr>
              <a:bodyPr/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Percent val="1"/>
            <c:showLeaderLines val="1"/>
          </c:dLbls>
          <c:cat>
            <c:strRef>
              <c:f>List1!$B$6:$B$10</c:f>
              <c:strCache>
                <c:ptCount val="5"/>
                <c:pt idx="0">
                  <c:v>Rozhodně ano</c:v>
                </c:pt>
                <c:pt idx="1">
                  <c:v>Spíše ano</c:v>
                </c:pt>
                <c:pt idx="2">
                  <c:v>Spíše ne</c:v>
                </c:pt>
                <c:pt idx="3">
                  <c:v>Rozhodně ne</c:v>
                </c:pt>
                <c:pt idx="4">
                  <c:v>Neodpovězeno</c:v>
                </c:pt>
              </c:strCache>
            </c:strRef>
          </c:cat>
          <c:val>
            <c:numRef>
              <c:f>List1!$J$6:$J$10</c:f>
              <c:numCache>
                <c:formatCode>0.00</c:formatCode>
                <c:ptCount val="5"/>
                <c:pt idx="0">
                  <c:v>40.506329113924053</c:v>
                </c:pt>
                <c:pt idx="1">
                  <c:v>31.645569620253166</c:v>
                </c:pt>
                <c:pt idx="2">
                  <c:v>13.924050632911392</c:v>
                </c:pt>
                <c:pt idx="3">
                  <c:v>1.2658227848101262</c:v>
                </c:pt>
                <c:pt idx="4">
                  <c:v>12.658227848101266</c:v>
                </c:pt>
              </c:numCache>
            </c:numRef>
          </c:val>
        </c:ser>
        <c:dLbls>
          <c:showPercent val="1"/>
        </c:dLbls>
      </c:pie3DChart>
      <c:spPr>
        <a:noFill/>
        <a:ln w="34015">
          <a:noFill/>
        </a:ln>
      </c:spPr>
    </c:plotArea>
    <c:legend>
      <c:legendPos val="r"/>
      <c:layout>
        <c:manualLayout>
          <c:xMode val="edge"/>
          <c:yMode val="edge"/>
          <c:x val="0.77826486442124254"/>
          <c:y val="0.36651595637393142"/>
          <c:w val="0.21500117844249891"/>
          <c:h val="0.38057427910268787"/>
        </c:manualLayout>
      </c:layout>
      <c:spPr>
        <a:solidFill>
          <a:srgbClr val="FFFFFF"/>
        </a:solidFill>
        <a:ln w="4252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zero"/>
  </c:chart>
  <c:spPr>
    <a:solidFill>
      <a:srgbClr val="FFFFFF"/>
    </a:solidFill>
    <a:ln w="4252">
      <a:solidFill>
        <a:srgbClr val="000000"/>
      </a:solidFill>
      <a:prstDash val="solid"/>
    </a:ln>
  </c:spPr>
  <c:txPr>
    <a:bodyPr/>
    <a:lstStyle/>
    <a:p>
      <a:pPr>
        <a:defRPr sz="1071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843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2 </a:t>
            </a:r>
            <a:r>
              <a:rPr lang="cs-CZ" sz="2000" dirty="0"/>
              <a:t>Důvod nespokojenosti s inovovaným vzdělávacím programem (v %)</a:t>
            </a:r>
          </a:p>
        </c:rich>
      </c:tx>
      <c:layout>
        <c:manualLayout>
          <c:xMode val="edge"/>
          <c:yMode val="edge"/>
          <c:x val="0.12881353867889483"/>
          <c:y val="1.9802189360476303E-2"/>
        </c:manualLayout>
      </c:layout>
      <c:spPr>
        <a:noFill/>
        <a:ln w="27706">
          <a:noFill/>
        </a:ln>
      </c:spPr>
    </c:title>
    <c:plotArea>
      <c:layout>
        <c:manualLayout>
          <c:layoutTarget val="inner"/>
          <c:xMode val="edge"/>
          <c:yMode val="edge"/>
          <c:x val="0.10338983050847445"/>
          <c:y val="0.2178217821782179"/>
          <c:w val="0.65932203389830668"/>
          <c:h val="0.6559405940594083"/>
        </c:manualLayout>
      </c:layout>
      <c:bar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Velká náročnost</c:v>
                </c:pt>
              </c:strCache>
            </c:strRef>
          </c:tx>
          <c:spPr>
            <a:solidFill>
              <a:srgbClr val="9999FF"/>
            </a:solidFill>
            <a:ln w="13853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7706">
                <a:noFill/>
              </a:ln>
            </c:spPr>
            <c:txPr>
              <a:bodyPr/>
              <a:lstStyle/>
              <a:p>
                <a:pPr>
                  <a:defRPr sz="1293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(List1!$D$6,List1!$F$6,List1!$H$6,List1!$J$6)</c:f>
              <c:numCache>
                <c:formatCode>0.00</c:formatCode>
                <c:ptCount val="4"/>
                <c:pt idx="0">
                  <c:v>0</c:v>
                </c:pt>
                <c:pt idx="1">
                  <c:v>100</c:v>
                </c:pt>
                <c:pt idx="2">
                  <c:v>0</c:v>
                </c:pt>
                <c:pt idx="3">
                  <c:v>80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Komunikace e-mailem</c:v>
                </c:pt>
              </c:strCache>
            </c:strRef>
          </c:tx>
          <c:spPr>
            <a:solidFill>
              <a:srgbClr val="993366"/>
            </a:solidFill>
            <a:ln w="13853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7706">
                <a:noFill/>
              </a:ln>
            </c:spPr>
            <c:txPr>
              <a:bodyPr/>
              <a:lstStyle/>
              <a:p>
                <a:pPr>
                  <a:defRPr sz="1293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(List1!$D$7,List1!$F$7,List1!$H$7,List1!$J$7)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100</c:v>
                </c:pt>
                <c:pt idx="3">
                  <c:v>20</c:v>
                </c:pt>
              </c:numCache>
            </c:numRef>
          </c:val>
        </c:ser>
        <c:dLbls>
          <c:showVal val="1"/>
        </c:dLbls>
        <c:axId val="105335040"/>
        <c:axId val="105349120"/>
      </c:barChart>
      <c:catAx>
        <c:axId val="105335040"/>
        <c:scaling>
          <c:orientation val="minMax"/>
        </c:scaling>
        <c:delete val="1"/>
        <c:axPos val="b"/>
        <c:tickLblPos val="none"/>
        <c:crossAx val="105349120"/>
        <c:crosses val="autoZero"/>
        <c:auto val="1"/>
        <c:lblAlgn val="ctr"/>
        <c:lblOffset val="100"/>
      </c:catAx>
      <c:valAx>
        <c:axId val="105349120"/>
        <c:scaling>
          <c:orientation val="minMax"/>
        </c:scaling>
        <c:axPos val="l"/>
        <c:numFmt formatCode="0.00" sourceLinked="1"/>
        <c:tickLblPos val="nextTo"/>
        <c:spPr>
          <a:ln w="346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56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cs-CZ"/>
          </a:p>
        </c:txPr>
        <c:crossAx val="105335040"/>
        <c:crosses val="autoZero"/>
        <c:crossBetween val="between"/>
      </c:valAx>
      <c:spPr>
        <a:solidFill>
          <a:srgbClr val="C0C0C0"/>
        </a:solidFill>
        <a:ln w="27706">
          <a:noFill/>
        </a:ln>
      </c:spPr>
    </c:plotArea>
    <c:legend>
      <c:legendPos val="r"/>
      <c:layout>
        <c:manualLayout>
          <c:xMode val="edge"/>
          <c:yMode val="edge"/>
          <c:x val="0.73898301575412151"/>
          <c:y val="0.47524742334037512"/>
          <c:w val="0.25254227792291639"/>
          <c:h val="0.13899600964513614"/>
        </c:manualLayout>
      </c:layout>
      <c:spPr>
        <a:solidFill>
          <a:srgbClr val="FFFFFF"/>
        </a:solidFill>
        <a:ln w="3463">
          <a:solidFill>
            <a:srgbClr val="000000"/>
          </a:solidFill>
          <a:prstDash val="solid"/>
        </a:ln>
      </c:spPr>
      <c:txPr>
        <a:bodyPr/>
        <a:lstStyle/>
        <a:p>
          <a:pPr>
            <a:defRPr sz="1291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463">
      <a:solidFill>
        <a:srgbClr val="000000"/>
      </a:solidFill>
      <a:prstDash val="solid"/>
    </a:ln>
  </c:spPr>
  <c:txPr>
    <a:bodyPr/>
    <a:lstStyle/>
    <a:p>
      <a:pPr>
        <a:defRPr sz="1066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826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3 </a:t>
            </a:r>
            <a:r>
              <a:rPr lang="cs-CZ" sz="2000" dirty="0"/>
              <a:t>Spokojenost s nabídkou předmětů </a:t>
            </a:r>
            <a:endParaRPr lang="cs-CZ" sz="2000" dirty="0" smtClean="0"/>
          </a:p>
          <a:p>
            <a:pPr>
              <a:defRPr sz="1826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 smtClean="0"/>
              <a:t>v </a:t>
            </a:r>
            <a:r>
              <a:rPr lang="cs-CZ" sz="2000" dirty="0"/>
              <a:t>1. ročníku (v %)</a:t>
            </a:r>
          </a:p>
        </c:rich>
      </c:tx>
      <c:layout>
        <c:manualLayout>
          <c:xMode val="edge"/>
          <c:yMode val="edge"/>
          <c:x val="0.15719067843792262"/>
          <c:y val="1.8957480314960643E-2"/>
        </c:manualLayout>
      </c:layout>
      <c:spPr>
        <a:noFill/>
        <a:ln w="24260">
          <a:noFill/>
        </a:ln>
      </c:spPr>
    </c:title>
    <c:plotArea>
      <c:layout>
        <c:manualLayout>
          <c:layoutTarget val="inner"/>
          <c:xMode val="edge"/>
          <c:yMode val="edge"/>
          <c:x val="0.10367892976588629"/>
          <c:y val="0.15876777251184884"/>
          <c:w val="0.71571906354515258"/>
          <c:h val="0.7298578199052137"/>
        </c:manualLayout>
      </c:layout>
      <c:bar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9999FF"/>
            </a:solidFill>
            <a:ln w="12132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4260">
                <a:noFill/>
              </a:ln>
            </c:spPr>
            <c:txPr>
              <a:bodyPr/>
              <a:lstStyle/>
              <a:p>
                <a:pPr>
                  <a:defRPr sz="1338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(List1!$D$6,List1!$F$6,List1!$H$6,List1!$J$6)</c:f>
              <c:numCache>
                <c:formatCode>0.00</c:formatCode>
                <c:ptCount val="4"/>
                <c:pt idx="0">
                  <c:v>26.506024096385534</c:v>
                </c:pt>
                <c:pt idx="1">
                  <c:v>24.242424242424217</c:v>
                </c:pt>
                <c:pt idx="2">
                  <c:v>12.5</c:v>
                </c:pt>
                <c:pt idx="3">
                  <c:v>25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93366"/>
            </a:solidFill>
            <a:ln w="12132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4260">
                <a:noFill/>
              </a:ln>
            </c:spPr>
            <c:txPr>
              <a:bodyPr/>
              <a:lstStyle/>
              <a:p>
                <a:pPr>
                  <a:defRPr sz="1338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(List1!$D$7,List1!$F$7,List1!$H$7,List1!$J$7)</c:f>
              <c:numCache>
                <c:formatCode>0.00</c:formatCode>
                <c:ptCount val="4"/>
                <c:pt idx="0">
                  <c:v>65.060240963855421</c:v>
                </c:pt>
                <c:pt idx="1">
                  <c:v>63.636363636363626</c:v>
                </c:pt>
                <c:pt idx="2">
                  <c:v>87.5</c:v>
                </c:pt>
                <c:pt idx="3">
                  <c:v>66.129032258064427</c:v>
                </c:pt>
              </c:numCache>
            </c:numRef>
          </c:val>
        </c:ser>
        <c:ser>
          <c:idx val="2"/>
          <c:order val="2"/>
          <c:tx>
            <c:strRef>
              <c:f>List1!$B$8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FFCC"/>
            </a:solidFill>
            <a:ln w="12132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4260">
                <a:noFill/>
              </a:ln>
            </c:spPr>
            <c:txPr>
              <a:bodyPr/>
              <a:lstStyle/>
              <a:p>
                <a:pPr>
                  <a:defRPr sz="1338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(List1!$D$8,List1!$F$8,List1!$H$8,List1!$J$8)</c:f>
              <c:numCache>
                <c:formatCode>0.00</c:formatCode>
                <c:ptCount val="4"/>
                <c:pt idx="0">
                  <c:v>7.2289156626505982</c:v>
                </c:pt>
                <c:pt idx="1">
                  <c:v>12.121212121212112</c:v>
                </c:pt>
                <c:pt idx="2">
                  <c:v>0</c:v>
                </c:pt>
                <c:pt idx="3">
                  <c:v>8.0645161290322598</c:v>
                </c:pt>
              </c:numCache>
            </c:numRef>
          </c:val>
        </c:ser>
        <c:ser>
          <c:idx val="3"/>
          <c:order val="3"/>
          <c:tx>
            <c:strRef>
              <c:f>List1!$B$9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CFFFF"/>
            </a:solidFill>
            <a:ln w="12132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4260">
                <a:noFill/>
              </a:ln>
            </c:spPr>
            <c:txPr>
              <a:bodyPr/>
              <a:lstStyle/>
              <a:p>
                <a:pPr>
                  <a:defRPr sz="1338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(List1!$D$9,List1!$F$9,List1!$H$9,List1!$J$9)</c:f>
              <c:numCache>
                <c:formatCode>0.00</c:formatCode>
                <c:ptCount val="4"/>
                <c:pt idx="0">
                  <c:v>1.2048192771084332</c:v>
                </c:pt>
                <c:pt idx="1">
                  <c:v>0</c:v>
                </c:pt>
                <c:pt idx="2">
                  <c:v>0</c:v>
                </c:pt>
                <c:pt idx="3">
                  <c:v>0.80645161290322609</c:v>
                </c:pt>
              </c:numCache>
            </c:numRef>
          </c:val>
        </c:ser>
        <c:dLbls>
          <c:showVal val="1"/>
        </c:dLbls>
        <c:axId val="109326720"/>
        <c:axId val="109328256"/>
      </c:barChart>
      <c:catAx>
        <c:axId val="109326720"/>
        <c:scaling>
          <c:orientation val="minMax"/>
        </c:scaling>
        <c:delete val="1"/>
        <c:axPos val="b"/>
        <c:tickLblPos val="none"/>
        <c:crossAx val="109328256"/>
        <c:crosses val="autoZero"/>
        <c:auto val="1"/>
        <c:lblAlgn val="ctr"/>
        <c:lblOffset val="100"/>
      </c:catAx>
      <c:valAx>
        <c:axId val="109328256"/>
        <c:scaling>
          <c:orientation val="minMax"/>
        </c:scaling>
        <c:axPos val="l"/>
        <c:numFmt formatCode="0.00" sourceLinked="1"/>
        <c:tickLblPos val="nextTo"/>
        <c:spPr>
          <a:ln w="3033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908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cs-CZ"/>
          </a:p>
        </c:txPr>
        <c:crossAx val="109326720"/>
        <c:crosses val="autoZero"/>
        <c:crossBetween val="between"/>
      </c:valAx>
      <c:spPr>
        <a:solidFill>
          <a:srgbClr val="C0C0C0"/>
        </a:solidFill>
        <a:ln w="24260">
          <a:noFill/>
        </a:ln>
      </c:spPr>
    </c:plotArea>
    <c:legend>
      <c:legendPos val="r"/>
      <c:layout>
        <c:manualLayout>
          <c:xMode val="edge"/>
          <c:yMode val="edge"/>
          <c:x val="0.80977065139584881"/>
          <c:y val="0.46135580052493441"/>
          <c:w val="0.18078358387019808"/>
          <c:h val="0.28768377952755936"/>
        </c:manualLayout>
      </c:layout>
      <c:spPr>
        <a:solidFill>
          <a:srgbClr val="FFFFFF"/>
        </a:solidFill>
        <a:ln w="3033">
          <a:solidFill>
            <a:srgbClr val="000000"/>
          </a:solidFill>
          <a:prstDash val="solid"/>
        </a:ln>
      </c:spPr>
      <c:txPr>
        <a:bodyPr/>
        <a:lstStyle/>
        <a:p>
          <a:pPr>
            <a:defRPr sz="1338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033">
      <a:solidFill>
        <a:srgbClr val="000000"/>
      </a:solidFill>
      <a:prstDash val="solid"/>
    </a:ln>
  </c:spPr>
  <c:txPr>
    <a:bodyPr/>
    <a:lstStyle/>
    <a:p>
      <a:pPr>
        <a:defRPr sz="932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6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4 </a:t>
            </a:r>
            <a:r>
              <a:rPr lang="cs-CZ" sz="2000" dirty="0"/>
              <a:t>Spokojenost s hodinovou dotací </a:t>
            </a:r>
            <a:r>
              <a:rPr lang="cs-CZ" sz="2000" dirty="0" smtClean="0"/>
              <a:t>(v %)</a:t>
            </a:r>
            <a:endParaRPr lang="cs-CZ" sz="2000" dirty="0"/>
          </a:p>
        </c:rich>
      </c:tx>
      <c:layout>
        <c:manualLayout>
          <c:xMode val="edge"/>
          <c:yMode val="edge"/>
          <c:x val="0.15335024227740773"/>
          <c:y val="2.5147524662865416E-2"/>
        </c:manualLayout>
      </c:layout>
      <c:spPr>
        <a:noFill/>
        <a:ln w="25400">
          <a:noFill/>
        </a:ln>
      </c:spPr>
    </c:title>
    <c:view3D>
      <c:hPercent val="6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0.10502864425600651"/>
          <c:y val="0.15506403294415791"/>
          <c:w val="0.85001880173632127"/>
          <c:h val="0.55166421955743383"/>
        </c:manualLayout>
      </c:layout>
      <c:bar3DChart>
        <c:barDir val="col"/>
        <c:grouping val="clustered"/>
        <c:ser>
          <c:idx val="0"/>
          <c:order val="0"/>
          <c:tx>
            <c:v>Ano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howVal val="1"/>
          </c:dLbls>
          <c:cat>
            <c:strRef>
              <c:f>List1!$B$6:$B$18</c:f>
              <c:strCache>
                <c:ptCount val="13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  <c:pt idx="11">
                  <c:v>Odborný seminář</c:v>
                </c:pt>
                <c:pt idx="12">
                  <c:v>Orientace v sociální síti</c:v>
                </c:pt>
              </c:strCache>
            </c:strRef>
          </c:cat>
          <c:val>
            <c:numRef>
              <c:f>List1!$D$6:$D$18</c:f>
              <c:numCache>
                <c:formatCode>0.00</c:formatCode>
                <c:ptCount val="13"/>
                <c:pt idx="0">
                  <c:v>63.70967741935484</c:v>
                </c:pt>
                <c:pt idx="1">
                  <c:v>89.516129032258064</c:v>
                </c:pt>
                <c:pt idx="2">
                  <c:v>86.290322580645167</c:v>
                </c:pt>
                <c:pt idx="3">
                  <c:v>86.290322580645167</c:v>
                </c:pt>
                <c:pt idx="4">
                  <c:v>70.967741935483858</c:v>
                </c:pt>
                <c:pt idx="5">
                  <c:v>86.290322580645167</c:v>
                </c:pt>
                <c:pt idx="6">
                  <c:v>74.1935483870963</c:v>
                </c:pt>
                <c:pt idx="7">
                  <c:v>71.774193548387601</c:v>
                </c:pt>
                <c:pt idx="8">
                  <c:v>86.290322580645167</c:v>
                </c:pt>
                <c:pt idx="9">
                  <c:v>72.58064516129032</c:v>
                </c:pt>
                <c:pt idx="10">
                  <c:v>76.612903225806463</c:v>
                </c:pt>
                <c:pt idx="11">
                  <c:v>84.677419354838719</c:v>
                </c:pt>
                <c:pt idx="12">
                  <c:v>91.129032258063688</c:v>
                </c:pt>
              </c:numCache>
            </c:numRef>
          </c:val>
        </c:ser>
        <c:ser>
          <c:idx val="1"/>
          <c:order val="1"/>
          <c:tx>
            <c:v>Ne, zvýšit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List1!$B$6:$B$18</c:f>
              <c:strCache>
                <c:ptCount val="13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  <c:pt idx="11">
                  <c:v>Odborný seminář</c:v>
                </c:pt>
                <c:pt idx="12">
                  <c:v>Orientace v sociální síti</c:v>
                </c:pt>
              </c:strCache>
            </c:strRef>
          </c:cat>
          <c:val>
            <c:numRef>
              <c:f>List1!$F$6:$F$18</c:f>
              <c:numCache>
                <c:formatCode>0.00</c:formatCode>
                <c:ptCount val="13"/>
                <c:pt idx="0">
                  <c:v>30.64516129032258</c:v>
                </c:pt>
                <c:pt idx="1">
                  <c:v>10.483870967741936</c:v>
                </c:pt>
                <c:pt idx="2">
                  <c:v>11.290322580645148</c:v>
                </c:pt>
                <c:pt idx="3">
                  <c:v>12.903225806451612</c:v>
                </c:pt>
                <c:pt idx="4">
                  <c:v>2.4193548387096775</c:v>
                </c:pt>
                <c:pt idx="5">
                  <c:v>9.6774193548387206</c:v>
                </c:pt>
                <c:pt idx="6">
                  <c:v>18.548387096774189</c:v>
                </c:pt>
                <c:pt idx="7">
                  <c:v>15.322580645161374</c:v>
                </c:pt>
                <c:pt idx="8">
                  <c:v>7.2580645161290285</c:v>
                </c:pt>
                <c:pt idx="9">
                  <c:v>8.0645161290322598</c:v>
                </c:pt>
                <c:pt idx="10">
                  <c:v>8.870967741935468</c:v>
                </c:pt>
                <c:pt idx="11">
                  <c:v>4.0322580645161334</c:v>
                </c:pt>
                <c:pt idx="12">
                  <c:v>6.4516129032258114</c:v>
                </c:pt>
              </c:numCache>
            </c:numRef>
          </c:val>
        </c:ser>
        <c:ser>
          <c:idx val="2"/>
          <c:order val="2"/>
          <c:tx>
            <c:v>Ne, snížit</c:v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List1!$B$6:$B$18</c:f>
              <c:strCache>
                <c:ptCount val="13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  <c:pt idx="11">
                  <c:v>Odborný seminář</c:v>
                </c:pt>
                <c:pt idx="12">
                  <c:v>Orientace v sociální síti</c:v>
                </c:pt>
              </c:strCache>
            </c:strRef>
          </c:cat>
          <c:val>
            <c:numRef>
              <c:f>List1!$H$6:$H$18</c:f>
              <c:numCache>
                <c:formatCode>0.00</c:formatCode>
                <c:ptCount val="13"/>
                <c:pt idx="0">
                  <c:v>5.6451612903225801</c:v>
                </c:pt>
                <c:pt idx="1">
                  <c:v>0</c:v>
                </c:pt>
                <c:pt idx="2">
                  <c:v>2.4193548387096775</c:v>
                </c:pt>
                <c:pt idx="3">
                  <c:v>0.80645161290322664</c:v>
                </c:pt>
                <c:pt idx="4">
                  <c:v>26.612903225806608</c:v>
                </c:pt>
                <c:pt idx="5">
                  <c:v>4.0322580645161334</c:v>
                </c:pt>
                <c:pt idx="6">
                  <c:v>7.2580645161290285</c:v>
                </c:pt>
                <c:pt idx="7">
                  <c:v>12.903225806451612</c:v>
                </c:pt>
                <c:pt idx="8">
                  <c:v>6.4516129032258114</c:v>
                </c:pt>
                <c:pt idx="9">
                  <c:v>19.354838709677576</c:v>
                </c:pt>
                <c:pt idx="10">
                  <c:v>14.516129032258066</c:v>
                </c:pt>
                <c:pt idx="11">
                  <c:v>11.290322580645148</c:v>
                </c:pt>
                <c:pt idx="12">
                  <c:v>2.4193548387096775</c:v>
                </c:pt>
              </c:numCache>
            </c:numRef>
          </c:val>
        </c:ser>
        <c:dLbls/>
        <c:shape val="box"/>
        <c:axId val="77815808"/>
        <c:axId val="77817344"/>
        <c:axId val="0"/>
      </c:bar3DChart>
      <c:catAx>
        <c:axId val="7781580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77817344"/>
        <c:crosses val="autoZero"/>
        <c:auto val="1"/>
        <c:lblAlgn val="ctr"/>
        <c:lblOffset val="100"/>
        <c:tickLblSkip val="1"/>
        <c:tickMarkSkip val="1"/>
      </c:catAx>
      <c:valAx>
        <c:axId val="77817344"/>
        <c:scaling>
          <c:orientation val="minMax"/>
        </c:scaling>
        <c:axPos val="l"/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778158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742946194225695"/>
          <c:y val="0.51461059413027921"/>
          <c:w val="0.17225532505552191"/>
          <c:h val="0.24064643859172793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5 </a:t>
            </a:r>
            <a:r>
              <a:rPr lang="cs-CZ" sz="2000" dirty="0"/>
              <a:t>Spokojenost s obsahovou náplní jednotlivých </a:t>
            </a:r>
            <a:r>
              <a:rPr lang="cs-CZ" sz="2000" dirty="0" smtClean="0"/>
              <a:t>předmětů (v %)</a:t>
            </a:r>
            <a:endParaRPr lang="cs-CZ" sz="2000" dirty="0"/>
          </a:p>
        </c:rich>
      </c:tx>
      <c:layout>
        <c:manualLayout>
          <c:xMode val="edge"/>
          <c:yMode val="edge"/>
          <c:x val="0.13753332130913004"/>
          <c:y val="3.847225993302561E-2"/>
        </c:manualLayout>
      </c:layout>
      <c:spPr>
        <a:noFill/>
        <a:ln w="25400">
          <a:noFill/>
        </a:ln>
      </c:spPr>
    </c:title>
    <c:view3D>
      <c:hPercent val="50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5760653318184527E-2"/>
          <c:y val="0.17799409003998037"/>
          <c:w val="0.70226648188852947"/>
          <c:h val="0.74110266580282158"/>
        </c:manualLayout>
      </c:layout>
      <c:bar3D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cs-CZ"/>
              </a:p>
            </c:txPr>
            <c:showVal val="1"/>
          </c:dLbls>
          <c:val>
            <c:numRef>
              <c:f>(List1!$D$6;List1!$F$6;List1!$H$6;List1!$J$6)</c:f>
              <c:numCache>
                <c:formatCode>0.00</c:formatCode>
                <c:ptCount val="4"/>
                <c:pt idx="0">
                  <c:v>15.662650602409714</c:v>
                </c:pt>
                <c:pt idx="1">
                  <c:v>21.212121212121044</c:v>
                </c:pt>
                <c:pt idx="2">
                  <c:v>12.5</c:v>
                </c:pt>
                <c:pt idx="3">
                  <c:v>16.935483870967484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cs-CZ"/>
              </a:p>
            </c:txPr>
            <c:showVal val="1"/>
          </c:dLbls>
          <c:val>
            <c:numRef>
              <c:f>(List1!$D$7;List1!$F$7;List1!$H$7;List1!$J$7)</c:f>
              <c:numCache>
                <c:formatCode>0.00</c:formatCode>
                <c:ptCount val="4"/>
                <c:pt idx="0">
                  <c:v>83.132530120480823</c:v>
                </c:pt>
                <c:pt idx="1">
                  <c:v>72.727272727272734</c:v>
                </c:pt>
                <c:pt idx="2">
                  <c:v>87.5</c:v>
                </c:pt>
                <c:pt idx="3">
                  <c:v>80.645161290322577</c:v>
                </c:pt>
              </c:numCache>
            </c:numRef>
          </c:val>
        </c:ser>
        <c:ser>
          <c:idx val="2"/>
          <c:order val="2"/>
          <c:tx>
            <c:strRef>
              <c:f>List1!$B$8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cs-CZ"/>
              </a:p>
            </c:txPr>
            <c:showVal val="1"/>
          </c:dLbls>
          <c:val>
            <c:numRef>
              <c:f>(List1!$D$8;List1!$F$8;List1!$H$8;List1!$J$8)</c:f>
              <c:numCache>
                <c:formatCode>0.00</c:formatCode>
                <c:ptCount val="4"/>
                <c:pt idx="0">
                  <c:v>1.2048192771084254</c:v>
                </c:pt>
                <c:pt idx="1">
                  <c:v>6.0606060606060606</c:v>
                </c:pt>
                <c:pt idx="2">
                  <c:v>0</c:v>
                </c:pt>
                <c:pt idx="3">
                  <c:v>2.4193548387096775</c:v>
                </c:pt>
              </c:numCache>
            </c:numRef>
          </c:val>
        </c:ser>
        <c:ser>
          <c:idx val="3"/>
          <c:order val="3"/>
          <c:tx>
            <c:strRef>
              <c:f>List1!$B$9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showVal val="1"/>
          </c:dLbls>
          <c:val>
            <c:numRef>
              <c:f>(List1!$D$9;List1!$F$9;List1!$H$9;List1!$J$9)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/>
        <c:shape val="box"/>
        <c:axId val="82077952"/>
        <c:axId val="82092032"/>
        <c:axId val="0"/>
      </c:bar3DChart>
      <c:catAx>
        <c:axId val="82077952"/>
        <c:scaling>
          <c:orientation val="minMax"/>
        </c:scaling>
        <c:delete val="1"/>
        <c:axPos val="b"/>
        <c:tickLblPos val="none"/>
        <c:crossAx val="82092032"/>
        <c:crosses val="autoZero"/>
        <c:auto val="1"/>
        <c:lblAlgn val="ctr"/>
        <c:lblOffset val="100"/>
      </c:catAx>
      <c:valAx>
        <c:axId val="82092032"/>
        <c:scaling>
          <c:orientation val="minMax"/>
        </c:scaling>
        <c:axPos val="l"/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820779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0583077054763108"/>
          <c:y val="0.43042207102753255"/>
          <c:w val="0.18122601528092824"/>
          <c:h val="0.27508192543893178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6 </a:t>
            </a:r>
            <a:r>
              <a:rPr lang="cs-CZ" sz="2000" dirty="0"/>
              <a:t>Spokojenost s formou výuky v předmětech </a:t>
            </a:r>
            <a:endParaRPr lang="cs-CZ" sz="2000" dirty="0" smtClean="0"/>
          </a:p>
          <a:p>
            <a:pPr>
              <a:defRPr sz="2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 smtClean="0"/>
              <a:t>1</a:t>
            </a:r>
            <a:r>
              <a:rPr lang="cs-CZ" sz="2000" dirty="0"/>
              <a:t>. </a:t>
            </a:r>
            <a:r>
              <a:rPr lang="cs-CZ" sz="2000" dirty="0" smtClean="0"/>
              <a:t>ročníku (v %)</a:t>
            </a:r>
            <a:endParaRPr lang="cs-CZ" sz="2000" dirty="0"/>
          </a:p>
        </c:rich>
      </c:tx>
      <c:layout>
        <c:manualLayout>
          <c:xMode val="edge"/>
          <c:yMode val="edge"/>
          <c:x val="9.2549338784575025E-2"/>
          <c:y val="7.7185718164539795E-3"/>
        </c:manualLayout>
      </c:layout>
      <c:spPr>
        <a:noFill/>
        <a:ln w="25400">
          <a:noFill/>
        </a:ln>
      </c:spPr>
    </c:title>
    <c:view3D>
      <c:hPercent val="67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7.5412339912705684E-2"/>
          <c:y val="0.15897966346299933"/>
          <c:w val="0.92458766008729198"/>
          <c:h val="0.50411182594810666"/>
        </c:manualLayout>
      </c:layout>
      <c:bar3DChart>
        <c:barDir val="col"/>
        <c:grouping val="clustered"/>
        <c:ser>
          <c:idx val="0"/>
          <c:order val="0"/>
          <c:tx>
            <c:v>Ano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howVal val="1"/>
          </c:dLbls>
          <c:cat>
            <c:strRef>
              <c:f>List1!$B$6:$B$18</c:f>
              <c:strCache>
                <c:ptCount val="13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  <c:pt idx="11">
                  <c:v>Odborný seminář</c:v>
                </c:pt>
                <c:pt idx="12">
                  <c:v>Orientace v sociální síti</c:v>
                </c:pt>
              </c:strCache>
            </c:strRef>
          </c:cat>
          <c:val>
            <c:numRef>
              <c:f>List1!$D$6:$D$18</c:f>
              <c:numCache>
                <c:formatCode>0.00</c:formatCode>
                <c:ptCount val="13"/>
                <c:pt idx="0">
                  <c:v>85.483870967741908</c:v>
                </c:pt>
                <c:pt idx="1">
                  <c:v>96.774193548387601</c:v>
                </c:pt>
                <c:pt idx="2">
                  <c:v>93.548387096773439</c:v>
                </c:pt>
                <c:pt idx="3">
                  <c:v>94.354838709677409</c:v>
                </c:pt>
                <c:pt idx="4">
                  <c:v>85.483870967741908</c:v>
                </c:pt>
                <c:pt idx="5">
                  <c:v>95.161290322580186</c:v>
                </c:pt>
                <c:pt idx="6">
                  <c:v>89.516129032258064</c:v>
                </c:pt>
                <c:pt idx="7">
                  <c:v>89.516129032258064</c:v>
                </c:pt>
                <c:pt idx="8">
                  <c:v>85.483870967741908</c:v>
                </c:pt>
                <c:pt idx="9">
                  <c:v>77.41935483870968</c:v>
                </c:pt>
                <c:pt idx="10">
                  <c:v>93.548387096773439</c:v>
                </c:pt>
                <c:pt idx="11">
                  <c:v>84.677419354838719</c:v>
                </c:pt>
                <c:pt idx="12">
                  <c:v>90.322580645161281</c:v>
                </c:pt>
              </c:numCache>
            </c:numRef>
          </c:val>
        </c:ser>
        <c:ser>
          <c:idx val="1"/>
          <c:order val="1"/>
          <c:tx>
            <c:v>Ne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showVal val="1"/>
          </c:dLbls>
          <c:cat>
            <c:strRef>
              <c:f>List1!$B$6:$B$18</c:f>
              <c:strCache>
                <c:ptCount val="13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  <c:pt idx="11">
                  <c:v>Odborný seminář</c:v>
                </c:pt>
                <c:pt idx="12">
                  <c:v>Orientace v sociální síti</c:v>
                </c:pt>
              </c:strCache>
            </c:strRef>
          </c:cat>
          <c:val>
            <c:numRef>
              <c:f>List1!$F$6:$F$18</c:f>
              <c:numCache>
                <c:formatCode>0.00</c:formatCode>
                <c:ptCount val="13"/>
                <c:pt idx="0">
                  <c:v>13.709677419354838</c:v>
                </c:pt>
                <c:pt idx="1">
                  <c:v>2.4193548387096775</c:v>
                </c:pt>
                <c:pt idx="2">
                  <c:v>5.6451612903225801</c:v>
                </c:pt>
                <c:pt idx="3">
                  <c:v>4.838709677419355</c:v>
                </c:pt>
                <c:pt idx="4">
                  <c:v>13.709677419354838</c:v>
                </c:pt>
                <c:pt idx="5">
                  <c:v>4.0322580645161334</c:v>
                </c:pt>
                <c:pt idx="6">
                  <c:v>9.6774193548387206</c:v>
                </c:pt>
                <c:pt idx="7">
                  <c:v>9.6774193548387206</c:v>
                </c:pt>
                <c:pt idx="8">
                  <c:v>12.903225806451612</c:v>
                </c:pt>
                <c:pt idx="9">
                  <c:v>21.774193548387089</c:v>
                </c:pt>
                <c:pt idx="10">
                  <c:v>5.6451612903225801</c:v>
                </c:pt>
                <c:pt idx="11">
                  <c:v>14.516129032258066</c:v>
                </c:pt>
                <c:pt idx="12">
                  <c:v>6.4516129032258114</c:v>
                </c:pt>
              </c:numCache>
            </c:numRef>
          </c:val>
        </c:ser>
        <c:ser>
          <c:idx val="2"/>
          <c:order val="2"/>
          <c:tx>
            <c:v>Neodpověděl(a)</c:v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List1!$B$6:$B$18</c:f>
              <c:strCache>
                <c:ptCount val="13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  <c:pt idx="11">
                  <c:v>Odborný seminář</c:v>
                </c:pt>
                <c:pt idx="12">
                  <c:v>Orientace v sociální síti</c:v>
                </c:pt>
              </c:strCache>
            </c:strRef>
          </c:cat>
          <c:val>
            <c:numRef>
              <c:f>List1!$H$6:$H$18</c:f>
              <c:numCache>
                <c:formatCode>0.00</c:formatCode>
                <c:ptCount val="13"/>
                <c:pt idx="0">
                  <c:v>0.80645161290322664</c:v>
                </c:pt>
                <c:pt idx="1">
                  <c:v>0.80645161290322664</c:v>
                </c:pt>
                <c:pt idx="2">
                  <c:v>0.80645161290322664</c:v>
                </c:pt>
                <c:pt idx="3">
                  <c:v>0.80645161290322664</c:v>
                </c:pt>
                <c:pt idx="4">
                  <c:v>0.80645161290322664</c:v>
                </c:pt>
                <c:pt idx="5">
                  <c:v>0.80645161290322664</c:v>
                </c:pt>
                <c:pt idx="6">
                  <c:v>0.80645161290322664</c:v>
                </c:pt>
                <c:pt idx="7">
                  <c:v>0.80645161290322664</c:v>
                </c:pt>
                <c:pt idx="8">
                  <c:v>1.6129032258064515</c:v>
                </c:pt>
                <c:pt idx="9">
                  <c:v>0.80645161290322664</c:v>
                </c:pt>
                <c:pt idx="10">
                  <c:v>0.80645161290322664</c:v>
                </c:pt>
                <c:pt idx="11">
                  <c:v>0.80645161290322664</c:v>
                </c:pt>
                <c:pt idx="12">
                  <c:v>3.2258064516129052</c:v>
                </c:pt>
              </c:numCache>
            </c:numRef>
          </c:val>
        </c:ser>
        <c:dLbls/>
        <c:shape val="box"/>
        <c:axId val="77884800"/>
        <c:axId val="77894784"/>
        <c:axId val="0"/>
      </c:bar3DChart>
      <c:catAx>
        <c:axId val="77884800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77894784"/>
        <c:crosses val="autoZero"/>
        <c:auto val="1"/>
        <c:lblAlgn val="ctr"/>
        <c:lblOffset val="100"/>
        <c:tickLblSkip val="1"/>
        <c:tickMarkSkip val="1"/>
      </c:catAx>
      <c:valAx>
        <c:axId val="77894784"/>
        <c:scaling>
          <c:orientation val="minMax"/>
        </c:scaling>
        <c:axPos val="l"/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77884800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6285306884716331"/>
          <c:y val="0.34924631188342831"/>
          <c:w val="0.20296664939087244"/>
          <c:h val="0.21067048437127256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 smtClean="0"/>
              <a:t>Graf</a:t>
            </a:r>
            <a:r>
              <a:rPr lang="cs-CZ" sz="2000" baseline="0" dirty="0" smtClean="0"/>
              <a:t> 7</a:t>
            </a:r>
            <a:r>
              <a:rPr lang="cs-CZ" sz="2000" dirty="0" smtClean="0"/>
              <a:t> </a:t>
            </a:r>
            <a:r>
              <a:rPr lang="cs-CZ" sz="2000" dirty="0"/>
              <a:t>Příprava na </a:t>
            </a:r>
            <a:r>
              <a:rPr lang="cs-CZ" sz="2000" dirty="0" smtClean="0"/>
              <a:t>zkoušku </a:t>
            </a:r>
            <a:r>
              <a:rPr lang="cs-CZ" sz="2000" dirty="0"/>
              <a:t>ze studijních </a:t>
            </a:r>
            <a:r>
              <a:rPr lang="cs-CZ" sz="2000" dirty="0" smtClean="0"/>
              <a:t>opor (v</a:t>
            </a:r>
            <a:r>
              <a:rPr lang="cs-CZ" sz="2000" baseline="0" dirty="0" smtClean="0"/>
              <a:t> %)</a:t>
            </a:r>
            <a:endParaRPr lang="cs-CZ" sz="2000" dirty="0"/>
          </a:p>
        </c:rich>
      </c:tx>
      <c:layout>
        <c:manualLayout>
          <c:xMode val="edge"/>
          <c:yMode val="edge"/>
          <c:x val="0.11954686553603877"/>
          <c:y val="5.4008507557245018E-2"/>
        </c:manualLayout>
      </c:layout>
      <c:spPr>
        <a:noFill/>
        <a:ln w="25400">
          <a:noFill/>
        </a:ln>
      </c:spPr>
    </c:title>
    <c:view3D>
      <c:hPercent val="60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plotArea>
      <c:layout>
        <c:manualLayout>
          <c:layoutTarget val="inner"/>
          <c:xMode val="edge"/>
          <c:yMode val="edge"/>
          <c:x val="7.6981273455013224E-2"/>
          <c:y val="0.19155833929849694"/>
          <c:w val="0.92301872654498685"/>
          <c:h val="0.44362825101407782"/>
        </c:manualLayout>
      </c:layout>
      <c:bar3DChart>
        <c:barDir val="col"/>
        <c:grouping val="clustered"/>
        <c:ser>
          <c:idx val="0"/>
          <c:order val="0"/>
          <c:tx>
            <c:v>Ano</c:v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showVal val="1"/>
          </c:dLbls>
          <c:cat>
            <c:strRef>
              <c:f>List1!$B$6:$B$16</c:f>
              <c:strCache>
                <c:ptCount val="11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</c:strCache>
            </c:strRef>
          </c:cat>
          <c:val>
            <c:numRef>
              <c:f>List1!$D$6:$D$16</c:f>
              <c:numCache>
                <c:formatCode>0.00</c:formatCode>
                <c:ptCount val="11"/>
                <c:pt idx="0">
                  <c:v>82.258064516128513</c:v>
                </c:pt>
                <c:pt idx="1">
                  <c:v>91.129032258063688</c:v>
                </c:pt>
                <c:pt idx="2">
                  <c:v>78.225806451612883</c:v>
                </c:pt>
                <c:pt idx="3">
                  <c:v>65.322580645161281</c:v>
                </c:pt>
                <c:pt idx="4">
                  <c:v>32.258064516129032</c:v>
                </c:pt>
                <c:pt idx="5">
                  <c:v>83.870967741935502</c:v>
                </c:pt>
                <c:pt idx="6">
                  <c:v>62.903225806451616</c:v>
                </c:pt>
                <c:pt idx="7">
                  <c:v>93.548387096773439</c:v>
                </c:pt>
                <c:pt idx="8">
                  <c:v>45.161290322580662</c:v>
                </c:pt>
                <c:pt idx="9">
                  <c:v>27.419354838709676</c:v>
                </c:pt>
                <c:pt idx="10">
                  <c:v>24.19354838709679</c:v>
                </c:pt>
              </c:numCache>
            </c:numRef>
          </c:val>
        </c:ser>
        <c:ser>
          <c:idx val="1"/>
          <c:order val="1"/>
          <c:tx>
            <c:v>Ne</c:v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showVal val="1"/>
          </c:dLbls>
          <c:cat>
            <c:strRef>
              <c:f>List1!$B$6:$B$16</c:f>
              <c:strCache>
                <c:ptCount val="11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</c:strCache>
            </c:strRef>
          </c:cat>
          <c:val>
            <c:numRef>
              <c:f>List1!$F$6:$F$16</c:f>
              <c:numCache>
                <c:formatCode>0.00</c:formatCode>
                <c:ptCount val="11"/>
                <c:pt idx="0">
                  <c:v>17.741935483870968</c:v>
                </c:pt>
                <c:pt idx="1">
                  <c:v>8.870967741935468</c:v>
                </c:pt>
                <c:pt idx="2">
                  <c:v>21.774193548387089</c:v>
                </c:pt>
                <c:pt idx="3">
                  <c:v>34.677419354838712</c:v>
                </c:pt>
                <c:pt idx="4">
                  <c:v>66.935483870967744</c:v>
                </c:pt>
                <c:pt idx="5">
                  <c:v>16.129032258064516</c:v>
                </c:pt>
                <c:pt idx="6">
                  <c:v>37.096774193548384</c:v>
                </c:pt>
                <c:pt idx="7">
                  <c:v>6.4516129032258114</c:v>
                </c:pt>
                <c:pt idx="8">
                  <c:v>53.225806451612542</c:v>
                </c:pt>
                <c:pt idx="9">
                  <c:v>71.774193548387601</c:v>
                </c:pt>
                <c:pt idx="10">
                  <c:v>73.387096774193552</c:v>
                </c:pt>
              </c:numCache>
            </c:numRef>
          </c:val>
        </c:ser>
        <c:ser>
          <c:idx val="2"/>
          <c:order val="2"/>
          <c:tx>
            <c:v>Neodpověděl(a)</c:v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strRef>
              <c:f>List1!$B$6:$B$16</c:f>
              <c:strCache>
                <c:ptCount val="11"/>
                <c:pt idx="0">
                  <c:v>Cizí jazyk</c:v>
                </c:pt>
                <c:pt idx="1">
                  <c:v>Sociální politika</c:v>
                </c:pt>
                <c:pt idx="2">
                  <c:v>Právo</c:v>
                </c:pt>
                <c:pt idx="3">
                  <c:v>Teorie a metody soc. práce</c:v>
                </c:pt>
                <c:pt idx="4">
                  <c:v>Filozofie a etika</c:v>
                </c:pt>
                <c:pt idx="5">
                  <c:v>Sociologie</c:v>
                </c:pt>
                <c:pt idx="6">
                  <c:v>Psychologie</c:v>
                </c:pt>
                <c:pt idx="7">
                  <c:v>Zdraví a nemoc</c:v>
                </c:pt>
                <c:pt idx="8">
                  <c:v>Základy pedagogiky</c:v>
                </c:pt>
                <c:pt idx="9">
                  <c:v>IKT</c:v>
                </c:pt>
                <c:pt idx="10">
                  <c:v>PKD</c:v>
                </c:pt>
              </c:strCache>
            </c:strRef>
          </c:cat>
          <c:val>
            <c:numRef>
              <c:f>List1!$H$6:$H$16</c:f>
              <c:numCache>
                <c:formatCode>0.00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0.80645161290322664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1.6129032258064515</c:v>
                </c:pt>
                <c:pt idx="9">
                  <c:v>0.80645161290322664</c:v>
                </c:pt>
                <c:pt idx="10">
                  <c:v>2.4193548387096775</c:v>
                </c:pt>
              </c:numCache>
            </c:numRef>
          </c:val>
        </c:ser>
        <c:dLbls/>
        <c:shape val="box"/>
        <c:axId val="82166528"/>
        <c:axId val="82168064"/>
        <c:axId val="0"/>
      </c:bar3DChart>
      <c:catAx>
        <c:axId val="8216652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-270000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82168064"/>
        <c:crosses val="autoZero"/>
        <c:auto val="1"/>
        <c:lblAlgn val="ctr"/>
        <c:lblOffset val="100"/>
        <c:tickLblSkip val="1"/>
        <c:tickMarkSkip val="1"/>
      </c:catAx>
      <c:valAx>
        <c:axId val="82168064"/>
        <c:scaling>
          <c:orientation val="minMax"/>
        </c:scaling>
        <c:axPos val="l"/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821665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708546522882157"/>
          <c:y val="0.70392269148174669"/>
          <c:w val="0.19586002489614296"/>
          <c:h val="0.25209496540205351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lrMapOvr bg1="dk2" tx1="lt1" bg2="dk1" tx2="lt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8 </a:t>
            </a:r>
            <a:r>
              <a:rPr lang="cs-CZ" sz="2000" dirty="0"/>
              <a:t>Usnadnění přípravy na </a:t>
            </a:r>
            <a:r>
              <a:rPr lang="cs-CZ" sz="2000" dirty="0" smtClean="0"/>
              <a:t>zkoušku </a:t>
            </a:r>
            <a:r>
              <a:rPr lang="cs-CZ" sz="2000" dirty="0"/>
              <a:t>nebo </a:t>
            </a:r>
            <a:r>
              <a:rPr lang="cs-CZ" sz="2000" dirty="0" smtClean="0"/>
              <a:t>zápočet (v %) </a:t>
            </a:r>
            <a:endParaRPr lang="cs-CZ" sz="2000" dirty="0"/>
          </a:p>
        </c:rich>
      </c:tx>
      <c:layout>
        <c:manualLayout>
          <c:xMode val="edge"/>
          <c:yMode val="edge"/>
          <c:x val="0.10872085099939435"/>
          <c:y val="3.4191329532084348E-2"/>
        </c:manualLayout>
      </c:layout>
      <c:spPr>
        <a:noFill/>
        <a:ln w="25400">
          <a:noFill/>
        </a:ln>
      </c:spPr>
    </c:title>
    <c:view3D>
      <c:hPercent val="50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9.7087502793583205E-2"/>
          <c:y val="0.16733758976174853"/>
          <c:w val="0.69093960314839831"/>
          <c:h val="0.74110266580282158"/>
        </c:manualLayout>
      </c:layout>
      <c:bar3D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Rozhodně ano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cs-CZ"/>
              </a:p>
            </c:txPr>
            <c:showVal val="1"/>
          </c:dLbls>
          <c:val>
            <c:numRef>
              <c:f>(List1!$D$6;List1!$F$6;List1!$H$6;List1!$J$6)</c:f>
              <c:numCache>
                <c:formatCode>0.00</c:formatCode>
                <c:ptCount val="4"/>
                <c:pt idx="0">
                  <c:v>62.650602409638189</c:v>
                </c:pt>
                <c:pt idx="1">
                  <c:v>72.727272727272734</c:v>
                </c:pt>
                <c:pt idx="2">
                  <c:v>100</c:v>
                </c:pt>
                <c:pt idx="3">
                  <c:v>67.741935483871501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Spíše ano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400"/>
                </a:pPr>
                <a:endParaRPr lang="cs-CZ"/>
              </a:p>
            </c:txPr>
            <c:showVal val="1"/>
          </c:dLbls>
          <c:val>
            <c:numRef>
              <c:f>(List1!$D$7;List1!$F$7;List1!$H$7;List1!$J$7)</c:f>
              <c:numCache>
                <c:formatCode>0.00</c:formatCode>
                <c:ptCount val="4"/>
                <c:pt idx="0">
                  <c:v>34.939759036144579</c:v>
                </c:pt>
                <c:pt idx="1">
                  <c:v>27.272727272726954</c:v>
                </c:pt>
                <c:pt idx="2">
                  <c:v>0</c:v>
                </c:pt>
                <c:pt idx="3">
                  <c:v>30.64516129032258</c:v>
                </c:pt>
              </c:numCache>
            </c:numRef>
          </c:val>
        </c:ser>
        <c:ser>
          <c:idx val="2"/>
          <c:order val="2"/>
          <c:tx>
            <c:strRef>
              <c:f>List1!$B$8</c:f>
              <c:strCache>
                <c:ptCount val="1"/>
                <c:pt idx="0">
                  <c:v>Spíše ne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showVal val="1"/>
          </c:dLbls>
          <c:val>
            <c:numRef>
              <c:f>(List1!$D$8;List1!$F$8;List1!$H$8;List1!$J$8)</c:f>
              <c:numCache>
                <c:formatCode>0.00</c:formatCode>
                <c:ptCount val="4"/>
                <c:pt idx="0">
                  <c:v>2.4096385542168677</c:v>
                </c:pt>
                <c:pt idx="1">
                  <c:v>0</c:v>
                </c:pt>
                <c:pt idx="2">
                  <c:v>0</c:v>
                </c:pt>
                <c:pt idx="3">
                  <c:v>1.6129032258064515</c:v>
                </c:pt>
              </c:numCache>
            </c:numRef>
          </c:val>
        </c:ser>
        <c:ser>
          <c:idx val="3"/>
          <c:order val="3"/>
          <c:tx>
            <c:strRef>
              <c:f>List1!$B$9</c:f>
              <c:strCache>
                <c:ptCount val="1"/>
                <c:pt idx="0">
                  <c:v>Rozhodně ne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dLbls>
            <c:txPr>
              <a:bodyPr/>
              <a:lstStyle/>
              <a:p>
                <a:pPr>
                  <a:defRPr sz="1200"/>
                </a:pPr>
                <a:endParaRPr lang="cs-CZ"/>
              </a:p>
            </c:txPr>
            <c:showVal val="1"/>
          </c:dLbls>
          <c:val>
            <c:numRef>
              <c:f>(List1!$D$9;List1!$F$9;List1!$H$9;List1!$J$9)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/>
        <c:shape val="box"/>
        <c:axId val="82496512"/>
        <c:axId val="82772736"/>
        <c:axId val="0"/>
      </c:bar3DChart>
      <c:catAx>
        <c:axId val="82496512"/>
        <c:scaling>
          <c:orientation val="minMax"/>
        </c:scaling>
        <c:delete val="1"/>
        <c:axPos val="b"/>
        <c:tickLblPos val="none"/>
        <c:crossAx val="82772736"/>
        <c:crosses val="autoZero"/>
        <c:auto val="1"/>
        <c:lblAlgn val="ctr"/>
        <c:lblOffset val="100"/>
      </c:catAx>
      <c:valAx>
        <c:axId val="82772736"/>
        <c:scaling>
          <c:orientation val="minMax"/>
        </c:scaling>
        <c:axPos val="l"/>
        <c:numFmt formatCode="0.0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cs-CZ"/>
          </a:p>
        </c:txPr>
        <c:crossAx val="8249651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9977108531536667"/>
          <c:y val="0.3940584586017658"/>
          <c:w val="0.18728543150980176"/>
          <c:h val="0.34477881173944447"/>
        </c:manualLayout>
      </c:layout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cs-CZ"/>
    </a:p>
  </c:txPr>
  <c:externalData r:id="rId2"/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cs-CZ"/>
  <c:chart>
    <c:title>
      <c:tx>
        <c:rich>
          <a:bodyPr/>
          <a:lstStyle/>
          <a:p>
            <a:pPr>
              <a:defRPr sz="1738" b="1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r>
              <a:rPr lang="cs-CZ" sz="2000" dirty="0"/>
              <a:t>Graf </a:t>
            </a:r>
            <a:r>
              <a:rPr lang="cs-CZ" sz="2000" dirty="0" smtClean="0"/>
              <a:t>9 </a:t>
            </a:r>
            <a:r>
              <a:rPr lang="cs-CZ" sz="2000" dirty="0"/>
              <a:t>Úroveň studijních opor (v %)</a:t>
            </a:r>
          </a:p>
        </c:rich>
      </c:tx>
      <c:layout>
        <c:manualLayout>
          <c:xMode val="edge"/>
          <c:yMode val="edge"/>
          <c:x val="0.18870679498396045"/>
          <c:y val="4.6220873154214484E-2"/>
        </c:manualLayout>
      </c:layout>
      <c:spPr>
        <a:noFill/>
        <a:ln w="26786">
          <a:noFill/>
        </a:ln>
      </c:spPr>
    </c:title>
    <c:plotArea>
      <c:layout>
        <c:manualLayout>
          <c:layoutTarget val="inner"/>
          <c:xMode val="edge"/>
          <c:yMode val="edge"/>
          <c:x val="9.1819699499165186E-2"/>
          <c:y val="0.15898617511520793"/>
          <c:w val="0.77295492487479289"/>
          <c:h val="0.73502304147465469"/>
        </c:manualLayout>
      </c:layout>
      <c:barChart>
        <c:barDir val="col"/>
        <c:grouping val="clustered"/>
        <c:ser>
          <c:idx val="0"/>
          <c:order val="0"/>
          <c:tx>
            <c:strRef>
              <c:f>List1!$B$6</c:f>
              <c:strCache>
                <c:ptCount val="1"/>
                <c:pt idx="0">
                  <c:v>Velmi dobrá</c:v>
                </c:pt>
              </c:strCache>
            </c:strRef>
          </c:tx>
          <c:spPr>
            <a:solidFill>
              <a:srgbClr val="9999FF"/>
            </a:solidFill>
            <a:ln w="13393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786">
                <a:noFill/>
              </a:ln>
            </c:spPr>
            <c:txPr>
              <a:bodyPr/>
              <a:lstStyle/>
              <a:p>
                <a:pPr>
                  <a:defRPr sz="1217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(List1!$D$6,List1!$F$6,List1!$H$6,List1!$J$6)</c:f>
              <c:numCache>
                <c:formatCode>0.00</c:formatCode>
                <c:ptCount val="4"/>
                <c:pt idx="0">
                  <c:v>38.554216867469876</c:v>
                </c:pt>
                <c:pt idx="1">
                  <c:v>45.454545454545418</c:v>
                </c:pt>
                <c:pt idx="2">
                  <c:v>37.5</c:v>
                </c:pt>
                <c:pt idx="3">
                  <c:v>40.322580645161288</c:v>
                </c:pt>
              </c:numCache>
            </c:numRef>
          </c:val>
        </c:ser>
        <c:ser>
          <c:idx val="1"/>
          <c:order val="1"/>
          <c:tx>
            <c:strRef>
              <c:f>List1!$B$7</c:f>
              <c:strCache>
                <c:ptCount val="1"/>
                <c:pt idx="0">
                  <c:v>Spíše dobrá</c:v>
                </c:pt>
              </c:strCache>
            </c:strRef>
          </c:tx>
          <c:spPr>
            <a:solidFill>
              <a:srgbClr val="993366"/>
            </a:solidFill>
            <a:ln w="13393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786">
                <a:noFill/>
              </a:ln>
            </c:spPr>
            <c:txPr>
              <a:bodyPr/>
              <a:lstStyle/>
              <a:p>
                <a:pPr>
                  <a:defRPr sz="1217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(List1!$D$7,List1!$F$7,List1!$H$7,List1!$J$7)</c:f>
              <c:numCache>
                <c:formatCode>0.00</c:formatCode>
                <c:ptCount val="4"/>
                <c:pt idx="0">
                  <c:v>59.036144578313234</c:v>
                </c:pt>
                <c:pt idx="1">
                  <c:v>51.515151515151516</c:v>
                </c:pt>
                <c:pt idx="2">
                  <c:v>62.5</c:v>
                </c:pt>
                <c:pt idx="3">
                  <c:v>57.258064516129039</c:v>
                </c:pt>
              </c:numCache>
            </c:numRef>
          </c:val>
        </c:ser>
        <c:ser>
          <c:idx val="2"/>
          <c:order val="2"/>
          <c:tx>
            <c:strRef>
              <c:f>List1!$B$8</c:f>
              <c:strCache>
                <c:ptCount val="1"/>
                <c:pt idx="0">
                  <c:v>Spíše špatná</c:v>
                </c:pt>
              </c:strCache>
            </c:strRef>
          </c:tx>
          <c:spPr>
            <a:solidFill>
              <a:srgbClr val="FFFFCC"/>
            </a:solidFill>
            <a:ln w="13393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786">
                <a:noFill/>
              </a:ln>
            </c:spPr>
            <c:txPr>
              <a:bodyPr/>
              <a:lstStyle/>
              <a:p>
                <a:pPr>
                  <a:defRPr sz="1217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(List1!$D$8,List1!$F$8,List1!$H$8,List1!$J$8)</c:f>
              <c:numCache>
                <c:formatCode>0.00</c:formatCode>
                <c:ptCount val="4"/>
                <c:pt idx="0">
                  <c:v>2.4096385542168677</c:v>
                </c:pt>
                <c:pt idx="1">
                  <c:v>3.0303030303030303</c:v>
                </c:pt>
                <c:pt idx="2">
                  <c:v>0</c:v>
                </c:pt>
                <c:pt idx="3">
                  <c:v>2.4193548387096775</c:v>
                </c:pt>
              </c:numCache>
            </c:numRef>
          </c:val>
        </c:ser>
        <c:ser>
          <c:idx val="3"/>
          <c:order val="3"/>
          <c:tx>
            <c:strRef>
              <c:f>List1!$B$9</c:f>
              <c:strCache>
                <c:ptCount val="1"/>
                <c:pt idx="0">
                  <c:v>Velmi špatná</c:v>
                </c:pt>
              </c:strCache>
            </c:strRef>
          </c:tx>
          <c:spPr>
            <a:solidFill>
              <a:srgbClr val="CCFFFF"/>
            </a:solidFill>
            <a:ln w="13393">
              <a:solidFill>
                <a:srgbClr val="000000"/>
              </a:solidFill>
              <a:prstDash val="solid"/>
            </a:ln>
          </c:spPr>
          <c:dLbls>
            <c:numFmt formatCode="0.0" sourceLinked="0"/>
            <c:spPr>
              <a:noFill/>
              <a:ln w="26786">
                <a:noFill/>
              </a:ln>
            </c:spPr>
            <c:txPr>
              <a:bodyPr/>
              <a:lstStyle/>
              <a:p>
                <a:pPr>
                  <a:defRPr sz="1217" b="0" i="0" u="none" strike="noStrike" baseline="0">
                    <a:solidFill>
                      <a:srgbClr val="000000"/>
                    </a:solidFill>
                    <a:latin typeface="Arial CE"/>
                    <a:ea typeface="Arial CE"/>
                    <a:cs typeface="Arial CE"/>
                  </a:defRPr>
                </a:pPr>
                <a:endParaRPr lang="cs-CZ"/>
              </a:p>
            </c:txPr>
            <c:showVal val="1"/>
          </c:dLbls>
          <c:val>
            <c:numRef>
              <c:f>(List1!$D$9,List1!$F$9,List1!$H$9,List1!$J$9)</c:f>
              <c:numCache>
                <c:formatCode>0.00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axId val="115673344"/>
        <c:axId val="115691520"/>
      </c:barChart>
      <c:catAx>
        <c:axId val="115673344"/>
        <c:scaling>
          <c:orientation val="minMax"/>
        </c:scaling>
        <c:delete val="1"/>
        <c:axPos val="b"/>
        <c:tickLblPos val="none"/>
        <c:crossAx val="115691520"/>
        <c:crosses val="autoZero"/>
        <c:auto val="1"/>
        <c:lblAlgn val="ctr"/>
        <c:lblOffset val="100"/>
      </c:catAx>
      <c:valAx>
        <c:axId val="115691520"/>
        <c:scaling>
          <c:orientation val="minMax"/>
        </c:scaling>
        <c:axPos val="l"/>
        <c:numFmt formatCode="0.00" sourceLinked="1"/>
        <c:tickLblPos val="nextTo"/>
        <c:spPr>
          <a:ln w="3348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30" b="0" i="0" u="none" strike="noStrike" baseline="0">
                <a:solidFill>
                  <a:srgbClr val="000000"/>
                </a:solidFill>
                <a:latin typeface="Arial CE"/>
                <a:ea typeface="Arial CE"/>
                <a:cs typeface="Arial CE"/>
              </a:defRPr>
            </a:pPr>
            <a:endParaRPr lang="cs-CZ"/>
          </a:p>
        </c:txPr>
        <c:crossAx val="115673344"/>
        <c:crosses val="autoZero"/>
        <c:crossBetween val="between"/>
      </c:valAx>
      <c:spPr>
        <a:solidFill>
          <a:srgbClr val="C0C0C0"/>
        </a:solidFill>
        <a:ln w="3348">
          <a:solidFill>
            <a:srgbClr val="000000"/>
          </a:solidFill>
          <a:prstDash val="solid"/>
        </a:ln>
      </c:spPr>
    </c:plotArea>
    <c:legend>
      <c:legendPos val="r"/>
      <c:layout>
        <c:manualLayout>
          <c:xMode val="edge"/>
          <c:yMode val="edge"/>
          <c:x val="0.79842322603175642"/>
          <c:y val="0.4383827212438145"/>
          <c:w val="0.19396867679833041"/>
          <c:h val="0.30800023158869855"/>
        </c:manualLayout>
      </c:layout>
      <c:spPr>
        <a:solidFill>
          <a:srgbClr val="FFFFFF"/>
        </a:solidFill>
        <a:ln w="3348">
          <a:solidFill>
            <a:srgbClr val="000000"/>
          </a:solidFill>
          <a:prstDash val="solid"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Arial CE"/>
              <a:ea typeface="Arial CE"/>
              <a:cs typeface="Arial CE"/>
            </a:defRPr>
          </a:pPr>
          <a:endParaRPr lang="cs-CZ"/>
        </a:p>
      </c:txPr>
    </c:legend>
    <c:plotVisOnly val="1"/>
    <c:dispBlanksAs val="gap"/>
  </c:chart>
  <c:spPr>
    <a:solidFill>
      <a:srgbClr val="FFFFFF"/>
    </a:solidFill>
    <a:ln w="3348">
      <a:solidFill>
        <a:srgbClr val="000000"/>
      </a:solidFill>
      <a:prstDash val="solid"/>
    </a:ln>
  </c:spPr>
  <c:txPr>
    <a:bodyPr/>
    <a:lstStyle/>
    <a:p>
      <a:pPr>
        <a:defRPr sz="1030" b="0" i="0" u="none" strike="noStrike" baseline="0">
          <a:solidFill>
            <a:srgbClr val="000000"/>
          </a:solidFill>
          <a:latin typeface="Arial CE"/>
          <a:ea typeface="Arial CE"/>
          <a:cs typeface="Arial CE"/>
        </a:defRPr>
      </a:pPr>
      <a:endParaRPr lang="cs-CZ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0.00308</cdr:x>
      <cdr:y>0.8942</cdr:y>
    </cdr:from>
    <cdr:to>
      <cdr:x>0.88184</cdr:x>
      <cdr:y>0.9635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208" y="3830984"/>
          <a:ext cx="6048671" cy="29688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Denní           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DS           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KS        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Celkem</a:t>
          </a:r>
          <a:endParaRPr lang="cs-CZ" sz="1400" b="0" i="0" u="none" strike="noStrike" baseline="0" dirty="0">
            <a:solidFill>
              <a:srgbClr val="000000"/>
            </a:solidFill>
            <a:latin typeface="Arial CE"/>
            <a:cs typeface="Arial CE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0.0645</cdr:x>
      <cdr:y>0.9035</cdr:y>
    </cdr:from>
    <cdr:to>
      <cdr:x>0.7695</cdr:x>
      <cdr:y>0.9505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62474" y="3476758"/>
          <a:ext cx="3961924" cy="18086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Denní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</a:t>
          </a:r>
          <a:r>
            <a:rPr lang="cs-CZ" sz="1400" b="0" i="0" u="none" strike="noStrike" dirty="0" smtClean="0">
              <a:solidFill>
                <a:srgbClr val="000000"/>
              </a:solidFill>
              <a:latin typeface="Arial CE"/>
              <a:cs typeface="Arial CE"/>
            </a:rPr>
            <a:t>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DS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KS   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</a:t>
          </a:r>
          <a:r>
            <a:rPr lang="cs-CZ" sz="1400" b="0" i="0" u="none" strike="noStrike" dirty="0" smtClean="0">
              <a:solidFill>
                <a:srgbClr val="000000"/>
              </a:solidFill>
              <a:latin typeface="Arial CE"/>
              <a:cs typeface="Arial CE"/>
            </a:rPr>
            <a:t>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Celkem</a:t>
          </a:r>
          <a:endParaRPr lang="cs-CZ" sz="1400" b="0" i="0" u="none" strike="noStrike" baseline="0" dirty="0">
            <a:solidFill>
              <a:srgbClr val="000000"/>
            </a:solidFill>
            <a:latin typeface="Arial CE"/>
            <a:cs typeface="Arial CE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0.01675</cdr:x>
      <cdr:y>0.92175</cdr:y>
    </cdr:from>
    <cdr:to>
      <cdr:x>0.888</cdr:x>
      <cdr:y>0.96675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5407" y="3705020"/>
          <a:ext cx="4962597" cy="18088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  Denní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DS  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KS    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Celkem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0.02586</cdr:x>
      <cdr:y>0.89172</cdr:y>
    </cdr:from>
    <cdr:to>
      <cdr:x>0.86219</cdr:x>
      <cdr:y>0.959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16024" y="4248472"/>
          <a:ext cx="6985804" cy="32054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Denní   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DS        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KS     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Celkem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0.11188</cdr:x>
      <cdr:y>0.87611</cdr:y>
    </cdr:from>
    <cdr:to>
      <cdr:x>0.72186</cdr:x>
      <cdr:y>0.93756</cdr:y>
    </cdr:to>
    <cdr:sp macro="" textlink="">
      <cdr:nvSpPr>
        <cdr:cNvPr id="5122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936104" y="4176464"/>
          <a:ext cx="5103940" cy="292936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Denní 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DS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    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KS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 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Celkem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             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0.057</cdr:x>
      <cdr:y>0.91375</cdr:y>
    </cdr:from>
    <cdr:to>
      <cdr:x>0.897</cdr:x>
      <cdr:y>0.98675</cdr:y>
    </cdr:to>
    <cdr:sp macro="" textlink="">
      <cdr:nvSpPr>
        <cdr:cNvPr id="2049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285274" y="3782473"/>
          <a:ext cx="4838243" cy="29763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2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Denní                              DS                                  KS               </a:t>
          </a:r>
          <a:r>
            <a:rPr lang="cs-CZ" sz="1200" b="0" i="0" u="none" strike="noStrike" baseline="0" dirty="0" smtClean="0">
              <a:solidFill>
                <a:srgbClr val="000000"/>
              </a:solidFill>
              <a:latin typeface="Arial CE"/>
              <a:cs typeface="Arial CE"/>
            </a:rPr>
            <a:t>                </a:t>
          </a:r>
          <a:r>
            <a:rPr lang="cs-CZ" sz="1200" b="0" i="0" u="none" strike="noStrike" baseline="0" dirty="0">
              <a:solidFill>
                <a:srgbClr val="000000"/>
              </a:solidFill>
              <a:latin typeface="Arial CE"/>
              <a:cs typeface="Arial CE"/>
            </a:rPr>
            <a:t>Celkem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0.07424</cdr:x>
      <cdr:y>0.92242</cdr:y>
    </cdr:from>
    <cdr:to>
      <cdr:x>0.81901</cdr:x>
      <cdr:y>0.98387</cdr:y>
    </cdr:to>
    <cdr:sp macro="" textlink="">
      <cdr:nvSpPr>
        <cdr:cNvPr id="2050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440899" y="2726849"/>
          <a:ext cx="4391149" cy="18145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1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vertOverflow="clip" wrap="square" lIns="27432" tIns="22860" rIns="27432" bIns="22860" anchor="ctr" upright="1"/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Denní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DS    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KS     </a:t>
          </a:r>
          <a:r>
            <a:rPr lang="cs-CZ" sz="1400" b="0" i="0" u="none" strike="noStrike" baseline="0" dirty="0" smtClean="0">
              <a:solidFill>
                <a:srgbClr val="000000"/>
              </a:solidFill>
              <a:latin typeface="Arial"/>
              <a:cs typeface="Arial"/>
            </a:rPr>
            <a:t>                  </a:t>
          </a:r>
          <a:r>
            <a:rPr lang="cs-CZ" sz="1400" b="0" i="0" u="none" strike="noStrike" baseline="0" dirty="0">
              <a:solidFill>
                <a:srgbClr val="000000"/>
              </a:solidFill>
              <a:latin typeface="Arial"/>
              <a:cs typeface="Arial"/>
            </a:rPr>
            <a:t>Celkem         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36867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6868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6869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6870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6871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36873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EF84CB8F-3CD5-4DB9-806B-1C146CDC8342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E1D0E2DE-1B2C-4B56-9655-F9F081409DF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02C39A-8BC5-4FE6-818C-BF8E387928BD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C05DDD-658B-4C17-B954-0341C09A9E9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5FB703-1383-4BA0-95A6-FEA8C5561E3C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5602B-53EA-4B18-A19C-C7338EE47939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77355AB-3F31-4D01-B072-29DC6D89F925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F70BEE-E09E-4216-8A1A-2C5DC8942B9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793F05-78DC-479E-B1FC-2A51EB6A3B3C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97743-681A-4975-B077-857CF49A570C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2F4B3D-7B68-47FE-A451-7E0B283FF9E1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3F1D6-59AB-403C-8681-873F5B7BFEF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90ADF3-83A2-4D4D-8DC0-754421C6D200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923197-F00B-4463-9DBA-CE0454B3034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FEA74A-61C3-47C4-85C8-2705C9163CB2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9D6315-5964-4778-B2B3-306A8F94200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7EFB33-D4EF-4DC6-82B0-8FBC9F06F327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28929-8420-479C-86EC-4458C1E7C370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A1DD16-9769-445F-B92F-422804116C3C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00922-1E63-4FD4-A722-F23BBD76E5A1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B3FD3FD-F250-4CA1-862D-37413221EA9D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4A490A-9A46-41C4-9D71-1977259CB84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2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35843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5844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cs-CZ" sz="2400">
                <a:latin typeface="Times New Roman" pitchFamily="18" charset="0"/>
              </a:endParaRPr>
            </a:p>
          </p:txBody>
        </p:sp>
        <p:sp>
          <p:nvSpPr>
            <p:cNvPr id="35845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358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7B82840C-845D-417B-9D94-6E960E326147}" type="datetimeFigureOut">
              <a:rPr lang="cs-CZ"/>
              <a:pPr/>
              <a:t>12.3.2013</a:t>
            </a:fld>
            <a:endParaRPr lang="cs-CZ"/>
          </a:p>
        </p:txBody>
      </p:sp>
      <p:sp>
        <p:nvSpPr>
          <p:cNvPr id="358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cs-CZ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fld id="{B2507698-7FB3-4113-94F5-B46C7DD60779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algn="ctr"/>
            <a:r>
              <a:rPr lang="cs-CZ" sz="3300" dirty="0"/>
              <a:t>Projekt „Inovace vzdělávacího programu </a:t>
            </a:r>
            <a:r>
              <a:rPr lang="cs-CZ" sz="3300" dirty="0" smtClean="0"/>
              <a:t> </a:t>
            </a:r>
            <a:r>
              <a:rPr lang="cs-CZ" sz="3600" b="1" dirty="0" smtClean="0">
                <a:solidFill>
                  <a:schemeClr val="tx1"/>
                </a:solidFill>
              </a:rPr>
              <a:t>Inovace vzdělávacího programu VOŠS Ostrava a rozšíření o kombinovanou formu vzdělávání</a:t>
            </a:r>
            <a:endParaRPr lang="cs-CZ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490663" y="3833813"/>
            <a:ext cx="6162675" cy="1712912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</a:pPr>
            <a:endParaRPr lang="cs-CZ" sz="2400" dirty="0" smtClean="0">
              <a:solidFill>
                <a:srgbClr val="898989"/>
              </a:solidFill>
            </a:endParaRPr>
          </a:p>
          <a:p>
            <a:pPr marL="0" indent="0" algn="ctr">
              <a:buFont typeface="Wingdings" pitchFamily="2" charset="2"/>
              <a:buNone/>
            </a:pPr>
            <a:r>
              <a:rPr lang="cs-CZ" dirty="0" smtClean="0"/>
              <a:t>Mgr</a:t>
            </a:r>
            <a:r>
              <a:rPr lang="cs-CZ" dirty="0"/>
              <a:t>. </a:t>
            </a:r>
            <a:r>
              <a:rPr lang="cs-CZ" dirty="0" smtClean="0"/>
              <a:t>Michaela </a:t>
            </a:r>
            <a:r>
              <a:rPr lang="cs-CZ" dirty="0" err="1" smtClean="0"/>
              <a:t>Holaňová</a:t>
            </a:r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sah 2"/>
          <p:cNvSpPr>
            <a:spLocks noGrp="1"/>
          </p:cNvSpPr>
          <p:nvPr>
            <p:ph idx="4294967295"/>
          </p:nvPr>
        </p:nvSpPr>
        <p:spPr>
          <a:xfrm>
            <a:off x="609600" y="1412776"/>
            <a:ext cx="7924800" cy="46070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cs-CZ" dirty="0" smtClean="0"/>
              <a:t>ČASOVÝ HARMONOGRAM PROJEKTU</a:t>
            </a:r>
          </a:p>
          <a:p>
            <a:pPr>
              <a:spcBef>
                <a:spcPts val="600"/>
              </a:spcBef>
            </a:pPr>
            <a:r>
              <a:rPr lang="cs-CZ" sz="2400" b="1" dirty="0" smtClean="0"/>
              <a:t>Leden </a:t>
            </a:r>
            <a:r>
              <a:rPr lang="cs-CZ" sz="2400" b="1" dirty="0"/>
              <a:t>2012 – začátek projektu, stanovení realizačního týmu</a:t>
            </a:r>
          </a:p>
          <a:p>
            <a:pPr>
              <a:spcBef>
                <a:spcPts val="600"/>
              </a:spcBef>
            </a:pPr>
            <a:r>
              <a:rPr lang="cs-CZ" sz="2400" b="1" dirty="0"/>
              <a:t>Únor 2010 – duben 2010 – evaluace stávajícího studijního programu </a:t>
            </a:r>
            <a:r>
              <a:rPr lang="cs-CZ" sz="2400" b="1" dirty="0" smtClean="0"/>
              <a:t>studenty a odborníky </a:t>
            </a:r>
            <a:r>
              <a:rPr lang="cs-CZ" sz="2400" b="1" dirty="0"/>
              <a:t>z praxe</a:t>
            </a:r>
          </a:p>
          <a:p>
            <a:pPr>
              <a:spcBef>
                <a:spcPts val="600"/>
              </a:spcBef>
            </a:pPr>
            <a:r>
              <a:rPr lang="cs-CZ" sz="2400" b="1" dirty="0"/>
              <a:t>Duben 2010 – říjen 2010 – intenzivní práce na podobě nového vzdělávacího programu</a:t>
            </a:r>
          </a:p>
          <a:p>
            <a:pPr>
              <a:spcBef>
                <a:spcPts val="600"/>
              </a:spcBef>
            </a:pPr>
            <a:r>
              <a:rPr lang="cs-CZ" sz="2400" b="1" dirty="0"/>
              <a:t>Listopad 2011 – </a:t>
            </a:r>
            <a:r>
              <a:rPr lang="cs-CZ" sz="2400" b="1" dirty="0" smtClean="0"/>
              <a:t>dokončení </a:t>
            </a:r>
            <a:r>
              <a:rPr lang="cs-CZ" sz="2400" b="1" dirty="0"/>
              <a:t>akreditačního spisu </a:t>
            </a:r>
            <a:r>
              <a:rPr lang="cs-CZ" sz="2400" b="1" dirty="0" smtClean="0"/>
              <a:t>a jeho odevzdání na </a:t>
            </a:r>
            <a:r>
              <a:rPr lang="cs-CZ" sz="2400" b="1" dirty="0" smtClean="0"/>
              <a:t>MŠMT </a:t>
            </a:r>
            <a:r>
              <a:rPr lang="cs-CZ" sz="2400" b="1" dirty="0"/>
              <a:t>k </a:t>
            </a:r>
            <a:r>
              <a:rPr lang="cs-CZ" sz="2400" b="1" dirty="0" smtClean="0"/>
              <a:t>posouzení </a:t>
            </a:r>
            <a:r>
              <a:rPr lang="cs-CZ" sz="2400" b="1" dirty="0"/>
              <a:t>akreditační komisí</a:t>
            </a:r>
          </a:p>
          <a:p>
            <a:pPr>
              <a:spcBef>
                <a:spcPts val="600"/>
              </a:spcBef>
            </a:pPr>
            <a:r>
              <a:rPr lang="cs-CZ" sz="2400" b="1" dirty="0"/>
              <a:t>2012 – úspěšné získání akreditace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12776"/>
            <a:ext cx="7924800" cy="460702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400" b="1" dirty="0"/>
              <a:t>Leden 2011 – květen 2011 – práce na studijních oporách pro </a:t>
            </a:r>
            <a:r>
              <a:rPr lang="cs-CZ" sz="2400" b="1" dirty="0" smtClean="0"/>
              <a:t>1. </a:t>
            </a:r>
            <a:r>
              <a:rPr lang="cs-CZ" sz="2400" b="1" dirty="0"/>
              <a:t>ročníky inovovaného vzdělávacího programu</a:t>
            </a:r>
          </a:p>
          <a:p>
            <a:pPr>
              <a:lnSpc>
                <a:spcPct val="90000"/>
              </a:lnSpc>
            </a:pPr>
            <a:r>
              <a:rPr lang="cs-CZ" sz="2400" b="1" dirty="0"/>
              <a:t>Září 2011 – </a:t>
            </a:r>
            <a:r>
              <a:rPr lang="cs-CZ" sz="2400" b="1" dirty="0" smtClean="0"/>
              <a:t>příprava studentů 1. </a:t>
            </a:r>
            <a:r>
              <a:rPr lang="cs-CZ" sz="2400" b="1" dirty="0"/>
              <a:t>ročníků </a:t>
            </a:r>
            <a:r>
              <a:rPr lang="cs-CZ" sz="2400" b="1" dirty="0" smtClean="0"/>
              <a:t>na </a:t>
            </a:r>
            <a:r>
              <a:rPr lang="cs-CZ" sz="2400" b="1" dirty="0"/>
              <a:t>roli sociálního pracovníka podle nového vzdělávacího programu</a:t>
            </a:r>
          </a:p>
          <a:p>
            <a:pPr>
              <a:lnSpc>
                <a:spcPct val="90000"/>
              </a:lnSpc>
            </a:pPr>
            <a:r>
              <a:rPr lang="cs-CZ" sz="2400" b="1" dirty="0"/>
              <a:t>Únor, březen 2012 – evaluace nového vzdělávacího </a:t>
            </a:r>
            <a:r>
              <a:rPr lang="cs-CZ" sz="2400" b="1" dirty="0" smtClean="0"/>
              <a:t>programu</a:t>
            </a:r>
            <a:endParaRPr lang="cs-CZ" sz="2400" b="1" dirty="0"/>
          </a:p>
          <a:p>
            <a:pPr>
              <a:lnSpc>
                <a:spcPct val="90000"/>
              </a:lnSpc>
            </a:pPr>
            <a:r>
              <a:rPr lang="cs-CZ" sz="2400" b="1" dirty="0"/>
              <a:t>Duben 2012 – dokončení studijních opor pro </a:t>
            </a:r>
            <a:r>
              <a:rPr lang="cs-CZ" sz="2400" b="1" dirty="0" smtClean="0"/>
              <a:t>2. </a:t>
            </a:r>
            <a:r>
              <a:rPr lang="cs-CZ" sz="2400" b="1" dirty="0"/>
              <a:t>a </a:t>
            </a:r>
            <a:r>
              <a:rPr lang="cs-CZ" sz="2400" b="1" dirty="0" smtClean="0"/>
              <a:t>3</a:t>
            </a:r>
            <a:r>
              <a:rPr lang="cs-CZ" sz="2400" b="1" dirty="0" smtClean="0"/>
              <a:t>. ročníky</a:t>
            </a:r>
            <a:endParaRPr lang="cs-CZ" sz="2400" b="1" dirty="0"/>
          </a:p>
          <a:p>
            <a:pPr>
              <a:lnSpc>
                <a:spcPct val="90000"/>
              </a:lnSpc>
            </a:pPr>
            <a:r>
              <a:rPr lang="cs-CZ" sz="2400" b="1" dirty="0"/>
              <a:t>Červen 2012 – druhá fáze evaluace inovovaného vzdělávacího programu</a:t>
            </a:r>
          </a:p>
          <a:p>
            <a:pPr>
              <a:lnSpc>
                <a:spcPct val="90000"/>
              </a:lnSpc>
            </a:pPr>
            <a:r>
              <a:rPr lang="cs-CZ" sz="2400" b="1" dirty="0"/>
              <a:t>Srpen 2012 – ukončení projektu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39552" y="1412776"/>
          <a:ext cx="7994848" cy="4819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040"/>
                <a:gridCol w="1080120"/>
                <a:gridCol w="1296144"/>
                <a:gridCol w="3384376"/>
                <a:gridCol w="1874168"/>
              </a:tblGrid>
              <a:tr h="427007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2000" b="1" dirty="0">
                          <a:latin typeface="Calibri"/>
                          <a:ea typeface="Times New Roman"/>
                        </a:rPr>
                        <a:t>Výstupy/produkty projektu</a:t>
                      </a: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3822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1" dirty="0">
                          <a:latin typeface="Calibri"/>
                          <a:ea typeface="Times New Roman"/>
                        </a:rPr>
                        <a:t>Typ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1">
                          <a:latin typeface="Calibri"/>
                          <a:ea typeface="Times New Roman"/>
                        </a:rPr>
                        <a:t>Název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1">
                          <a:latin typeface="Calibri"/>
                          <a:ea typeface="Times New Roman"/>
                        </a:rPr>
                        <a:t>Stručný popis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1">
                          <a:latin typeface="Calibri"/>
                          <a:ea typeface="Times New Roman"/>
                        </a:rPr>
                        <a:t>Dostupnost</a:t>
                      </a:r>
                    </a:p>
                  </a:txBody>
                  <a:tcPr marL="44450" marR="44450" marT="0" marB="0" anchor="ctr"/>
                </a:tc>
              </a:tr>
              <a:tr h="115621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>
                          <a:latin typeface="Calibri"/>
                          <a:ea typeface="Times New Roman"/>
                        </a:rPr>
                        <a:t>1</a:t>
                      </a:r>
                      <a:endParaRPr lang="cs-CZ" sz="1600" b="1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Vzdělávací program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Vzdělávací program pro obor sociální práce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Vyplněný formulář akreditačního spisu pro všechny formy vzdělávání, tedy pro denní, dálkovou i kombinovanou.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Akreditován na MŠMT, klíčový dokument vzdělávací soustavy VOŠS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19872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>
                          <a:latin typeface="Calibri"/>
                          <a:ea typeface="Times New Roman"/>
                        </a:rPr>
                        <a:t>2</a:t>
                      </a:r>
                      <a:endParaRPr lang="cs-CZ" sz="1600" b="1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Studijní opory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Dle jednotlivých modulů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Studijní opory k jednotlivým modulům pro 1.-3. ročník. Určeno zejména pro studenty kombinované formy vzdělávání, dostupné pro studenty všech forem vzdělávání.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ročník = 17 </a:t>
                      </a:r>
                      <a:r>
                        <a:rPr lang="cs-CZ" sz="1600" dirty="0" smtClean="0">
                          <a:latin typeface="Calibri"/>
                          <a:ea typeface="Calibri"/>
                          <a:cs typeface="Times New Roman"/>
                        </a:rPr>
                        <a:t>opor</a:t>
                      </a:r>
                    </a:p>
                    <a:p>
                      <a:pPr marL="342900" lvl="0" indent="-34290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cs-CZ" sz="1600" dirty="0" smtClean="0">
                          <a:latin typeface="Calibri"/>
                          <a:ea typeface="Calibri"/>
                          <a:cs typeface="Times New Roman"/>
                        </a:rPr>
                        <a:t>2.-</a:t>
                      </a: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cs-CZ" sz="1600" dirty="0" smtClean="0">
                          <a:latin typeface="Calibri"/>
                          <a:ea typeface="Calibri"/>
                          <a:cs typeface="Times New Roman"/>
                        </a:rPr>
                        <a:t>ročník = </a:t>
                      </a: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36 opor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Webové stránky </a:t>
                      </a:r>
                      <a:r>
                        <a:rPr lang="cs-CZ" sz="1600" b="0" dirty="0" smtClean="0">
                          <a:latin typeface="Calibri"/>
                          <a:ea typeface="Times New Roman"/>
                        </a:rPr>
                        <a:t>projektu, knihovny, studovna VOŠS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8671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3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Evaluační zprávy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endParaRPr lang="cs-CZ" sz="1600" b="0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Evaluace studijního programu studenty, kteří prošli částí inovovaného vzdělávacího programu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0" dirty="0">
                          <a:latin typeface="Calibri"/>
                          <a:ea typeface="Times New Roman"/>
                        </a:rPr>
                        <a:t>Zpráva o činnosti – evaluační výstupy za zimní a letní období</a:t>
                      </a:r>
                      <a:endParaRPr lang="cs-CZ" sz="1600" b="1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539552" y="1412774"/>
          <a:ext cx="7994848" cy="5040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/>
                <a:gridCol w="1440160"/>
                <a:gridCol w="1298104"/>
              </a:tblGrid>
              <a:tr h="393584">
                <a:tc gridSpan="3"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2000" b="1" dirty="0">
                          <a:latin typeface="Calibri"/>
                          <a:ea typeface="Calibri"/>
                          <a:cs typeface="Times New Roman"/>
                        </a:rPr>
                        <a:t>Dosažené hodnoty monitorovacích ukazatelů</a:t>
                      </a:r>
                      <a:endParaRPr lang="cs-CZ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5777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300"/>
                        </a:spcAft>
                      </a:pPr>
                      <a:r>
                        <a:rPr lang="cs-CZ" sz="1600" b="1" dirty="0">
                          <a:latin typeface="Calibri"/>
                          <a:ea typeface="Times New Roman"/>
                        </a:rPr>
                        <a:t>Název ukazatele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b="1" dirty="0">
                          <a:latin typeface="Calibri"/>
                          <a:ea typeface="Calibri"/>
                          <a:cs typeface="Times New Roman"/>
                        </a:rPr>
                        <a:t>Plánovaná hodnota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b="1" dirty="0">
                          <a:latin typeface="Calibri"/>
                          <a:ea typeface="Calibri"/>
                          <a:cs typeface="Times New Roman"/>
                        </a:rPr>
                        <a:t>Dosažená hodnota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93584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 dirty="0">
                          <a:latin typeface="Calibri"/>
                          <a:ea typeface="Calibri"/>
                          <a:cs typeface="Times New Roman"/>
                        </a:rPr>
                        <a:t>Počet nově vytvořených / inovovaných produktů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53</a:t>
                      </a:r>
                    </a:p>
                  </a:txBody>
                  <a:tcPr marL="44450" marR="44450" marT="0" marB="0" anchor="ctr"/>
                </a:tc>
              </a:tr>
              <a:tr h="393584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Počet podpořených osob – poskytovatelé služeb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33</a:t>
                      </a:r>
                    </a:p>
                  </a:txBody>
                  <a:tcPr marL="44450" marR="44450" marT="0" marB="0" anchor="ctr"/>
                </a:tc>
              </a:tr>
              <a:tr h="577705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 dirty="0">
                          <a:latin typeface="Calibri"/>
                          <a:ea typeface="Calibri"/>
                          <a:cs typeface="Times New Roman"/>
                        </a:rPr>
                        <a:t>Počet podpořených osob v počátečním vzdělávání - studentů celkem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dirty="0"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212</a:t>
                      </a:r>
                    </a:p>
                  </a:txBody>
                  <a:tcPr marL="44450" marR="44450" marT="0" marB="0" anchor="ctr"/>
                </a:tc>
              </a:tr>
              <a:tr h="577705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Počet podpořených osob v počátečním vzdělávání - studentů celkem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60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212</a:t>
                      </a:r>
                    </a:p>
                  </a:txBody>
                  <a:tcPr marL="44450" marR="44450" marT="0" marB="0" anchor="ctr"/>
                </a:tc>
              </a:tr>
              <a:tr h="393584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Počet podpořených osob – pracovníků v dalším vzdělávání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>
                          <a:latin typeface="Calibri"/>
                          <a:ea typeface="Calibri"/>
                          <a:cs typeface="Times New Roman"/>
                        </a:rPr>
                        <a:t>36</a:t>
                      </a:r>
                    </a:p>
                  </a:txBody>
                  <a:tcPr marL="44450" marR="44450" marT="0" marB="0" anchor="ctr"/>
                </a:tc>
              </a:tr>
              <a:tr h="577705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Počet úspěšně podpořených osob - pracovníků v dalším vzdělávání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77705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Počet úspěšně podpořených osob - pedagogických a akademických pracovníků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77705">
                <a:tc>
                  <a:txBody>
                    <a:bodyPr/>
                    <a:lstStyle/>
                    <a:p>
                      <a:pPr marL="7175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Počet úspěšně podpořených osob v počátečním vzdělávání - studentů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>
                          <a:latin typeface="Calibri"/>
                          <a:ea typeface="Calibri"/>
                          <a:cs typeface="Times New Roman"/>
                        </a:rPr>
                        <a:t>30</a:t>
                      </a:r>
                      <a:endParaRPr lang="cs-CZ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71755" algn="ctr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600" spc="-15" dirty="0">
                          <a:latin typeface="Calibri"/>
                          <a:ea typeface="Calibri"/>
                          <a:cs typeface="Times New Roman"/>
                        </a:rPr>
                        <a:t>124</a:t>
                      </a:r>
                      <a:endParaRPr lang="cs-CZ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ZPĚTNÁ VAZBA OD CÍLOVÝCH SKUPIN</a:t>
            </a:r>
          </a:p>
          <a:p>
            <a:pPr>
              <a:spcBef>
                <a:spcPts val="1800"/>
              </a:spcBef>
              <a:buNone/>
            </a:pPr>
            <a:r>
              <a:rPr lang="cs-CZ" b="1" dirty="0" smtClean="0"/>
              <a:t>Byla zjišťována po dobu realizace projektu v rámci: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Implementace vytvořených studijních opor </a:t>
            </a:r>
          </a:p>
          <a:p>
            <a:pPr>
              <a:spcBef>
                <a:spcPts val="1200"/>
              </a:spcBef>
            </a:pPr>
            <a:r>
              <a:rPr lang="cs-CZ" dirty="0" smtClean="0"/>
              <a:t>Evaluačních šetření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Evaluace výuky podle inovovaného vzdělávacího programu za zimní období školního roku 2011/2012</a:t>
            </a:r>
          </a:p>
          <a:p>
            <a:pPr>
              <a:defRPr/>
            </a:pPr>
            <a:r>
              <a:rPr lang="cs-CZ" b="1" dirty="0" smtClean="0"/>
              <a:t>Sběr dat: 1. – 7. února 2012</a:t>
            </a:r>
          </a:p>
          <a:p>
            <a:pPr>
              <a:defRPr/>
            </a:pPr>
            <a:r>
              <a:rPr lang="cs-CZ" b="1" dirty="0" smtClean="0"/>
              <a:t>Technika sběru dat: dotazník           (17 otázek)</a:t>
            </a:r>
          </a:p>
          <a:p>
            <a:pPr>
              <a:defRPr/>
            </a:pPr>
            <a:r>
              <a:rPr lang="cs-CZ" b="1" dirty="0" smtClean="0"/>
              <a:t>Cílový soubor: studenti 1. ročníků VOŠS</a:t>
            </a:r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600200"/>
            <a:ext cx="8138864" cy="4419600"/>
          </a:xfrm>
        </p:spPr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cs-CZ" b="1" dirty="0" smtClean="0"/>
              <a:t>Cílový soubor: </a:t>
            </a:r>
            <a:r>
              <a:rPr lang="cs-CZ" dirty="0" smtClean="0"/>
              <a:t>173 studentů 1. ročníků ve všech formách studia k 11. 1. 2012.</a:t>
            </a:r>
          </a:p>
          <a:p>
            <a:pPr>
              <a:spcBef>
                <a:spcPts val="1800"/>
              </a:spcBef>
              <a:defRPr/>
            </a:pPr>
            <a:r>
              <a:rPr lang="cs-CZ" b="1" dirty="0" smtClean="0"/>
              <a:t>Výběrový soubor: </a:t>
            </a:r>
            <a:r>
              <a:rPr lang="cs-CZ" dirty="0" smtClean="0"/>
              <a:t>124 studentů, z toho: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cs-CZ" b="1" dirty="0" smtClean="0"/>
              <a:t>	</a:t>
            </a:r>
            <a:r>
              <a:rPr lang="cs-CZ" dirty="0" smtClean="0"/>
              <a:t>83 studentů (67 %) denního studia,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cs-CZ" dirty="0" smtClean="0"/>
              <a:t>	33 studentů (27 %) dálkového studia,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cs-CZ" dirty="0" smtClean="0"/>
              <a:t>     8 studentů (6 %) kombinovaného studia.</a:t>
            </a:r>
          </a:p>
          <a:p>
            <a:pPr>
              <a:spcBef>
                <a:spcPts val="1800"/>
              </a:spcBef>
              <a:defRPr/>
            </a:pPr>
            <a:r>
              <a:rPr lang="cs-CZ" b="1" dirty="0" smtClean="0"/>
              <a:t>71,68 % z celkového počtu studentů.</a:t>
            </a: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09600" y="1412776"/>
            <a:ext cx="7924800" cy="4752528"/>
          </a:xfrm>
        </p:spPr>
        <p:txBody>
          <a:bodyPr/>
          <a:lstStyle/>
          <a:p>
            <a:pPr>
              <a:spcAft>
                <a:spcPts val="1200"/>
              </a:spcAft>
              <a:buNone/>
              <a:defRPr/>
            </a:pPr>
            <a:r>
              <a:rPr lang="cs-CZ" dirty="0" smtClean="0"/>
              <a:t>CÍLE EVALUACE</a:t>
            </a:r>
          </a:p>
          <a:p>
            <a:pPr>
              <a:spcBef>
                <a:spcPts val="600"/>
              </a:spcBef>
              <a:spcAft>
                <a:spcPts val="0"/>
              </a:spcAft>
              <a:buNone/>
              <a:defRPr/>
            </a:pPr>
            <a:r>
              <a:rPr lang="cs-CZ" sz="2800" b="1" u="sng" dirty="0" smtClean="0"/>
              <a:t>Zjistit </a:t>
            </a:r>
            <a:r>
              <a:rPr lang="cs-CZ" sz="2800" b="1" u="sng" dirty="0" smtClean="0"/>
              <a:t>spokojenost studentů s: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inovovaným vzdělávacím programem,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nabídkou předmětů,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hodinovými dotacemi,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obsahem jednotlivých předmětů,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formou výuky,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studijními oporami,</a:t>
            </a:r>
          </a:p>
          <a:p>
            <a:pPr>
              <a:spcBef>
                <a:spcPts val="600"/>
              </a:spcBef>
              <a:spcAft>
                <a:spcPts val="0"/>
              </a:spcAft>
              <a:defRPr/>
            </a:pPr>
            <a:r>
              <a:rPr lang="cs-CZ" sz="2800" b="1" dirty="0" smtClean="0"/>
              <a:t>kreditním systémem. </a:t>
            </a:r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748012" y="1651000"/>
          <a:ext cx="7647976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783685" y="1651000"/>
          <a:ext cx="7576630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11560" y="1556792"/>
            <a:ext cx="7924800" cy="468052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cs-CZ" sz="2800" b="1" dirty="0"/>
              <a:t>ESF – Operační program Vzdělávání pro konkurenceschopnost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endParaRPr lang="cs-CZ" sz="2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cs-CZ" sz="2800" dirty="0" smtClean="0"/>
              <a:t>Název projektu: </a:t>
            </a:r>
            <a:endParaRPr lang="cs-CZ" sz="2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cs-CZ" sz="2800" b="1" dirty="0"/>
              <a:t>Inovace vzdělávacího programu VOŠS Ostrava a rozšíření o kombinovanou formu vzdělávání</a:t>
            </a:r>
            <a:endParaRPr lang="cs-CZ" sz="2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endParaRPr lang="cs-CZ" sz="28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cs-CZ" sz="2800" dirty="0" smtClean="0"/>
              <a:t>Registrační číslo: CZ.1.07/2.1.00/13.0023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endParaRPr lang="cs-CZ" sz="2800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Font typeface="Wingdings" pitchFamily="2" charset="2"/>
              <a:buNone/>
            </a:pPr>
            <a:r>
              <a:rPr lang="cs-CZ" sz="2800" dirty="0" smtClean="0"/>
              <a:t>Doba </a:t>
            </a:r>
            <a:r>
              <a:rPr lang="cs-CZ" sz="2800" dirty="0"/>
              <a:t>realizace: </a:t>
            </a:r>
            <a:r>
              <a:rPr lang="cs-CZ" sz="2800" b="1" dirty="0"/>
              <a:t>21. 1. 2010 – 31. 8. </a:t>
            </a:r>
            <a:r>
              <a:rPr lang="cs-CZ" sz="2800" b="1" dirty="0" smtClean="0"/>
              <a:t>2012</a:t>
            </a:r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683567" y="1651000"/>
          <a:ext cx="7704857" cy="4535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792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Chart 2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7850832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ph idx="1"/>
          </p:nvPr>
        </p:nvGraphicFramePr>
        <p:xfrm>
          <a:off x="609600" y="1556792"/>
          <a:ext cx="7924800" cy="4463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Chart 6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792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Chart 4"/>
          <p:cNvGraphicFramePr>
            <a:graphicFrameLocks noGrp="1"/>
          </p:cNvGraphicFramePr>
          <p:nvPr>
            <p:ph idx="1"/>
          </p:nvPr>
        </p:nvGraphicFramePr>
        <p:xfrm>
          <a:off x="611560" y="1628800"/>
          <a:ext cx="792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4"/>
          <p:cNvGraphicFramePr>
            <a:graphicFrameLocks noGrp="1" noChangeAspect="1"/>
          </p:cNvGraphicFramePr>
          <p:nvPr>
            <p:ph idx="1"/>
          </p:nvPr>
        </p:nvGraphicFramePr>
        <p:xfrm>
          <a:off x="855170" y="1651000"/>
          <a:ext cx="7433659" cy="431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Chart 2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79248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b="1" dirty="0" smtClean="0"/>
              <a:t>Evaluace výuky podle inovovaného vzdělávacího programu za letní období školního roku 2011/2012</a:t>
            </a:r>
          </a:p>
          <a:p>
            <a:pPr>
              <a:defRPr/>
            </a:pPr>
            <a:r>
              <a:rPr lang="cs-CZ" b="1" dirty="0" smtClean="0"/>
              <a:t>Sběr dat: 28. května – 1. června 2012</a:t>
            </a:r>
          </a:p>
          <a:p>
            <a:pPr>
              <a:defRPr/>
            </a:pPr>
            <a:r>
              <a:rPr lang="cs-CZ" b="1" dirty="0" smtClean="0"/>
              <a:t>Technika sběru dat: dotazník           (16 otázek)</a:t>
            </a:r>
          </a:p>
          <a:p>
            <a:pPr>
              <a:defRPr/>
            </a:pPr>
            <a:r>
              <a:rPr lang="cs-CZ" b="1" dirty="0" smtClean="0"/>
              <a:t>Cílový soubor: studenti 1. ročníků VOŠS</a:t>
            </a:r>
            <a:endParaRPr lang="cs-CZ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defRPr/>
            </a:pPr>
            <a:r>
              <a:rPr lang="cs-CZ" sz="3000" b="1" dirty="0" smtClean="0"/>
              <a:t>Cílový soubor: </a:t>
            </a:r>
            <a:r>
              <a:rPr lang="cs-CZ" sz="3000" dirty="0" smtClean="0"/>
              <a:t>143 studentů 1. ročníků ve všech formách studia k 30. 4. 2012.</a:t>
            </a:r>
          </a:p>
          <a:p>
            <a:pPr>
              <a:spcBef>
                <a:spcPts val="1800"/>
              </a:spcBef>
              <a:defRPr/>
            </a:pPr>
            <a:r>
              <a:rPr lang="cs-CZ" sz="3000" b="1" dirty="0" smtClean="0"/>
              <a:t>Výběrový soubor: </a:t>
            </a:r>
            <a:r>
              <a:rPr lang="cs-CZ" sz="3000" dirty="0" smtClean="0"/>
              <a:t>79 studentů, z toho: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cs-CZ" sz="3000" b="1" dirty="0" smtClean="0"/>
              <a:t>	</a:t>
            </a:r>
            <a:r>
              <a:rPr lang="cs-CZ" sz="3000" dirty="0" smtClean="0"/>
              <a:t>45 studentů (57 %) denního studia,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cs-CZ" sz="3000" dirty="0" smtClean="0"/>
              <a:t>	23 studentů (29 %) dálkového studia, </a:t>
            </a:r>
          </a:p>
          <a:p>
            <a:pPr>
              <a:spcBef>
                <a:spcPts val="600"/>
              </a:spcBef>
              <a:buNone/>
              <a:defRPr/>
            </a:pPr>
            <a:r>
              <a:rPr lang="cs-CZ" sz="3000" dirty="0" smtClean="0"/>
              <a:t>   11 studentů (14 %) kombinovaného studia.</a:t>
            </a:r>
          </a:p>
          <a:p>
            <a:pPr>
              <a:spcBef>
                <a:spcPts val="1800"/>
              </a:spcBef>
              <a:defRPr/>
            </a:pPr>
            <a:r>
              <a:rPr lang="cs-CZ" sz="3000" b="1" dirty="0" smtClean="0"/>
              <a:t>55,24 % z celkového počtu studentů.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1628800"/>
            <a:ext cx="7920880" cy="37117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cs-CZ" sz="2800" dirty="0" smtClean="0"/>
              <a:t>Příjemce podpory: </a:t>
            </a:r>
          </a:p>
          <a:p>
            <a:pPr marL="0" indent="0">
              <a:spcBef>
                <a:spcPts val="1200"/>
              </a:spcBef>
              <a:buFont typeface="Wingdings" pitchFamily="2" charset="2"/>
              <a:buNone/>
            </a:pPr>
            <a:r>
              <a:rPr lang="cs-CZ" sz="2800" b="1" dirty="0" smtClean="0"/>
              <a:t>Obchodní akademie a Vyšší odborná škola sociální, </a:t>
            </a:r>
            <a:r>
              <a:rPr lang="cs-CZ" sz="2800" b="1" dirty="0" err="1" smtClean="0"/>
              <a:t>Ostrava</a:t>
            </a:r>
            <a:r>
              <a:rPr lang="cs-CZ" sz="2800" b="1" dirty="0" smtClean="0"/>
              <a:t>-Mariánské Hory, příspěvková organizace</a:t>
            </a:r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endParaRPr lang="cs-CZ" sz="2800" dirty="0" smtClean="0"/>
          </a:p>
          <a:p>
            <a:pPr marL="0" indent="0">
              <a:lnSpc>
                <a:spcPct val="120000"/>
              </a:lnSpc>
              <a:buFont typeface="Wingdings" pitchFamily="2" charset="2"/>
              <a:buNone/>
            </a:pPr>
            <a:r>
              <a:rPr lang="cs-CZ" sz="2800" dirty="0" smtClean="0"/>
              <a:t>Celková finanční dotace na projekt: </a:t>
            </a:r>
          </a:p>
          <a:p>
            <a:pPr marL="0" indent="0">
              <a:spcBef>
                <a:spcPts val="1200"/>
              </a:spcBef>
              <a:buFont typeface="Wingdings" pitchFamily="2" charset="2"/>
              <a:buNone/>
            </a:pPr>
            <a:r>
              <a:rPr lang="cs-CZ" sz="2800" b="1" dirty="0" smtClean="0"/>
              <a:t>2 818 </a:t>
            </a:r>
            <a:r>
              <a:rPr lang="cs-CZ" sz="2800" b="1" dirty="0" smtClean="0"/>
              <a:t>728,- </a:t>
            </a:r>
            <a:r>
              <a:rPr lang="cs-CZ" sz="2800" b="1" dirty="0" smtClean="0"/>
              <a:t>Kč</a:t>
            </a:r>
            <a:endParaRPr lang="cs-CZ" sz="28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683568" y="1535584"/>
          <a:ext cx="7726064" cy="443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</p:nvPr>
        </p:nvGraphicFramePr>
        <p:xfrm>
          <a:off x="683568" y="1600200"/>
          <a:ext cx="7704856" cy="4349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662360" y="1535584"/>
          <a:ext cx="7747272" cy="44349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5" name="Object 2"/>
          <p:cNvGraphicFramePr>
            <a:graphicFrameLocks noGrp="1" noChangeAspect="1"/>
          </p:cNvGraphicFramePr>
          <p:nvPr>
            <p:ph idx="1"/>
          </p:nvPr>
        </p:nvGraphicFramePr>
        <p:xfrm>
          <a:off x="734368" y="1535584"/>
          <a:ext cx="7603256" cy="4362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cs-CZ" dirty="0" smtClean="0"/>
              <a:t>ZÁVĚR EVALUACE</a:t>
            </a:r>
          </a:p>
          <a:p>
            <a:pPr>
              <a:spcBef>
                <a:spcPts val="1200"/>
              </a:spcBef>
              <a:defRPr/>
            </a:pPr>
            <a:r>
              <a:rPr lang="cs-CZ" sz="2800" b="1" dirty="0" smtClean="0"/>
              <a:t>Studenti </a:t>
            </a:r>
            <a:r>
              <a:rPr lang="cs-CZ" sz="2800" b="1" dirty="0" smtClean="0"/>
              <a:t>jsou spokojeni s inovovaným vzdělávacím </a:t>
            </a:r>
            <a:r>
              <a:rPr lang="cs-CZ" sz="2800" b="1" dirty="0" smtClean="0"/>
              <a:t>programem</a:t>
            </a:r>
            <a:endParaRPr lang="cs-CZ" sz="2800" b="1" dirty="0" smtClean="0"/>
          </a:p>
          <a:p>
            <a:pPr>
              <a:defRPr/>
            </a:pPr>
            <a:r>
              <a:rPr lang="cs-CZ" sz="2800" b="1" dirty="0" smtClean="0"/>
              <a:t>Studentům vyhovuje nabídka předmětů, hodinové dotace, obsahová náplň předmětů i forma </a:t>
            </a:r>
            <a:r>
              <a:rPr lang="cs-CZ" sz="2800" b="1" dirty="0" smtClean="0"/>
              <a:t>výuky</a:t>
            </a:r>
            <a:endParaRPr lang="cs-CZ" sz="2800" b="1" dirty="0" smtClean="0"/>
          </a:p>
          <a:p>
            <a:pPr>
              <a:defRPr/>
            </a:pPr>
            <a:r>
              <a:rPr lang="cs-CZ" sz="2800" b="1" dirty="0" smtClean="0"/>
              <a:t>Studenti kladně hodnotí studijní opory, zavedení kreditního systému i vybavenost </a:t>
            </a:r>
            <a:r>
              <a:rPr lang="cs-CZ" sz="2800" b="1" dirty="0" smtClean="0"/>
              <a:t>VOŠS</a:t>
            </a:r>
            <a:endParaRPr lang="cs-CZ" sz="2800" b="1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 smtClean="0"/>
              <a:t>POZITIVA PROJEKTU</a:t>
            </a:r>
          </a:p>
          <a:p>
            <a:pPr>
              <a:spcBef>
                <a:spcPts val="1200"/>
              </a:spcBef>
            </a:pPr>
            <a:r>
              <a:rPr lang="cs-CZ" sz="2800" b="1" dirty="0" smtClean="0"/>
              <a:t>Inovovaný </a:t>
            </a:r>
            <a:r>
              <a:rPr lang="cs-CZ" sz="2800" b="1" dirty="0" smtClean="0"/>
              <a:t>vzdělávací program je akreditován </a:t>
            </a:r>
            <a:r>
              <a:rPr lang="cs-CZ" sz="2800" b="1" dirty="0" smtClean="0"/>
              <a:t>MŠMT </a:t>
            </a:r>
            <a:r>
              <a:rPr lang="cs-CZ" sz="2800" b="1" dirty="0" smtClean="0"/>
              <a:t>do roku </a:t>
            </a:r>
            <a:r>
              <a:rPr lang="cs-CZ" sz="2800" b="1" dirty="0" smtClean="0"/>
              <a:t>2016</a:t>
            </a:r>
            <a:endParaRPr lang="cs-CZ" sz="2800" b="1" dirty="0" smtClean="0"/>
          </a:p>
          <a:p>
            <a:r>
              <a:rPr lang="cs-CZ" sz="2800" b="1" dirty="0" smtClean="0"/>
              <a:t>Kreditní </a:t>
            </a:r>
            <a:r>
              <a:rPr lang="cs-CZ" sz="2800" b="1" dirty="0" smtClean="0"/>
              <a:t>systém</a:t>
            </a:r>
            <a:endParaRPr lang="cs-CZ" sz="2800" b="1" dirty="0" smtClean="0"/>
          </a:p>
          <a:p>
            <a:r>
              <a:rPr lang="cs-CZ" sz="2800" b="1" dirty="0" smtClean="0"/>
              <a:t>Studijní opory pro studenty kombinovaného </a:t>
            </a:r>
            <a:r>
              <a:rPr lang="cs-CZ" sz="2800" b="1" dirty="0" smtClean="0"/>
              <a:t>studia</a:t>
            </a:r>
            <a:endParaRPr lang="cs-CZ" sz="2800" b="1" dirty="0" smtClean="0"/>
          </a:p>
          <a:p>
            <a:r>
              <a:rPr lang="cs-CZ" sz="2800" b="1" dirty="0" smtClean="0"/>
              <a:t>Využití studijních opor i studenty dálkového a denního </a:t>
            </a:r>
            <a:r>
              <a:rPr lang="cs-CZ" sz="2800" b="1" dirty="0" smtClean="0"/>
              <a:t>studia</a:t>
            </a:r>
            <a:endParaRPr lang="cs-CZ" sz="2800" b="1" dirty="0" smtClean="0"/>
          </a:p>
          <a:p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endParaRPr lang="cs-CZ" dirty="0" smtClean="0"/>
          </a:p>
          <a:p>
            <a:pPr algn="ctr">
              <a:buNone/>
            </a:pPr>
            <a:r>
              <a:rPr lang="cs-CZ" b="1" dirty="0" smtClean="0"/>
              <a:t>Děkuji Vám za pozornost</a:t>
            </a:r>
            <a:r>
              <a:rPr lang="cs-CZ" b="1" dirty="0" smtClean="0"/>
              <a:t>.</a:t>
            </a:r>
          </a:p>
          <a:p>
            <a:pPr algn="ctr">
              <a:buNone/>
            </a:pPr>
            <a:endParaRPr lang="cs-CZ" b="1" dirty="0" smtClean="0"/>
          </a:p>
          <a:p>
            <a:pPr>
              <a:buNone/>
            </a:pPr>
            <a:r>
              <a:rPr lang="cs-CZ" sz="2400" dirty="0" smtClean="0"/>
              <a:t>Mgr. Michaela </a:t>
            </a:r>
            <a:r>
              <a:rPr lang="cs-CZ" sz="2400" dirty="0" err="1" smtClean="0"/>
              <a:t>Holaňová</a:t>
            </a:r>
            <a:endParaRPr lang="cs-CZ" sz="2400" dirty="0" smtClean="0"/>
          </a:p>
          <a:p>
            <a:pPr>
              <a:buNone/>
            </a:pPr>
            <a:r>
              <a:rPr lang="cs-CZ" sz="2400" dirty="0" smtClean="0"/>
              <a:t>Obchodní akademie a Vyšší odborná škola sociální, </a:t>
            </a:r>
            <a:r>
              <a:rPr lang="cs-CZ" sz="2400" dirty="0" err="1" smtClean="0"/>
              <a:t>Ostrava</a:t>
            </a:r>
            <a:r>
              <a:rPr lang="cs-CZ" sz="2400" dirty="0" smtClean="0"/>
              <a:t>-Mariánské Hory, příspěvková organizace</a:t>
            </a:r>
          </a:p>
          <a:p>
            <a:pPr>
              <a:buNone/>
            </a:pPr>
            <a:r>
              <a:rPr lang="cs-CZ" sz="2400" dirty="0" smtClean="0"/>
              <a:t>Tel.: 596 634 848, 739 436 924</a:t>
            </a:r>
          </a:p>
          <a:p>
            <a:pPr>
              <a:buNone/>
            </a:pPr>
            <a:r>
              <a:rPr lang="cs-CZ" sz="2400" dirty="0" smtClean="0"/>
              <a:t>E-mail: </a:t>
            </a:r>
            <a:r>
              <a:rPr lang="cs-CZ" sz="2400" dirty="0" err="1" smtClean="0"/>
              <a:t>voss</a:t>
            </a:r>
            <a:r>
              <a:rPr lang="cs-CZ" sz="2400" dirty="0" smtClean="0"/>
              <a:t>@</a:t>
            </a:r>
            <a:r>
              <a:rPr lang="cs-CZ" sz="2400" dirty="0" err="1" smtClean="0"/>
              <a:t>voss</a:t>
            </a:r>
            <a:r>
              <a:rPr lang="cs-CZ" sz="2400" dirty="0" smtClean="0"/>
              <a:t>-</a:t>
            </a:r>
            <a:r>
              <a:rPr lang="cs-CZ" sz="2400" dirty="0" err="1" smtClean="0"/>
              <a:t>ova.cz</a:t>
            </a:r>
            <a:endParaRPr lang="cs-CZ" sz="2400" dirty="0" smtClean="0"/>
          </a:p>
          <a:p>
            <a:pPr>
              <a:buNone/>
            </a:pPr>
            <a:endParaRPr lang="cs-CZ" sz="2800" b="1" dirty="0" smtClean="0"/>
          </a:p>
          <a:p>
            <a:pPr algn="ctr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09600" y="1600200"/>
            <a:ext cx="7924800" cy="4637112"/>
          </a:xfrm>
        </p:spPr>
        <p:txBody>
          <a:bodyPr>
            <a:normAutofit lnSpcReduction="10000"/>
          </a:bodyPr>
          <a:lstStyle/>
          <a:p>
            <a:pPr marL="0" indent="0">
              <a:buFont typeface="Wingdings" pitchFamily="2" charset="2"/>
              <a:buNone/>
            </a:pPr>
            <a:r>
              <a:rPr lang="cs-CZ" dirty="0"/>
              <a:t>GLOBÁLNÍ CÍLE 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600" b="1" dirty="0" smtClean="0"/>
              <a:t>Zkvalitnění vzdělávání ve VOŠS a podpora rozšíření jejich kapacit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600" b="1" dirty="0" smtClean="0"/>
              <a:t>Inovace a zvýšení kvality vzdělávacího programu VOŠS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600" b="1" dirty="0" smtClean="0"/>
              <a:t>Zvýšení uplatnitelnosti absolventů VOŠS na trhu práce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600" b="1" dirty="0" smtClean="0"/>
              <a:t>Zvýšení odborných, pedagogických a manažerských schopností pedagogických pracovníků VOŠS</a:t>
            </a:r>
            <a:endParaRPr lang="cs-CZ" sz="2400" b="1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1628800"/>
            <a:ext cx="8282880" cy="470912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Font typeface="Wingdings" pitchFamily="2" charset="2"/>
              <a:buNone/>
            </a:pPr>
            <a:r>
              <a:rPr lang="cs-CZ" dirty="0"/>
              <a:t>SPECIFICKÉ </a:t>
            </a:r>
            <a:r>
              <a:rPr lang="cs-CZ" dirty="0" smtClean="0"/>
              <a:t>CÍLE</a:t>
            </a:r>
          </a:p>
          <a:p>
            <a:pPr>
              <a:spcBef>
                <a:spcPts val="1200"/>
              </a:spcBef>
            </a:pPr>
            <a:r>
              <a:rPr lang="cs-CZ" sz="2600" b="1" dirty="0" smtClean="0"/>
              <a:t>V souladu s aktuálními potřebami trhu práce inovovat již existující vzdělávací program Sociální práce prostřednictvím modularizace a připravit kreditní systém hodnocení ECTS, který umožní mobilitu studentů mezi jinými VOŠ a VŠ</a:t>
            </a:r>
          </a:p>
          <a:p>
            <a:pPr>
              <a:spcBef>
                <a:spcPts val="1200"/>
              </a:spcBef>
            </a:pPr>
            <a:r>
              <a:rPr lang="cs-CZ" sz="2600" b="1" dirty="0" smtClean="0"/>
              <a:t>Zprůhlednit obsah programu ve vztahu k oborům   vyučovaným na VŠ a přispět ke snazšímu přechodu absolventů na VŠ</a:t>
            </a:r>
          </a:p>
          <a:p>
            <a:pPr>
              <a:spcBef>
                <a:spcPts val="600"/>
              </a:spcBef>
              <a:buNone/>
            </a:pPr>
            <a:endParaRPr lang="cs-CZ" sz="2400" b="1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09600" y="1484784"/>
            <a:ext cx="7924800" cy="482453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cs-CZ" sz="3800" dirty="0" smtClean="0"/>
              <a:t>SPECIFICKÉ CÍLE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Zvýšit četnost a prohloubit kontakty studentů a pedagogických pracovníků s odborníky z praxe, z jiných VŠ a VOŠ stejného nebo podobného zaměření, zvýšit uplatnitelnost budoucích absolventů VOŠS Ostrava na trhu práce</a:t>
            </a:r>
            <a:endParaRPr lang="cs-CZ" sz="2800" dirty="0" smtClean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Zvýšit </a:t>
            </a:r>
            <a:r>
              <a:rPr lang="cs-CZ" sz="2800" b="1" dirty="0"/>
              <a:t>odborné znalosti a tutorské dovednosti pedagogických pracovníků s využitím informačních </a:t>
            </a:r>
            <a:r>
              <a:rPr lang="cs-CZ" sz="2800" b="1" dirty="0" smtClean="0"/>
              <a:t>technologií</a:t>
            </a:r>
            <a:endParaRPr lang="cs-CZ" sz="2800" b="1" dirty="0"/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Rozšířit nabídku již existujícího vzdělávacího programu oboru Sociální práce v denní a dálkové formě o kombinovanou formu vzdělávání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609600" y="1484784"/>
            <a:ext cx="7924800" cy="482453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None/>
            </a:pPr>
            <a:r>
              <a:rPr lang="cs-CZ" sz="3800" dirty="0" smtClean="0"/>
              <a:t>SPECIFICKÉ CÍLE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Zvýšit </a:t>
            </a:r>
            <a:r>
              <a:rPr lang="cs-CZ" sz="2800" b="1" dirty="0"/>
              <a:t>atraktivitu studia na </a:t>
            </a:r>
            <a:r>
              <a:rPr lang="cs-CZ" sz="2800" b="1" dirty="0" smtClean="0"/>
              <a:t>VOŠS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Umožnit uchazečům snadnější dostupnost studia bez nadměrné časové zátěže (studentů, příp. i zaměstnavatelů)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Vytvořit nové studijní opory a zpřístupnit je studentům prostřednictvím informačního systému školy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Zrealizovat výuku prvního ročníku inovovaného vzdělávacího programu ve všech akreditovaných formách vzdělávání</a:t>
            </a:r>
          </a:p>
          <a:p>
            <a:pPr>
              <a:lnSpc>
                <a:spcPct val="110000"/>
              </a:lnSpc>
              <a:spcBef>
                <a:spcPts val="600"/>
              </a:spcBef>
            </a:pPr>
            <a:r>
              <a:rPr lang="cs-CZ" sz="2800" b="1" dirty="0" smtClean="0"/>
              <a:t>V průběhu realizace klást důraz na horizontální témata, tj. rovné příležitosti a udržitelný rozvoj</a:t>
            </a:r>
            <a:endParaRPr lang="cs-CZ" sz="22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611560" y="1484784"/>
            <a:ext cx="777686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sz="3200" dirty="0" smtClean="0"/>
              <a:t>CÍLOVÁ SKUPINA</a:t>
            </a:r>
          </a:p>
          <a:p>
            <a:pPr marL="324000">
              <a:spcBef>
                <a:spcPts val="600"/>
              </a:spcBef>
            </a:pPr>
            <a:endParaRPr lang="cs-CZ" sz="2800" b="1" dirty="0" smtClean="0"/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cs-CZ" sz="2800" b="1" dirty="0" smtClean="0"/>
              <a:t> </a:t>
            </a:r>
            <a:r>
              <a:rPr lang="cs-CZ" sz="2800" b="1" dirty="0" smtClean="0">
                <a:latin typeface="+mn-lt"/>
                <a:cs typeface="+mn-cs"/>
              </a:rPr>
              <a:t>Studenti VOŠS Ostrava</a:t>
            </a:r>
          </a:p>
          <a:p>
            <a:pPr marL="342900" indent="-342900">
              <a:spcBef>
                <a:spcPts val="6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cs-CZ" sz="2800" b="1" dirty="0" smtClean="0">
                <a:latin typeface="+mn-lt"/>
                <a:cs typeface="+mn-cs"/>
              </a:rPr>
              <a:t> Pedagogové VOŠS Ostrava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</a:pPr>
            <a:endParaRPr lang="cs-CZ" sz="2400" b="1" dirty="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cs-CZ" sz="1600" dirty="0" smtClean="0"/>
          </a:p>
          <a:p>
            <a:pPr>
              <a:lnSpc>
                <a:spcPct val="80000"/>
              </a:lnSpc>
            </a:pPr>
            <a:endParaRPr lang="cs-CZ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11560" y="1556793"/>
            <a:ext cx="7992888" cy="40257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cs-CZ" sz="3200" dirty="0" smtClean="0"/>
              <a:t>KLÍČOVÉ AKTIVITY</a:t>
            </a:r>
          </a:p>
          <a:p>
            <a:pPr marL="324000">
              <a:spcBef>
                <a:spcPts val="600"/>
              </a:spcBef>
            </a:pPr>
            <a:endParaRPr lang="cs-CZ" b="1" dirty="0" smtClean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cs-CZ" sz="2600" b="1" dirty="0" smtClean="0">
                <a:latin typeface="+mn-lt"/>
                <a:cs typeface="+mn-cs"/>
              </a:rPr>
              <a:t>Inovace </a:t>
            </a:r>
            <a:r>
              <a:rPr lang="cs-CZ" sz="2600" b="1" dirty="0" smtClean="0">
                <a:latin typeface="+mn-lt"/>
                <a:cs typeface="+mn-cs"/>
              </a:rPr>
              <a:t>vzdělávacího programu prostřednictvím modularizace a kreditního systému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cs-CZ" sz="2600" b="1" dirty="0" smtClean="0">
                <a:latin typeface="+mn-lt"/>
                <a:cs typeface="+mn-cs"/>
              </a:rPr>
              <a:t>Rozšíření </a:t>
            </a:r>
            <a:r>
              <a:rPr lang="cs-CZ" sz="2600" b="1" dirty="0" smtClean="0">
                <a:latin typeface="+mn-lt"/>
                <a:cs typeface="+mn-cs"/>
              </a:rPr>
              <a:t>nabídky studia o kombinovanou formu vzdělávání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cs-CZ" sz="2600" b="1" dirty="0" smtClean="0">
                <a:latin typeface="+mn-lt"/>
                <a:cs typeface="+mn-cs"/>
              </a:rPr>
              <a:t>Akreditace inovovaného vzdělávacího programu a jeho výuka v 1. ročníku VOŠS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212109"/>
            <a:ext cx="4176464" cy="9126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louky">
  <a:themeElements>
    <a:clrScheme name="Oblouky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Oblouk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blouky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louky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louky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louky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Vrstvy skla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  <a:fontScheme name="Vrstvy skla">
    <a:majorFont>
      <a:latin typeface="Arial Black"/>
      <a:ea typeface=""/>
      <a:cs typeface="Arial"/>
    </a:majorFont>
    <a:minorFont>
      <a:latin typeface="Arial"/>
      <a:ea typeface="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Vrstvy skla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  <a:fontScheme name="Vrstvy skla">
    <a:majorFont>
      <a:latin typeface="Arial Black"/>
      <a:ea typeface=""/>
      <a:cs typeface="Arial"/>
    </a:majorFont>
    <a:minorFont>
      <a:latin typeface="Arial"/>
      <a:ea typeface="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Vrstvy skla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  <a:fontScheme name="Vrstvy skla">
    <a:majorFont>
      <a:latin typeface="Arial Black"/>
      <a:ea typeface=""/>
      <a:cs typeface="Arial"/>
    </a:majorFont>
    <a:minorFont>
      <a:latin typeface="Arial"/>
      <a:ea typeface="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Vrstvy skla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  <a:fontScheme name="Vrstvy skla">
    <a:majorFont>
      <a:latin typeface="Arial Black"/>
      <a:ea typeface=""/>
      <a:cs typeface="Arial"/>
    </a:majorFont>
    <a:minorFont>
      <a:latin typeface="Arial"/>
      <a:ea typeface="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Vrstvy skla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  <a:fontScheme name="Vrstvy skla">
    <a:majorFont>
      <a:latin typeface="Arial Black"/>
      <a:ea typeface=""/>
      <a:cs typeface="Arial"/>
    </a:majorFont>
    <a:minorFont>
      <a:latin typeface="Arial"/>
      <a:ea typeface="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Vrstvy skla 4">
    <a:dk1>
      <a:srgbClr val="006600"/>
    </a:dk1>
    <a:lt1>
      <a:srgbClr val="FFFFFF"/>
    </a:lt1>
    <a:dk2>
      <a:srgbClr val="008000"/>
    </a:dk2>
    <a:lt2>
      <a:srgbClr val="FFFFB7"/>
    </a:lt2>
    <a:accent1>
      <a:srgbClr val="99CC00"/>
    </a:accent1>
    <a:accent2>
      <a:srgbClr val="00CC00"/>
    </a:accent2>
    <a:accent3>
      <a:srgbClr val="AAC0AA"/>
    </a:accent3>
    <a:accent4>
      <a:srgbClr val="DADADA"/>
    </a:accent4>
    <a:accent5>
      <a:srgbClr val="CAE2AA"/>
    </a:accent5>
    <a:accent6>
      <a:srgbClr val="00B900"/>
    </a:accent6>
    <a:hlink>
      <a:srgbClr val="99FF66"/>
    </a:hlink>
    <a:folHlink>
      <a:srgbClr val="FFFF66"/>
    </a:folHlink>
  </a:clrScheme>
  <a:fontScheme name="Vrstvy skla">
    <a:majorFont>
      <a:latin typeface="Arial Black"/>
      <a:ea typeface=""/>
      <a:cs typeface="Arial"/>
    </a:majorFont>
    <a:minorFont>
      <a:latin typeface="Arial"/>
      <a:ea typeface=""/>
      <a:cs typeface="Arial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415</TotalTime>
  <Words>1059</Words>
  <Application>Microsoft Office PowerPoint</Application>
  <PresentationFormat>Předvádění na obrazovce (4:3)</PresentationFormat>
  <Paragraphs>180</Paragraphs>
  <Slides>36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36</vt:i4>
      </vt:variant>
    </vt:vector>
  </HeadingPairs>
  <TitlesOfParts>
    <vt:vector size="37" baseType="lpstr">
      <vt:lpstr>Oblouky</vt:lpstr>
      <vt:lpstr>Projekt „Inovace vzdělávacího programu  Inovace vzdělávacího programu VOŠS Ostrava a rozšíření o kombinovanou formu vzdělávání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Snímek 26</vt:lpstr>
      <vt:lpstr>Snímek 27</vt:lpstr>
      <vt:lpstr>Snímek 28</vt:lpstr>
      <vt:lpstr>Snímek 29</vt:lpstr>
      <vt:lpstr>Snímek 30</vt:lpstr>
      <vt:lpstr>Snímek 31</vt:lpstr>
      <vt:lpstr>Snímek 32</vt:lpstr>
      <vt:lpstr>Snímek 33</vt:lpstr>
      <vt:lpstr>Snímek 34</vt:lpstr>
      <vt:lpstr>Snímek 35</vt:lpstr>
      <vt:lpstr>Snímek 36</vt:lpstr>
    </vt:vector>
  </TitlesOfParts>
  <Company>VOSS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„Inovace vzdělávacího programu VOŠS Ostrava a rozšíření o kombinovanou formu vzdělávání“</dc:title>
  <dc:creator>Michaela Holaňová</dc:creator>
  <cp:lastModifiedBy>notebook12</cp:lastModifiedBy>
  <cp:revision>46</cp:revision>
  <dcterms:created xsi:type="dcterms:W3CDTF">2012-04-18T10:32:27Z</dcterms:created>
  <dcterms:modified xsi:type="dcterms:W3CDTF">2013-03-12T06:04:34Z</dcterms:modified>
</cp:coreProperties>
</file>