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3" r:id="rId4"/>
    <p:sldId id="265" r:id="rId5"/>
    <p:sldId id="264" r:id="rId6"/>
    <p:sldId id="272" r:id="rId7"/>
    <p:sldId id="267" r:id="rId8"/>
    <p:sldId id="283" r:id="rId9"/>
    <p:sldId id="268" r:id="rId10"/>
    <p:sldId id="273" r:id="rId11"/>
    <p:sldId id="266" r:id="rId12"/>
    <p:sldId id="269" r:id="rId13"/>
    <p:sldId id="270" r:id="rId14"/>
    <p:sldId id="271" r:id="rId15"/>
    <p:sldId id="276" r:id="rId16"/>
    <p:sldId id="275" r:id="rId17"/>
    <p:sldId id="280" r:id="rId18"/>
    <p:sldId id="278" r:id="rId19"/>
    <p:sldId id="281" r:id="rId20"/>
    <p:sldId id="282" r:id="rId21"/>
    <p:sldId id="277" r:id="rId22"/>
    <p:sldId id="279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2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98" autoAdjust="0"/>
  </p:normalViewPr>
  <p:slideViewPr>
    <p:cSldViewPr>
      <p:cViewPr varScale="1">
        <p:scale>
          <a:sx n="86" d="100"/>
          <a:sy n="86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DD45D-88D9-41E2-9D52-59C3DF682A5D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1CEC3-1D8A-46E0-918A-A3A5715A1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83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CEC3-1D8A-46E0-918A-A3A5715A107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7F4-73DC-4A86-BDD1-148EF765DF74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7D9D-C41B-4AC9-AB55-9A7EDA3577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2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7F4-73DC-4A86-BDD1-148EF765DF74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7D9D-C41B-4AC9-AB55-9A7EDA3577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77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7F4-73DC-4A86-BDD1-148EF765DF74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7D9D-C41B-4AC9-AB55-9A7EDA3577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0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7F4-73DC-4A86-BDD1-148EF765DF74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7D9D-C41B-4AC9-AB55-9A7EDA3577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3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7F4-73DC-4A86-BDD1-148EF765DF74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7D9D-C41B-4AC9-AB55-9A7EDA3577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04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7F4-73DC-4A86-BDD1-148EF765DF74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7D9D-C41B-4AC9-AB55-9A7EDA3577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96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7F4-73DC-4A86-BDD1-148EF765DF74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7D9D-C41B-4AC9-AB55-9A7EDA3577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33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7F4-73DC-4A86-BDD1-148EF765DF74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7D9D-C41B-4AC9-AB55-9A7EDA3577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15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7F4-73DC-4A86-BDD1-148EF765DF74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7D9D-C41B-4AC9-AB55-9A7EDA3577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68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7F4-73DC-4A86-BDD1-148EF765DF74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7D9D-C41B-4AC9-AB55-9A7EDA3577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86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7F4-73DC-4A86-BDD1-148EF765DF74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7D9D-C41B-4AC9-AB55-9A7EDA3577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32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A7F4-73DC-4A86-BDD1-148EF765DF74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7D9D-C41B-4AC9-AB55-9A7EDA3577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41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oauh.cz/index.php?id=580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pracovni%20prostredi.doc" TargetMode="External"/><Relationship Id="rId13" Type="http://schemas.openxmlformats.org/officeDocument/2006/relationships/image" Target="../media/image33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emf"/><Relationship Id="rId12" Type="http://schemas.openxmlformats.org/officeDocument/2006/relationships/oleObject" Target="sestavy.doc" TargetMode="External"/><Relationship Id="rId17" Type="http://schemas.openxmlformats.org/officeDocument/2006/relationships/image" Target="../media/image35.emf"/><Relationship Id="rId2" Type="http://schemas.openxmlformats.org/officeDocument/2006/relationships/vmlDrawing" Target="../drawings/vmlDrawing2.vml"/><Relationship Id="rId16" Type="http://schemas.openxmlformats.org/officeDocument/2006/relationships/oleObject" Target="nova%20skladova%20polozka.doc" TargetMode="External"/><Relationship Id="rId1" Type="http://schemas.openxmlformats.org/officeDocument/2006/relationships/themeOverride" Target="../theme/themeOverride17.xml"/><Relationship Id="rId6" Type="http://schemas.openxmlformats.org/officeDocument/2006/relationships/oleObject" Target="tlacitka.doc" TargetMode="External"/><Relationship Id="rId11" Type="http://schemas.openxmlformats.org/officeDocument/2006/relationships/image" Target="../media/image32.emf"/><Relationship Id="rId5" Type="http://schemas.openxmlformats.org/officeDocument/2006/relationships/image" Target="../media/image1.jpeg"/><Relationship Id="rId15" Type="http://schemas.openxmlformats.org/officeDocument/2006/relationships/image" Target="../media/image34.emf"/><Relationship Id="rId10" Type="http://schemas.openxmlformats.org/officeDocument/2006/relationships/oleObject" Target="vytvoreni%20vyrobni%20zakazky.doc" TargetMode="External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31.emf"/><Relationship Id="rId14" Type="http://schemas.openxmlformats.org/officeDocument/2006/relationships/oleObject" Target="porizeni%20majetku.do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4.xml"/><Relationship Id="rId6" Type="http://schemas.openxmlformats.org/officeDocument/2006/relationships/oleObject" Target="Zprava%20o%20projektu%20VIP%20za%20sekci%20PRA.doc" TargetMode="Externa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694" y="900001"/>
            <a:ext cx="8784976" cy="4617231"/>
          </a:xfrm>
        </p:spPr>
        <p:txBody>
          <a:bodyPr>
            <a:normAutofit fontScale="90000"/>
          </a:bodyPr>
          <a:lstStyle/>
          <a:p>
            <a:pPr algn="l"/>
            <a:r>
              <a:rPr lang="cs-CZ" sz="6600" b="1" dirty="0" smtClean="0">
                <a:solidFill>
                  <a:srgbClr val="0070C0"/>
                </a:solidFill>
                <a:latin typeface="Lucida Sans" pitchFamily="34" charset="0"/>
              </a:rPr>
              <a:t/>
            </a:r>
            <a:br>
              <a:rPr lang="cs-CZ" sz="6600" b="1" dirty="0" smtClean="0">
                <a:solidFill>
                  <a:srgbClr val="0070C0"/>
                </a:solidFill>
                <a:latin typeface="Lucida Sans" pitchFamily="34" charset="0"/>
              </a:rPr>
            </a:br>
            <a:r>
              <a:rPr lang="cs-CZ" sz="6600" b="1" dirty="0" smtClean="0">
                <a:solidFill>
                  <a:srgbClr val="0070C0"/>
                </a:solidFill>
                <a:latin typeface="Lucida Sans" pitchFamily="34" charset="0"/>
              </a:rPr>
              <a:t>  </a:t>
            </a:r>
            <a:br>
              <a:rPr lang="cs-CZ" sz="6600" b="1" dirty="0" smtClean="0">
                <a:solidFill>
                  <a:srgbClr val="0070C0"/>
                </a:solidFill>
                <a:latin typeface="Lucida Sans" pitchFamily="34" charset="0"/>
              </a:rPr>
            </a:br>
            <a:r>
              <a:rPr lang="cs-CZ" sz="6600" b="1" dirty="0" smtClean="0">
                <a:solidFill>
                  <a:srgbClr val="0070C0"/>
                </a:solidFill>
                <a:latin typeface="Lucida Sans" pitchFamily="34" charset="0"/>
              </a:rPr>
              <a:t>    </a:t>
            </a:r>
            <a:r>
              <a:rPr lang="cs-CZ" sz="6600" b="1" dirty="0" smtClean="0">
                <a:solidFill>
                  <a:srgbClr val="09026A"/>
                </a:solidFill>
                <a:latin typeface="Gisha" pitchFamily="34" charset="-79"/>
                <a:cs typeface="Gisha" pitchFamily="34" charset="-79"/>
              </a:rPr>
              <a:t>VIP Kvalita</a:t>
            </a:r>
            <a:r>
              <a:rPr lang="cs-CZ" sz="4800" dirty="0" smtClean="0">
                <a:solidFill>
                  <a:srgbClr val="0070C0"/>
                </a:solidFill>
                <a:latin typeface="Lucida Sans" pitchFamily="34" charset="0"/>
              </a:rPr>
              <a:t/>
            </a:r>
            <a:br>
              <a:rPr lang="cs-CZ" sz="4800" dirty="0" smtClean="0">
                <a:solidFill>
                  <a:srgbClr val="0070C0"/>
                </a:solidFill>
                <a:latin typeface="Lucida Sans" pitchFamily="34" charset="0"/>
              </a:rPr>
            </a:br>
            <a:r>
              <a:rPr lang="cs-CZ" sz="4800" dirty="0" smtClean="0">
                <a:solidFill>
                  <a:srgbClr val="0070C0"/>
                </a:solidFill>
                <a:latin typeface="Lucida Sans" pitchFamily="34" charset="0"/>
              </a:rPr>
              <a:t/>
            </a:r>
            <a:br>
              <a:rPr lang="cs-CZ" sz="4800" dirty="0" smtClean="0">
                <a:solidFill>
                  <a:srgbClr val="0070C0"/>
                </a:solidFill>
                <a:latin typeface="Lucida Sans" pitchFamily="34" charset="0"/>
              </a:rPr>
            </a:br>
            <a:r>
              <a:rPr lang="cs-CZ" sz="4800" dirty="0" smtClean="0">
                <a:solidFill>
                  <a:srgbClr val="0070C0"/>
                </a:solidFill>
                <a:latin typeface="Lucida Sans" pitchFamily="34" charset="0"/>
              </a:rPr>
              <a:t/>
            </a:r>
            <a:br>
              <a:rPr lang="cs-CZ" sz="4800" dirty="0" smtClean="0">
                <a:solidFill>
                  <a:srgbClr val="0070C0"/>
                </a:solidFill>
                <a:latin typeface="Lucida Sans" pitchFamily="34" charset="0"/>
              </a:rPr>
            </a:br>
            <a:r>
              <a:rPr lang="cs-CZ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Lucida Sans" pitchFamily="34" charset="0"/>
              </a:rPr>
              <a:t>		   </a:t>
            </a:r>
            <a:r>
              <a:rPr lang="cs-CZ" sz="4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Lucida Sans" pitchFamily="34" charset="0"/>
              </a:rPr>
              <a:t> </a:t>
            </a:r>
            <a:br>
              <a:rPr lang="cs-CZ" sz="4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Lucida Sans" pitchFamily="34" charset="0"/>
              </a:rPr>
            </a:br>
            <a:r>
              <a:rPr lang="cs-CZ" sz="40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Lucida Sans" pitchFamily="34" charset="0"/>
              </a:rPr>
              <a:t>	</a:t>
            </a:r>
            <a:r>
              <a:rPr lang="cs-CZ" sz="4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Lucida Sans" pitchFamily="34" charset="0"/>
              </a:rPr>
              <a:t>		</a:t>
            </a:r>
            <a:r>
              <a:rPr lang="cs-CZ" sz="3600" b="1" spc="-15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Ing. Adéla Hrabcová</a:t>
            </a:r>
            <a:r>
              <a:rPr lang="cs-CZ" sz="4800" dirty="0" smtClean="0">
                <a:solidFill>
                  <a:srgbClr val="0070C0"/>
                </a:solidFill>
                <a:latin typeface="Lucida Sans" pitchFamily="34" charset="0"/>
              </a:rPr>
              <a:t/>
            </a:r>
            <a:br>
              <a:rPr lang="cs-CZ" sz="4800" dirty="0" smtClean="0">
                <a:solidFill>
                  <a:srgbClr val="0070C0"/>
                </a:solidFill>
                <a:latin typeface="Lucida Sans" pitchFamily="34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5260468"/>
            <a:ext cx="8077150" cy="145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rojekt VIP Kvalit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75"/>
                    </a14:imgEffect>
                    <a14:imgEffect>
                      <a14:saturation sat="130000"/>
                    </a14:imgEffect>
                    <a14:imgEffect>
                      <a14:brightnessContrast bright="-20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96" y="1340768"/>
            <a:ext cx="2435504" cy="20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F:\fotky do prezentace\1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43" y="3356992"/>
            <a:ext cx="4490767" cy="3361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:\fotky do prezentace\1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8" y="1229316"/>
            <a:ext cx="3816424" cy="2856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fotky do prezentace\12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26" y="1098027"/>
            <a:ext cx="4167263" cy="3118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90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116732" y="895659"/>
            <a:ext cx="6982544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04 Inovace výukových metod</a:t>
            </a:r>
            <a:endParaRPr lang="cs-CZ" sz="4000" b="1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07504" y="1988840"/>
            <a:ext cx="8957323" cy="338437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cs-CZ" sz="3200" b="1" dirty="0" smtClean="0"/>
              <a:t>- Tvorba výukových materiálů k MS Dynamics AX</a:t>
            </a:r>
            <a:br>
              <a:rPr lang="cs-CZ" sz="3200" b="1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3200" dirty="0" smtClean="0"/>
              <a:t>sekce Ekonomika 				117 ks</a:t>
            </a:r>
            <a:br>
              <a:rPr lang="cs-CZ" sz="3200" dirty="0" smtClean="0"/>
            </a:br>
            <a:r>
              <a:rPr lang="cs-CZ" sz="3200" dirty="0" smtClean="0"/>
              <a:t>sekce Právo a koncepce řízení 		41 ks</a:t>
            </a:r>
            <a:br>
              <a:rPr lang="cs-CZ" sz="3200" dirty="0" smtClean="0"/>
            </a:br>
            <a:r>
              <a:rPr lang="cs-CZ" sz="3200" dirty="0" smtClean="0"/>
              <a:t>sekce Informační technologie 		17 ks</a:t>
            </a:r>
            <a:br>
              <a:rPr lang="cs-CZ" sz="3200" dirty="0" smtClean="0"/>
            </a:br>
            <a:r>
              <a:rPr lang="cs-CZ" sz="3200" b="1" dirty="0" smtClean="0"/>
              <a:t>Celkem						240 ks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4153" y="537321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Zapojeno 6 pedagogů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4153" y="603917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mtClean="0"/>
              <a:t>- Časový rozsah 	8 </a:t>
            </a:r>
            <a:r>
              <a:rPr lang="cs-CZ" sz="3200" b="1" dirty="0" smtClean="0"/>
              <a:t>hod./1 materiál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32701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116732" y="978297"/>
            <a:ext cx="7127676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05 Ověřování a zavedení do výuky</a:t>
            </a:r>
            <a:endParaRPr lang="cs-CZ" sz="4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4" y="2996952"/>
            <a:ext cx="91154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Výuka:</a:t>
            </a:r>
            <a:endParaRPr lang="cs-CZ" sz="3200" b="1" dirty="0"/>
          </a:p>
          <a:p>
            <a:r>
              <a:rPr lang="cs-CZ" sz="2800" dirty="0" smtClean="0"/>
              <a:t>2010/11 	3. ročník VOŠ 	(cca 50 studentů)</a:t>
            </a:r>
          </a:p>
          <a:p>
            <a:r>
              <a:rPr lang="cs-CZ" sz="2800" dirty="0" smtClean="0"/>
              <a:t>Ekonomicko-právní seminář 	4 hod./týdně </a:t>
            </a:r>
          </a:p>
          <a:p>
            <a:endParaRPr lang="cs-CZ" sz="2800" dirty="0"/>
          </a:p>
          <a:p>
            <a:r>
              <a:rPr lang="cs-CZ" sz="2800" dirty="0" smtClean="0"/>
              <a:t>2011/12 a 2012/13</a:t>
            </a:r>
            <a:r>
              <a:rPr lang="cs-CZ" sz="2800" dirty="0"/>
              <a:t> </a:t>
            </a:r>
            <a:r>
              <a:rPr lang="cs-CZ" sz="2800" dirty="0" smtClean="0"/>
              <a:t>    1.-3. ročník VOŠ     (cca  150 studentů)</a:t>
            </a:r>
          </a:p>
          <a:p>
            <a:r>
              <a:rPr lang="cs-CZ" sz="2800" dirty="0" smtClean="0"/>
              <a:t>Začleněno průběžně do výuky odborných předmětů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038" y="2132855"/>
            <a:ext cx="90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Ověřováno 50 % výukových materiálů   </a:t>
            </a:r>
            <a:r>
              <a:rPr lang="cs-CZ" sz="3200" dirty="0" smtClean="0"/>
              <a:t>(85 min./ks)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215" y="59492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Aktualizace a úprava výukových materiálů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010719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169" name="Picture 1" descr="F:\fotky do prezentace\konference_k_projektu_VIP_AXAPTA_06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555" y="1057076"/>
            <a:ext cx="4279060" cy="2710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fotky do prezentace\P124009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4765" y="1071599"/>
            <a:ext cx="4033136" cy="2429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fotky do prezentace\IMG_815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00" y="3490379"/>
            <a:ext cx="4673818" cy="3115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fotky do prezentace\P103026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141" y="3786923"/>
            <a:ext cx="4329135" cy="2954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02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116732" y="978297"/>
            <a:ext cx="7127676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06 Závěrečná konference</a:t>
            </a:r>
            <a:endParaRPr lang="cs-CZ" sz="40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43608" y="2348880"/>
            <a:ext cx="7127676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18123"/>
              </p:ext>
            </p:extLst>
          </p:nvPr>
        </p:nvGraphicFramePr>
        <p:xfrm>
          <a:off x="395536" y="2348880"/>
          <a:ext cx="8568952" cy="3976444"/>
        </p:xfrm>
        <a:graphic>
          <a:graphicData uri="http://schemas.openxmlformats.org/drawingml/2006/table">
            <a:tbl>
              <a:tblPr firstRow="1" firstCol="1" bandRow="1"/>
              <a:tblGrid>
                <a:gridCol w="8568952"/>
              </a:tblGrid>
              <a:tr h="7920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</a:rPr>
                        <a:t>Datum konání: 15. listopad</a:t>
                      </a:r>
                      <a:r>
                        <a:rPr lang="cs-CZ" sz="20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Times New Roman"/>
                          <a:ea typeface="Times New Roman"/>
                        </a:rPr>
                        <a:t>Program: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/>
                          <a:ea typeface="Times New Roman"/>
                        </a:rPr>
                        <a:t>Zahájení </a:t>
                      </a:r>
                      <a:r>
                        <a:rPr lang="cs-CZ" sz="2000" dirty="0">
                          <a:effectLst/>
                          <a:latin typeface="Times New Roman"/>
                          <a:ea typeface="Times New Roman"/>
                        </a:rPr>
                        <a:t>konference, Ing. Jiří Durďák, ředitel školy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/>
                          <a:ea typeface="Times New Roman"/>
                        </a:rPr>
                        <a:t>Informace </a:t>
                      </a:r>
                      <a:r>
                        <a:rPr lang="cs-CZ" sz="2000" dirty="0">
                          <a:effectLst/>
                          <a:latin typeface="Times New Roman"/>
                          <a:ea typeface="Times New Roman"/>
                        </a:rPr>
                        <a:t>o projektu VIP (proces tvorby projektu, schválení projektu, realizace projektu, výstupy projektu</a:t>
                      </a:r>
                      <a:r>
                        <a:rPr lang="cs-CZ" sz="2000" dirty="0" smtClean="0">
                          <a:effectLst/>
                          <a:latin typeface="Times New Roman"/>
                          <a:ea typeface="Times New Roman"/>
                        </a:rPr>
                        <a:t>)  manažer projektu Aleš </a:t>
                      </a:r>
                      <a:r>
                        <a:rPr lang="cs-CZ" sz="2000" dirty="0">
                          <a:effectLst/>
                          <a:latin typeface="Times New Roman"/>
                          <a:ea typeface="Times New Roman"/>
                        </a:rPr>
                        <a:t>Šimík, Dis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/>
                          <a:ea typeface="Times New Roman"/>
                        </a:rPr>
                        <a:t>Představení </a:t>
                      </a:r>
                      <a:r>
                        <a:rPr lang="cs-CZ" sz="2000" dirty="0">
                          <a:effectLst/>
                          <a:latin typeface="Times New Roman"/>
                          <a:ea typeface="Times New Roman"/>
                        </a:rPr>
                        <a:t>systému Dynamics AX  ( popis systému, možnosti využití systému v praxi), Ing. Dušan Chovanec </a:t>
                      </a:r>
                      <a:r>
                        <a:rPr lang="cs-CZ" sz="2000" dirty="0" smtClean="0">
                          <a:effectLst/>
                          <a:latin typeface="Times New Roman"/>
                          <a:ea typeface="Times New Roman"/>
                        </a:rPr>
                        <a:t> (Autocont)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/>
                          <a:ea typeface="Times New Roman"/>
                        </a:rPr>
                        <a:t>Ukázka </a:t>
                      </a:r>
                      <a:r>
                        <a:rPr lang="cs-CZ" sz="2000" dirty="0">
                          <a:effectLst/>
                          <a:latin typeface="Times New Roman"/>
                          <a:ea typeface="Times New Roman"/>
                        </a:rPr>
                        <a:t>systému Dynamics AX, pracovník </a:t>
                      </a:r>
                      <a:r>
                        <a:rPr lang="cs-CZ" sz="2000" dirty="0" smtClean="0">
                          <a:effectLst/>
                          <a:latin typeface="Times New Roman"/>
                          <a:ea typeface="Times New Roman"/>
                        </a:rPr>
                        <a:t>firmy</a:t>
                      </a:r>
                      <a:r>
                        <a:rPr lang="cs-CZ" sz="2000" baseline="0" dirty="0" smtClean="0">
                          <a:effectLst/>
                          <a:latin typeface="Times New Roman"/>
                          <a:ea typeface="Times New Roman"/>
                        </a:rPr>
                        <a:t> Autocont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/>
                          <a:ea typeface="Times New Roman"/>
                        </a:rPr>
                        <a:t>Projekt </a:t>
                      </a:r>
                      <a:r>
                        <a:rPr lang="cs-CZ" sz="2000" dirty="0">
                          <a:effectLst/>
                          <a:latin typeface="Times New Roman"/>
                          <a:ea typeface="Times New Roman"/>
                        </a:rPr>
                        <a:t>VIP z pohledu učitele OA, Ing. Adam Skovajsa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/>
                          <a:ea typeface="Times New Roman"/>
                        </a:rPr>
                        <a:t>Axapta </a:t>
                      </a:r>
                      <a:r>
                        <a:rPr lang="cs-CZ" sz="2000" dirty="0">
                          <a:effectLst/>
                          <a:latin typeface="Times New Roman"/>
                          <a:ea typeface="Times New Roman"/>
                        </a:rPr>
                        <a:t>ve výuce, Ing.  Adéla Hrabcová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/>
                          <a:ea typeface="Times New Roman"/>
                        </a:rPr>
                        <a:t>Zakončení </a:t>
                      </a:r>
                      <a:r>
                        <a:rPr lang="cs-CZ" sz="2000" dirty="0">
                          <a:effectLst/>
                          <a:latin typeface="Times New Roman"/>
                          <a:ea typeface="Times New Roman"/>
                        </a:rPr>
                        <a:t>konference, závěrečné slovo ředitele </a:t>
                      </a:r>
                      <a:r>
                        <a:rPr lang="cs-CZ" sz="2000" dirty="0" smtClean="0">
                          <a:effectLst/>
                          <a:latin typeface="Times New Roman"/>
                          <a:ea typeface="Times New Roman"/>
                        </a:rPr>
                        <a:t>školy</a:t>
                      </a:r>
                      <a:r>
                        <a:rPr lang="cs-CZ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37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dirty="0"/>
          </a:p>
        </p:txBody>
      </p:sp>
      <p:pic>
        <p:nvPicPr>
          <p:cNvPr id="15362" name="Picture 2" descr="F:\fotky do prezentace\foto-50af4238453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18" y="1031667"/>
            <a:ext cx="4392864" cy="2917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:\fotky do prezentace\konference_k_projektu_VIP_AXAPTA_02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98122" y="977244"/>
            <a:ext cx="4027286" cy="2977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fotky do prezentace\konference_k_projektu_VIP_AXAPTA_01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675" y="3924068"/>
            <a:ext cx="4094929" cy="2774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F:\VIP_foto\2011_04_13_konference_k_projektu_VIP_AXAPTA\public\konference_k_projektu_VIP_AXAPTA_09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4600" y="-8915400"/>
            <a:ext cx="826200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F:\VIP_foto\2011_04_13_konference_k_projektu_VIP_AXAPTA\public\web\konference_k_projektu_VIP_AXAPTA_095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0418" y="3899660"/>
            <a:ext cx="4222264" cy="2839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8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151057" y="874172"/>
            <a:ext cx="698366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Další aktivity projektu</a:t>
            </a:r>
            <a:endParaRPr lang="cs-CZ" sz="40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-5282" y="1760854"/>
            <a:ext cx="9036496" cy="4536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/>
              <a:t>duben 2011</a:t>
            </a:r>
          </a:p>
          <a:p>
            <a:pPr algn="l"/>
            <a:r>
              <a:rPr lang="cs-CZ" sz="2800" b="1" dirty="0" smtClean="0"/>
              <a:t>duben 2012</a:t>
            </a:r>
            <a:endParaRPr lang="cs-CZ" sz="2800" b="1" dirty="0"/>
          </a:p>
          <a:p>
            <a:pPr algn="l"/>
            <a:r>
              <a:rPr lang="cs-CZ" sz="2800" dirty="0" smtClean="0"/>
              <a:t>Konference „Manažerské </a:t>
            </a:r>
          </a:p>
          <a:p>
            <a:pPr algn="l"/>
            <a:r>
              <a:rPr lang="cs-CZ" sz="2800" dirty="0" smtClean="0"/>
              <a:t>informační systémy“ </a:t>
            </a:r>
          </a:p>
          <a:p>
            <a:pPr algn="l"/>
            <a:r>
              <a:rPr lang="cs-CZ" sz="2800" dirty="0" smtClean="0"/>
              <a:t>pro studenty 1. a 2. roč. VOŠ</a:t>
            </a:r>
          </a:p>
          <a:p>
            <a:pPr algn="l"/>
            <a:endParaRPr lang="cs-CZ" sz="1800" b="1" dirty="0"/>
          </a:p>
          <a:p>
            <a:pPr algn="l"/>
            <a:endParaRPr lang="cs-CZ" sz="2800" b="1" dirty="0" smtClean="0"/>
          </a:p>
          <a:p>
            <a:pPr algn="l"/>
            <a:r>
              <a:rPr lang="cs-CZ" sz="2800" b="1" dirty="0" smtClean="0"/>
              <a:t>červen 2012</a:t>
            </a:r>
          </a:p>
          <a:p>
            <a:pPr algn="l"/>
            <a:r>
              <a:rPr lang="cs-CZ" sz="2800" dirty="0" smtClean="0"/>
              <a:t>Exkurze pedagogů </a:t>
            </a:r>
          </a:p>
          <a:p>
            <a:pPr algn="l"/>
            <a:r>
              <a:rPr lang="cs-CZ" sz="2800" dirty="0" smtClean="0"/>
              <a:t>ve firmě Autocont </a:t>
            </a:r>
          </a:p>
          <a:p>
            <a:endParaRPr lang="cs-CZ" sz="4000" b="1" dirty="0"/>
          </a:p>
        </p:txBody>
      </p:sp>
      <p:pic>
        <p:nvPicPr>
          <p:cNvPr id="13313" name="Picture 1" descr="F:\fotky do prezentace\konference_k_projektu_VIP_AXAPTA_02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4889" y="1668691"/>
            <a:ext cx="4506771" cy="2360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:\fotky do prezentace\workshop_autocont_brno_0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0944" y="4509120"/>
            <a:ext cx="3068496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fotky do prezentace\workshop_autocont_brno_0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059833" y="4464732"/>
            <a:ext cx="2881112" cy="2177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3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187" y="3933054"/>
            <a:ext cx="5799957" cy="292494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cs-CZ" sz="2500" b="1" dirty="0" smtClean="0">
                <a:solidFill>
                  <a:schemeClr val="tx1"/>
                </a:solidFill>
              </a:rPr>
              <a:t>Důležité také:</a:t>
            </a:r>
          </a:p>
          <a:p>
            <a:pPr algn="l">
              <a:spcBef>
                <a:spcPts val="0"/>
              </a:spcBef>
            </a:pPr>
            <a:r>
              <a:rPr lang="cs-CZ" sz="2500" dirty="0" smtClean="0">
                <a:solidFill>
                  <a:schemeClr val="tx1"/>
                </a:solidFill>
              </a:rPr>
              <a:t>Naplnění systému dostatkem dat</a:t>
            </a:r>
          </a:p>
          <a:p>
            <a:pPr algn="l">
              <a:spcBef>
                <a:spcPts val="0"/>
              </a:spcBef>
            </a:pPr>
            <a:r>
              <a:rPr lang="cs-CZ" sz="2500" dirty="0" smtClean="0">
                <a:solidFill>
                  <a:schemeClr val="tx1"/>
                </a:solidFill>
              </a:rPr>
              <a:t>Správné nastavení uživatelských práv</a:t>
            </a:r>
          </a:p>
          <a:p>
            <a:pPr algn="l">
              <a:spcBef>
                <a:spcPts val="0"/>
              </a:spcBef>
            </a:pPr>
            <a:r>
              <a:rPr lang="cs-CZ" sz="2500" dirty="0" smtClean="0">
                <a:solidFill>
                  <a:schemeClr val="tx1"/>
                </a:solidFill>
              </a:rPr>
              <a:t>Aktualizace dat</a:t>
            </a:r>
          </a:p>
          <a:p>
            <a:pPr algn="l">
              <a:spcBef>
                <a:spcPts val="0"/>
              </a:spcBef>
            </a:pPr>
            <a:r>
              <a:rPr lang="cs-CZ" sz="2500" dirty="0" smtClean="0">
                <a:solidFill>
                  <a:schemeClr val="tx1"/>
                </a:solidFill>
              </a:rPr>
              <a:t>Možnost návratu studentských společností </a:t>
            </a:r>
          </a:p>
          <a:p>
            <a:pPr algn="l">
              <a:spcBef>
                <a:spcPts val="0"/>
              </a:spcBef>
            </a:pPr>
            <a:r>
              <a:rPr lang="cs-CZ" sz="2500" dirty="0" smtClean="0">
                <a:solidFill>
                  <a:schemeClr val="tx1"/>
                </a:solidFill>
              </a:rPr>
              <a:t>do výchozího nastavení</a:t>
            </a:r>
          </a:p>
          <a:p>
            <a:pPr algn="l"/>
            <a:endParaRPr lang="cs-CZ" sz="2000" dirty="0" smtClean="0"/>
          </a:p>
          <a:p>
            <a:pPr algn="l"/>
            <a:endParaRPr lang="cs-CZ" sz="2000" dirty="0" smtClean="0"/>
          </a:p>
          <a:p>
            <a:pPr algn="l"/>
            <a:endParaRPr lang="cs-CZ" sz="20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278501" y="980728"/>
            <a:ext cx="6819709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Metody výuky</a:t>
            </a:r>
            <a:endParaRPr lang="cs-CZ" sz="40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71505" y="2180422"/>
            <a:ext cx="4680520" cy="344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900" dirty="0"/>
          </a:p>
          <a:p>
            <a:pPr algn="l"/>
            <a:endParaRPr lang="cs-CZ" sz="1400" dirty="0" smtClean="0"/>
          </a:p>
          <a:p>
            <a:endParaRPr lang="cs-CZ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06" y="3346903"/>
            <a:ext cx="3129518" cy="2960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7339337" y="3933055"/>
            <a:ext cx="1481135" cy="130805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  <a:cs typeface="+mn-cs"/>
              </a:rPr>
              <a:t>Studentské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  <a:cs typeface="+mn-cs"/>
              </a:rPr>
              <a:t>společnosti</a:t>
            </a:r>
            <a:br>
              <a:rPr lang="cs-CZ" sz="2000" dirty="0">
                <a:latin typeface="+mn-lt"/>
                <a:cs typeface="+mn-cs"/>
              </a:rPr>
            </a:br>
            <a:endParaRPr lang="cs-CZ" sz="3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pc="-150" dirty="0">
                <a:latin typeface="+mn-lt"/>
                <a:cs typeface="+mn-cs"/>
              </a:rPr>
              <a:t>s duplicitním nastavením</a:t>
            </a:r>
          </a:p>
        </p:txBody>
      </p:sp>
      <p:sp>
        <p:nvSpPr>
          <p:cNvPr id="2" name="Obdélník 1"/>
          <p:cNvSpPr/>
          <p:nvPr/>
        </p:nvSpPr>
        <p:spPr>
          <a:xfrm>
            <a:off x="71504" y="1556793"/>
            <a:ext cx="702077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500" dirty="0"/>
              <a:t>Podpora výuky vytvořenými </a:t>
            </a:r>
            <a:r>
              <a:rPr lang="cs-CZ" sz="2500" dirty="0" smtClean="0"/>
              <a:t>materiály</a:t>
            </a:r>
          </a:p>
          <a:p>
            <a:pPr>
              <a:defRPr/>
            </a:pPr>
            <a:r>
              <a:rPr lang="cs-CZ" sz="2500" dirty="0" smtClean="0"/>
              <a:t>Teoretický </a:t>
            </a:r>
            <a:r>
              <a:rPr lang="cs-CZ" sz="2500" dirty="0"/>
              <a:t>výklad doplněný projekcí daného </a:t>
            </a:r>
            <a:r>
              <a:rPr lang="cs-CZ" sz="2500" dirty="0" smtClean="0"/>
              <a:t>postupu </a:t>
            </a:r>
          </a:p>
          <a:p>
            <a:pPr>
              <a:defRPr/>
            </a:pPr>
            <a:r>
              <a:rPr lang="cs-CZ" sz="2500" dirty="0" smtClean="0"/>
              <a:t>Řešení </a:t>
            </a:r>
            <a:r>
              <a:rPr lang="cs-CZ" sz="2500" dirty="0"/>
              <a:t>vzorového úkolu za pomoci </a:t>
            </a:r>
            <a:r>
              <a:rPr lang="cs-CZ" sz="2500" dirty="0" smtClean="0"/>
              <a:t>vyučujícího</a:t>
            </a:r>
          </a:p>
          <a:p>
            <a:pPr>
              <a:defRPr/>
            </a:pPr>
            <a:r>
              <a:rPr lang="cs-CZ" sz="2500" dirty="0"/>
              <a:t>Samostatné řešení úkolů ve studentské </a:t>
            </a:r>
            <a:r>
              <a:rPr lang="cs-CZ" sz="2500" dirty="0" smtClean="0"/>
              <a:t>společnosti</a:t>
            </a:r>
          </a:p>
          <a:p>
            <a:pPr>
              <a:defRPr/>
            </a:pPr>
            <a:r>
              <a:rPr lang="cs-CZ" sz="2500" dirty="0" smtClean="0"/>
              <a:t>Kontrola </a:t>
            </a:r>
            <a:r>
              <a:rPr lang="cs-CZ" sz="2500" dirty="0"/>
              <a:t>a hodnocení správnosti vypracování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624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 autoUpdateAnimBg="0"/>
      <p:bldP spid="10" grpId="1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157933" y="821557"/>
            <a:ext cx="698366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Výukové materiály</a:t>
            </a:r>
            <a:endParaRPr lang="cs-CZ" sz="40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31515" y="1124744"/>
            <a:ext cx="9036496" cy="4361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800" b="1" dirty="0"/>
          </a:p>
          <a:p>
            <a:pPr algn="l"/>
            <a:endParaRPr lang="cs-CZ" sz="2800" b="1" dirty="0" smtClean="0"/>
          </a:p>
          <a:p>
            <a:endParaRPr lang="cs-CZ" sz="4000" b="1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62689" y="1616076"/>
            <a:ext cx="8974147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/>
              <a:t>- Maximální inovativnost</a:t>
            </a:r>
            <a:r>
              <a:rPr lang="cs-CZ" sz="2800" dirty="0" smtClean="0"/>
              <a:t> (dosud absence jakýchkoli výukových materiálů pro MS Dynamics AX v českém jazyce)</a:t>
            </a:r>
          </a:p>
          <a:p>
            <a:pPr algn="l"/>
            <a:r>
              <a:rPr lang="cs-CZ" sz="2800" b="1" dirty="0" smtClean="0"/>
              <a:t>- Dostupné studentům a pedagogům školy na intranetu</a:t>
            </a:r>
          </a:p>
          <a:p>
            <a:pPr algn="l"/>
            <a:r>
              <a:rPr lang="cs-CZ" sz="2800" b="1" dirty="0" smtClean="0"/>
              <a:t>- Témata stanovena vzájemnou dohodou mezi pedagogy</a:t>
            </a:r>
          </a:p>
          <a:p>
            <a:pPr algn="l"/>
            <a:r>
              <a:rPr lang="cs-CZ" sz="2800" b="1" dirty="0" smtClean="0"/>
              <a:t>- Obsah </a:t>
            </a:r>
            <a:r>
              <a:rPr lang="cs-CZ" sz="2800" b="1" dirty="0"/>
              <a:t>konzultován s lektory firmy </a:t>
            </a:r>
            <a:r>
              <a:rPr lang="cs-CZ" sz="2800" b="1" dirty="0" smtClean="0"/>
              <a:t>Autocont</a:t>
            </a:r>
          </a:p>
          <a:p>
            <a:pPr algn="l"/>
            <a:r>
              <a:rPr lang="cs-CZ" sz="2800" b="1" dirty="0" smtClean="0"/>
              <a:t>- Důraz na max. přínos pro studenty a provázanost s obsahovou náplní odborných předmětů</a:t>
            </a:r>
          </a:p>
          <a:p>
            <a:pPr algn="l"/>
            <a:r>
              <a:rPr lang="cs-CZ" sz="2800" b="1" dirty="0" smtClean="0"/>
              <a:t>- Návaznost na konkrétní data v systému</a:t>
            </a:r>
          </a:p>
          <a:p>
            <a:pPr algn="l"/>
            <a:r>
              <a:rPr lang="cs-CZ" sz="2800" b="1" dirty="0" smtClean="0"/>
              <a:t>- Využívány v elektronické i tištěné podobě</a:t>
            </a:r>
          </a:p>
          <a:p>
            <a:pPr algn="l"/>
            <a:r>
              <a:rPr lang="cs-CZ" sz="2800" b="1" dirty="0" smtClean="0"/>
              <a:t>- V průběhu ověřování upravovány a aktualizovány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978408"/>
              </p:ext>
            </p:extLst>
          </p:nvPr>
        </p:nvGraphicFramePr>
        <p:xfrm>
          <a:off x="1331913" y="5735638"/>
          <a:ext cx="790575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6" imgW="6374371" imgH="7787320" progId="Word.Document.8">
                  <p:link updateAutomatic="1"/>
                </p:oleObj>
              </mc:Choice>
              <mc:Fallback>
                <p:oleObj name="Document" r:id="rId6" imgW="6374371" imgH="7787320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1913" y="5735638"/>
                        <a:ext cx="790575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18056"/>
              </p:ext>
            </p:extLst>
          </p:nvPr>
        </p:nvGraphicFramePr>
        <p:xfrm>
          <a:off x="2555875" y="5732463"/>
          <a:ext cx="8001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8" imgW="6593557" imgH="7861599" progId="Word.Document.8">
                  <p:link updateAutomatic="1"/>
                </p:oleObj>
              </mc:Choice>
              <mc:Fallback>
                <p:oleObj name="Document" r:id="rId8" imgW="6593557" imgH="7861599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5875" y="5732463"/>
                        <a:ext cx="800100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962686"/>
              </p:ext>
            </p:extLst>
          </p:nvPr>
        </p:nvGraphicFramePr>
        <p:xfrm>
          <a:off x="3708400" y="5732463"/>
          <a:ext cx="7048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10" imgW="6631707" imgH="7832392" progId="Word.Document.8">
                  <p:link updateAutomatic="1"/>
                </p:oleObj>
              </mc:Choice>
              <mc:Fallback>
                <p:oleObj name="Document" r:id="rId10" imgW="6631707" imgH="7832392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08400" y="5732463"/>
                        <a:ext cx="704850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268442"/>
              </p:ext>
            </p:extLst>
          </p:nvPr>
        </p:nvGraphicFramePr>
        <p:xfrm>
          <a:off x="4654550" y="5732463"/>
          <a:ext cx="68262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12" imgW="6553607" imgH="7767128" progId="Word.Document.8">
                  <p:link updateAutomatic="1"/>
                </p:oleObj>
              </mc:Choice>
              <mc:Fallback>
                <p:oleObj name="Document" r:id="rId12" imgW="6553607" imgH="7767128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54550" y="5732463"/>
                        <a:ext cx="682625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93618"/>
              </p:ext>
            </p:extLst>
          </p:nvPr>
        </p:nvGraphicFramePr>
        <p:xfrm>
          <a:off x="5580063" y="5732463"/>
          <a:ext cx="7207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14" imgW="6374371" imgH="7259079" progId="Word.Document.8">
                  <p:link updateAutomatic="1"/>
                </p:oleObj>
              </mc:Choice>
              <mc:Fallback>
                <p:oleObj name="Document" r:id="rId14" imgW="6374371" imgH="7259079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80063" y="5732463"/>
                        <a:ext cx="72072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537305"/>
              </p:ext>
            </p:extLst>
          </p:nvPr>
        </p:nvGraphicFramePr>
        <p:xfrm>
          <a:off x="6660233" y="5733257"/>
          <a:ext cx="72766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16" imgW="6374371" imgH="7744773" progId="Word.Document.8">
                  <p:link updateAutomatic="1"/>
                </p:oleObj>
              </mc:Choice>
              <mc:Fallback>
                <p:oleObj name="Document" r:id="rId16" imgW="6374371" imgH="7744773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60233" y="5733257"/>
                        <a:ext cx="727666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400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6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1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1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1">
                                      <p:cBhvr>
                                        <p:cTn id="4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1">
                                      <p:cBhvr>
                                        <p:cTn id="4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1">
                                      <p:cBhvr>
                                        <p:cTn id="5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1">
                                      <p:cBhvr>
                                        <p:cTn id="5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1">
                                      <p:cBhvr>
                                        <p:cTn id="5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1">
                                      <p:cBhvr>
                                        <p:cTn id="6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"/>
            <a:ext cx="4044832" cy="88425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143611" y="692696"/>
            <a:ext cx="698366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Odezva</a:t>
            </a:r>
            <a:endParaRPr lang="cs-CZ" sz="40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63505" y="3508510"/>
            <a:ext cx="4540942" cy="334948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72000" tIns="36000" rIns="72000" bIns="3600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2900" i="1" dirty="0" smtClean="0"/>
              <a:t>„Pracuji jako referentka vývozu a dovozu ve firmě Westland </a:t>
            </a:r>
            <a:r>
              <a:rPr lang="cs-CZ" sz="2900" i="1" dirty="0"/>
              <a:t>s</a:t>
            </a:r>
            <a:r>
              <a:rPr lang="cs-CZ" sz="2900" i="1" dirty="0" smtClean="0"/>
              <a:t>. r. o., která nedávno zavedla MS Dynamics AX (celý v němčině!). Pracuji nejčastěji v </a:t>
            </a:r>
            <a:r>
              <a:rPr lang="cs-CZ" sz="2900" i="1" dirty="0"/>
              <a:t>modulech: hlavní kniha, sklad, pohledávky, závazky, </a:t>
            </a:r>
            <a:r>
              <a:rPr lang="cs-CZ" sz="2900" i="1" dirty="0" smtClean="0"/>
              <a:t>výroba. </a:t>
            </a:r>
            <a:r>
              <a:rPr lang="cs-CZ" sz="2900" b="1" i="1" dirty="0" smtClean="0"/>
              <a:t>Díky výuce na VOŠ jsem se v  systému ihned zorientovala a jako jedna z prvních v něm začala samostatně pracovat….“</a:t>
            </a:r>
          </a:p>
          <a:p>
            <a:pPr algn="just"/>
            <a:endParaRPr lang="cs-CZ" sz="1200" b="1" i="1" dirty="0" smtClean="0"/>
          </a:p>
          <a:p>
            <a:r>
              <a:rPr lang="cs-CZ" sz="2600" dirty="0" smtClean="0"/>
              <a:t>Lenka Margetíková</a:t>
            </a:r>
            <a:r>
              <a:rPr lang="cs-CZ" sz="2600" b="1" dirty="0" smtClean="0"/>
              <a:t>, </a:t>
            </a:r>
            <a:r>
              <a:rPr lang="cs-CZ" sz="2600" dirty="0" smtClean="0"/>
              <a:t>absolventka 2011/12</a:t>
            </a:r>
            <a:endParaRPr lang="cs-CZ" sz="3600" b="1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48368" y="1598293"/>
            <a:ext cx="8974147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800" b="1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5920" y="1433702"/>
            <a:ext cx="4507806" cy="198659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32049" y="3508510"/>
            <a:ext cx="4438134" cy="334948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72000" tIns="36000" rIns="72000" bIns="3600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2400" i="1" dirty="0" smtClean="0"/>
              <a:t>„Dynamics AX je jedním z nejvíce propracovaných a nejkomplexnějších IS, se </a:t>
            </a:r>
            <a:r>
              <a:rPr lang="cs-CZ" sz="2400" i="1" dirty="0"/>
              <a:t>kterým se může student v praxi setkat. Díky uživatelsky přátelskému prostředí mi přišlo jeho používání intuitivní. </a:t>
            </a:r>
            <a:r>
              <a:rPr lang="cs-CZ" sz="2400" b="1" i="1" dirty="0"/>
              <a:t>Za vědomostní základy Axapty, </a:t>
            </a:r>
            <a:r>
              <a:rPr lang="cs-CZ" sz="2400" b="1" i="1" dirty="0" smtClean="0"/>
              <a:t>jež jsem </a:t>
            </a:r>
            <a:r>
              <a:rPr lang="cs-CZ" sz="2400" b="1" i="1" dirty="0"/>
              <a:t>při studiu získal, jsem velmi vděčný </a:t>
            </a:r>
            <a:r>
              <a:rPr lang="cs-CZ" sz="2400" i="1" dirty="0"/>
              <a:t>a věřím, že je v </a:t>
            </a:r>
            <a:r>
              <a:rPr lang="cs-CZ" sz="2400" i="1" dirty="0" smtClean="0"/>
              <a:t>budoucí praxi </a:t>
            </a:r>
            <a:r>
              <a:rPr lang="cs-CZ" sz="2400" i="1" dirty="0"/>
              <a:t>využiji, jelikož stále více </a:t>
            </a:r>
            <a:r>
              <a:rPr lang="cs-CZ" sz="2400" i="1" dirty="0" smtClean="0"/>
              <a:t>firem </a:t>
            </a:r>
            <a:r>
              <a:rPr lang="cs-CZ" sz="2400" i="1" dirty="0"/>
              <a:t>přechází právě na tento </a:t>
            </a:r>
            <a:r>
              <a:rPr lang="cs-CZ" sz="2400" i="1" dirty="0" smtClean="0"/>
              <a:t>IS.„  </a:t>
            </a:r>
          </a:p>
          <a:p>
            <a:pPr algn="just"/>
            <a:endParaRPr lang="cs-CZ" sz="1100" i="1" dirty="0" smtClean="0"/>
          </a:p>
          <a:p>
            <a:endParaRPr lang="cs-CZ" sz="800" b="1" dirty="0" smtClean="0"/>
          </a:p>
          <a:p>
            <a:r>
              <a:rPr lang="cs-CZ" sz="2400" dirty="0" smtClean="0"/>
              <a:t>Tomáš Hrdinka</a:t>
            </a:r>
            <a:r>
              <a:rPr lang="cs-CZ" sz="2400" b="1" dirty="0" smtClean="0"/>
              <a:t>, </a:t>
            </a:r>
            <a:r>
              <a:rPr lang="cs-CZ" sz="2400" dirty="0" smtClean="0"/>
              <a:t>absolvent 2011/12</a:t>
            </a:r>
            <a:endParaRPr lang="cs-CZ" sz="3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1431016"/>
            <a:ext cx="4438133" cy="1107996"/>
          </a:xfrm>
          <a:prstGeom prst="rect">
            <a:avLst/>
          </a:prstGeom>
          <a:solidFill>
            <a:schemeClr val="tx2">
              <a:lumMod val="60000"/>
              <a:lumOff val="40000"/>
              <a:alpha val="94000"/>
            </a:schemeClr>
          </a:solidFill>
          <a:effectLst>
            <a:softEdge rad="63500"/>
          </a:effectLst>
        </p:spPr>
        <p:txBody>
          <a:bodyPr wrap="square" lIns="72000" rIns="72000" rtlCol="0">
            <a:spAutoFit/>
          </a:bodyPr>
          <a:lstStyle/>
          <a:p>
            <a:pPr algn="ctr"/>
            <a:r>
              <a:rPr lang="cs-CZ" sz="2300" b="1" dirty="0" smtClean="0"/>
              <a:t>Hodnocení </a:t>
            </a:r>
          </a:p>
          <a:p>
            <a:pPr algn="ctr"/>
            <a:r>
              <a:rPr lang="cs-CZ" sz="2300" b="1" dirty="0" smtClean="0"/>
              <a:t>MS Dynamics AX studenty </a:t>
            </a:r>
          </a:p>
          <a:p>
            <a:pPr algn="ctr"/>
            <a:r>
              <a:rPr lang="cs-CZ" dirty="0" smtClean="0"/>
              <a:t>(dotazníkové šetření mezi studenty 3. roč.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8925" y="2819561"/>
            <a:ext cx="3534963" cy="800219"/>
          </a:xfrm>
          <a:prstGeom prst="rect">
            <a:avLst/>
          </a:prstGeom>
          <a:solidFill>
            <a:schemeClr val="tx2">
              <a:lumMod val="60000"/>
              <a:lumOff val="40000"/>
              <a:alpha val="94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300" b="1" dirty="0" smtClean="0"/>
              <a:t>MS Dynamics AX  </a:t>
            </a:r>
          </a:p>
          <a:p>
            <a:pPr algn="ctr"/>
            <a:r>
              <a:rPr lang="cs-CZ" sz="2300" b="1" dirty="0" smtClean="0"/>
              <a:t>pohledem absolventů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49031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50103"/>
              </p:ext>
            </p:extLst>
          </p:nvPr>
        </p:nvGraphicFramePr>
        <p:xfrm>
          <a:off x="179512" y="2204863"/>
          <a:ext cx="8784976" cy="4223781"/>
        </p:xfrm>
        <a:graphic>
          <a:graphicData uri="http://schemas.openxmlformats.org/drawingml/2006/table">
            <a:tbl>
              <a:tblPr/>
              <a:tblGrid>
                <a:gridCol w="3888432"/>
                <a:gridCol w="4896544"/>
              </a:tblGrid>
              <a:tr h="422772">
                <a:tc>
                  <a:txBody>
                    <a:bodyPr/>
                    <a:lstStyle/>
                    <a:p>
                      <a:r>
                        <a:rPr lang="cs-CZ" sz="2000" b="1" dirty="0"/>
                        <a:t>Registrační číslo projektu</a:t>
                      </a:r>
                      <a:endParaRPr lang="cs-CZ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 CZ.1.07/2.1.00/13.0015</a:t>
                      </a:r>
                      <a:endParaRPr lang="cs-CZ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83">
                <a:tc>
                  <a:txBody>
                    <a:bodyPr/>
                    <a:lstStyle/>
                    <a:p>
                      <a:r>
                        <a:rPr lang="cs-CZ" sz="2000" b="1" dirty="0"/>
                        <a:t>Název projektu</a:t>
                      </a:r>
                      <a:endParaRPr lang="cs-CZ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 VIP </a:t>
                      </a:r>
                      <a:r>
                        <a:rPr lang="cs-CZ" sz="2000" b="1" dirty="0"/>
                        <a:t>- (vzdělávání, inovace, praxe) KVALITA</a:t>
                      </a:r>
                      <a:endParaRPr lang="cs-CZ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806">
                <a:tc>
                  <a:txBody>
                    <a:bodyPr/>
                    <a:lstStyle/>
                    <a:p>
                      <a:r>
                        <a:rPr lang="cs-CZ" sz="2000" b="1" dirty="0"/>
                        <a:t>Název příjemce</a:t>
                      </a:r>
                      <a:endParaRPr lang="cs-CZ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 Obchodní </a:t>
                      </a:r>
                      <a:r>
                        <a:rPr lang="cs-CZ" sz="2000" b="1" dirty="0"/>
                        <a:t>akademie, Vyšší odborná škola </a:t>
                      </a:r>
                      <a:r>
                        <a:rPr lang="cs-CZ" sz="2000" b="1" dirty="0" smtClean="0"/>
                        <a:t>a</a:t>
                      </a:r>
                      <a:br>
                        <a:rPr lang="cs-CZ" sz="2000" b="1" dirty="0" smtClean="0"/>
                      </a:br>
                      <a:r>
                        <a:rPr lang="cs-CZ" sz="2000" b="1" dirty="0" smtClean="0"/>
                        <a:t> Jazyková </a:t>
                      </a:r>
                      <a:r>
                        <a:rPr lang="cs-CZ" sz="2000" b="1" dirty="0"/>
                        <a:t>škola s právem státní jazykové </a:t>
                      </a:r>
                      <a:r>
                        <a:rPr lang="cs-CZ" sz="2000" b="1" dirty="0" smtClean="0"/>
                        <a:t/>
                      </a:r>
                      <a:br>
                        <a:rPr lang="cs-CZ" sz="2000" b="1" dirty="0" smtClean="0"/>
                      </a:br>
                      <a:r>
                        <a:rPr lang="cs-CZ" sz="2000" b="1" dirty="0" smtClean="0"/>
                        <a:t> zkoušky </a:t>
                      </a:r>
                      <a:r>
                        <a:rPr lang="cs-CZ" sz="2000" b="1" dirty="0"/>
                        <a:t>Uherské Hradiště</a:t>
                      </a:r>
                      <a:endParaRPr lang="cs-CZ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83">
                <a:tc>
                  <a:txBody>
                    <a:bodyPr/>
                    <a:lstStyle/>
                    <a:p>
                      <a:r>
                        <a:rPr lang="cs-CZ" sz="2000" b="1"/>
                        <a:t>Číslo a název oblasti podpory</a:t>
                      </a:r>
                      <a:endParaRPr lang="cs-CZ" sz="2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 2.1 </a:t>
                      </a:r>
                      <a:r>
                        <a:rPr lang="cs-CZ" sz="2000" b="1" dirty="0"/>
                        <a:t>- Vyšší odborné vzdělávání</a:t>
                      </a:r>
                      <a:endParaRPr lang="cs-CZ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83">
                <a:tc>
                  <a:txBody>
                    <a:bodyPr/>
                    <a:lstStyle/>
                    <a:p>
                      <a:r>
                        <a:rPr lang="cs-CZ" sz="2000" b="1"/>
                        <a:t>Celková výše finanční podpory</a:t>
                      </a:r>
                      <a:endParaRPr lang="cs-CZ" sz="2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 Kč </a:t>
                      </a:r>
                      <a:r>
                        <a:rPr lang="cs-CZ" sz="2000" b="1" dirty="0"/>
                        <a:t>4.711.847,62</a:t>
                      </a:r>
                      <a:endParaRPr lang="cs-CZ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83">
                <a:tc>
                  <a:txBody>
                    <a:bodyPr/>
                    <a:lstStyle/>
                    <a:p>
                      <a:r>
                        <a:rPr lang="cs-CZ" sz="2000" b="1"/>
                        <a:t>Datum zahájení realizace projektu</a:t>
                      </a:r>
                      <a:endParaRPr lang="cs-CZ" sz="2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 Leden </a:t>
                      </a:r>
                      <a:r>
                        <a:rPr lang="cs-CZ" sz="2000" b="1" dirty="0"/>
                        <a:t>2010</a:t>
                      </a:r>
                      <a:endParaRPr lang="cs-CZ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71">
                <a:tc>
                  <a:txBody>
                    <a:bodyPr/>
                    <a:lstStyle/>
                    <a:p>
                      <a:r>
                        <a:rPr lang="cs-CZ" sz="2000" b="1"/>
                        <a:t>Datum ukončení realizace projektu</a:t>
                      </a:r>
                      <a:endParaRPr lang="cs-CZ" sz="2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 Prosinec </a:t>
                      </a:r>
                      <a:r>
                        <a:rPr lang="cs-CZ" sz="2000" b="1" dirty="0"/>
                        <a:t>2012</a:t>
                      </a:r>
                      <a:endParaRPr lang="cs-CZ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492786" y="105273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+mj-lt"/>
              </a:rPr>
              <a:t>Základní údaje o projektu</a:t>
            </a:r>
            <a:endParaRPr lang="cs-CZ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3138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157933" y="865054"/>
            <a:ext cx="698366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Zkušenosti</a:t>
            </a:r>
            <a:endParaRPr lang="cs-CZ" sz="4000" b="1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1817440"/>
            <a:ext cx="9105661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 smtClean="0"/>
              <a:t>Pozitivní: </a:t>
            </a:r>
          </a:p>
          <a:p>
            <a:pPr algn="l"/>
            <a:r>
              <a:rPr lang="cs-CZ" sz="3000" dirty="0" smtClean="0"/>
              <a:t>Motivace studentů</a:t>
            </a:r>
          </a:p>
          <a:p>
            <a:pPr algn="l"/>
            <a:r>
              <a:rPr lang="cs-CZ" sz="3000" dirty="0" smtClean="0"/>
              <a:t>Dostatečně výkonné a kvalitní IT vybavení</a:t>
            </a:r>
          </a:p>
          <a:p>
            <a:pPr algn="l"/>
            <a:r>
              <a:rPr lang="cs-CZ" sz="3000" dirty="0" smtClean="0"/>
              <a:t>Zkušenost některých pedagogů s obdobným IS</a:t>
            </a:r>
          </a:p>
          <a:p>
            <a:pPr algn="l"/>
            <a:r>
              <a:rPr lang="cs-CZ" sz="3000" dirty="0" smtClean="0"/>
              <a:t>Mobilní řešení učebny</a:t>
            </a:r>
          </a:p>
          <a:p>
            <a:pPr algn="l"/>
            <a:r>
              <a:rPr lang="cs-CZ" sz="3000" dirty="0" smtClean="0"/>
              <a:t>Dálkový přístup k MS Dynamics AX pro pedagogy</a:t>
            </a:r>
          </a:p>
          <a:p>
            <a:pPr algn="l"/>
            <a:r>
              <a:rPr lang="cs-CZ" sz="3000" dirty="0" smtClean="0"/>
              <a:t>Přizpůsobení obsahu školení dle požadavků pedagogů</a:t>
            </a:r>
          </a:p>
          <a:p>
            <a:pPr algn="l"/>
            <a:endParaRPr lang="cs-CZ" sz="1100" b="1" dirty="0" smtClean="0"/>
          </a:p>
          <a:p>
            <a:pPr algn="l"/>
            <a:r>
              <a:rPr lang="cs-CZ" sz="3000" b="1" dirty="0" smtClean="0"/>
              <a:t>Negativní:</a:t>
            </a:r>
          </a:p>
          <a:p>
            <a:pPr algn="l"/>
            <a:r>
              <a:rPr lang="cs-CZ" sz="3000" dirty="0"/>
              <a:t>Absence samostatného </a:t>
            </a:r>
            <a:r>
              <a:rPr lang="cs-CZ" sz="3000" dirty="0" smtClean="0"/>
              <a:t>předmětu (větší rozsah výuky)</a:t>
            </a:r>
            <a:endParaRPr lang="cs-CZ" sz="3000" dirty="0"/>
          </a:p>
          <a:p>
            <a:pPr algn="l"/>
            <a:r>
              <a:rPr lang="cs-CZ" sz="3000" dirty="0" smtClean="0"/>
              <a:t>Zpočátku nedostatky v nastavení systému</a:t>
            </a:r>
          </a:p>
          <a:p>
            <a:pPr algn="l"/>
            <a:r>
              <a:rPr lang="cs-CZ" sz="3000" dirty="0" smtClean="0"/>
              <a:t>Problémy technického rázu</a:t>
            </a:r>
            <a:endParaRPr lang="cs-CZ" sz="3000" dirty="0"/>
          </a:p>
          <a:p>
            <a:pPr algn="l"/>
            <a:endParaRPr lang="cs-CZ" sz="3000" dirty="0" smtClean="0"/>
          </a:p>
        </p:txBody>
      </p:sp>
    </p:spTree>
    <p:extLst>
      <p:ext uri="{BB962C8B-B14F-4D97-AF65-F5344CB8AC3E}">
        <p14:creationId xmlns:p14="http://schemas.microsoft.com/office/powerpoint/2010/main" val="2697032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289996" y="809318"/>
            <a:ext cx="6984776" cy="728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Pokračování projektu...</a:t>
            </a:r>
            <a:endParaRPr lang="cs-CZ" sz="40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71418" y="1341677"/>
            <a:ext cx="8797528" cy="319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400" b="1" dirty="0" smtClean="0"/>
              <a:t>Rozšíření výuky MS Dynamics AX na SŠ:</a:t>
            </a:r>
          </a:p>
          <a:p>
            <a:pPr algn="l"/>
            <a:endParaRPr lang="cs-CZ" sz="800" b="1" dirty="0" smtClean="0"/>
          </a:p>
          <a:p>
            <a:pPr algn="l"/>
            <a:endParaRPr lang="cs-CZ" sz="300" b="1" dirty="0" smtClean="0"/>
          </a:p>
          <a:p>
            <a:pPr algn="l"/>
            <a:r>
              <a:rPr lang="cs-CZ" sz="3000" dirty="0" smtClean="0"/>
              <a:t>Volitelný předmět  „Manažerské informační systémy“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3200" b="1" dirty="0" smtClean="0"/>
              <a:t>4. ročník OA</a:t>
            </a:r>
          </a:p>
          <a:p>
            <a:endParaRPr lang="cs-CZ" sz="40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40" y="2939171"/>
            <a:ext cx="3347864" cy="3769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250000"/>
                    </a14:imgEffect>
                    <a14:imgEffect>
                      <a14:brightnessContrast bright="1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42" y="2853278"/>
            <a:ext cx="3421425" cy="3855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17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1556792"/>
            <a:ext cx="8797528" cy="355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Děkuji za pozornost</a:t>
            </a:r>
            <a:endParaRPr lang="cs-CZ" sz="4000" dirty="0" smtClean="0"/>
          </a:p>
          <a:p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85805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6732" y="978297"/>
            <a:ext cx="6982544" cy="101054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Cíl projektu</a:t>
            </a:r>
            <a:endParaRPr lang="cs-CZ" sz="4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98884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+mj-lt"/>
              </a:rPr>
              <a:t>Zvýšení konkurenceschopnosti studentů VOŠ na trhu práce  prostřednictvím pořízení a zavedení manažerského informačního systému do výuky</a:t>
            </a:r>
            <a:endParaRPr lang="cs-CZ" sz="3200" dirty="0">
              <a:latin typeface="+mj-lt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646015" y="3763362"/>
            <a:ext cx="6192688" cy="84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Cílová skupina</a:t>
            </a:r>
            <a:endParaRPr lang="cs-CZ" sz="4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4581127"/>
            <a:ext cx="8833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+mj-lt"/>
              </a:rPr>
              <a:t>S</a:t>
            </a:r>
            <a:r>
              <a:rPr lang="cs-CZ" sz="3200" b="1" dirty="0" smtClean="0">
                <a:latin typeface="+mj-lt"/>
              </a:rPr>
              <a:t>tudenti denního studia VOŠ</a:t>
            </a:r>
          </a:p>
          <a:p>
            <a:r>
              <a:rPr lang="cs-CZ" sz="3200" dirty="0" smtClean="0">
                <a:latin typeface="+mj-lt"/>
              </a:rPr>
              <a:t>Ostatní studenti</a:t>
            </a:r>
          </a:p>
          <a:p>
            <a:r>
              <a:rPr lang="cs-CZ" sz="3200" dirty="0">
                <a:latin typeface="+mj-lt"/>
              </a:rPr>
              <a:t>Z</a:t>
            </a:r>
            <a:r>
              <a:rPr lang="cs-CZ" sz="3200" dirty="0" smtClean="0">
                <a:latin typeface="+mj-lt"/>
              </a:rPr>
              <a:t>aměstnanci školy</a:t>
            </a:r>
          </a:p>
          <a:p>
            <a:r>
              <a:rPr lang="cs-CZ" sz="3200" dirty="0">
                <a:latin typeface="+mj-lt"/>
              </a:rPr>
              <a:t>Š</a:t>
            </a:r>
            <a:r>
              <a:rPr lang="cs-CZ" sz="3200" dirty="0" smtClean="0">
                <a:latin typeface="+mj-lt"/>
              </a:rPr>
              <a:t>kola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0492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116732" y="978297"/>
            <a:ext cx="6982544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Klíčové aktivity</a:t>
            </a:r>
            <a:endParaRPr lang="cs-CZ" sz="4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9538" y="2348880"/>
            <a:ext cx="902446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01	Zahájení projektu</a:t>
            </a:r>
          </a:p>
          <a:p>
            <a:pPr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02 	Vytvoření podmínek pro realizaci projektu</a:t>
            </a:r>
          </a:p>
          <a:p>
            <a:pPr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03 	Školení pedagogů v Manažerském IS</a:t>
            </a:r>
          </a:p>
          <a:p>
            <a:pPr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04	Inovace výukových metod</a:t>
            </a:r>
          </a:p>
          <a:p>
            <a:pPr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05	Ověřování a zavedení do výuky</a:t>
            </a:r>
          </a:p>
          <a:p>
            <a:pPr>
              <a:spcBef>
                <a:spcPts val="600"/>
              </a:spcBef>
            </a:pPr>
            <a:r>
              <a:rPr lang="cs-CZ" sz="3600" dirty="0" smtClean="0">
                <a:latin typeface="+mj-lt"/>
              </a:rPr>
              <a:t>06	Závěrečná konference</a:t>
            </a:r>
          </a:p>
          <a:p>
            <a:pPr marL="514350" indent="-514350">
              <a:buAutoNum type="arabicPlain" startAt="2"/>
            </a:pP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489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8784976" cy="1514599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/>
              <a:t>- Dotazníkové šetření mezi firmami s cílem zjistit požadované vědomosti a dovednosti absolventů</a:t>
            </a:r>
            <a:endParaRPr lang="cs-CZ" sz="36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116732" y="978297"/>
            <a:ext cx="6982544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01 Zahájení projektu</a:t>
            </a:r>
            <a:endParaRPr lang="cs-CZ" sz="40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6889" y="3717032"/>
            <a:ext cx="8784976" cy="151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 smtClean="0"/>
              <a:t>- 4 zprávy předmětových sekcí, zaměřené </a:t>
            </a:r>
            <a:br>
              <a:rPr lang="cs-CZ" sz="3600" dirty="0" smtClean="0"/>
            </a:br>
            <a:r>
              <a:rPr lang="cs-CZ" sz="3600" dirty="0" smtClean="0"/>
              <a:t>na přínos projektu pro danou sekci</a:t>
            </a:r>
            <a:endParaRPr lang="cs-CZ" sz="36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06889" y="5013176"/>
            <a:ext cx="8784976" cy="151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 smtClean="0"/>
              <a:t>- Zahajovací konference (březen 2010)</a:t>
            </a:r>
            <a:endParaRPr lang="cs-CZ" sz="36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139527"/>
              </p:ext>
            </p:extLst>
          </p:nvPr>
        </p:nvGraphicFramePr>
        <p:xfrm>
          <a:off x="7884368" y="3872562"/>
          <a:ext cx="1116112" cy="150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6" imgW="5938880" imgH="7986357" progId="Word.Document.8">
                  <p:link updateAutomatic="1"/>
                </p:oleObj>
              </mc:Choice>
              <mc:Fallback>
                <p:oleObj name="Document" r:id="rId6" imgW="5938880" imgH="7986357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84368" y="3872562"/>
                        <a:ext cx="1116112" cy="1500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674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1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F:\fotky do prezentace\foto-4bb0b1ffe403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12" y="3356993"/>
            <a:ext cx="5040897" cy="3355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fotky do prezentace\foto-4bb0b1f165bc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413001"/>
            <a:ext cx="4032448" cy="2880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fotky do prezentace\foto-4bb0b1e32215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5" y="1024535"/>
            <a:ext cx="4041833" cy="2690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4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397" y="1743559"/>
            <a:ext cx="8784976" cy="93610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- Výběr a implementace Manažerského IS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5352" y="3836640"/>
            <a:ext cx="6400800" cy="17526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7504" y="854716"/>
            <a:ext cx="9036496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02 Vytvoření podmínek pro realizaci projektu</a:t>
            </a:r>
            <a:endParaRPr lang="cs-CZ" sz="40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7504" y="3479728"/>
            <a:ext cx="87849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 smtClean="0"/>
              <a:t>- Mobilní učebna (31 ks PC) </a:t>
            </a:r>
            <a:endParaRPr lang="cs-CZ" sz="3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0665" y="5781228"/>
            <a:ext cx="87849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 smtClean="0"/>
              <a:t>- Další technické zázemí: server, tiskárny…</a:t>
            </a:r>
            <a:endParaRPr lang="cs-CZ" sz="3200" dirty="0"/>
          </a:p>
        </p:txBody>
      </p:sp>
      <p:pic>
        <p:nvPicPr>
          <p:cNvPr id="5122" name="Picture 2" descr="C:\Users\skoleni\Desktop\GHE-L20CH_zom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3537011"/>
            <a:ext cx="2537743" cy="24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koleni\Desktop\dell-latitude-E5510-or-latitude-E5410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1710" y="4209136"/>
            <a:ext cx="3674816" cy="15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34" y="2504093"/>
            <a:ext cx="2940918" cy="774442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318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1412777"/>
            <a:ext cx="9139763" cy="5400599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Požadavky: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>-</a:t>
            </a:r>
            <a:r>
              <a:rPr lang="cs-CZ" sz="2400" dirty="0" smtClean="0"/>
              <a:t>aktuálnost (udržitelná i v následujících letech)</a:t>
            </a:r>
            <a:br>
              <a:rPr lang="cs-CZ" sz="2400" dirty="0" smtClean="0"/>
            </a:br>
            <a:r>
              <a:rPr lang="cs-CZ" sz="2400" dirty="0" smtClean="0"/>
              <a:t>-silná a zvyšující se pozice na trhu</a:t>
            </a:r>
            <a:br>
              <a:rPr lang="cs-CZ" sz="2400" dirty="0" smtClean="0"/>
            </a:br>
            <a:r>
              <a:rPr lang="cs-CZ" sz="2400" dirty="0" smtClean="0"/>
              <a:t>-pokrytí veškerých podnikových procesů</a:t>
            </a:r>
            <a:br>
              <a:rPr lang="cs-CZ" sz="2400" dirty="0" smtClean="0"/>
            </a:br>
            <a:r>
              <a:rPr lang="cs-CZ" sz="2400" dirty="0" smtClean="0"/>
              <a:t>-uplatnění v praxi (v různých  typech podniků)</a:t>
            </a:r>
            <a:br>
              <a:rPr lang="cs-CZ" sz="2400" dirty="0" smtClean="0"/>
            </a:br>
            <a:r>
              <a:rPr lang="cs-CZ" sz="800" dirty="0" smtClean="0"/>
              <a:t/>
            </a:r>
            <a:br>
              <a:rPr lang="cs-CZ" sz="800" dirty="0" smtClean="0"/>
            </a:br>
            <a:r>
              <a:rPr lang="cs-CZ" sz="2400" b="1" kern="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= MS Dynamics AX (Axapta)   </a:t>
            </a:r>
            <a:br>
              <a:rPr lang="cs-CZ" sz="2400" b="1" kern="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kern="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Implementační partner = Autocont</a:t>
            </a:r>
            <a:r>
              <a:rPr lang="cs-CZ" sz="2400" b="1" kern="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b="1" kern="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800" dirty="0" smtClean="0"/>
              <a:t/>
            </a:r>
            <a:br>
              <a:rPr lang="cs-CZ" sz="800" dirty="0" smtClean="0"/>
            </a:br>
            <a:r>
              <a:rPr lang="cs-CZ" sz="2400" b="1" dirty="0" smtClean="0"/>
              <a:t>Důvody: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-nejvýznamnější pozice na trhu IS pro středně velké a velké podniky</a:t>
            </a:r>
            <a:br>
              <a:rPr lang="cs-CZ" sz="2400" dirty="0" smtClean="0"/>
            </a:br>
            <a:r>
              <a:rPr lang="cs-CZ" sz="2400" dirty="0" smtClean="0"/>
              <a:t>- v daném roce nová verze MS Dynamics AX 2009</a:t>
            </a:r>
            <a:br>
              <a:rPr lang="cs-CZ" sz="2400" dirty="0" smtClean="0"/>
            </a:br>
            <a:r>
              <a:rPr lang="cs-CZ" sz="2400" dirty="0" smtClean="0"/>
              <a:t>-cenově velmi atraktivní speciální licence pro školy</a:t>
            </a:r>
            <a:br>
              <a:rPr lang="cs-CZ" sz="2400" dirty="0" smtClean="0"/>
            </a:br>
            <a:r>
              <a:rPr lang="cs-CZ" sz="2400" dirty="0" smtClean="0"/>
              <a:t>-méně náročná správa a údržba</a:t>
            </a:r>
            <a:br>
              <a:rPr lang="cs-CZ" sz="2400" dirty="0" smtClean="0"/>
            </a:br>
            <a:r>
              <a:rPr lang="cs-CZ" sz="2400" dirty="0" smtClean="0"/>
              <a:t>-široká škála modulů (pokrytí všech podnikových procesů)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224851" y="900001"/>
            <a:ext cx="6655668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/>
              <a:t>Klíčový: výběr systému</a:t>
            </a:r>
            <a:endParaRPr lang="cs-CZ" sz="4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3" y="3512283"/>
            <a:ext cx="2520281" cy="708805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48735"/>
            <a:ext cx="1584325" cy="50641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997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000">
              <a:srgbClr val="85C2FF"/>
            </a:gs>
            <a:gs pos="57000">
              <a:srgbClr val="C4D6EB"/>
            </a:gs>
            <a:gs pos="90000">
              <a:srgbClr val="FFFFFF"/>
            </a:gs>
            <a:gs pos="95000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5" y="1"/>
            <a:ext cx="4116835" cy="9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173" y="1988840"/>
            <a:ext cx="9036496" cy="1872209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/>
              <a:t>- 16 oblastí školení </a:t>
            </a:r>
            <a:r>
              <a:rPr lang="cs-CZ" sz="3200" dirty="0" smtClean="0"/>
              <a:t>(základní ovládání, závazky, pohledávky, banka a pokladna, výroba, projekt, CRM, řízení zásob, hlavní plánování…)</a:t>
            </a:r>
            <a:endParaRPr lang="cs-CZ" sz="32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978297"/>
            <a:ext cx="8784976" cy="86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00" b="1" dirty="0" smtClean="0"/>
              <a:t>03 Školení pedagogů v Manažerském IS</a:t>
            </a:r>
            <a:endParaRPr lang="cs-CZ" sz="37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982790"/>
            <a:ext cx="902220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/>
              <a:t>- celkem zapojeno 17 pedagogů </a:t>
            </a:r>
            <a:r>
              <a:rPr lang="cs-CZ" sz="3200" dirty="0" smtClean="0"/>
              <a:t>(z toho 6 pedagogů  bylo proškoleno ve všech 16 oblastech</a:t>
            </a:r>
            <a:endParaRPr lang="cs-CZ" sz="3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3648" y="3717032"/>
            <a:ext cx="900207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/>
              <a:t>- celkem 140 hodin </a:t>
            </a:r>
            <a:r>
              <a:rPr lang="cs-CZ" sz="3200" dirty="0" smtClean="0"/>
              <a:t>školení</a:t>
            </a:r>
            <a:endParaRPr lang="cs-CZ" sz="3200" dirty="0"/>
          </a:p>
        </p:txBody>
      </p:sp>
      <p:pic>
        <p:nvPicPr>
          <p:cNvPr id="10242" name="Picture 2" descr="http://t3.gstatic.com/images?q=tbn:ANd9GcQtKUzJk95BLUYmGp7N4pdAMneb5LhnaaxXaaBC0XUgsGceWZ6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24" y="4148356"/>
            <a:ext cx="1584176" cy="505503"/>
          </a:xfrm>
          <a:prstGeom prst="rect">
            <a:avLst/>
          </a:prstGeom>
          <a:noFill/>
          <a:effectLst>
            <a:glow>
              <a:schemeClr val="accent1"/>
            </a:glow>
            <a:outerShdw blurRad="50800"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79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709</Words>
  <Application>Microsoft Office PowerPoint</Application>
  <PresentationFormat>Předvádění na obrazovce (4:3)</PresentationFormat>
  <Paragraphs>233</Paragraphs>
  <Slides>22</Slides>
  <Notes>22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Propojení</vt:lpstr>
      </vt:variant>
      <vt:variant>
        <vt:i4>7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Motiv systému Office</vt:lpstr>
      <vt:lpstr>Zprava o projektu VIP za sekci PRA.doc</vt:lpstr>
      <vt:lpstr>tlacitka.doc</vt:lpstr>
      <vt:lpstr>pracovni prostredi.doc</vt:lpstr>
      <vt:lpstr>vytvoreni vyrobni zakazky.doc</vt:lpstr>
      <vt:lpstr>sestavy.doc</vt:lpstr>
      <vt:lpstr>porizeni majetku.doc</vt:lpstr>
      <vt:lpstr>nova skladova polozka.doc</vt:lpstr>
      <vt:lpstr>        VIP Kvalita             Ing. Adéla Hrabcová  </vt:lpstr>
      <vt:lpstr>Prezentace aplikace PowerPoint</vt:lpstr>
      <vt:lpstr>Cíl projektu</vt:lpstr>
      <vt:lpstr>Prezentace aplikace PowerPoint</vt:lpstr>
      <vt:lpstr>- Dotazníkové šetření mezi firmami s cílem zjistit požadované vědomosti a dovednosti absolventů</vt:lpstr>
      <vt:lpstr>Prezentace aplikace PowerPoint</vt:lpstr>
      <vt:lpstr>- Výběr a implementace Manažerského IS</vt:lpstr>
      <vt:lpstr> Požadavky:  -aktuálnost (udržitelná i v následujících letech) -silná a zvyšující se pozice na trhu -pokrytí veškerých podnikových procesů -uplatnění v praxi (v různých  typech podniků)  Volba = MS Dynamics AX (Axapta)    Implementační partner = Autocont  Důvody: -nejvýznamnější pozice na trhu IS pro středně velké a velké podniky - v daném roce nová verze MS Dynamics AX 2009 -cenově velmi atraktivní speciální licence pro školy -méně náročná správa a údržba -široká škála modulů (pokrytí všech podnikových procesů)  </vt:lpstr>
      <vt:lpstr>- 16 oblastí školení (základní ovládání, závazky, pohledávky, banka a pokladna, výroba, projekt, CRM, řízení zásob, hlavní plánování…)</vt:lpstr>
      <vt:lpstr>Prezentace aplikace PowerPoint</vt:lpstr>
      <vt:lpstr>- Tvorba výukových materiálů k MS Dynamics AX  sekce Ekonomika     117 ks sekce Právo a koncepce řízení   41 ks sekce Informační technologie   17 ks Celkem      240 ks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Adéla Hrabcová</dc:creator>
  <cp:lastModifiedBy>skoleni</cp:lastModifiedBy>
  <cp:revision>71</cp:revision>
  <dcterms:created xsi:type="dcterms:W3CDTF">2013-03-08T11:30:05Z</dcterms:created>
  <dcterms:modified xsi:type="dcterms:W3CDTF">2013-03-11T19:34:57Z</dcterms:modified>
</cp:coreProperties>
</file>