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74" r:id="rId3"/>
    <p:sldId id="276" r:id="rId4"/>
    <p:sldId id="279" r:id="rId5"/>
    <p:sldId id="272" r:id="rId6"/>
    <p:sldId id="266" r:id="rId7"/>
    <p:sldId id="275" r:id="rId8"/>
    <p:sldId id="262" r:id="rId9"/>
    <p:sldId id="267" r:id="rId10"/>
    <p:sldId id="263" r:id="rId11"/>
    <p:sldId id="268" r:id="rId12"/>
    <p:sldId id="269" r:id="rId13"/>
    <p:sldId id="270" r:id="rId14"/>
    <p:sldId id="264" r:id="rId15"/>
    <p:sldId id="265" r:id="rId16"/>
    <p:sldId id="278" r:id="rId17"/>
    <p:sldId id="271" r:id="rId18"/>
  </p:sldIdLst>
  <p:sldSz cx="9144000" cy="6858000" type="screen4x3"/>
  <p:notesSz cx="6834188" cy="99790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77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8A4226-B262-487A-ABB5-5903D1BC6B36}" type="datetimeFigureOut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AF0439-9E73-4219-AD09-65CF5A09B8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921CB1-03E1-44F8-BD6B-D1E0E3104C55}" type="datetimeFigureOut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1A89E-E0B4-43F8-B682-544D481F0D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0E4C-909E-435B-A5B0-5B2A940611C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C198-9593-4C43-9EDE-49F512D1ADA5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20B62-E9F0-41CE-BF7C-72E0AA83177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5EBDD4-F7FF-4616-85F2-09FF32F204FE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53F70-8F75-46B0-B457-4B6BA46993E8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B9B77-AD22-4A5B-B15B-C5208A98561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C3FD1-AB71-4AB8-B8FB-8649945284B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D8799-3B4C-44BF-97DE-06C7B1CCD558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FA690-B39D-4464-9650-9CB7C4023FF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3EAAC-8625-4DD7-8E20-EED2897F439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C4898-B2D2-4313-B7C0-F028AE98F98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B4DFE-3CF0-4978-B4B7-D3C25DE3F81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D90F03-306D-41E4-B79A-D0AB66AC67A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EED34A-8BF2-4D5F-9D95-00D91E4E6F6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19ACC-AE3B-48A8-923B-EF580D991328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FF3DC-5AD1-4605-959E-76223E39A47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49C7-348A-435C-B78D-53DA9FF1874E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35AF-16D9-49D1-970A-C25E5E7DC8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3FF6-8705-4D8C-87C2-66BF52B9D99D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7F8F-1F27-43CB-B1B4-255DC01B6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DBA5-A257-4A61-B768-537DB1359618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1D10-822C-4C7C-B5B9-1D5EEF400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3C95-4AF1-4E86-8D2C-4CB60C07C63D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7899-2C12-476D-83E4-49BADBEB2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F24D-9E1C-4338-A4D3-802080326B9C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733E-4E14-4557-B88F-25867855B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A6C7-A7D8-4B0A-94F8-EF885A618CDF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CA17-6D6D-43E7-9D34-E6EEB8D61D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FF1B-B7EA-468F-B0A2-000993516CA7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FF44-3ADA-4575-A281-C9D462E1EB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3283-9574-44D3-BAF2-E36F8F821DCD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8939-EB06-4878-AAB6-E31685B06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4AB1-1615-461B-A4BD-3F36BE2DEFF1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FC9F-4641-40C2-B6DC-3266D0039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6DF3-63DF-48BB-AAB0-88A292CCF1F6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DB04-1FAA-49B6-ADC0-C9757549E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E1E2-A402-4F1D-8CCC-59CEF39A08A4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7679-449C-433F-8782-3AF500B402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2A003-A5F4-4DD0-BFEF-F4980D16F973}" type="datetime1">
              <a:rPr lang="cs-CZ"/>
              <a:pPr>
                <a:defRPr/>
              </a:pPr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Centrum mikrobiologie CZ.1.07/2.3.00/20.0055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C71A-5E33-4972-B900-AFD2A839DD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Skupina 6"/>
          <p:cNvGrpSpPr>
            <a:grpSpLocks noChangeAspect="1"/>
          </p:cNvGrpSpPr>
          <p:nvPr/>
        </p:nvGrpSpPr>
        <p:grpSpPr bwMode="auto">
          <a:xfrm>
            <a:off x="1476375" y="115888"/>
            <a:ext cx="6127750" cy="1089025"/>
            <a:chOff x="1475656" y="260648"/>
            <a:chExt cx="6128840" cy="1088504"/>
          </a:xfrm>
        </p:grpSpPr>
        <p:grpSp>
          <p:nvGrpSpPr>
            <p:cNvPr id="2055" name="Skupina 10"/>
            <p:cNvGrpSpPr>
              <a:grpSpLocks/>
            </p:cNvGrpSpPr>
            <p:nvPr/>
          </p:nvGrpSpPr>
          <p:grpSpPr bwMode="auto">
            <a:xfrm>
              <a:off x="1475656" y="260648"/>
              <a:ext cx="6128840" cy="762000"/>
              <a:chOff x="1907704" y="332656"/>
              <a:chExt cx="6128840" cy="762000"/>
            </a:xfrm>
          </p:grpSpPr>
          <p:pic>
            <p:nvPicPr>
              <p:cNvPr id="2057" name="Picture 0" descr="MSMT_logolink_bez_vl_a_sloganu.a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7704" y="332656"/>
                <a:ext cx="519112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6" descr="logombu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9258" y="474006"/>
                <a:ext cx="827286" cy="47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6" name="Picture 5" descr="MSMT_sloga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7051" y="1196752"/>
              <a:ext cx="2686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>
          <a:xfrm>
            <a:off x="2843213" y="6356350"/>
            <a:ext cx="3463925" cy="501650"/>
          </a:xfrm>
        </p:spPr>
        <p:txBody>
          <a:bodyPr/>
          <a:lstStyle/>
          <a:p>
            <a:pPr>
              <a:defRPr/>
            </a:pPr>
            <a:r>
              <a:rPr lang="cs-CZ" dirty="0"/>
              <a:t>Centrum mikrobiologie CZ.1.07/2.3.00/20.0055</a:t>
            </a:r>
          </a:p>
        </p:txBody>
      </p:sp>
      <p:sp>
        <p:nvSpPr>
          <p:cNvPr id="2052" name="Obdélník 1"/>
          <p:cNvSpPr>
            <a:spLocks noChangeArrowheads="1"/>
          </p:cNvSpPr>
          <p:nvPr/>
        </p:nvSpPr>
        <p:spPr bwMode="auto">
          <a:xfrm>
            <a:off x="1119188" y="1484313"/>
            <a:ext cx="6842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/>
              <a:t>Tvorba týmů pro Centrum mikrobiologie a imunologie</a:t>
            </a:r>
          </a:p>
          <a:p>
            <a:pPr algn="ctr"/>
            <a:r>
              <a:rPr lang="cs-CZ" sz="2000" b="1"/>
              <a:t>(Centrum mikrobiologie) </a:t>
            </a:r>
            <a:r>
              <a:rPr lang="cs-CZ" sz="2000"/>
              <a:t>CZ.1.07/2.3.00/20.0055</a:t>
            </a:r>
          </a:p>
          <a:p>
            <a:r>
              <a:rPr lang="cs-CZ" sz="2000"/>
              <a:t>Doba trvání projektu: 1.1.2012 – 31.12.2014</a:t>
            </a:r>
          </a:p>
          <a:p>
            <a:r>
              <a:rPr lang="cs-CZ" sz="2000"/>
              <a:t>Realizátor: Mikrobiologický ústav AV ČR, v.v.i.</a:t>
            </a:r>
          </a:p>
          <a:p>
            <a:r>
              <a:rPr lang="cs-CZ" sz="2000"/>
              <a:t>Celkový rozpočet: 28 mil. Kč</a:t>
            </a:r>
          </a:p>
          <a:p>
            <a:r>
              <a:rPr lang="cs-CZ" sz="2000"/>
              <a:t>Místo realizace: Vestec, Středočeský kraj</a:t>
            </a:r>
          </a:p>
          <a:p>
            <a:endParaRPr lang="cs-CZ" sz="2000"/>
          </a:p>
        </p:txBody>
      </p:sp>
      <p:pic>
        <p:nvPicPr>
          <p:cNvPr id="2053" name="Obrázek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675" y="3444875"/>
            <a:ext cx="46037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171950"/>
            <a:ext cx="399573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pic>
        <p:nvPicPr>
          <p:cNvPr id="10243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1001"/>
            <a:ext cx="3887862" cy="259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ázek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7381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3744415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140968"/>
            <a:ext cx="36717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99592" y="5877272"/>
            <a:ext cx="532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Semináře ve Vestci, pronajatá místnost firmy </a:t>
            </a:r>
            <a:r>
              <a:rPr lang="cs-CZ" dirty="0" err="1" smtClean="0"/>
              <a:t>Vidia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288" y="260350"/>
            <a:ext cx="8496300" cy="57610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cs-CZ" dirty="0" smtClean="0"/>
              <a:t>KONFERENCE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cs-CZ" dirty="0" smtClean="0"/>
              <a:t>Skupina 2 (hmotnostní spektrometrie) uspořádala nebo se podílela na pořádání 3 vědeckých konferencí:</a:t>
            </a:r>
          </a:p>
          <a:p>
            <a:pPr>
              <a:defRPr/>
            </a:pPr>
            <a:r>
              <a:rPr lang="en-US" b="1" dirty="0"/>
              <a:t>X Discussions in Structural Molecular </a:t>
            </a:r>
            <a:r>
              <a:rPr lang="en-US" b="1" dirty="0" smtClean="0"/>
              <a:t>Biology</a:t>
            </a:r>
            <a:r>
              <a:rPr lang="cs-CZ" b="1" dirty="0" smtClean="0"/>
              <a:t> (</a:t>
            </a:r>
            <a:r>
              <a:rPr lang="en-US" b="1" dirty="0" err="1" smtClean="0"/>
              <a:t>Nové</a:t>
            </a:r>
            <a:r>
              <a:rPr lang="en-US" b="1" dirty="0" smtClean="0"/>
              <a:t> </a:t>
            </a:r>
            <a:r>
              <a:rPr lang="en-US" b="1" dirty="0" err="1" smtClean="0"/>
              <a:t>Hrady</a:t>
            </a:r>
            <a:r>
              <a:rPr lang="en-US" b="1" dirty="0" smtClean="0"/>
              <a:t>, 22</a:t>
            </a:r>
            <a:r>
              <a:rPr lang="cs-CZ" b="1" dirty="0" smtClean="0"/>
              <a:t>.</a:t>
            </a:r>
            <a:r>
              <a:rPr lang="en-US" b="1" dirty="0" smtClean="0"/>
              <a:t> – 24</a:t>
            </a:r>
            <a:r>
              <a:rPr lang="cs-CZ" b="1" dirty="0" smtClean="0"/>
              <a:t>. 3.</a:t>
            </a:r>
            <a:r>
              <a:rPr lang="en-US" b="1" dirty="0" smtClean="0"/>
              <a:t> 2012</a:t>
            </a:r>
            <a:r>
              <a:rPr lang="cs-CZ" b="1" dirty="0" smtClean="0"/>
              <a:t>)</a:t>
            </a:r>
            <a:endParaRPr lang="cs-CZ" dirty="0" smtClean="0"/>
          </a:p>
          <a:p>
            <a:pPr>
              <a:defRPr/>
            </a:pPr>
            <a:r>
              <a:rPr lang="cs-CZ" b="1" dirty="0" smtClean="0"/>
              <a:t>Česká konference hmotnostní spektrometrie (Hradec Králové, 17.-19. 10. 2012)</a:t>
            </a:r>
          </a:p>
          <a:p>
            <a:pPr>
              <a:defRPr/>
            </a:pPr>
            <a:r>
              <a:rPr lang="cs-CZ" dirty="0" smtClean="0"/>
              <a:t> </a:t>
            </a:r>
            <a:r>
              <a:rPr lang="en-US" b="1" dirty="0"/>
              <a:t>XI Discussions in Structural Molecular </a:t>
            </a:r>
            <a:r>
              <a:rPr lang="en-US" b="1" dirty="0" smtClean="0"/>
              <a:t>Biology</a:t>
            </a:r>
            <a:r>
              <a:rPr lang="cs-CZ" b="1" dirty="0"/>
              <a:t> </a:t>
            </a:r>
            <a:r>
              <a:rPr lang="cs-CZ" b="1" dirty="0" smtClean="0"/>
              <a:t>(</a:t>
            </a:r>
            <a:r>
              <a:rPr lang="en-US" b="1" dirty="0" err="1" smtClean="0"/>
              <a:t>Nové</a:t>
            </a:r>
            <a:r>
              <a:rPr lang="en-US" b="1" dirty="0" smtClean="0"/>
              <a:t> </a:t>
            </a:r>
            <a:r>
              <a:rPr lang="en-US" b="1" dirty="0" err="1" smtClean="0"/>
              <a:t>Hrady</a:t>
            </a:r>
            <a:r>
              <a:rPr lang="en-US" b="1" dirty="0" smtClean="0"/>
              <a:t>, </a:t>
            </a:r>
            <a:r>
              <a:rPr lang="cs-CZ" b="1" dirty="0" smtClean="0"/>
              <a:t>14.</a:t>
            </a:r>
            <a:r>
              <a:rPr lang="en-US" b="1" dirty="0" smtClean="0"/>
              <a:t> – </a:t>
            </a:r>
            <a:r>
              <a:rPr lang="cs-CZ" b="1" dirty="0" smtClean="0"/>
              <a:t>16. 3.</a:t>
            </a:r>
            <a:r>
              <a:rPr lang="en-US" b="1" dirty="0" smtClean="0"/>
              <a:t> 201</a:t>
            </a:r>
            <a:r>
              <a:rPr lang="cs-CZ" b="1" dirty="0" smtClean="0"/>
              <a:t>3)</a:t>
            </a: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 </a:t>
            </a:r>
            <a:r>
              <a:rPr lang="cs-CZ" b="1" dirty="0" smtClean="0"/>
              <a:t>Celkem bylo podpořeno více než 100 účastníků.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pic>
        <p:nvPicPr>
          <p:cNvPr id="12291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724150"/>
            <a:ext cx="52546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Obrázek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55588"/>
            <a:ext cx="52149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4437112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Konference </a:t>
            </a:r>
          </a:p>
          <a:p>
            <a:r>
              <a:rPr lang="cs-CZ" dirty="0" smtClean="0"/>
              <a:t>hmotnostní spektrometrie</a:t>
            </a:r>
          </a:p>
          <a:p>
            <a:r>
              <a:rPr lang="cs-CZ" dirty="0" smtClean="0"/>
              <a:t>v Nových Hradech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5113" y="26988"/>
            <a:ext cx="8497887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/>
              <a:t>Rozvoj mezinárodní spolupráce, zapojení do výzkumných sítí</a:t>
            </a:r>
            <a:r>
              <a:rPr lang="cs-CZ" b="1" dirty="0"/>
              <a:t>:</a:t>
            </a:r>
          </a:p>
          <a:p>
            <a:pPr algn="ctr">
              <a:defRPr/>
            </a:pPr>
            <a:endParaRPr lang="cs-CZ" b="1" dirty="0"/>
          </a:p>
          <a:p>
            <a:pPr marL="342900" indent="-342900">
              <a:buFontTx/>
              <a:buAutoNum type="arabicParenR"/>
              <a:defRPr/>
            </a:pPr>
            <a:r>
              <a:rPr lang="cs-CZ" b="1" dirty="0"/>
              <a:t>Cesty do spolupracujících laboratoří:</a:t>
            </a:r>
          </a:p>
          <a:p>
            <a:pPr>
              <a:defRPr/>
            </a:pPr>
            <a:r>
              <a:rPr lang="cs-CZ" sz="1600" dirty="0"/>
              <a:t>Dr. Kameník – (3 měsíce + 2 FEMS) University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Warwick</a:t>
            </a:r>
            <a:r>
              <a:rPr lang="cs-CZ" sz="1600" dirty="0"/>
              <a:t>, D</a:t>
            </a:r>
            <a:r>
              <a:rPr lang="cs-CZ" sz="1600" dirty="0"/>
              <a:t>epartment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Biochemistry</a:t>
            </a:r>
            <a:r>
              <a:rPr lang="cs-CZ" sz="1600" dirty="0"/>
              <a:t> </a:t>
            </a:r>
            <a:r>
              <a:rPr lang="cs-CZ" sz="1600" dirty="0"/>
              <a:t>(Prof. </a:t>
            </a:r>
            <a:r>
              <a:rPr lang="cs-CZ" sz="1600" dirty="0" err="1"/>
              <a:t>Challis</a:t>
            </a:r>
            <a:r>
              <a:rPr lang="cs-CZ" sz="1600" dirty="0"/>
              <a:t>)</a:t>
            </a:r>
          </a:p>
          <a:p>
            <a:pPr>
              <a:defRPr/>
            </a:pPr>
            <a:r>
              <a:rPr lang="cs-CZ" sz="1600" dirty="0"/>
              <a:t>Dr. Večerek + studenti: University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Vienna</a:t>
            </a:r>
            <a:r>
              <a:rPr lang="cs-CZ" sz="1600" dirty="0"/>
              <a:t> </a:t>
            </a:r>
            <a:r>
              <a:rPr lang="cs-CZ" sz="1600" dirty="0"/>
              <a:t>(2x týden)</a:t>
            </a:r>
          </a:p>
          <a:p>
            <a:pPr>
              <a:defRPr/>
            </a:pPr>
            <a:r>
              <a:rPr lang="cs-CZ" sz="1600" dirty="0"/>
              <a:t>Dr. Novotná: University </a:t>
            </a:r>
            <a:r>
              <a:rPr lang="cs-CZ" sz="1600" dirty="0" err="1"/>
              <a:t>of</a:t>
            </a:r>
            <a:r>
              <a:rPr lang="cs-CZ" sz="1600" dirty="0"/>
              <a:t> Cambridge (Dr. </a:t>
            </a:r>
            <a:r>
              <a:rPr lang="cs-CZ" sz="1600" dirty="0" err="1"/>
              <a:t>Hee-Jeon</a:t>
            </a:r>
            <a:r>
              <a:rPr lang="cs-CZ" sz="1600" dirty="0"/>
              <a:t> </a:t>
            </a:r>
            <a:r>
              <a:rPr lang="cs-CZ" sz="1600" dirty="0" err="1"/>
              <a:t>Hong</a:t>
            </a:r>
            <a:r>
              <a:rPr lang="cs-CZ" sz="1600" dirty="0"/>
              <a:t>) (3 týdny)</a:t>
            </a:r>
          </a:p>
          <a:p>
            <a:pPr>
              <a:defRPr/>
            </a:pPr>
            <a:r>
              <a:rPr lang="cs-CZ" sz="1600" dirty="0"/>
              <a:t>Mgr. Kukačka, Mgr. </a:t>
            </a:r>
            <a:r>
              <a:rPr lang="cs-CZ" sz="1600" dirty="0" err="1"/>
              <a:t>Talacko</a:t>
            </a:r>
            <a:r>
              <a:rPr lang="cs-CZ" sz="1600" dirty="0"/>
              <a:t>: Seattle, Washington, USA (3 měsíce)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2)</a:t>
            </a:r>
            <a:r>
              <a:rPr lang="cs-CZ" dirty="0"/>
              <a:t> </a:t>
            </a:r>
            <a:r>
              <a:rPr lang="cs-CZ" b="1" dirty="0"/>
              <a:t>Konference a kurzy</a:t>
            </a:r>
          </a:p>
          <a:p>
            <a:pPr>
              <a:defRPr/>
            </a:pPr>
            <a:r>
              <a:rPr lang="cs-CZ" sz="1600" dirty="0"/>
              <a:t>Procházková - Japonsko</a:t>
            </a:r>
          </a:p>
          <a:p>
            <a:pPr>
              <a:defRPr/>
            </a:pPr>
            <a:r>
              <a:rPr lang="cs-CZ" sz="1600" dirty="0"/>
              <a:t>Večerek  - SRN</a:t>
            </a:r>
          </a:p>
          <a:p>
            <a:pPr>
              <a:defRPr/>
            </a:pPr>
            <a:r>
              <a:rPr lang="cs-CZ" sz="1600" dirty="0"/>
              <a:t>Večerek, </a:t>
            </a:r>
            <a:r>
              <a:rPr lang="cs-CZ" sz="1600" dirty="0" err="1"/>
              <a:t>Bíbová</a:t>
            </a:r>
            <a:r>
              <a:rPr lang="cs-CZ" sz="1600" dirty="0"/>
              <a:t>, </a:t>
            </a:r>
            <a:r>
              <a:rPr lang="cs-CZ" sz="1600" dirty="0" err="1"/>
              <a:t>Držmíšek</a:t>
            </a:r>
            <a:r>
              <a:rPr lang="cs-CZ" sz="1600" dirty="0"/>
              <a:t> – Rakousko</a:t>
            </a:r>
          </a:p>
          <a:p>
            <a:pPr>
              <a:defRPr/>
            </a:pPr>
            <a:r>
              <a:rPr lang="cs-CZ" sz="1600" dirty="0"/>
              <a:t>Kukačka – Kanada</a:t>
            </a:r>
          </a:p>
          <a:p>
            <a:pPr>
              <a:defRPr/>
            </a:pPr>
            <a:r>
              <a:rPr lang="cs-CZ" sz="1600" dirty="0"/>
              <a:t>Skupiny 4 a 6 (7 osob) – Chorvatsko</a:t>
            </a:r>
          </a:p>
          <a:p>
            <a:pPr>
              <a:defRPr/>
            </a:pPr>
            <a:r>
              <a:rPr lang="cs-CZ" sz="1600" dirty="0"/>
              <a:t>Bakal, Neubauerová – Belgie </a:t>
            </a:r>
            <a:r>
              <a:rPr lang="cs-CZ" sz="1600" dirty="0"/>
              <a:t>(</a:t>
            </a:r>
            <a:r>
              <a:rPr lang="cs-CZ" sz="1600" dirty="0"/>
              <a:t>d</a:t>
            </a:r>
            <a:r>
              <a:rPr lang="cs-CZ" sz="1600" dirty="0"/>
              <a:t>oktorandský </a:t>
            </a:r>
            <a:r>
              <a:rPr lang="cs-CZ" sz="1600" dirty="0"/>
              <a:t>kurz)</a:t>
            </a:r>
          </a:p>
          <a:p>
            <a:pPr>
              <a:defRPr/>
            </a:pPr>
            <a:r>
              <a:rPr lang="cs-CZ" sz="1600" dirty="0"/>
              <a:t>Bakal – Chorvatsko (Letní škola)</a:t>
            </a:r>
          </a:p>
          <a:p>
            <a:pPr>
              <a:defRPr/>
            </a:pPr>
            <a:r>
              <a:rPr lang="cs-CZ" sz="1600" dirty="0"/>
              <a:t>Novák, Kukačka – USA </a:t>
            </a:r>
          </a:p>
          <a:p>
            <a:pPr>
              <a:defRPr/>
            </a:pPr>
            <a:r>
              <a:rPr lang="cs-CZ" sz="1600" dirty="0" smtClean="0"/>
              <a:t>Večerek </a:t>
            </a:r>
            <a:r>
              <a:rPr lang="cs-CZ" sz="1600" dirty="0"/>
              <a:t>- Irsko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3) Zahraniční lektoři </a:t>
            </a:r>
            <a:r>
              <a:rPr lang="cs-CZ" b="1" dirty="0" smtClean="0"/>
              <a:t>zvaní </a:t>
            </a:r>
            <a:r>
              <a:rPr lang="cs-CZ" b="1" dirty="0"/>
              <a:t>na pracoviště do Vestce</a:t>
            </a:r>
          </a:p>
          <a:p>
            <a:pPr>
              <a:defRPr/>
            </a:pPr>
            <a:r>
              <a:rPr lang="cs-CZ" sz="1600" dirty="0"/>
              <a:t>Michael Volný (USA)</a:t>
            </a:r>
          </a:p>
          <a:p>
            <a:pPr>
              <a:defRPr/>
            </a:pPr>
            <a:r>
              <a:rPr lang="cs-CZ" sz="1600" dirty="0" err="1"/>
              <a:t>Jacob</a:t>
            </a:r>
            <a:r>
              <a:rPr lang="cs-CZ" sz="1600" dirty="0"/>
              <a:t> Bauer (Slovensko</a:t>
            </a:r>
            <a:r>
              <a:rPr lang="cs-CZ" sz="1600" dirty="0"/>
              <a:t>)</a:t>
            </a:r>
          </a:p>
          <a:p>
            <a:pPr>
              <a:defRPr/>
            </a:pPr>
            <a:r>
              <a:rPr lang="cs-CZ" sz="1600" dirty="0" err="1"/>
              <a:t>Tannel</a:t>
            </a:r>
            <a:r>
              <a:rPr lang="cs-CZ" sz="1600" dirty="0"/>
              <a:t> </a:t>
            </a:r>
            <a:r>
              <a:rPr lang="cs-CZ" sz="1600" dirty="0" err="1"/>
              <a:t>Tenson</a:t>
            </a:r>
            <a:r>
              <a:rPr lang="cs-CZ" sz="1600" dirty="0"/>
              <a:t> (Estonsko)</a:t>
            </a:r>
          </a:p>
          <a:p>
            <a:pPr>
              <a:defRPr/>
            </a:pPr>
            <a:r>
              <a:rPr lang="cs-CZ" sz="1600" dirty="0"/>
              <a:t>John </a:t>
            </a:r>
            <a:r>
              <a:rPr lang="cs-CZ" sz="1600" dirty="0" err="1"/>
              <a:t>Engen</a:t>
            </a:r>
            <a:r>
              <a:rPr lang="cs-CZ" sz="1600" dirty="0"/>
              <a:t> (USA)</a:t>
            </a:r>
          </a:p>
          <a:p>
            <a:pPr>
              <a:defRPr/>
            </a:pPr>
            <a:r>
              <a:rPr lang="cs-CZ" sz="1600" dirty="0"/>
              <a:t>Daniel Fabrice (USA)</a:t>
            </a:r>
            <a:endParaRPr lang="cs-CZ" sz="1600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9624" y="2420888"/>
            <a:ext cx="3384376" cy="26642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Výstupy: </a:t>
            </a:r>
          </a:p>
          <a:p>
            <a:pPr marL="176213" indent="-176213">
              <a:buFontTx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Sebevzdělání (nové zkušenosti, kontakty)</a:t>
            </a:r>
          </a:p>
          <a:p>
            <a:pPr marL="176213" indent="-176213">
              <a:buFontTx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Informace a postřehy zprostředkovány cílové skupině (semináře, menší skupinové diskuse)</a:t>
            </a:r>
          </a:p>
          <a:p>
            <a:pPr marL="176213" indent="-176213">
              <a:defRPr/>
            </a:pPr>
            <a:r>
              <a:rPr lang="cs-CZ" dirty="0">
                <a:solidFill>
                  <a:schemeClr val="tx1"/>
                </a:solidFill>
              </a:rPr>
              <a:t>3. Navázání a prohloubení mezinárodních kontaktů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pic>
        <p:nvPicPr>
          <p:cNvPr id="14339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26209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ázek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15888"/>
            <a:ext cx="26225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13213"/>
            <a:ext cx="38512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ázek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650" y="4113213"/>
            <a:ext cx="38528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Obrázek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725" y="1772816"/>
            <a:ext cx="3415346" cy="227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ovéPole 10"/>
          <p:cNvSpPr txBox="1">
            <a:spLocks noChangeArrowheads="1"/>
          </p:cNvSpPr>
          <p:nvPr/>
        </p:nvSpPr>
        <p:spPr bwMode="auto">
          <a:xfrm>
            <a:off x="5856288" y="747713"/>
            <a:ext cx="280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Konference CESAR 2012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pic>
        <p:nvPicPr>
          <p:cNvPr id="15363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440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ovéPole 5"/>
          <p:cNvSpPr txBox="1">
            <a:spLocks noChangeArrowheads="1"/>
          </p:cNvSpPr>
          <p:nvPr/>
        </p:nvSpPr>
        <p:spPr bwMode="auto">
          <a:xfrm>
            <a:off x="2484438" y="147638"/>
            <a:ext cx="391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http://www.biomed.cas.cz/mbu/opvk/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2700338" y="595313"/>
            <a:ext cx="347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MONITOROVACÍ INDIKÁTORY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84213" y="1412875"/>
          <a:ext cx="7848599" cy="349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375"/>
                <a:gridCol w="3555075"/>
                <a:gridCol w="1944149"/>
              </a:tblGrid>
              <a:tr h="4762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Indikátor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Cílová hodnota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Dosažená hodnota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</a:tr>
              <a:tr h="9145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osob - pracovníků v dalším vzdělávání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38 (30 konference o hmotnostní spektrometrii, 8 s</a:t>
                      </a:r>
                      <a:r>
                        <a:rPr lang="cs-CZ" sz="1800" baseline="0" dirty="0" smtClean="0"/>
                        <a:t> nedokončeným školením)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49 (bude ještě víc až sečtu poslední dvě konference)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</a:tr>
              <a:tr h="9145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osob - studentů v dalším vzdělávání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 (konference o hmotnostní spektrometrii)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</a:tr>
              <a:tr h="1188863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úspěšně podpořených osob osob-pracovníků v dalším vzdělávání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 (proškolení a zařazení do týmu)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17</a:t>
                      </a:r>
                      <a:endParaRPr lang="cs-CZ" sz="1800" dirty="0"/>
                    </a:p>
                  </a:txBody>
                  <a:tcPr marL="91437" marR="91437" marT="45725" marB="45725"/>
                </a:tc>
              </a:tr>
            </a:tbl>
          </a:graphicData>
        </a:graphic>
      </p:graphicFrame>
      <p:sp>
        <p:nvSpPr>
          <p:cNvPr id="16410" name="TextovéPole 7"/>
          <p:cNvSpPr txBox="1">
            <a:spLocks noChangeArrowheads="1"/>
          </p:cNvSpPr>
          <p:nvPr/>
        </p:nvSpPr>
        <p:spPr bwMode="auto">
          <a:xfrm>
            <a:off x="684213" y="5084763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 současnosti je odesláno nebo připraveno k odeslání 5 publikací s afiliací Centra (Není součástí MI)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cs-CZ" dirty="0" smtClean="0"/>
              <a:t>Problémy a náměty k diskusi </a:t>
            </a:r>
            <a:endParaRPr lang="cs-CZ" dirty="0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040313"/>
          </a:xfrm>
        </p:spPr>
        <p:txBody>
          <a:bodyPr/>
          <a:lstStyle/>
          <a:p>
            <a:r>
              <a:rPr lang="cs-CZ" sz="2400" dirty="0" smtClean="0"/>
              <a:t>Časový skluz projektu BIOCEV (v nové budově až od ledna 2015;  avšak v červenci 2013 zahajují vědecké projekty v pronajatých prostorách.</a:t>
            </a:r>
          </a:p>
          <a:p>
            <a:r>
              <a:rPr lang="cs-CZ" sz="2400" dirty="0" smtClean="0"/>
              <a:t>Krácen návrh rozpočtu projektu OP VK  (škrtnuty mj. </a:t>
            </a:r>
            <a:r>
              <a:rPr lang="cs-CZ" sz="2400" dirty="0" smtClean="0"/>
              <a:t>prostředky na zařízení laboratoří a vlastní vědeckou práci)</a:t>
            </a:r>
          </a:p>
          <a:p>
            <a:r>
              <a:rPr lang="cs-CZ" sz="2400" dirty="0" smtClean="0"/>
              <a:t>Neúspěšný pokus  „</a:t>
            </a:r>
            <a:r>
              <a:rPr lang="cs-CZ" sz="2400" dirty="0" smtClean="0"/>
              <a:t>oslovit řídící orgán</a:t>
            </a:r>
            <a:r>
              <a:rPr lang="cs-CZ" sz="2400" dirty="0" smtClean="0"/>
              <a:t>“</a:t>
            </a:r>
            <a:endParaRPr lang="cs-CZ" sz="2400" dirty="0" smtClean="0">
              <a:sym typeface="Wingdings" pitchFamily="2" charset="2"/>
            </a:endParaRPr>
          </a:p>
          <a:p>
            <a:r>
              <a:rPr lang="cs-CZ" sz="2400" dirty="0" smtClean="0">
                <a:sym typeface="Wingdings" pitchFamily="2" charset="2"/>
              </a:rPr>
              <a:t>Administrativa (pochopitelný nedostatek zkušeností na obou úrovních, MŠMT i ústav)</a:t>
            </a:r>
            <a:endParaRPr lang="cs-CZ" sz="2400" dirty="0" smtClean="0">
              <a:sym typeface="Wingdings" pitchFamily="2" charset="2"/>
            </a:endParaRPr>
          </a:p>
          <a:p>
            <a:r>
              <a:rPr lang="cs-CZ" sz="2400" dirty="0" smtClean="0">
                <a:sym typeface="Wingdings" pitchFamily="2" charset="2"/>
              </a:rPr>
              <a:t>Malá pružnost – </a:t>
            </a:r>
            <a:r>
              <a:rPr lang="cs-CZ" sz="2400" dirty="0" smtClean="0">
                <a:sym typeface="Wingdings" pitchFamily="2" charset="2"/>
              </a:rPr>
              <a:t>plánovat </a:t>
            </a:r>
            <a:r>
              <a:rPr lang="cs-CZ" sz="2400" dirty="0" smtClean="0">
                <a:sym typeface="Wingdings" pitchFamily="2" charset="2"/>
              </a:rPr>
              <a:t>cesty 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sym typeface="Wingdings" pitchFamily="2" charset="2"/>
              </a:rPr>
              <a:t>spořební</a:t>
            </a:r>
            <a:r>
              <a:rPr lang="cs-CZ" sz="2400" dirty="0" smtClean="0">
                <a:sym typeface="Wingdings" pitchFamily="2" charset="2"/>
              </a:rPr>
              <a:t> materiál a DHM 2 </a:t>
            </a:r>
            <a:r>
              <a:rPr lang="cs-CZ" sz="2400" dirty="0" smtClean="0">
                <a:sym typeface="Wingdings" pitchFamily="2" charset="2"/>
              </a:rPr>
              <a:t>roky </a:t>
            </a:r>
            <a:r>
              <a:rPr lang="cs-CZ" sz="2400" dirty="0" smtClean="0">
                <a:sym typeface="Wingdings" pitchFamily="2" charset="2"/>
              </a:rPr>
              <a:t>dopředu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smtClean="0">
                <a:sym typeface="Wingdings" pitchFamily="2" charset="2"/>
              </a:rPr>
              <a:t>odporuje charakteru vědecké práce</a:t>
            </a:r>
            <a:endParaRPr lang="cs-CZ" sz="2400" dirty="0" smtClean="0">
              <a:sym typeface="Wingdings" pitchFamily="2" charset="2"/>
            </a:endParaRPr>
          </a:p>
          <a:p>
            <a:r>
              <a:rPr lang="cs-CZ" sz="2400" dirty="0" smtClean="0">
                <a:sym typeface="Wingdings" pitchFamily="2" charset="2"/>
              </a:rPr>
              <a:t>Změny pravidel během hry </a:t>
            </a:r>
          </a:p>
          <a:p>
            <a:pPr>
              <a:buNone/>
            </a:pPr>
            <a:r>
              <a:rPr lang="cs-CZ" sz="2800" i="1" dirty="0" smtClean="0">
                <a:sym typeface="Wingdings" pitchFamily="2" charset="2"/>
              </a:rPr>
              <a:t>Všichni se učíme…</a:t>
            </a:r>
            <a:endParaRPr lang="cs-CZ" sz="2800" i="1" dirty="0" smtClean="0">
              <a:sym typeface="Wingdings" pitchFamily="2" charset="2"/>
            </a:endParaRP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5123" name="TextovéPole 3"/>
          <p:cNvSpPr txBox="1">
            <a:spLocks noChangeArrowheads="1"/>
          </p:cNvSpPr>
          <p:nvPr/>
        </p:nvSpPr>
        <p:spPr bwMode="auto">
          <a:xfrm>
            <a:off x="4572000" y="479425"/>
            <a:ext cx="319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Místo realizace: </a:t>
            </a:r>
          </a:p>
          <a:p>
            <a:r>
              <a:rPr lang="cs-CZ" sz="2000" b="1"/>
              <a:t>Vestec, Středočeský kraj</a:t>
            </a:r>
          </a:p>
        </p:txBody>
      </p:sp>
      <p:pic>
        <p:nvPicPr>
          <p:cNvPr id="5124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95450"/>
            <a:ext cx="73072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ný popisek 5"/>
          <p:cNvSpPr/>
          <p:nvPr/>
        </p:nvSpPr>
        <p:spPr>
          <a:xfrm>
            <a:off x="3924300" y="3962400"/>
            <a:ext cx="2808288" cy="1914525"/>
          </a:xfrm>
          <a:prstGeom prst="wedgeEllipseCallout">
            <a:avLst>
              <a:gd name="adj1" fmla="val -50892"/>
              <a:gd name="adj2" fmla="val -592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126" name="Obráze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075" y="4364038"/>
            <a:ext cx="20907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láček 11"/>
          <p:cNvSpPr/>
          <p:nvPr/>
        </p:nvSpPr>
        <p:spPr>
          <a:xfrm>
            <a:off x="179388" y="288925"/>
            <a:ext cx="3744912" cy="2203450"/>
          </a:xfrm>
          <a:prstGeom prst="cloudCallout">
            <a:avLst>
              <a:gd name="adj1" fmla="val 11924"/>
              <a:gd name="adj2" fmla="val 147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128" name="Obrázek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661988"/>
            <a:ext cx="20986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ovéPole 8"/>
          <p:cNvSpPr txBox="1">
            <a:spLocks noChangeArrowheads="1"/>
          </p:cNvSpPr>
          <p:nvPr/>
        </p:nvSpPr>
        <p:spPr bwMode="auto">
          <a:xfrm>
            <a:off x="1489075" y="1577975"/>
            <a:ext cx="136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BIOCEV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836612"/>
            <a:ext cx="8229600" cy="5112667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cs-CZ" sz="2800" b="1" dirty="0" smtClean="0"/>
              <a:t>Cíle </a:t>
            </a:r>
            <a:r>
              <a:rPr lang="cs-CZ" sz="2800" b="1" dirty="0" smtClean="0"/>
              <a:t>projektu:</a:t>
            </a:r>
          </a:p>
          <a:p>
            <a:pPr algn="just" eaLnBrk="1" hangingPunct="1">
              <a:defRPr/>
            </a:pPr>
            <a:r>
              <a:rPr lang="cs-CZ" sz="2000" dirty="0" smtClean="0"/>
              <a:t>U</a:t>
            </a:r>
            <a:r>
              <a:rPr lang="cs-CZ" sz="2000" dirty="0" smtClean="0"/>
              <a:t>stavit </a:t>
            </a:r>
            <a:r>
              <a:rPr lang="cs-CZ" sz="2000" dirty="0" smtClean="0"/>
              <a:t>funkční vědecké </a:t>
            </a:r>
            <a:r>
              <a:rPr lang="cs-CZ" sz="2000" dirty="0" smtClean="0"/>
              <a:t>týmy v části </a:t>
            </a:r>
            <a:r>
              <a:rPr lang="cs-CZ" sz="2000" dirty="0" smtClean="0"/>
              <a:t>projektu BIOCEV, za kterou zodpovídá Mikrobiologický ústav AV ČR, v.v.i. </a:t>
            </a:r>
          </a:p>
          <a:p>
            <a:pPr algn="just" eaLnBrk="1" hangingPunct="1">
              <a:defRPr/>
            </a:pPr>
            <a:r>
              <a:rPr lang="cs-CZ" sz="2000" dirty="0" smtClean="0"/>
              <a:t>Z</a:t>
            </a:r>
            <a:r>
              <a:rPr lang="cs-CZ" sz="2000" dirty="0" smtClean="0"/>
              <a:t>ajistit </a:t>
            </a:r>
            <a:r>
              <a:rPr lang="cs-CZ" sz="2000" dirty="0" smtClean="0"/>
              <a:t>vědecké týmy personálně, tj. získat pro ně perspektivní vědecké pracovníky </a:t>
            </a:r>
            <a:r>
              <a:rPr lang="cs-CZ" sz="2000" dirty="0" smtClean="0"/>
              <a:t>a tyto pracovníky vyškolit </a:t>
            </a:r>
            <a:r>
              <a:rPr lang="cs-CZ" sz="2000" b="1" dirty="0" smtClean="0"/>
              <a:t>(klíčová aktivita A). </a:t>
            </a:r>
            <a:endParaRPr lang="cs-CZ" sz="2000" b="1" dirty="0" smtClean="0"/>
          </a:p>
          <a:p>
            <a:pPr algn="just" eaLnBrk="1" hangingPunct="1">
              <a:defRPr/>
            </a:pPr>
            <a:r>
              <a:rPr lang="cs-CZ" sz="2000" dirty="0" smtClean="0"/>
              <a:t>Součástí </a:t>
            </a:r>
            <a:r>
              <a:rPr lang="cs-CZ" sz="2000" dirty="0" smtClean="0"/>
              <a:t>realizačního týmu </a:t>
            </a:r>
            <a:r>
              <a:rPr lang="cs-CZ" sz="2000" dirty="0" smtClean="0"/>
              <a:t>je šestice </a:t>
            </a:r>
            <a:r>
              <a:rPr lang="cs-CZ" sz="2000" dirty="0" smtClean="0"/>
              <a:t>vysoce kvalifikovaných odborníků představujících jádra budovaných odborných skupin. </a:t>
            </a:r>
            <a:endParaRPr lang="cs-CZ" sz="2000" dirty="0" smtClean="0"/>
          </a:p>
          <a:p>
            <a:pPr algn="just" eaLnBrk="1" hangingPunct="1">
              <a:defRPr/>
            </a:pPr>
            <a:r>
              <a:rPr lang="cs-CZ" sz="2000" dirty="0" smtClean="0"/>
              <a:t>Dva </a:t>
            </a:r>
            <a:r>
              <a:rPr lang="cs-CZ" sz="2000" dirty="0" smtClean="0"/>
              <a:t>z nich (Novotná, Večerek) jsou odborníci, vracející se po dlouhodobém pobytu ze špičkových zahraničních vědeckých pracovišť (University </a:t>
            </a:r>
            <a:r>
              <a:rPr lang="cs-CZ" sz="2000" dirty="0" err="1" smtClean="0"/>
              <a:t>of</a:t>
            </a:r>
            <a:r>
              <a:rPr lang="cs-CZ" sz="2000" dirty="0" smtClean="0"/>
              <a:t> Cambridge, </a:t>
            </a:r>
            <a:r>
              <a:rPr lang="cs-CZ" sz="2000" dirty="0" err="1" smtClean="0"/>
              <a:t>Universität</a:t>
            </a:r>
            <a:r>
              <a:rPr lang="cs-CZ" sz="2000" dirty="0" smtClean="0"/>
              <a:t> </a:t>
            </a:r>
            <a:r>
              <a:rPr lang="cs-CZ" sz="2000" dirty="0" err="1" smtClean="0"/>
              <a:t>Wien</a:t>
            </a:r>
            <a:r>
              <a:rPr lang="cs-CZ" sz="2000" dirty="0" smtClean="0"/>
              <a:t>) </a:t>
            </a:r>
          </a:p>
          <a:p>
            <a:pPr algn="just" eaLnBrk="1" hangingPunct="1">
              <a:defRPr/>
            </a:pPr>
            <a:r>
              <a:rPr lang="cs-CZ" sz="2000" dirty="0" smtClean="0"/>
              <a:t>Zbývající čtyři jsou vedoucí dílčích projektů komplexního projektu BIOCEV</a:t>
            </a:r>
          </a:p>
          <a:p>
            <a:pPr algn="just" eaLnBrk="1" hangingPunct="1">
              <a:defRPr/>
            </a:pPr>
            <a:endParaRPr lang="cs-CZ" sz="2000" dirty="0" smtClean="0"/>
          </a:p>
          <a:p>
            <a:pPr algn="just" eaLnBrk="1" hangingPunct="1">
              <a:defRPr/>
            </a:pPr>
            <a:r>
              <a:rPr lang="cs-CZ" sz="2000" dirty="0" smtClean="0"/>
              <a:t>Z</a:t>
            </a:r>
            <a:r>
              <a:rPr lang="cs-CZ" sz="2000" dirty="0" smtClean="0"/>
              <a:t>apojení </a:t>
            </a:r>
            <a:r>
              <a:rPr lang="cs-CZ" sz="2000" dirty="0" smtClean="0"/>
              <a:t>do mezinárodních vědeckých sítí </a:t>
            </a:r>
            <a:r>
              <a:rPr lang="cs-CZ" sz="2000" b="1" dirty="0" smtClean="0"/>
              <a:t>(klíčová aktivita B).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Účast MBÚ v </a:t>
            </a:r>
            <a:r>
              <a:rPr lang="cs-CZ" b="1" dirty="0" smtClean="0"/>
              <a:t>projektu BIOCEV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smtClean="0"/>
              <a:t>2.1.6. Role metabolismu, signálních molekul a buněčných struktur při stárnutí, stresu a adaptaci: </a:t>
            </a:r>
            <a:r>
              <a:rPr lang="cs-CZ" sz="2400" b="1" i="1" dirty="0" smtClean="0"/>
              <a:t>(Váchová). </a:t>
            </a:r>
            <a:r>
              <a:rPr lang="cs-CZ" sz="2400" i="1" dirty="0" smtClean="0"/>
              <a:t>Společný projekt s UK.</a:t>
            </a:r>
          </a:p>
          <a:p>
            <a:r>
              <a:rPr lang="cs-CZ" sz="2400" dirty="0" smtClean="0"/>
              <a:t>3.5. Výzkum přírodních látek – struktura a funkce:</a:t>
            </a:r>
            <a:r>
              <a:rPr lang="cs-CZ" sz="2400" b="1" dirty="0" smtClean="0"/>
              <a:t> </a:t>
            </a:r>
            <a:r>
              <a:rPr lang="cs-CZ" sz="2400" b="1" i="1" dirty="0" smtClean="0"/>
              <a:t>(</a:t>
            </a:r>
            <a:r>
              <a:rPr lang="cs-CZ" sz="2400" b="1" i="1" dirty="0" err="1" smtClean="0"/>
              <a:t>Kutejová</a:t>
            </a:r>
            <a:r>
              <a:rPr lang="cs-CZ" sz="2400" b="1" i="1" dirty="0" smtClean="0"/>
              <a:t>)</a:t>
            </a:r>
            <a:endParaRPr lang="cs-CZ" sz="2400" dirty="0" smtClean="0"/>
          </a:p>
          <a:p>
            <a:pPr lvl="0"/>
            <a:r>
              <a:rPr lang="cs-CZ" sz="2400" dirty="0" smtClean="0"/>
              <a:t>3.7</a:t>
            </a:r>
            <a:r>
              <a:rPr lang="cs-CZ" sz="2400" dirty="0" smtClean="0"/>
              <a:t>. Charakterizace proteinové struktury pokročilou hmotnostní spektrometrií:</a:t>
            </a:r>
            <a:r>
              <a:rPr lang="cs-CZ" sz="2400" b="1" dirty="0" smtClean="0"/>
              <a:t> </a:t>
            </a:r>
            <a:r>
              <a:rPr lang="cs-CZ" sz="2400" b="1" i="1" dirty="0" smtClean="0"/>
              <a:t>(Novák)</a:t>
            </a:r>
            <a:endParaRPr lang="cs-CZ" sz="2400" dirty="0" smtClean="0"/>
          </a:p>
          <a:p>
            <a:pPr lvl="0"/>
            <a:r>
              <a:rPr lang="cs-CZ" sz="2400" dirty="0" smtClean="0"/>
              <a:t>4.1.1. Vývoj polymerních terapeutik a diagnostik pro léčbu a diagnostiku nádorových a kardiovaskulárních chorob: </a:t>
            </a:r>
            <a:r>
              <a:rPr lang="cs-CZ" sz="2400" b="1" i="1" dirty="0" smtClean="0"/>
              <a:t>(Kovář)</a:t>
            </a:r>
            <a:r>
              <a:rPr lang="cs-CZ" sz="2400" dirty="0" smtClean="0"/>
              <a:t>. </a:t>
            </a:r>
            <a:r>
              <a:rPr lang="cs-CZ" sz="2400" i="1" dirty="0" smtClean="0"/>
              <a:t>Společný projekt s ÚMCH.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grpSp>
        <p:nvGrpSpPr>
          <p:cNvPr id="4099" name="Skupina 13"/>
          <p:cNvGrpSpPr>
            <a:grpSpLocks/>
          </p:cNvGrpSpPr>
          <p:nvPr/>
        </p:nvGrpSpPr>
        <p:grpSpPr bwMode="auto">
          <a:xfrm>
            <a:off x="3059113" y="4221163"/>
            <a:ext cx="4176712" cy="2516187"/>
            <a:chOff x="2339752" y="3558240"/>
            <a:chExt cx="4176464" cy="2516961"/>
          </a:xfrm>
        </p:grpSpPr>
        <p:pic>
          <p:nvPicPr>
            <p:cNvPr id="4116" name="Obrázek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558240"/>
              <a:ext cx="4176464" cy="251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TextovéPole 5"/>
            <p:cNvSpPr txBox="1">
              <a:spLocks noChangeArrowheads="1"/>
            </p:cNvSpPr>
            <p:nvPr/>
          </p:nvSpPr>
          <p:spPr bwMode="auto">
            <a:xfrm>
              <a:off x="3882857" y="5506780"/>
              <a:ext cx="26138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1"/>
                <a:t>BIOCEV - Vestec</a:t>
              </a:r>
            </a:p>
          </p:txBody>
        </p:sp>
      </p:grpSp>
      <p:grpSp>
        <p:nvGrpSpPr>
          <p:cNvPr id="4100" name="Skupina 15"/>
          <p:cNvGrpSpPr>
            <a:grpSpLocks/>
          </p:cNvGrpSpPr>
          <p:nvPr/>
        </p:nvGrpSpPr>
        <p:grpSpPr bwMode="auto">
          <a:xfrm>
            <a:off x="7235825" y="1412874"/>
            <a:ext cx="1481138" cy="2684262"/>
            <a:chOff x="7092280" y="1340767"/>
            <a:chExt cx="1481365" cy="2033449"/>
          </a:xfrm>
        </p:grpSpPr>
        <p:sp>
          <p:nvSpPr>
            <p:cNvPr id="8" name="Zaoblený obdélník 7"/>
            <p:cNvSpPr/>
            <p:nvPr/>
          </p:nvSpPr>
          <p:spPr>
            <a:xfrm>
              <a:off x="7092280" y="1340767"/>
              <a:ext cx="1481365" cy="14727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15" name="TextovéPole 8"/>
            <p:cNvSpPr txBox="1">
              <a:spLocks noChangeArrowheads="1"/>
            </p:cNvSpPr>
            <p:nvPr/>
          </p:nvSpPr>
          <p:spPr bwMode="auto">
            <a:xfrm>
              <a:off x="7375253" y="1415718"/>
              <a:ext cx="941427" cy="195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 smtClean="0"/>
                <a:t>ÚMG</a:t>
              </a:r>
              <a:endParaRPr lang="cs-CZ" dirty="0"/>
            </a:p>
            <a:p>
              <a:r>
                <a:rPr lang="cs-CZ" dirty="0" smtClean="0"/>
                <a:t>BTÚ</a:t>
              </a:r>
              <a:endParaRPr lang="cs-CZ" dirty="0"/>
            </a:p>
            <a:p>
              <a:r>
                <a:rPr lang="cs-CZ" dirty="0" smtClean="0"/>
                <a:t>FGÚ</a:t>
              </a:r>
            </a:p>
            <a:p>
              <a:r>
                <a:rPr lang="cs-CZ" dirty="0" smtClean="0"/>
                <a:t>ÚMCH</a:t>
              </a:r>
            </a:p>
            <a:p>
              <a:r>
                <a:rPr lang="cs-CZ" dirty="0" smtClean="0"/>
                <a:t>ÚEM </a:t>
              </a:r>
            </a:p>
            <a:p>
              <a:r>
                <a:rPr lang="cs-CZ" dirty="0" err="1" smtClean="0"/>
                <a:t>PřF</a:t>
              </a:r>
              <a:r>
                <a:rPr lang="cs-CZ" dirty="0" smtClean="0"/>
                <a:t> UK</a:t>
              </a:r>
            </a:p>
            <a:p>
              <a:endParaRPr lang="cs-CZ" dirty="0" smtClean="0"/>
            </a:p>
            <a:p>
              <a:endParaRPr lang="cs-CZ" dirty="0" smtClean="0"/>
            </a:p>
            <a:p>
              <a:endParaRPr lang="cs-CZ" dirty="0"/>
            </a:p>
          </p:txBody>
        </p:sp>
      </p:grpSp>
      <p:cxnSp>
        <p:nvCxnSpPr>
          <p:cNvPr id="11" name="Přímá spojnice se šipkou 10"/>
          <p:cNvCxnSpPr/>
          <p:nvPr/>
        </p:nvCxnSpPr>
        <p:spPr>
          <a:xfrm flipH="1">
            <a:off x="7020272" y="3140968"/>
            <a:ext cx="220663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11"/>
          <p:cNvSpPr txBox="1">
            <a:spLocks noChangeArrowheads="1"/>
          </p:cNvSpPr>
          <p:nvPr/>
        </p:nvSpPr>
        <p:spPr bwMode="auto">
          <a:xfrm>
            <a:off x="7342188" y="3573016"/>
            <a:ext cx="180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OPVK výzva 20</a:t>
            </a:r>
          </a:p>
          <a:p>
            <a:r>
              <a:rPr lang="cs-CZ" dirty="0"/>
              <a:t>OPVK výzva 30</a:t>
            </a:r>
          </a:p>
        </p:txBody>
      </p:sp>
      <p:grpSp>
        <p:nvGrpSpPr>
          <p:cNvPr id="4103" name="Skupina 20"/>
          <p:cNvGrpSpPr>
            <a:grpSpLocks/>
          </p:cNvGrpSpPr>
          <p:nvPr/>
        </p:nvGrpSpPr>
        <p:grpSpPr bwMode="auto">
          <a:xfrm>
            <a:off x="1670050" y="115888"/>
            <a:ext cx="2830513" cy="1873250"/>
            <a:chOff x="251520" y="260648"/>
            <a:chExt cx="2830082" cy="1872208"/>
          </a:xfrm>
        </p:grpSpPr>
        <p:pic>
          <p:nvPicPr>
            <p:cNvPr id="4112" name="Obrázek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60648"/>
              <a:ext cx="283008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ovéPole 19"/>
            <p:cNvSpPr txBox="1">
              <a:spLocks noChangeArrowheads="1"/>
            </p:cNvSpPr>
            <p:nvPr/>
          </p:nvSpPr>
          <p:spPr bwMode="auto">
            <a:xfrm>
              <a:off x="251520" y="292006"/>
              <a:ext cx="15568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/>
                <a:t>MBÚ - Praha</a:t>
              </a:r>
            </a:p>
          </p:txBody>
        </p:sp>
      </p:grpSp>
      <p:sp>
        <p:nvSpPr>
          <p:cNvPr id="24" name="Zaoblený obdélník 23"/>
          <p:cNvSpPr/>
          <p:nvPr/>
        </p:nvSpPr>
        <p:spPr>
          <a:xfrm>
            <a:off x="3365500" y="2060575"/>
            <a:ext cx="3408363" cy="21605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Kříž 25"/>
          <p:cNvSpPr/>
          <p:nvPr/>
        </p:nvSpPr>
        <p:spPr>
          <a:xfrm>
            <a:off x="2913063" y="2997200"/>
            <a:ext cx="393700" cy="360363"/>
          </a:xfrm>
          <a:prstGeom prst="plus">
            <a:avLst>
              <a:gd name="adj" fmla="val 396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182563" y="2060575"/>
            <a:ext cx="2654300" cy="2138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07" name="TextovéPole 26"/>
          <p:cNvSpPr txBox="1">
            <a:spLocks noChangeArrowheads="1"/>
          </p:cNvSpPr>
          <p:nvPr/>
        </p:nvSpPr>
        <p:spPr bwMode="auto">
          <a:xfrm>
            <a:off x="136525" y="2184400"/>
            <a:ext cx="2700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IMPULS</a:t>
            </a:r>
          </a:p>
          <a:p>
            <a:r>
              <a:rPr lang="cs-CZ"/>
              <a:t>CZ.1.07/2.3.00/30.0003</a:t>
            </a:r>
          </a:p>
          <a:p>
            <a:endParaRPr lang="cs-CZ"/>
          </a:p>
          <a:p>
            <a:r>
              <a:rPr lang="cs-CZ"/>
              <a:t>11 postdoktorandů</a:t>
            </a:r>
          </a:p>
          <a:p>
            <a:r>
              <a:rPr lang="cs-CZ"/>
              <a:t>Rozpočet: 58 mil. Kč</a:t>
            </a:r>
          </a:p>
          <a:p>
            <a:r>
              <a:rPr lang="cs-CZ"/>
              <a:t>1.7.2012 – 30.6.2015</a:t>
            </a:r>
          </a:p>
        </p:txBody>
      </p:sp>
      <p:sp>
        <p:nvSpPr>
          <p:cNvPr id="4108" name="TextovéPole 28"/>
          <p:cNvSpPr txBox="1">
            <a:spLocks noChangeArrowheads="1"/>
          </p:cNvSpPr>
          <p:nvPr/>
        </p:nvSpPr>
        <p:spPr bwMode="auto">
          <a:xfrm>
            <a:off x="3436938" y="2243138"/>
            <a:ext cx="3325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CENTRUM MIKROBIOLOGIE</a:t>
            </a:r>
          </a:p>
          <a:p>
            <a:r>
              <a:rPr lang="cs-CZ" dirty="0"/>
              <a:t>CZ.1.07/2.3.00/20.00055</a:t>
            </a:r>
          </a:p>
          <a:p>
            <a:r>
              <a:rPr lang="cs-CZ" dirty="0"/>
              <a:t>4 skupiny (struktura BIOCEV)</a:t>
            </a:r>
          </a:p>
          <a:p>
            <a:r>
              <a:rPr lang="cs-CZ" dirty="0"/>
              <a:t>2 </a:t>
            </a:r>
            <a:r>
              <a:rPr lang="cs-CZ" dirty="0" smtClean="0"/>
              <a:t>podskupiny </a:t>
            </a:r>
            <a:r>
              <a:rPr lang="cs-CZ" dirty="0"/>
              <a:t>(navrátilci)</a:t>
            </a:r>
          </a:p>
          <a:p>
            <a:r>
              <a:rPr lang="cs-CZ" dirty="0"/>
              <a:t>Rozpočet: 28 mil. Kč</a:t>
            </a:r>
          </a:p>
          <a:p>
            <a:r>
              <a:rPr lang="cs-CZ" dirty="0"/>
              <a:t>1.1.2012 – 31.12.2014</a:t>
            </a:r>
          </a:p>
        </p:txBody>
      </p:sp>
      <p:sp>
        <p:nvSpPr>
          <p:cNvPr id="4109" name="TextovéPole 30"/>
          <p:cNvSpPr txBox="1">
            <a:spLocks noChangeArrowheads="1"/>
          </p:cNvSpPr>
          <p:nvPr/>
        </p:nvSpPr>
        <p:spPr bwMode="auto">
          <a:xfrm>
            <a:off x="6948488" y="115888"/>
            <a:ext cx="210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Partneři BIOCEV připravují vědecké týmy také v rámci OPVK projektů</a:t>
            </a: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3816350" y="4365625"/>
            <a:ext cx="179388" cy="358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2339975" y="4365625"/>
            <a:ext cx="1476375" cy="503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6147" name="TextovéPole 4"/>
          <p:cNvSpPr txBox="1">
            <a:spLocks noChangeArrowheads="1"/>
          </p:cNvSpPr>
          <p:nvPr/>
        </p:nvSpPr>
        <p:spPr bwMode="auto">
          <a:xfrm>
            <a:off x="166688" y="188913"/>
            <a:ext cx="87852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cs-CZ" sz="1600" dirty="0"/>
          </a:p>
          <a:p>
            <a:pPr algn="just"/>
            <a:r>
              <a:rPr lang="cs-CZ" sz="1600" b="1" dirty="0"/>
              <a:t>Cílová skupina:</a:t>
            </a:r>
          </a:p>
          <a:p>
            <a:pPr algn="just"/>
            <a:r>
              <a:rPr lang="cs-CZ" sz="1600" dirty="0" smtClean="0"/>
              <a:t>Budoucí členové </a:t>
            </a:r>
            <a:r>
              <a:rPr lang="cs-CZ" sz="1600" dirty="0"/>
              <a:t>excelentních vědeckých týmů připravovaných pro projekt BIOCEV ve Vestci. 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/>
              <a:t>K</a:t>
            </a:r>
            <a:r>
              <a:rPr lang="cs-CZ" sz="1600" dirty="0" smtClean="0"/>
              <a:t>ončící </a:t>
            </a:r>
            <a:r>
              <a:rPr lang="cs-CZ" sz="1600" dirty="0"/>
              <a:t>studenti magisterského nebo doktorského </a:t>
            </a:r>
            <a:r>
              <a:rPr lang="cs-CZ" sz="1600" dirty="0" smtClean="0"/>
              <a:t>studia s předpokladem </a:t>
            </a:r>
            <a:r>
              <a:rPr lang="cs-CZ" sz="1600" dirty="0"/>
              <a:t>k nástupu do zaměstnání v době utváření vědeckých týmů pro projekt BIOCEV, tj. v letech 2013- 2015. </a:t>
            </a:r>
            <a:endParaRPr lang="cs-CZ" sz="1600" dirty="0" smtClean="0"/>
          </a:p>
          <a:p>
            <a:pPr algn="just"/>
            <a:endParaRPr lang="cs-CZ" sz="1600" dirty="0"/>
          </a:p>
          <a:p>
            <a:pPr algn="just"/>
            <a:r>
              <a:rPr lang="cs-CZ" sz="1600" dirty="0" smtClean="0"/>
              <a:t>Některé </a:t>
            </a:r>
            <a:r>
              <a:rPr lang="cs-CZ" sz="1600" dirty="0"/>
              <a:t>dílčí </a:t>
            </a:r>
            <a:r>
              <a:rPr lang="cs-CZ" sz="1600" dirty="0" smtClean="0"/>
              <a:t>aktivity, např. konference </a:t>
            </a:r>
            <a:r>
              <a:rPr lang="cs-CZ" sz="1600" dirty="0"/>
              <a:t>o hmotnostní spektrometrii, </a:t>
            </a:r>
            <a:r>
              <a:rPr lang="cs-CZ" sz="1600" dirty="0" smtClean="0"/>
              <a:t>jsou mj</a:t>
            </a:r>
            <a:r>
              <a:rPr lang="cs-CZ" sz="1600" dirty="0"/>
              <a:t>. </a:t>
            </a:r>
            <a:r>
              <a:rPr lang="cs-CZ" sz="1600" dirty="0" smtClean="0"/>
              <a:t>cíleny </a:t>
            </a:r>
            <a:r>
              <a:rPr lang="cs-CZ" sz="1600" dirty="0"/>
              <a:t>na širší cílovou skupinu zaměstnanců </a:t>
            </a:r>
            <a:r>
              <a:rPr lang="cs-CZ" sz="1600" dirty="0" err="1"/>
              <a:t>VaV</a:t>
            </a:r>
            <a:r>
              <a:rPr lang="cs-CZ" sz="1600" dirty="0"/>
              <a:t> i studentů vysokých škol z celé ČR. </a:t>
            </a:r>
            <a:endParaRPr lang="cs-CZ" sz="1600" dirty="0" smtClean="0"/>
          </a:p>
          <a:p>
            <a:pPr algn="just"/>
            <a:endParaRPr lang="cs-CZ" sz="1600" dirty="0"/>
          </a:p>
          <a:p>
            <a:pPr algn="just"/>
            <a:r>
              <a:rPr lang="cs-CZ" sz="1600" dirty="0" smtClean="0"/>
              <a:t>Do </a:t>
            </a:r>
            <a:r>
              <a:rPr lang="cs-CZ" sz="1600" dirty="0"/>
              <a:t>monitorovacích indikátorů navrhovaného projektu jsou v tomto případě započítáni pouze </a:t>
            </a:r>
            <a:r>
              <a:rPr lang="cs-CZ" sz="1600" dirty="0" err="1"/>
              <a:t>VaV</a:t>
            </a:r>
            <a:r>
              <a:rPr lang="cs-CZ" sz="1600" dirty="0"/>
              <a:t> zaměstnanci mimopražských vědeckých pracovišť a studenti mimopražských vysokých škol.</a:t>
            </a:r>
          </a:p>
        </p:txBody>
      </p:sp>
      <p:pic>
        <p:nvPicPr>
          <p:cNvPr id="5" name="Picture 2" descr="D:\DATA\PROJEKTY\OPVK\řízení obecné\laborky Vstec\DSC_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4275137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pic>
        <p:nvPicPr>
          <p:cNvPr id="7172" name="Picture 2" descr="D:\DATA\PROJEKTY\OPVK\řízení obecné\laborky Vstec\DSC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22133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ek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1"/>
            <a:ext cx="2487811" cy="30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DATA\PROJEKTY\OPVK\řízení obecné\laborky Vstec\DSC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22288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3528" y="4437112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Pracovníci  školených vědeckých týmů pro projekt BIOCEV na pracovišti MBÚ ve Vestci (pronajaté laboratoře  firmy </a:t>
            </a:r>
            <a:r>
              <a:rPr lang="cs-CZ" dirty="0" err="1" smtClean="0"/>
              <a:t>Exbio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  <p:sp>
        <p:nvSpPr>
          <p:cNvPr id="8195" name="TextovéPole 4"/>
          <p:cNvSpPr txBox="1">
            <a:spLocks noChangeArrowheads="1"/>
          </p:cNvSpPr>
          <p:nvPr/>
        </p:nvSpPr>
        <p:spPr bwMode="auto">
          <a:xfrm>
            <a:off x="611188" y="1258888"/>
            <a:ext cx="796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1. Podpora vytváření kvalitních týmů výzkumu a vývoje a jejich dalšího rozvoje, zejména inicializačních pracovních </a:t>
            </a:r>
            <a:r>
              <a:rPr lang="pl-PL" b="1" dirty="0"/>
              <a:t>pozic a startovacích pracovních pozic.</a:t>
            </a:r>
          </a:p>
          <a:p>
            <a:pPr algn="ctr"/>
            <a:endParaRPr lang="cs-CZ" b="1" dirty="0"/>
          </a:p>
        </p:txBody>
      </p:sp>
      <p:sp>
        <p:nvSpPr>
          <p:cNvPr id="8196" name="TextovéPole 5"/>
          <p:cNvSpPr txBox="1">
            <a:spLocks noChangeArrowheads="1"/>
          </p:cNvSpPr>
          <p:nvPr/>
        </p:nvSpPr>
        <p:spPr bwMode="auto">
          <a:xfrm>
            <a:off x="468313" y="2205038"/>
            <a:ext cx="81089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/>
              <a:t>Day to day supervize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Pravidelné semináře Centra (1x měsíčně)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Kolegia garanta (2x měsíčně)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Postdoktorandské výukové aktivity – semináře a workshopy 2x mesíčně (synergický projekt IMPULS)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Postdoktorandská kolokvia - 2x ročně (partneři BIOCEV společně) </a:t>
            </a:r>
          </a:p>
        </p:txBody>
      </p:sp>
      <p:sp>
        <p:nvSpPr>
          <p:cNvPr id="8197" name="TextovéPole 6"/>
          <p:cNvSpPr txBox="1">
            <a:spLocks noChangeArrowheads="1"/>
          </p:cNvSpPr>
          <p:nvPr/>
        </p:nvSpPr>
        <p:spPr bwMode="auto">
          <a:xfrm>
            <a:off x="611188" y="4140200"/>
            <a:ext cx="796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2. Příprava zapojení jedinců i týmů do mezinárodních sítí a projektů v oblasti výzkumu a vývoje</a:t>
            </a:r>
          </a:p>
        </p:txBody>
      </p:sp>
      <p:sp>
        <p:nvSpPr>
          <p:cNvPr id="8198" name="TextovéPole 7"/>
          <p:cNvSpPr txBox="1">
            <a:spLocks noChangeArrowheads="1"/>
          </p:cNvSpPr>
          <p:nvPr/>
        </p:nvSpPr>
        <p:spPr bwMode="auto">
          <a:xfrm>
            <a:off x="468313" y="4881563"/>
            <a:ext cx="8108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/>
              <a:t>Střednědobé i krátkodobé zahraniční stáže v renomovaných laboratořích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Konference a semináře</a:t>
            </a:r>
          </a:p>
          <a:p>
            <a:pPr marL="342900" indent="-342900">
              <a:buFontTx/>
              <a:buAutoNum type="arabicPeriod"/>
            </a:pPr>
            <a:r>
              <a:rPr lang="cs-CZ"/>
              <a:t>Zahraniční lektoři zváni na pracoviště (přednášky, workshopy)</a:t>
            </a:r>
          </a:p>
        </p:txBody>
      </p:sp>
      <p:sp>
        <p:nvSpPr>
          <p:cNvPr id="8199" name="TextovéPole 8"/>
          <p:cNvSpPr txBox="1">
            <a:spLocks noChangeArrowheads="1"/>
          </p:cNvSpPr>
          <p:nvPr/>
        </p:nvSpPr>
        <p:spPr bwMode="auto">
          <a:xfrm>
            <a:off x="468313" y="342900"/>
            <a:ext cx="796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/>
              <a:t>AKTIVITY </a:t>
            </a:r>
            <a:r>
              <a:rPr lang="cs-CZ" sz="2000" b="1" dirty="0" smtClean="0"/>
              <a:t>PROJEKTU, příklady metod školení pracovníků</a:t>
            </a:r>
            <a:endParaRPr lang="cs-CZ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7610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cs-CZ" dirty="0" smtClean="0"/>
              <a:t>SEMINÁŘE:</a:t>
            </a:r>
          </a:p>
          <a:p>
            <a:pPr>
              <a:defRPr/>
            </a:pPr>
            <a:r>
              <a:rPr lang="cs-CZ" dirty="0" smtClean="0"/>
              <a:t>Dosud 15 pravidelných seminářů (4 externí řečníci včetně zahraničních, vedoucí skupin, </a:t>
            </a:r>
            <a:r>
              <a:rPr lang="cs-CZ" dirty="0" err="1" smtClean="0"/>
              <a:t>postdoktorandi</a:t>
            </a:r>
            <a:r>
              <a:rPr lang="cs-CZ" dirty="0" smtClean="0"/>
              <a:t> i členové cílové skupiny)</a:t>
            </a:r>
          </a:p>
          <a:p>
            <a:pPr>
              <a:defRPr/>
            </a:pPr>
            <a:r>
              <a:rPr lang="cs-CZ" dirty="0" smtClean="0"/>
              <a:t>2 specializované workshopy (</a:t>
            </a:r>
            <a:r>
              <a:rPr lang="cs-CZ" dirty="0" err="1" smtClean="0"/>
              <a:t>Jacob</a:t>
            </a:r>
            <a:r>
              <a:rPr lang="cs-CZ" dirty="0" smtClean="0"/>
              <a:t> Bauer a Michael Volný)</a:t>
            </a:r>
          </a:p>
          <a:p>
            <a:pPr>
              <a:defRPr/>
            </a:pPr>
            <a:r>
              <a:rPr lang="cs-CZ" dirty="0" smtClean="0"/>
              <a:t>2 postdoktorandská kolokvia</a:t>
            </a:r>
          </a:p>
          <a:p>
            <a:pPr>
              <a:defRPr/>
            </a:pPr>
            <a:r>
              <a:rPr lang="cs-CZ" dirty="0" smtClean="0"/>
              <a:t>2x </a:t>
            </a:r>
            <a:r>
              <a:rPr lang="cs-CZ" dirty="0" err="1" smtClean="0"/>
              <a:t>měšíčně</a:t>
            </a:r>
            <a:r>
              <a:rPr lang="cs-CZ" dirty="0" smtClean="0"/>
              <a:t> kolegia garanta</a:t>
            </a:r>
          </a:p>
          <a:p>
            <a:pPr>
              <a:defRPr/>
            </a:pPr>
            <a:r>
              <a:rPr lang="cs-CZ" dirty="0" smtClean="0"/>
              <a:t>Od března 2013 postdoktorandské workshopy pro cílovou skupinu 2x měsíčně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Centrum mikrobiologie CZ.1.07/2.3.00/20.0055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1074</Words>
  <Application>Microsoft Office PowerPoint</Application>
  <PresentationFormat>Předvádění na obrazovce (4:3)</PresentationFormat>
  <Paragraphs>169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Motiv sady Office</vt:lpstr>
      <vt:lpstr>Snímek 1</vt:lpstr>
      <vt:lpstr>Snímek 2</vt:lpstr>
      <vt:lpstr>Snímek 3</vt:lpstr>
      <vt:lpstr>Účast MBÚ v projektu BIOCEV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Problémy a náměty k diskusi </vt:lpstr>
    </vt:vector>
  </TitlesOfParts>
  <Company>Ministerstvo školství, mládeže a tělovýchovy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machackova petra</dc:creator>
  <cp:lastModifiedBy>Jiří Janata</cp:lastModifiedBy>
  <cp:revision>92</cp:revision>
  <dcterms:created xsi:type="dcterms:W3CDTF">2010-09-06T12:21:50Z</dcterms:created>
  <dcterms:modified xsi:type="dcterms:W3CDTF">2013-04-22T08:26:34Z</dcterms:modified>
</cp:coreProperties>
</file>