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73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cs-CZ" sz="1200" dirty="0" smtClean="0"/>
              <a:t>OBOROVÁ</a:t>
            </a:r>
            <a:r>
              <a:rPr lang="cs-CZ" sz="1200" baseline="0" dirty="0" smtClean="0"/>
              <a:t> STRUKTURA MATURANTŮ V ŘÁDNÉM TERMÍNU 2013 JARO</a:t>
            </a:r>
            <a:endParaRPr lang="en-US" sz="1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872577786645697"/>
          <c:y val="0.21047998504295901"/>
          <c:w val="0.63372789051771694"/>
          <c:h val="0.7647672452133219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2"/>
              <c:layout>
                <c:manualLayout>
                  <c:x val="2.817611022467972E-2"/>
                  <c:y val="3.03787567147193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4"/>
                <c:pt idx="0">
                  <c:v>GYMNÁZIA</c:v>
                </c:pt>
                <c:pt idx="1">
                  <c:v>STŘEDNÍ ODBORNÉ ŠKOLY</c:v>
                </c:pt>
                <c:pt idx="2">
                  <c:v>STŘEDNÍ ODBORNÁ UČILIŠTĚ</c:v>
                </c:pt>
                <c:pt idx="3">
                  <c:v>NÁSTAVBY</c:v>
                </c:pt>
              </c:strCache>
            </c:strRef>
          </c:cat>
          <c:val>
            <c:numRef>
              <c:f>List1!$B$2:$B$5</c:f>
              <c:numCache>
                <c:formatCode>0.0</c:formatCode>
                <c:ptCount val="4"/>
                <c:pt idx="0">
                  <c:v>26.125777684461781</c:v>
                </c:pt>
                <c:pt idx="1">
                  <c:v>53.599725945653255</c:v>
                </c:pt>
                <c:pt idx="2">
                  <c:v>8.0846032289790379</c:v>
                </c:pt>
                <c:pt idx="3">
                  <c:v>12.189893140905927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C378E-EE58-4427-A2B2-1F6EAC1807B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983B-439E-476B-96A6-5CF24C820B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5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4813"/>
            <a:ext cx="1020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D27F-68AF-469A-80E9-433D8586D7C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6416-0C80-4F41-B76C-B4744E2004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4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4813"/>
            <a:ext cx="1020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CCE93-E663-42B8-A70A-567A2D4E779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F8641-CD16-4B3F-A019-9B400E43BC0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93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4813"/>
            <a:ext cx="1020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2643182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285875" y="6288088"/>
            <a:ext cx="5724525" cy="430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100" b="1" dirty="0">
                <a:solidFill>
                  <a:srgbClr val="666666"/>
                </a:solidFill>
                <a:cs typeface="Arial" charset="0"/>
              </a:rPr>
              <a:t>Centrum pro zjišťování výsledků vzdělávání – CERMAT, </a:t>
            </a:r>
            <a:r>
              <a:rPr lang="cs-CZ" sz="1100" b="1" dirty="0">
                <a:solidFill>
                  <a:srgbClr val="005CAB"/>
                </a:solidFill>
                <a:cs typeface="Arial" charset="0"/>
              </a:rPr>
              <a:t>www.</a:t>
            </a:r>
            <a:r>
              <a:rPr lang="cs-CZ" sz="1100" b="1" dirty="0" err="1">
                <a:solidFill>
                  <a:srgbClr val="005CAB"/>
                </a:solidFill>
                <a:cs typeface="Arial" charset="0"/>
              </a:rPr>
              <a:t>cermat.cz</a:t>
            </a:r>
            <a:r>
              <a:rPr lang="cs-CZ" sz="1100" b="1" dirty="0">
                <a:solidFill>
                  <a:srgbClr val="005CAB"/>
                </a:solidFill>
                <a:cs typeface="Arial" charset="0"/>
              </a:rPr>
              <a:t>, www.</a:t>
            </a:r>
            <a:r>
              <a:rPr lang="cs-CZ" sz="1100" b="1" dirty="0" err="1">
                <a:solidFill>
                  <a:srgbClr val="005CAB"/>
                </a:solidFill>
                <a:cs typeface="Arial" charset="0"/>
              </a:rPr>
              <a:t>novamaturita.cz</a:t>
            </a:r>
            <a:endParaRPr lang="cs-CZ" sz="1100" b="1" dirty="0">
              <a:solidFill>
                <a:srgbClr val="005CAB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defRPr/>
            </a:pPr>
            <a:r>
              <a:rPr lang="cs-CZ" sz="1100" dirty="0">
                <a:solidFill>
                  <a:srgbClr val="595959"/>
                </a:solidFill>
                <a:latin typeface="Tahoma"/>
                <a:ea typeface="Calibri"/>
                <a:cs typeface="Times New Roman"/>
              </a:rPr>
              <a:t>Jankovcova 933/63, 170 00 Praha 7, tel.: +420 224 507 </a:t>
            </a:r>
            <a:r>
              <a:rPr lang="cs-CZ" sz="1100" dirty="0" err="1">
                <a:solidFill>
                  <a:srgbClr val="595959"/>
                </a:solidFill>
                <a:latin typeface="Tahoma"/>
                <a:ea typeface="Calibri"/>
                <a:cs typeface="Times New Roman"/>
              </a:rPr>
              <a:t>507</a:t>
            </a:r>
            <a:endParaRPr lang="cs-CZ" sz="1600" dirty="0">
              <a:solidFill>
                <a:prstClr val="black"/>
              </a:solidFill>
              <a:latin typeface="Consolas"/>
              <a:ea typeface="Calibri"/>
              <a:cs typeface="Times New Roman"/>
            </a:endParaRPr>
          </a:p>
        </p:txBody>
      </p:sp>
      <p:pic>
        <p:nvPicPr>
          <p:cNvPr id="4" name="Zástupný symbol pro obsah 12" descr="cermat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6215063"/>
            <a:ext cx="4286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43182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19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23991-A2D1-4F6B-89B2-AF4B3A9EEB5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CB02-9BF1-492D-BE86-7C40357968C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0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5AAD5-7934-4617-B87F-B8D0774C135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F08C4-3AEB-47AE-BD5A-7F8C53414D1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35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20CC7-E55D-4F51-87B1-799D3BFEB8C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3E34-ACD8-41C8-BE07-0268CD5632F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A72C-BD51-414A-9078-C10B5A6A037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A8C93-A027-4114-B9AE-1583FB57DD2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8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663A-4352-464B-A285-6D57C2E54A6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6B23-1E81-4504-9372-B49CC88371D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0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2633-6990-47DA-8F73-13E32410E56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508D-7738-4A58-B910-83BF47AB7EE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64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C2D93-76B5-4D52-B63C-A33E0DAB38D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6345-C443-4563-BF9D-3E63D6CB8A6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4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3420-46D8-478A-AD79-F99EFD66F8B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D659-7C21-4DB7-BDDE-07EB0A367BC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29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0261ED-F063-4752-98A5-986F21FC669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E4C28-89AC-4E7B-BB1C-2156D475342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428625" y="6072188"/>
            <a:ext cx="8286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52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300832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MATURITNÍ ZKOUŠKA </a:t>
            </a:r>
            <a:br>
              <a:rPr lang="cs-CZ" sz="4000" b="1" dirty="0" smtClean="0">
                <a:solidFill>
                  <a:schemeClr val="tx2"/>
                </a:solidFill>
              </a:rPr>
            </a:br>
            <a:r>
              <a:rPr lang="cs-CZ" sz="4000" b="1" dirty="0" smtClean="0">
                <a:solidFill>
                  <a:schemeClr val="tx2"/>
                </a:solidFill>
              </a:rPr>
              <a:t>2013 JARO</a:t>
            </a:r>
            <a:r>
              <a:rPr lang="en-US" sz="4000" b="1" dirty="0" smtClean="0">
                <a:solidFill>
                  <a:schemeClr val="tx2"/>
                </a:solidFill>
              </a:rPr>
              <a:t/>
            </a:r>
            <a:br>
              <a:rPr lang="en-US" sz="4000" b="1" dirty="0" smtClean="0">
                <a:solidFill>
                  <a:schemeClr val="tx2"/>
                </a:solidFill>
              </a:rPr>
            </a:br>
            <a:r>
              <a:rPr lang="cs-CZ" sz="4000" b="1" dirty="0" smtClean="0">
                <a:solidFill>
                  <a:schemeClr val="tx2"/>
                </a:solidFill>
              </a:rPr>
              <a:t/>
            </a:r>
            <a:br>
              <a:rPr lang="cs-CZ" sz="4000" b="1" dirty="0" smtClean="0">
                <a:solidFill>
                  <a:schemeClr val="tx2"/>
                </a:solidFill>
              </a:rPr>
            </a:br>
            <a:r>
              <a:rPr lang="cs-CZ" sz="2400" b="1" dirty="0" smtClean="0">
                <a:solidFill>
                  <a:schemeClr val="tx2"/>
                </a:solidFill>
              </a:rPr>
              <a:t>AKTUÁLNÍ VÝSLEDKY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Nadpis 3"/>
          <p:cNvSpPr txBox="1">
            <a:spLocks/>
          </p:cNvSpPr>
          <p:nvPr/>
        </p:nvSpPr>
        <p:spPr bwMode="auto">
          <a:xfrm>
            <a:off x="457200" y="48782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1800" dirty="0" smtClean="0">
                <a:solidFill>
                  <a:srgbClr val="1F497D">
                    <a:lumMod val="50000"/>
                  </a:srgbClr>
                </a:solidFill>
              </a:rPr>
              <a:t>Zpracoval: Centrum pro zjišťování výsledků vzdělávání - CERMAT</a:t>
            </a:r>
          </a:p>
          <a:p>
            <a:pPr algn="l" eaLnBrk="1" hangingPunct="1"/>
            <a:endParaRPr lang="cs-CZ" sz="1800" dirty="0">
              <a:solidFill>
                <a:srgbClr val="1F497D">
                  <a:lumMod val="50000"/>
                </a:srgbClr>
              </a:solidFill>
            </a:endParaRPr>
          </a:p>
          <a:p>
            <a:pPr algn="l" eaLnBrk="1" hangingPunct="1"/>
            <a:r>
              <a:rPr lang="cs-CZ" sz="1800" dirty="0" smtClean="0">
                <a:solidFill>
                  <a:srgbClr val="1F497D">
                    <a:lumMod val="50000"/>
                  </a:srgbClr>
                </a:solidFill>
              </a:rPr>
              <a:t>ČERVEN 2013</a:t>
            </a:r>
          </a:p>
        </p:txBody>
      </p:sp>
    </p:spTree>
    <p:extLst>
      <p:ext uri="{BB962C8B-B14F-4D97-AF65-F5344CB8AC3E}">
        <p14:creationId xmlns:p14="http://schemas.microsoft.com/office/powerpoint/2010/main" val="658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8508D-7738-4A58-B910-83BF47AB7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15816" y="2854607"/>
            <a:ext cx="381642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dirty="0" smtClean="0">
                <a:solidFill>
                  <a:srgbClr val="0070C0"/>
                </a:solidFill>
              </a:rPr>
              <a:t>Děkuji za pozornost</a:t>
            </a:r>
            <a:endParaRPr lang="cs-CZ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2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dirty="0" smtClean="0"/>
              <a:t>KOLIK MATURUJE ŽÁKŮ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144025"/>
              </p:ext>
            </p:extLst>
          </p:nvPr>
        </p:nvGraphicFramePr>
        <p:xfrm>
          <a:off x="467544" y="1124744"/>
          <a:ext cx="648476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338"/>
                <a:gridCol w="819107"/>
                <a:gridCol w="819107"/>
                <a:gridCol w="819107"/>
                <a:gridCol w="819107"/>
              </a:tblGrid>
              <a:tr h="5866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</a:p>
                    <a:p>
                      <a:pPr algn="ctr"/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</a:p>
                    <a:p>
                      <a:pPr algn="ctr"/>
                      <a:r>
                        <a:rPr lang="cs-CZ" sz="1400" dirty="0" smtClean="0"/>
                        <a:t>ŘÁDNÝ TERMÍN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</a:p>
                    <a:p>
                      <a:pPr algn="ctr"/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</a:p>
                    <a:p>
                      <a:pPr algn="ctr"/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</a:tr>
              <a:tr h="26887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PŘIHLÁŠENÝCH MATURANTŮ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99 849</a:t>
                      </a:r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90 493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103 066</a:t>
                      </a:r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98 762</a:t>
                      </a:r>
                      <a:endParaRPr lang="cs-CZ" sz="1400" dirty="0"/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Gymnázia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24,4%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25,3%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SOŠ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51,7%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51,3%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SOU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8,6%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Nástavby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14,8%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14,8%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</a:tbl>
          </a:graphicData>
        </a:graphic>
      </p:graphicFrame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3851253033"/>
              </p:ext>
            </p:extLst>
          </p:nvPr>
        </p:nvGraphicFramePr>
        <p:xfrm>
          <a:off x="5508104" y="3645024"/>
          <a:ext cx="326402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6521"/>
              </p:ext>
            </p:extLst>
          </p:nvPr>
        </p:nvGraphicFramePr>
        <p:xfrm>
          <a:off x="467544" y="3861048"/>
          <a:ext cx="440360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863"/>
                <a:gridCol w="645781"/>
                <a:gridCol w="133400"/>
                <a:gridCol w="645781"/>
                <a:gridCol w="645781"/>
              </a:tblGrid>
              <a:tr h="26887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2013</a:t>
                      </a:r>
                      <a:endParaRPr lang="cs-CZ" sz="1400" b="1" dirty="0"/>
                    </a:p>
                  </a:txBody>
                  <a:tcPr marR="10800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2012</a:t>
                      </a:r>
                      <a:endParaRPr lang="cs-CZ" sz="1400" b="1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2011</a:t>
                      </a:r>
                      <a:endParaRPr lang="cs-CZ" sz="1400" b="1" dirty="0"/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ŠKOL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1190</a:t>
                      </a:r>
                      <a:endParaRPr lang="cs-CZ" sz="1400" dirty="0"/>
                    </a:p>
                  </a:txBody>
                  <a:tcPr marR="108000" anchor="ctr"/>
                </a:tc>
                <a:tc hMerge="1">
                  <a:txBody>
                    <a:bodyPr/>
                    <a:lstStyle/>
                    <a:p>
                      <a:pPr algn="r"/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1226</a:t>
                      </a:r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1262</a:t>
                      </a:r>
                      <a:endParaRPr lang="cs-CZ" sz="1400" dirty="0"/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ZKUŠEBNÍCH MÍST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1310</a:t>
                      </a:r>
                    </a:p>
                  </a:txBody>
                  <a:tcPr marR="108000" anchor="ctr"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 smtClean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1341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1341</a:t>
                      </a:r>
                    </a:p>
                  </a:txBody>
                  <a:tcPr marR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1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850106"/>
          </a:xfrm>
        </p:spPr>
        <p:txBody>
          <a:bodyPr/>
          <a:lstStyle/>
          <a:p>
            <a:r>
              <a:rPr lang="cs-CZ" dirty="0" smtClean="0"/>
              <a:t>KOLIK ŽÁKŮ KONALO ZKOUŠKY</a:t>
            </a:r>
            <a:br>
              <a:rPr lang="cs-CZ" dirty="0" smtClean="0"/>
            </a:br>
            <a:r>
              <a:rPr lang="cs-CZ" dirty="0" smtClean="0"/>
              <a:t>všechny termíny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64217"/>
              </p:ext>
            </p:extLst>
          </p:nvPr>
        </p:nvGraphicFramePr>
        <p:xfrm>
          <a:off x="899591" y="2420888"/>
          <a:ext cx="6933456" cy="2622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028"/>
                <a:gridCol w="1129958"/>
                <a:gridCol w="1063490"/>
                <a:gridCol w="1063490"/>
                <a:gridCol w="1063490"/>
              </a:tblGrid>
              <a:tr h="259229">
                <a:tc>
                  <a:txBody>
                    <a:bodyPr/>
                    <a:lstStyle/>
                    <a:p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2013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CELKEM</a:t>
                      </a:r>
                      <a:r>
                        <a:rPr lang="cs-CZ" sz="1400" baseline="0" dirty="0" smtClean="0">
                          <a:latin typeface="+mn-lt"/>
                        </a:rPr>
                        <a:t> MATURITNÍ ZKOUŠKA</a:t>
                      </a:r>
                      <a:endParaRPr lang="cs-CZ" sz="14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PŘIHLÁŠENÍ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+mn-lt"/>
                        </a:rPr>
                        <a:t>KONAL VŠECHNY POVINNÉ ZKOUŠKY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VYKONAL ÚSPĚŠNĚ</a:t>
                      </a:r>
                    </a:p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POVINNÉ ZKOUŠKY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+mn-lt"/>
                        </a:rPr>
                        <a:t>NEVYKONAL</a:t>
                      </a:r>
                      <a:r>
                        <a:rPr lang="cs-CZ" sz="1100" baseline="0" dirty="0" smtClean="0">
                          <a:latin typeface="+mn-lt"/>
                        </a:rPr>
                        <a:t> ÚSPĚŠNĚ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+mn-lt"/>
                        </a:rPr>
                        <a:t>(POVINNÉ ZKOUŠKY)</a:t>
                      </a:r>
                    </a:p>
                  </a:txBody>
                  <a:tcPr anchor="ctr"/>
                </a:tc>
              </a:tr>
              <a:tr h="259229">
                <a:tc rowSpan="2">
                  <a:txBody>
                    <a:bodyPr/>
                    <a:lstStyle/>
                    <a:p>
                      <a:pPr lvl="1"/>
                      <a:r>
                        <a:rPr lang="cs-CZ" sz="1400" dirty="0" smtClean="0">
                          <a:latin typeface="+mn-lt"/>
                        </a:rPr>
                        <a:t>SPOLEČNÁ ČÁST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98 067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87 950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70 481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17 469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80,1%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19,9%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rowSpan="2">
                  <a:txBody>
                    <a:bodyPr/>
                    <a:lstStyle/>
                    <a:p>
                      <a:pPr lvl="1"/>
                      <a:r>
                        <a:rPr lang="cs-CZ" sz="1400" dirty="0" smtClean="0">
                          <a:latin typeface="+mn-lt"/>
                        </a:rPr>
                        <a:t>PROFILOVÁ ČÁST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93 466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83 330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77 173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6 157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92,6%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7,4%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rowSpan="2">
                  <a:txBody>
                    <a:bodyPr/>
                    <a:lstStyle/>
                    <a:p>
                      <a:pPr lvl="1"/>
                      <a:r>
                        <a:rPr lang="cs-CZ" sz="1400" dirty="0" smtClean="0">
                          <a:latin typeface="+mn-lt"/>
                        </a:rPr>
                        <a:t>CELÁ</a:t>
                      </a:r>
                      <a:r>
                        <a:rPr lang="cs-CZ" sz="1400" baseline="0" dirty="0" smtClean="0">
                          <a:latin typeface="+mn-lt"/>
                        </a:rPr>
                        <a:t> MATURITNÍ ZKOUŠKA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99 849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89 481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68 665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20 816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76,7%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23,3%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7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KOLIK ŽÁKŮ KONALO ZKOUŠKY</a:t>
            </a:r>
            <a:br>
              <a:rPr lang="cs-CZ" dirty="0" smtClean="0"/>
            </a:br>
            <a:r>
              <a:rPr lang="cs-CZ" dirty="0" smtClean="0"/>
              <a:t>PODLE DRUHU TERMÍNU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859915"/>
              </p:ext>
            </p:extLst>
          </p:nvPr>
        </p:nvGraphicFramePr>
        <p:xfrm>
          <a:off x="971600" y="2530192"/>
          <a:ext cx="7128792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196"/>
                <a:gridCol w="1122649"/>
                <a:gridCol w="1122649"/>
                <a:gridCol w="1122649"/>
                <a:gridCol w="1122649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SPOLEČNÁ ČÁST</a:t>
                      </a:r>
                      <a:endParaRPr lang="cs-CZ" sz="1400" baseline="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>
                          <a:latin typeface="+mn-lt"/>
                        </a:rPr>
                        <a:t>POVINNÉ ZKOUŠKY</a:t>
                      </a:r>
                      <a:endParaRPr lang="cs-CZ" sz="1400" dirty="0" smtClean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CELKEM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ŘÁDNÝ TERMÍN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OPRAVNÝ/ NÁHRADNÍ</a:t>
                      </a:r>
                      <a:r>
                        <a:rPr lang="cs-CZ" sz="1400" baseline="0" dirty="0" smtClean="0">
                          <a:latin typeface="+mn-lt"/>
                        </a:rPr>
                        <a:t> </a:t>
                      </a:r>
                      <a:r>
                        <a:rPr lang="cs-CZ" sz="1400" dirty="0" smtClean="0">
                          <a:latin typeface="+mn-lt"/>
                        </a:rPr>
                        <a:t>TERMÍN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CELKEM PŘIHLÁŠENÍ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98 067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90 490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7 577</a:t>
                      </a:r>
                    </a:p>
                  </a:txBody>
                  <a:tcPr marL="9525" marR="10800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KONAL VŠECHNY ZKOUŠKY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87 950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80 464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7 486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USPĚLO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70 481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67 272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3 209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80,1%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83,6%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42,9%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NEUSPĚLO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17 469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13 192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4 277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19,9%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16,4%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57,1%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pouze povinné zkoušky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95461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„ČISTÁ“ NEÚSPĚŠNOST SPOLEČNÉ ČÁSTI MZ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(100% = ŽÁCI, KTEŘÍ KONALI ZKOUŠKY)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pouze povinné zkoušky</a:t>
            </a:r>
            <a:endParaRPr lang="cs-CZ" sz="9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38488"/>
              </p:ext>
            </p:extLst>
          </p:nvPr>
        </p:nvGraphicFramePr>
        <p:xfrm>
          <a:off x="945207" y="2132856"/>
          <a:ext cx="7289081" cy="356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926"/>
                <a:gridCol w="919831"/>
                <a:gridCol w="919831"/>
                <a:gridCol w="919831"/>
                <a:gridCol w="919831"/>
                <a:gridCol w="919831"/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CELKEM</a:t>
                      </a:r>
                      <a:endParaRPr lang="cs-CZ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ŘÁDNÝ</a:t>
                      </a:r>
                      <a:r>
                        <a:rPr lang="cs-CZ" sz="1100" baseline="0" dirty="0" smtClean="0"/>
                        <a:t> TERMÍN</a:t>
                      </a:r>
                      <a:endParaRPr lang="cs-CZ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OPRAVNÝ/ NÁHRADNÍ TERMÍN</a:t>
                      </a:r>
                      <a:endParaRPr lang="cs-CZ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ŘÁDNÝ</a:t>
                      </a:r>
                      <a:r>
                        <a:rPr lang="cs-CZ" sz="1100" baseline="0" dirty="0" smtClean="0"/>
                        <a:t> TERMÍN</a:t>
                      </a:r>
                      <a:endParaRPr lang="cs-CZ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ŘÁDNÝ TERMÍN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CELKEM</a:t>
                      </a:r>
                      <a:r>
                        <a:rPr lang="cs-CZ" sz="1400" baseline="0" dirty="0" smtClean="0"/>
                        <a:t> VŠICHNI ŽÁCI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18,6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16,9%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Gymnázia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2,9%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Lycea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6,7%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SOŠ</a:t>
                      </a:r>
                      <a:r>
                        <a:rPr lang="cs-CZ" sz="1400" baseline="0" dirty="0" smtClean="0"/>
                        <a:t> technické a ekonomické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17,7%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11,5%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SOŠ</a:t>
                      </a:r>
                      <a:r>
                        <a:rPr lang="cs-CZ" sz="1400" baseline="0" dirty="0" smtClean="0"/>
                        <a:t> ostatní (bez nástaveb)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24,1%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23,6%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SOU </a:t>
                      </a:r>
                      <a:r>
                        <a:rPr lang="cs-CZ" sz="1400" baseline="0" dirty="0" smtClean="0"/>
                        <a:t>(bez nástaveb)</a:t>
                      </a:r>
                      <a:endParaRPr lang="cs-CZ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36,5%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31,5%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Nástavby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39,3%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43,1%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SPOLEČNÁ ČÁST MATURITNÍ ZKOUŠKY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985325"/>
              </p:ext>
            </p:extLst>
          </p:nvPr>
        </p:nvGraphicFramePr>
        <p:xfrm>
          <a:off x="682766" y="1628800"/>
          <a:ext cx="7705658" cy="425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053"/>
                <a:gridCol w="846721"/>
                <a:gridCol w="846721"/>
                <a:gridCol w="846721"/>
                <a:gridCol w="846721"/>
                <a:gridCol w="846721"/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ŘÁDNÝ TERMÍN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POVINNOU</a:t>
                      </a:r>
                      <a:r>
                        <a:rPr lang="cs-CZ" sz="1200" baseline="0" dirty="0" smtClean="0"/>
                        <a:t> ZKOUŠKU ČESKÝ JAZYK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Úspěšně složilo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92,4%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Neúspěšně</a:t>
                      </a:r>
                      <a:r>
                        <a:rPr lang="cs-CZ" sz="1200" baseline="0" dirty="0" smtClean="0"/>
                        <a:t> vykonalo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7,6%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dirty="0" smtClean="0"/>
                        <a:t>POVINNOU ZKOUŠKU MATEMATIKA NEBO CIZÍ JAZYK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Úspěšně složilo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88,9%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Neúspěšně</a:t>
                      </a:r>
                      <a:r>
                        <a:rPr lang="cs-CZ" sz="1200" baseline="0" dirty="0" smtClean="0"/>
                        <a:t> vykonalo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11,1%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CIZÍ JAZYK – NEÚSPĚŠNOST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9,0%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MATEMATIKA - NEÚSPĚŠNOST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14,4%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pouze povinné zkoušky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9575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NEÚSPĚŠNOST U POVINNÝCH ZKOUŠEK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552892"/>
              </p:ext>
            </p:extLst>
          </p:nvPr>
        </p:nvGraphicFramePr>
        <p:xfrm>
          <a:off x="881337" y="1556792"/>
          <a:ext cx="7416822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587"/>
                <a:gridCol w="1045695"/>
                <a:gridCol w="909508"/>
                <a:gridCol w="909508"/>
                <a:gridCol w="909508"/>
                <a:gridCol w="909508"/>
                <a:gridCol w="909508"/>
              </a:tblGrid>
              <a:tr h="321945">
                <a:tc rowSpan="2"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ZKOUŠKA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69">
                <a:tc gridSpan="2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</a:t>
                      </a:r>
                      <a:r>
                        <a:rPr lang="cs-CZ" sz="1000" dirty="0" smtClean="0"/>
                        <a:t>TERMÍN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algn="l"/>
                      <a:r>
                        <a:rPr lang="cs-CZ" sz="1400" b="1" dirty="0" smtClean="0"/>
                        <a:t>ČESKÝ</a:t>
                      </a:r>
                      <a:r>
                        <a:rPr lang="cs-CZ" sz="1400" b="1" baseline="0" dirty="0" smtClean="0"/>
                        <a:t> JAZYK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9,7%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MATEMATIKA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14,9%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0,6%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ANGLIČTINA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10,4%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NĚMČINA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24,1%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1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2,1%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CIZÍ JAZYK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12,6%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do neúspěšných jsou započítáni i žáci, kteří se ke zkoušce nedostavili a neomluvili se, popř. jim nebyla omluva uznána. V takovém případě je žák klasifikován stupněm „nedostatečný“.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18964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NEÚSPĚŠNOST U POVINNÝCH ZKOUŠEK</a:t>
            </a:r>
            <a:br>
              <a:rPr lang="cs-CZ" sz="3600" dirty="0" smtClean="0"/>
            </a:br>
            <a:r>
              <a:rPr lang="cs-CZ" sz="3600" dirty="0" smtClean="0"/>
              <a:t>VŠECHNY TERMÍNY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434548"/>
              </p:ext>
            </p:extLst>
          </p:nvPr>
        </p:nvGraphicFramePr>
        <p:xfrm>
          <a:off x="539548" y="1474048"/>
          <a:ext cx="8214686" cy="433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2"/>
                <a:gridCol w="800417"/>
                <a:gridCol w="695793"/>
                <a:gridCol w="695793"/>
                <a:gridCol w="695793"/>
                <a:gridCol w="695793"/>
                <a:gridCol w="695793"/>
                <a:gridCol w="695793"/>
                <a:gridCol w="695793"/>
                <a:gridCol w="695793"/>
                <a:gridCol w="695793"/>
              </a:tblGrid>
              <a:tr h="358886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ZKOUŠKA</a:t>
                      </a:r>
                      <a:r>
                        <a:rPr lang="cs-CZ" sz="1400" b="1" dirty="0" smtClean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2013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2012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2011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67">
                <a:tc gridSpan="2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DIDAKT. TEST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PÍSEMNÁ PRÁCE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ÚSTNÍ ZKOUŠKA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DIDAKT. TEST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PÍSEMNÁ PRÁCE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ÚSTNÍ ZKOUŠKA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DIDAKT. TEST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PÍSEMNÁ PRÁCE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ÚSTNÍ ZKOUŠKA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algn="l"/>
                      <a:r>
                        <a:rPr lang="cs-CZ" sz="1200" b="1" dirty="0" smtClean="0"/>
                        <a:t>ČESKÝ</a:t>
                      </a:r>
                      <a:r>
                        <a:rPr lang="cs-CZ" sz="1200" b="1" baseline="0" dirty="0" smtClean="0"/>
                        <a:t> JAZYK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2,7%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1,6%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3,2%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0,9%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MATEMATIKA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19,4%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14,9%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ANGLIČTINA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5,8%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0,2%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NĚMČINA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10,9%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4,4%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8,4%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1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0,0%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0,0%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CIZÍ JAZYK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3,1%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2,1%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5,8%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0,3%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5496" y="6491436"/>
            <a:ext cx="91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*</a:t>
            </a:r>
            <a:r>
              <a:rPr lang="cs-CZ" sz="900" dirty="0" smtClean="0"/>
              <a:t>Do neúspěšných jsou započítáni i žáci, kteří se ke zkoušce nedostavili a neomluvili se, popř. jim nebyla omluva uznána. V takovém případě je žák klasifikován stupněm „nedostatečný“</a:t>
            </a:r>
          </a:p>
          <a:p>
            <a:r>
              <a:rPr lang="cs-CZ" sz="900" dirty="0" smtClean="0"/>
              <a:t>Pozn.: pouze povinné zkoušky, řádný, opravný i náhradní termín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3347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8508D-7738-4A58-B910-83BF47AB7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251520" y="260648"/>
            <a:ext cx="864096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800" dirty="0" smtClean="0"/>
              <a:t>EVIDOVANÉ ŽÁDOSTI O PŘEZKUM - JARNÍ OBDOBÍ 2013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1043608" y="836712"/>
            <a:ext cx="72728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Stav zpracování žádostí o přezkoumání ke dni </a:t>
            </a:r>
            <a:r>
              <a:rPr lang="cs-CZ" sz="1400" dirty="0" smtClean="0"/>
              <a:t>20. 6. 2013</a:t>
            </a:r>
            <a:endParaRPr lang="cs-CZ" sz="1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28576"/>
              </p:ext>
            </p:extLst>
          </p:nvPr>
        </p:nvGraphicFramePr>
        <p:xfrm>
          <a:off x="1259632" y="1268760"/>
          <a:ext cx="6696744" cy="462324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597278"/>
                <a:gridCol w="1099466"/>
              </a:tblGrid>
              <a:tr h="2279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Vyjádřeno ve fyzických osobách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Celkový počet žádostí o přezkoumání výsledků či průběhu MZ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3129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směrována MŠMT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směrována ke krajským úřadům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Celkem zpracováno oponentur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2854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Zbývá dokončit oponentur (nespecifikováno ze strany zadavatele 18)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275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Vydáno kladných výroků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Podíl kladných výroků na počtu zpracovaných oponentur v 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4,87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705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Vyjádřeno v počtu dílčích zkoušek, jichž se žádosti týkají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Celkem počet žádostí v dílčích zkouškách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3267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z toho k písemným pracím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k didaktickým testům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2445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k ústním zkouškám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Vydáno kladných výroků k písemným pracím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Podíl kladných výroků na počtu zpracovaných oponentur v 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11,39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Vydáno kladných výroků k didaktickým testům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Podíl kladných výroků na počtu zpracovaných oponentur v 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1,92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9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1045</Words>
  <Application>Microsoft Office PowerPoint</Application>
  <PresentationFormat>Předvádění na obrazovce (4:3)</PresentationFormat>
  <Paragraphs>460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MATURITNÍ ZKOUŠKA  2013 JARO  AKTUÁLNÍ VÝSLEDKY</vt:lpstr>
      <vt:lpstr>KOLIK MATURUJE ŽÁKŮ</vt:lpstr>
      <vt:lpstr>KOLIK ŽÁKŮ KONALO ZKOUŠKY všechny termíny</vt:lpstr>
      <vt:lpstr>KOLIK ŽÁKŮ KONALO ZKOUŠKY PODLE DRUHU TERMÍNU</vt:lpstr>
      <vt:lpstr>„ČISTÁ“ NEÚSPĚŠNOST SPOLEČNÉ ČÁSTI MZ (100% = ŽÁCI, KTEŘÍ KONALI ZKOUŠKY)</vt:lpstr>
      <vt:lpstr>SPOLEČNÁ ČÁST MATURITNÍ ZKOUŠKY</vt:lpstr>
      <vt:lpstr>NEÚSPĚŠNOST U POVINNÝCH ZKOUŠEK</vt:lpstr>
      <vt:lpstr>NEÚSPĚŠNOST U POVINNÝCH ZKOUŠEK VŠECHNY TERMÍNY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MATURITNÍ ZKOUŠKA  2013 JARO  SIGNÁLNÍ VÝSLEDKY</dc:title>
  <dc:creator>Zelená Lucie</dc:creator>
  <cp:lastModifiedBy>Zeman Marek</cp:lastModifiedBy>
  <cp:revision>79</cp:revision>
  <dcterms:created xsi:type="dcterms:W3CDTF">2013-06-05T13:12:38Z</dcterms:created>
  <dcterms:modified xsi:type="dcterms:W3CDTF">2013-06-20T09:17:32Z</dcterms:modified>
</cp:coreProperties>
</file>