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120" d="100"/>
          <a:sy n="120" d="100"/>
        </p:scale>
        <p:origin x="-738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cs-CZ" sz="1200" dirty="0" smtClean="0"/>
              <a:t>OBOROVÁ</a:t>
            </a:r>
            <a:r>
              <a:rPr lang="cs-CZ" sz="1200" baseline="0" dirty="0" smtClean="0"/>
              <a:t> STRUKTURA MATURANTŮ V ŘÁDNÉM TERMÍNU 2013 JARO</a:t>
            </a:r>
            <a:endParaRPr lang="en-US" sz="12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8872577786645697"/>
          <c:y val="0.21047998504295901"/>
          <c:w val="0.63372789051771694"/>
          <c:h val="0.76476724521332196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Sloupec1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</c:spPr>
          </c:dPt>
          <c:dPt>
            <c:idx val="1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2"/>
            <c:bubble3D val="0"/>
            <c:spPr>
              <a:solidFill>
                <a:srgbClr val="FFC000"/>
              </a:solidFill>
            </c:spPr>
          </c:dPt>
          <c:dPt>
            <c:idx val="3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Lbls>
            <c:dLbl>
              <c:idx val="2"/>
              <c:layout>
                <c:manualLayout>
                  <c:x val="2.817611022467972E-2"/>
                  <c:y val="3.037875671471938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cs-CZ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List1!$A$2:$A$5</c:f>
              <c:strCache>
                <c:ptCount val="4"/>
                <c:pt idx="0">
                  <c:v>GYMNÁZIA</c:v>
                </c:pt>
                <c:pt idx="1">
                  <c:v>STŘEDNÍ ODBORNÉ ŠKOLY</c:v>
                </c:pt>
                <c:pt idx="2">
                  <c:v>STŘEDNÍ ODBORNÁ UČILIŠTĚ</c:v>
                </c:pt>
                <c:pt idx="3">
                  <c:v>NÁSTAVBY</c:v>
                </c:pt>
              </c:strCache>
            </c:strRef>
          </c:cat>
          <c:val>
            <c:numRef>
              <c:f>List1!$B$2:$B$5</c:f>
              <c:numCache>
                <c:formatCode>0.0</c:formatCode>
                <c:ptCount val="4"/>
                <c:pt idx="0">
                  <c:v>26.125777684461781</c:v>
                </c:pt>
                <c:pt idx="1">
                  <c:v>53.599725945653255</c:v>
                </c:pt>
                <c:pt idx="2">
                  <c:v>8.0846032289790379</c:v>
                </c:pt>
                <c:pt idx="3">
                  <c:v>12.189893140905927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solidFill>
      <a:schemeClr val="bg1"/>
    </a:solidFill>
    <a:ln>
      <a:solidFill>
        <a:schemeClr val="bg1">
          <a:lumMod val="75000"/>
        </a:schemeClr>
      </a:solidFill>
    </a:ln>
  </c:spPr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C378E-EE58-4427-A2B2-1F6EAC1807B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20.6.2013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7983B-439E-476B-96A6-5CF24C820BBE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955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cermat-CMYK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404813"/>
            <a:ext cx="1020763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9D27F-68AF-469A-80E9-433D8586D7C2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20.6.2013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46416-0C80-4F41-B76C-B4744E20042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846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cermat-CMYK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404813"/>
            <a:ext cx="1020763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CCE93-E663-42B8-A70A-567A2D4E779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20.6.2013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F8641-CD16-4B3F-A019-9B400E43BC08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893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čát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3" descr="cermat-CMYK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404813"/>
            <a:ext cx="1020763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Nadpis 1"/>
          <p:cNvSpPr>
            <a:spLocks noGrp="1"/>
          </p:cNvSpPr>
          <p:nvPr>
            <p:ph type="title"/>
          </p:nvPr>
        </p:nvSpPr>
        <p:spPr>
          <a:xfrm>
            <a:off x="457200" y="2643182"/>
            <a:ext cx="8229600" cy="1143000"/>
          </a:xfrm>
        </p:spPr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7946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 userDrawn="1"/>
        </p:nvSpPr>
        <p:spPr>
          <a:xfrm>
            <a:off x="1285875" y="6288088"/>
            <a:ext cx="5724525" cy="4302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100" b="1" dirty="0">
                <a:solidFill>
                  <a:srgbClr val="666666"/>
                </a:solidFill>
                <a:cs typeface="Arial" charset="0"/>
              </a:rPr>
              <a:t>Centrum pro zjišťování výsledků vzdělávání – CERMAT, </a:t>
            </a:r>
            <a:r>
              <a:rPr lang="cs-CZ" sz="1100" b="1" dirty="0">
                <a:solidFill>
                  <a:srgbClr val="005CAB"/>
                </a:solidFill>
                <a:cs typeface="Arial" charset="0"/>
              </a:rPr>
              <a:t>www.</a:t>
            </a:r>
            <a:r>
              <a:rPr lang="cs-CZ" sz="1100" b="1" dirty="0" err="1">
                <a:solidFill>
                  <a:srgbClr val="005CAB"/>
                </a:solidFill>
                <a:cs typeface="Arial" charset="0"/>
              </a:rPr>
              <a:t>cermat.cz</a:t>
            </a:r>
            <a:r>
              <a:rPr lang="cs-CZ" sz="1100" b="1" dirty="0">
                <a:solidFill>
                  <a:srgbClr val="005CAB"/>
                </a:solidFill>
                <a:cs typeface="Arial" charset="0"/>
              </a:rPr>
              <a:t>, www.</a:t>
            </a:r>
            <a:r>
              <a:rPr lang="cs-CZ" sz="1100" b="1" dirty="0" err="1">
                <a:solidFill>
                  <a:srgbClr val="005CAB"/>
                </a:solidFill>
                <a:cs typeface="Arial" charset="0"/>
              </a:rPr>
              <a:t>novamaturita.cz</a:t>
            </a:r>
            <a:endParaRPr lang="cs-CZ" sz="1100" b="1" dirty="0">
              <a:solidFill>
                <a:srgbClr val="005CAB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defRPr/>
            </a:pPr>
            <a:r>
              <a:rPr lang="cs-CZ" sz="1100" dirty="0">
                <a:solidFill>
                  <a:srgbClr val="595959"/>
                </a:solidFill>
                <a:latin typeface="Tahoma"/>
                <a:ea typeface="Calibri"/>
                <a:cs typeface="Times New Roman"/>
              </a:rPr>
              <a:t>Jankovcova 933/63, 170 00 Praha 7, tel.: +420 224 507 </a:t>
            </a:r>
            <a:r>
              <a:rPr lang="cs-CZ" sz="1100" dirty="0" err="1">
                <a:solidFill>
                  <a:srgbClr val="595959"/>
                </a:solidFill>
                <a:latin typeface="Tahoma"/>
                <a:ea typeface="Calibri"/>
                <a:cs typeface="Times New Roman"/>
              </a:rPr>
              <a:t>507</a:t>
            </a:r>
            <a:endParaRPr lang="cs-CZ" sz="1600" dirty="0">
              <a:solidFill>
                <a:prstClr val="black"/>
              </a:solidFill>
              <a:latin typeface="Consolas"/>
              <a:ea typeface="Calibri"/>
              <a:cs typeface="Times New Roman"/>
            </a:endParaRPr>
          </a:p>
        </p:txBody>
      </p:sp>
      <p:pic>
        <p:nvPicPr>
          <p:cNvPr id="4" name="Zástupný symbol pro obsah 12" descr="cermat.w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6215063"/>
            <a:ext cx="428625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43182"/>
            <a:ext cx="8229600" cy="1143000"/>
          </a:xfrm>
        </p:spPr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6190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523991-A2D1-4F6B-89B2-AF4B3A9EEB5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20.6.2013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ECB02-9BF1-492D-BE86-7C40357968C5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509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5AAD5-7934-4617-B87F-B8D0774C135A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20.6.2013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DF08C4-3AEB-47AE-BD5A-7F8C53414D11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35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20CC7-E55D-4F51-87B1-799D3BFEB8C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20.6.2013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83E34-ACD8-41C8-BE07-0268CD5632F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673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0A72C-BD51-414A-9078-C10B5A6A0371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20.6.2013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A8C93-A027-4114-B9AE-1583FB57DD21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383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A663A-4352-464B-A285-6D57C2E54A6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20.6.2013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36B23-1E81-4504-9372-B49CC88371D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808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82633-6990-47DA-8F73-13E32410E56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20.6.2013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8508D-7738-4A58-B910-83BF47AB7EE8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646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C2D93-76B5-4D52-B63C-A33E0DAB38D2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20.6.2013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66345-C443-4563-BF9D-3E63D6CB8A6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243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EB3420-46D8-478A-AD79-F99EFD66F8B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20.6.2013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CD659-7C21-4DB7-BDDE-07EB0A367B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298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F0261ED-F063-4752-98A5-986F21FC669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20.6.2013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EEE4C28-89AC-4E7B-BB1C-2156D475342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Přímá spojovací čára 6"/>
          <p:cNvCxnSpPr/>
          <p:nvPr userDrawn="1"/>
        </p:nvCxnSpPr>
        <p:spPr>
          <a:xfrm>
            <a:off x="428625" y="6072188"/>
            <a:ext cx="8286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352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3"/>
          <p:cNvSpPr>
            <a:spLocks noGrp="1"/>
          </p:cNvSpPr>
          <p:nvPr>
            <p:ph type="title"/>
          </p:nvPr>
        </p:nvSpPr>
        <p:spPr>
          <a:xfrm>
            <a:off x="457200" y="1628800"/>
            <a:ext cx="8229600" cy="2300832"/>
          </a:xfrm>
        </p:spPr>
        <p:txBody>
          <a:bodyPr/>
          <a:lstStyle/>
          <a:p>
            <a:r>
              <a:rPr lang="cs-CZ" sz="4000" b="1" dirty="0" smtClean="0">
                <a:solidFill>
                  <a:schemeClr val="tx2"/>
                </a:solidFill>
              </a:rPr>
              <a:t>MATURITNÍ ZKOUŠKA </a:t>
            </a:r>
            <a:br>
              <a:rPr lang="cs-CZ" sz="4000" b="1" dirty="0" smtClean="0">
                <a:solidFill>
                  <a:schemeClr val="tx2"/>
                </a:solidFill>
              </a:rPr>
            </a:br>
            <a:r>
              <a:rPr lang="cs-CZ" sz="4000" b="1" dirty="0" smtClean="0">
                <a:solidFill>
                  <a:schemeClr val="tx2"/>
                </a:solidFill>
              </a:rPr>
              <a:t>2013 JARO</a:t>
            </a:r>
            <a:r>
              <a:rPr lang="en-US" sz="4000" b="1" dirty="0" smtClean="0">
                <a:solidFill>
                  <a:schemeClr val="tx2"/>
                </a:solidFill>
              </a:rPr>
              <a:t/>
            </a:r>
            <a:br>
              <a:rPr lang="en-US" sz="4000" b="1" dirty="0" smtClean="0">
                <a:solidFill>
                  <a:schemeClr val="tx2"/>
                </a:solidFill>
              </a:rPr>
            </a:br>
            <a:r>
              <a:rPr lang="cs-CZ" sz="4000" b="1" dirty="0" smtClean="0">
                <a:solidFill>
                  <a:schemeClr val="tx2"/>
                </a:solidFill>
              </a:rPr>
              <a:t/>
            </a:r>
            <a:br>
              <a:rPr lang="cs-CZ" sz="4000" b="1" dirty="0" smtClean="0">
                <a:solidFill>
                  <a:schemeClr val="tx2"/>
                </a:solidFill>
              </a:rPr>
            </a:br>
            <a:r>
              <a:rPr lang="cs-CZ" sz="2400" b="1" dirty="0" smtClean="0">
                <a:solidFill>
                  <a:schemeClr val="tx2"/>
                </a:solidFill>
              </a:rPr>
              <a:t>AKTUÁLNÍ VÝSLEDKY</a:t>
            </a:r>
            <a:endParaRPr lang="cs-CZ" sz="4000" dirty="0">
              <a:solidFill>
                <a:schemeClr val="tx2"/>
              </a:solidFill>
            </a:endParaRPr>
          </a:p>
        </p:txBody>
      </p:sp>
      <p:sp>
        <p:nvSpPr>
          <p:cNvPr id="3" name="Nadpis 3"/>
          <p:cNvSpPr txBox="1">
            <a:spLocks/>
          </p:cNvSpPr>
          <p:nvPr/>
        </p:nvSpPr>
        <p:spPr bwMode="auto">
          <a:xfrm>
            <a:off x="457200" y="487828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cs-CZ" sz="1800" dirty="0" smtClean="0">
                <a:solidFill>
                  <a:srgbClr val="1F497D">
                    <a:lumMod val="50000"/>
                  </a:srgbClr>
                </a:solidFill>
              </a:rPr>
              <a:t>Zpracoval: Centrum pro zjišťování výsledků vzdělávání - CERMAT</a:t>
            </a:r>
          </a:p>
          <a:p>
            <a:pPr algn="l" eaLnBrk="1" hangingPunct="1"/>
            <a:endParaRPr lang="cs-CZ" sz="1800" dirty="0">
              <a:solidFill>
                <a:srgbClr val="1F497D">
                  <a:lumMod val="50000"/>
                </a:srgbClr>
              </a:solidFill>
            </a:endParaRPr>
          </a:p>
          <a:p>
            <a:pPr algn="l" eaLnBrk="1" hangingPunct="1"/>
            <a:r>
              <a:rPr lang="cs-CZ" sz="1800" dirty="0" smtClean="0">
                <a:solidFill>
                  <a:srgbClr val="1F497D">
                    <a:lumMod val="50000"/>
                  </a:srgbClr>
                </a:solidFill>
              </a:rPr>
              <a:t>ČERVEN 2013</a:t>
            </a:r>
          </a:p>
        </p:txBody>
      </p:sp>
    </p:spTree>
    <p:extLst>
      <p:ext uri="{BB962C8B-B14F-4D97-AF65-F5344CB8AC3E}">
        <p14:creationId xmlns:p14="http://schemas.microsoft.com/office/powerpoint/2010/main" val="6585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88508D-7738-4A58-B910-83BF47AB7EE8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915816" y="2854607"/>
            <a:ext cx="381642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cs-CZ" sz="3600" dirty="0" smtClean="0">
                <a:solidFill>
                  <a:srgbClr val="0070C0"/>
                </a:solidFill>
              </a:rPr>
              <a:t>Děkuji za pozornost</a:t>
            </a:r>
            <a:endParaRPr lang="cs-CZ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23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cs-CZ" dirty="0" smtClean="0"/>
              <a:t>KOLIK MATURUJE ŽÁKŮ</a:t>
            </a:r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144025"/>
              </p:ext>
            </p:extLst>
          </p:nvPr>
        </p:nvGraphicFramePr>
        <p:xfrm>
          <a:off x="467544" y="1124744"/>
          <a:ext cx="6484766" cy="240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8338"/>
                <a:gridCol w="819107"/>
                <a:gridCol w="819107"/>
                <a:gridCol w="819107"/>
                <a:gridCol w="819107"/>
              </a:tblGrid>
              <a:tr h="5866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2013</a:t>
                      </a:r>
                    </a:p>
                    <a:p>
                      <a:pPr algn="ctr"/>
                      <a:r>
                        <a:rPr lang="cs-CZ" sz="1400" dirty="0" smtClean="0"/>
                        <a:t>CELKEM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2013</a:t>
                      </a:r>
                    </a:p>
                    <a:p>
                      <a:pPr algn="ctr"/>
                      <a:r>
                        <a:rPr lang="cs-CZ" sz="1400" dirty="0" smtClean="0"/>
                        <a:t>ŘÁDNÝ TERMÍN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2012</a:t>
                      </a:r>
                    </a:p>
                    <a:p>
                      <a:pPr algn="ctr"/>
                      <a:r>
                        <a:rPr lang="cs-CZ" sz="1400" dirty="0" smtClean="0"/>
                        <a:t>CELKEM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2011</a:t>
                      </a:r>
                    </a:p>
                    <a:p>
                      <a:pPr algn="ctr"/>
                      <a:r>
                        <a:rPr lang="cs-CZ" sz="1400" dirty="0" smtClean="0"/>
                        <a:t>CELKEM</a:t>
                      </a:r>
                      <a:endParaRPr lang="cs-CZ" sz="1400" dirty="0"/>
                    </a:p>
                  </a:txBody>
                  <a:tcPr anchor="ctr"/>
                </a:tc>
              </a:tr>
              <a:tr h="268874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POČET PŘIHLÁŠENÝCH MATURANTŮ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/>
                        <a:t>99 849</a:t>
                      </a:r>
                      <a:endParaRPr lang="cs-CZ" sz="1400" dirty="0"/>
                    </a:p>
                  </a:txBody>
                  <a:tcPr marR="108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/>
                        <a:t>90 493</a:t>
                      </a:r>
                    </a:p>
                  </a:txBody>
                  <a:tcPr marR="108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/>
                        <a:t>103 066</a:t>
                      </a:r>
                      <a:endParaRPr lang="cs-CZ" sz="1400" dirty="0"/>
                    </a:p>
                  </a:txBody>
                  <a:tcPr marR="108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/>
                        <a:t>98 762</a:t>
                      </a:r>
                      <a:endParaRPr lang="cs-CZ" sz="1400" dirty="0"/>
                    </a:p>
                  </a:txBody>
                  <a:tcPr marR="108000" anchor="ctr"/>
                </a:tc>
              </a:tr>
              <a:tr h="268874">
                <a:tc>
                  <a:txBody>
                    <a:bodyPr/>
                    <a:lstStyle/>
                    <a:p>
                      <a:pPr lvl="1"/>
                      <a:r>
                        <a:rPr lang="cs-CZ" sz="1600" dirty="0" smtClean="0"/>
                        <a:t>Gymnázia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24,0%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26,1%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24,4%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/>
                        <a:t>25,3%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marR="108000" anchor="ctr"/>
                </a:tc>
              </a:tr>
              <a:tr h="268874">
                <a:tc>
                  <a:txBody>
                    <a:bodyPr/>
                    <a:lstStyle/>
                    <a:p>
                      <a:pPr lvl="1"/>
                      <a:r>
                        <a:rPr lang="cs-CZ" sz="1600" dirty="0" smtClean="0"/>
                        <a:t>SOŠ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53,6%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53,6%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51,7%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/>
                        <a:t>51,3%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marR="108000" anchor="ctr"/>
                </a:tc>
              </a:tr>
              <a:tr h="268874">
                <a:tc>
                  <a:txBody>
                    <a:bodyPr/>
                    <a:lstStyle/>
                    <a:p>
                      <a:pPr lvl="1"/>
                      <a:r>
                        <a:rPr lang="cs-CZ" sz="1600" dirty="0" smtClean="0"/>
                        <a:t>SOU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8,8%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8,1%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9,2%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/>
                        <a:t>8,6%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marR="108000" anchor="ctr"/>
                </a:tc>
              </a:tr>
              <a:tr h="268874">
                <a:tc>
                  <a:txBody>
                    <a:bodyPr/>
                    <a:lstStyle/>
                    <a:p>
                      <a:pPr lvl="1"/>
                      <a:r>
                        <a:rPr lang="cs-CZ" sz="1600" dirty="0" smtClean="0"/>
                        <a:t>Nástavby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13,7%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12,2%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14,8%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/>
                        <a:t>14,8%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marR="108000" anchor="ctr"/>
                </a:tc>
              </a:tr>
            </a:tbl>
          </a:graphicData>
        </a:graphic>
      </p:graphicFrame>
      <p:graphicFrame>
        <p:nvGraphicFramePr>
          <p:cNvPr id="3" name="Graf 2"/>
          <p:cNvGraphicFramePr/>
          <p:nvPr>
            <p:extLst>
              <p:ext uri="{D42A27DB-BD31-4B8C-83A1-F6EECF244321}">
                <p14:modId xmlns:p14="http://schemas.microsoft.com/office/powerpoint/2010/main" val="3851253033"/>
              </p:ext>
            </p:extLst>
          </p:nvPr>
        </p:nvGraphicFramePr>
        <p:xfrm>
          <a:off x="5508104" y="3645024"/>
          <a:ext cx="3264024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6521"/>
              </p:ext>
            </p:extLst>
          </p:nvPr>
        </p:nvGraphicFramePr>
        <p:xfrm>
          <a:off x="467544" y="3861048"/>
          <a:ext cx="4403606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2863"/>
                <a:gridCol w="645781"/>
                <a:gridCol w="133400"/>
                <a:gridCol w="645781"/>
                <a:gridCol w="645781"/>
              </a:tblGrid>
              <a:tr h="268874"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400" b="1" dirty="0" smtClean="0"/>
                        <a:t>2013</a:t>
                      </a:r>
                      <a:endParaRPr lang="cs-CZ" sz="1400" b="1" dirty="0"/>
                    </a:p>
                  </a:txBody>
                  <a:tcPr marR="10800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1" dirty="0" smtClean="0"/>
                        <a:t>2012</a:t>
                      </a:r>
                      <a:endParaRPr lang="cs-CZ" sz="1400" b="1" dirty="0"/>
                    </a:p>
                  </a:txBody>
                  <a:tcPr marR="108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1" dirty="0" smtClean="0"/>
                        <a:t>2011</a:t>
                      </a:r>
                      <a:endParaRPr lang="cs-CZ" sz="1400" b="1" dirty="0"/>
                    </a:p>
                  </a:txBody>
                  <a:tcPr marR="108000" anchor="ctr"/>
                </a:tc>
              </a:tr>
              <a:tr h="268874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POČET ŠKOL</a:t>
                      </a:r>
                      <a:endParaRPr lang="cs-CZ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cs-CZ" sz="1400" dirty="0" smtClean="0"/>
                        <a:t>1190</a:t>
                      </a:r>
                      <a:endParaRPr lang="cs-CZ" sz="1400" dirty="0"/>
                    </a:p>
                  </a:txBody>
                  <a:tcPr marR="108000" anchor="ctr"/>
                </a:tc>
                <a:tc hMerge="1">
                  <a:txBody>
                    <a:bodyPr/>
                    <a:lstStyle/>
                    <a:p>
                      <a:pPr algn="r"/>
                      <a:endParaRPr lang="cs-CZ" sz="1400" dirty="0"/>
                    </a:p>
                  </a:txBody>
                  <a:tcPr marR="108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/>
                        <a:t>1226</a:t>
                      </a:r>
                      <a:endParaRPr lang="cs-CZ" sz="1400" dirty="0"/>
                    </a:p>
                  </a:txBody>
                  <a:tcPr marR="108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/>
                        <a:t>1262</a:t>
                      </a:r>
                      <a:endParaRPr lang="cs-CZ" sz="1400" dirty="0"/>
                    </a:p>
                  </a:txBody>
                  <a:tcPr marR="108000" anchor="ctr"/>
                </a:tc>
              </a:tr>
              <a:tr h="268874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POČET ZKUŠEBNÍCH MÍST</a:t>
                      </a:r>
                      <a:endParaRPr lang="cs-CZ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/>
                        <a:t>1310</a:t>
                      </a:r>
                    </a:p>
                  </a:txBody>
                  <a:tcPr marR="108000" anchor="ctr"/>
                </a:tc>
                <a:tc hMerge="1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400" dirty="0" smtClean="0"/>
                    </a:p>
                  </a:txBody>
                  <a:tcPr marR="10800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/>
                        <a:t>1341</a:t>
                      </a:r>
                    </a:p>
                  </a:txBody>
                  <a:tcPr marR="108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/>
                        <a:t>1341</a:t>
                      </a:r>
                    </a:p>
                  </a:txBody>
                  <a:tcPr marR="1080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617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18654"/>
            <a:ext cx="8229600" cy="850106"/>
          </a:xfrm>
        </p:spPr>
        <p:txBody>
          <a:bodyPr/>
          <a:lstStyle/>
          <a:p>
            <a:r>
              <a:rPr lang="cs-CZ" dirty="0" smtClean="0"/>
              <a:t>KOLIK ŽÁKŮ KONALO ZKOUŠKY</a:t>
            </a:r>
            <a:br>
              <a:rPr lang="cs-CZ" dirty="0" smtClean="0"/>
            </a:br>
            <a:r>
              <a:rPr lang="cs-CZ" dirty="0" smtClean="0"/>
              <a:t>všechny termíny</a:t>
            </a: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6564217"/>
              </p:ext>
            </p:extLst>
          </p:nvPr>
        </p:nvGraphicFramePr>
        <p:xfrm>
          <a:off x="899591" y="2420888"/>
          <a:ext cx="6933456" cy="2622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3028"/>
                <a:gridCol w="1129958"/>
                <a:gridCol w="1063490"/>
                <a:gridCol w="1063490"/>
                <a:gridCol w="1063490"/>
              </a:tblGrid>
              <a:tr h="259229">
                <a:tc>
                  <a:txBody>
                    <a:bodyPr/>
                    <a:lstStyle/>
                    <a:p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cs-CZ" sz="1400" dirty="0" smtClean="0">
                          <a:latin typeface="+mn-lt"/>
                        </a:rPr>
                        <a:t>2013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/>
                </a:tc>
              </a:tr>
              <a:tr h="6480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latin typeface="+mn-lt"/>
                        </a:rPr>
                        <a:t>CELKEM</a:t>
                      </a:r>
                      <a:r>
                        <a:rPr lang="cs-CZ" sz="1400" baseline="0" dirty="0" smtClean="0">
                          <a:latin typeface="+mn-lt"/>
                        </a:rPr>
                        <a:t> MATURITNÍ ZKOUŠKA</a:t>
                      </a:r>
                      <a:endParaRPr lang="cs-CZ" sz="14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latin typeface="+mn-lt"/>
                        </a:rPr>
                        <a:t>PŘIHLÁŠENÍ</a:t>
                      </a:r>
                      <a:endParaRPr lang="cs-CZ" sz="11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>
                          <a:latin typeface="+mn-lt"/>
                        </a:rPr>
                        <a:t>KONAL VŠECHNY POVINNÉ ZKOUŠKY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latin typeface="+mn-lt"/>
                        </a:rPr>
                        <a:t>VYKONAL ÚSPĚŠNĚ</a:t>
                      </a:r>
                    </a:p>
                    <a:p>
                      <a:pPr algn="ctr"/>
                      <a:r>
                        <a:rPr lang="cs-CZ" sz="1100" dirty="0" smtClean="0">
                          <a:latin typeface="+mn-lt"/>
                        </a:rPr>
                        <a:t>POVINNÉ ZKOUŠKY</a:t>
                      </a:r>
                      <a:endParaRPr lang="cs-CZ" sz="11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>
                          <a:latin typeface="+mn-lt"/>
                        </a:rPr>
                        <a:t>NEVYKONAL</a:t>
                      </a:r>
                      <a:r>
                        <a:rPr lang="cs-CZ" sz="1100" baseline="0" dirty="0" smtClean="0">
                          <a:latin typeface="+mn-lt"/>
                        </a:rPr>
                        <a:t> ÚSPĚŠNĚ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>
                          <a:latin typeface="+mn-lt"/>
                        </a:rPr>
                        <a:t>(POVINNÉ ZKOUŠKY)</a:t>
                      </a:r>
                    </a:p>
                  </a:txBody>
                  <a:tcPr anchor="ctr"/>
                </a:tc>
              </a:tr>
              <a:tr h="259229">
                <a:tc rowSpan="2">
                  <a:txBody>
                    <a:bodyPr/>
                    <a:lstStyle/>
                    <a:p>
                      <a:pPr lvl="1"/>
                      <a:r>
                        <a:rPr lang="cs-CZ" sz="1400" dirty="0" smtClean="0">
                          <a:latin typeface="+mn-lt"/>
                        </a:rPr>
                        <a:t>SPOLEČNÁ ČÁST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latin typeface="+mn-lt"/>
                        </a:rPr>
                        <a:t>98 067</a:t>
                      </a: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87 950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70 481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17 469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</a:tr>
              <a:tr h="259229">
                <a:tc vMerge="1">
                  <a:txBody>
                    <a:bodyPr/>
                    <a:lstStyle/>
                    <a:p>
                      <a:pPr lvl="1"/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80,1%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19,9%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</a:tr>
              <a:tr h="259229">
                <a:tc rowSpan="2">
                  <a:txBody>
                    <a:bodyPr/>
                    <a:lstStyle/>
                    <a:p>
                      <a:pPr lvl="1"/>
                      <a:r>
                        <a:rPr lang="cs-CZ" sz="1400" dirty="0" smtClean="0">
                          <a:latin typeface="+mn-lt"/>
                        </a:rPr>
                        <a:t>PROFILOVÁ ČÁST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93 466</a:t>
                      </a: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83 330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77 173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6 157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</a:tr>
              <a:tr h="259229">
                <a:tc vMerge="1">
                  <a:txBody>
                    <a:bodyPr/>
                    <a:lstStyle/>
                    <a:p>
                      <a:pPr lvl="1"/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92,6%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7,4%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</a:tr>
              <a:tr h="259229">
                <a:tc rowSpan="2">
                  <a:txBody>
                    <a:bodyPr/>
                    <a:lstStyle/>
                    <a:p>
                      <a:pPr lvl="1"/>
                      <a:r>
                        <a:rPr lang="cs-CZ" sz="1400" dirty="0" smtClean="0">
                          <a:latin typeface="+mn-lt"/>
                        </a:rPr>
                        <a:t>CELÁ</a:t>
                      </a:r>
                      <a:r>
                        <a:rPr lang="cs-CZ" sz="1400" baseline="0" dirty="0" smtClean="0">
                          <a:latin typeface="+mn-lt"/>
                        </a:rPr>
                        <a:t> MATURITNÍ ZKOUŠKA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99 849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89 481</a:t>
                      </a: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68 665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20 816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</a:tr>
              <a:tr h="259229">
                <a:tc vMerge="1">
                  <a:txBody>
                    <a:bodyPr/>
                    <a:lstStyle/>
                    <a:p>
                      <a:pPr lvl="1"/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76,7%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23,3%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074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KOLIK ŽÁKŮ KONALO ZKOUŠKY</a:t>
            </a:r>
            <a:br>
              <a:rPr lang="cs-CZ" dirty="0" smtClean="0"/>
            </a:br>
            <a:r>
              <a:rPr lang="cs-CZ" dirty="0" smtClean="0"/>
              <a:t>PODLE DRUHU TERMÍNU</a:t>
            </a:r>
            <a:endParaRPr lang="cs-CZ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859915"/>
              </p:ext>
            </p:extLst>
          </p:nvPr>
        </p:nvGraphicFramePr>
        <p:xfrm>
          <a:off x="971600" y="2530192"/>
          <a:ext cx="7128792" cy="332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8196"/>
                <a:gridCol w="1122649"/>
                <a:gridCol w="1122649"/>
                <a:gridCol w="1122649"/>
                <a:gridCol w="1122649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latin typeface="+mn-lt"/>
                        </a:rPr>
                        <a:t>SPOLEČNÁ ČÁST</a:t>
                      </a:r>
                      <a:endParaRPr lang="cs-CZ" sz="1400" baseline="0" dirty="0" smtClean="0">
                        <a:latin typeface="+mn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aseline="0" dirty="0" smtClean="0">
                          <a:latin typeface="+mn-lt"/>
                        </a:rPr>
                        <a:t>POVINNÉ ZKOUŠKY</a:t>
                      </a:r>
                      <a:endParaRPr lang="cs-CZ" sz="1400" dirty="0" smtClean="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1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>
                          <a:latin typeface="+mn-lt"/>
                        </a:rPr>
                        <a:t>CELKEM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latin typeface="+mn-lt"/>
                        </a:rPr>
                        <a:t>ŘÁDNÝ TERMÍN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>
                          <a:latin typeface="+mn-lt"/>
                        </a:rPr>
                        <a:t>OPRAVNÝ/ NÁHRADNÍ</a:t>
                      </a:r>
                      <a:r>
                        <a:rPr lang="cs-CZ" sz="1400" baseline="0" dirty="0" smtClean="0">
                          <a:latin typeface="+mn-lt"/>
                        </a:rPr>
                        <a:t> </a:t>
                      </a:r>
                      <a:r>
                        <a:rPr lang="cs-CZ" sz="1400" dirty="0" smtClean="0">
                          <a:latin typeface="+mn-lt"/>
                        </a:rPr>
                        <a:t>TERMÍN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cs-CZ" sz="1400" dirty="0" smtClean="0">
                          <a:latin typeface="+mn-lt"/>
                        </a:rPr>
                        <a:t>CELKEM PŘIHLÁŠENÍ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POČET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98 067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90 490</a:t>
                      </a: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7 577</a:t>
                      </a:r>
                    </a:p>
                  </a:txBody>
                  <a:tcPr marL="9525" marR="108000" marT="9525" marB="0" anchor="ctr"/>
                </a:tc>
              </a:tr>
              <a:tr h="370840">
                <a:tc rowSpan="2">
                  <a:txBody>
                    <a:bodyPr/>
                    <a:lstStyle/>
                    <a:p>
                      <a:pPr lvl="0"/>
                      <a:r>
                        <a:rPr lang="cs-CZ" sz="1400" dirty="0" smtClean="0">
                          <a:latin typeface="+mn-lt"/>
                        </a:rPr>
                        <a:t>KONAL VŠECHNY ZKOUŠKY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POČET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87 950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80 464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7 486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pPr lvl="1"/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9525" marR="108000" marT="9525" marB="0" anchor="ctr"/>
                </a:tc>
              </a:tr>
              <a:tr h="370840">
                <a:tc rowSpan="2">
                  <a:txBody>
                    <a:bodyPr/>
                    <a:lstStyle/>
                    <a:p>
                      <a:pPr lvl="0"/>
                      <a:r>
                        <a:rPr lang="cs-CZ" sz="1400" dirty="0" smtClean="0">
                          <a:latin typeface="+mn-lt"/>
                        </a:rPr>
                        <a:t>USPĚLO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POČET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70 481</a:t>
                      </a: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67 272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3 209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pPr lvl="1"/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80,1%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83,6%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42,9%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</a:tr>
              <a:tr h="370840">
                <a:tc rowSpan="2">
                  <a:txBody>
                    <a:bodyPr/>
                    <a:lstStyle/>
                    <a:p>
                      <a:pPr lvl="0"/>
                      <a:r>
                        <a:rPr lang="cs-CZ" sz="1400" dirty="0" smtClean="0">
                          <a:latin typeface="+mn-lt"/>
                        </a:rPr>
                        <a:t>NEUSPĚLO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POČET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17 469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13 192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4 277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pPr lvl="1"/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19,9%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16,4%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57,1%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35496" y="6582544"/>
            <a:ext cx="91085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dirty="0" smtClean="0"/>
              <a:t>Pozn.: pouze povinné zkoušky</a:t>
            </a:r>
            <a:endParaRPr lang="cs-CZ" sz="900" dirty="0"/>
          </a:p>
        </p:txBody>
      </p:sp>
    </p:spTree>
    <p:extLst>
      <p:ext uri="{BB962C8B-B14F-4D97-AF65-F5344CB8AC3E}">
        <p14:creationId xmlns:p14="http://schemas.microsoft.com/office/powerpoint/2010/main" val="395461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r>
              <a:rPr lang="cs-CZ" sz="3600" dirty="0" smtClean="0"/>
              <a:t>„ČISTÁ“ NEÚSPĚŠNOST SPOLEČNÉ ČÁSTI MZ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400" dirty="0" smtClean="0"/>
              <a:t>(100% = ŽÁCI, KTEŘÍ KONALI ZKOUŠKY)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5496" y="6582544"/>
            <a:ext cx="91085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dirty="0" smtClean="0"/>
              <a:t>Pozn.: pouze povinné zkoušky</a:t>
            </a:r>
            <a:endParaRPr lang="cs-CZ" sz="900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638488"/>
              </p:ext>
            </p:extLst>
          </p:nvPr>
        </p:nvGraphicFramePr>
        <p:xfrm>
          <a:off x="945207" y="2132856"/>
          <a:ext cx="7289081" cy="356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9926"/>
                <a:gridCol w="919831"/>
                <a:gridCol w="919831"/>
                <a:gridCol w="919831"/>
                <a:gridCol w="919831"/>
                <a:gridCol w="919831"/>
              </a:tblGrid>
              <a:tr h="370840"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2013</a:t>
                      </a:r>
                      <a:endParaRPr lang="cs-CZ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2012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2011</a:t>
                      </a:r>
                      <a:endParaRPr lang="cs-CZ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/>
                        <a:t>CELKEM</a:t>
                      </a:r>
                      <a:endParaRPr lang="cs-CZ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/>
                        <a:t>ŘÁDNÝ</a:t>
                      </a:r>
                      <a:r>
                        <a:rPr lang="cs-CZ" sz="1100" baseline="0" dirty="0" smtClean="0"/>
                        <a:t> TERMÍN</a:t>
                      </a:r>
                      <a:endParaRPr lang="cs-CZ" sz="11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/>
                        <a:t>OPRAVNÝ/ NÁHRADNÍ TERMÍN</a:t>
                      </a:r>
                      <a:endParaRPr lang="cs-CZ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/>
                        <a:t>ŘÁDNÝ</a:t>
                      </a:r>
                      <a:r>
                        <a:rPr lang="cs-CZ" sz="1100" baseline="0" dirty="0" smtClean="0"/>
                        <a:t> TERMÍN</a:t>
                      </a:r>
                      <a:endParaRPr lang="cs-CZ" sz="11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/>
                        <a:t>ŘÁDNÝ TERMÍN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CELKEM</a:t>
                      </a:r>
                      <a:r>
                        <a:rPr lang="cs-CZ" sz="1400" baseline="0" dirty="0" smtClean="0"/>
                        <a:t> VŠICHNI ŽÁCI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19,9%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dirty="0" smtClean="0">
                          <a:solidFill>
                            <a:srgbClr val="00B050"/>
                          </a:solidFill>
                          <a:sym typeface="Wingdings 3"/>
                        </a:rPr>
                        <a:t> 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16,4%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57,1%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dirty="0" smtClean="0">
                          <a:solidFill>
                            <a:srgbClr val="FF0000"/>
                          </a:solidFill>
                          <a:sym typeface="Wingdings 3"/>
                        </a:rPr>
                        <a:t> </a:t>
                      </a:r>
                      <a:r>
                        <a:rPr lang="cs-CZ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18,6</a:t>
                      </a:r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/>
                        <a:t>16,9%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cs-CZ" sz="1400" dirty="0" smtClean="0"/>
                        <a:t>Gymnázia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2,7%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27,7%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4,3%</a:t>
                      </a: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>
                          <a:latin typeface="+mn-lt"/>
                        </a:rPr>
                        <a:t>2,9%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cs-CZ" sz="1400" dirty="0" smtClean="0"/>
                        <a:t>Lycea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7,6%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6,7%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43,2%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9,0%</a:t>
                      </a: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>
                          <a:latin typeface="+mn-lt"/>
                        </a:rPr>
                        <a:t>6,7%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cs-CZ" sz="1400" dirty="0" smtClean="0"/>
                        <a:t>SOŠ</a:t>
                      </a:r>
                      <a:r>
                        <a:rPr lang="cs-CZ" sz="1400" baseline="0" dirty="0" smtClean="0"/>
                        <a:t> technické a ekonomické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17,9%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15,8%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47,5%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17,7%</a:t>
                      </a: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>
                          <a:latin typeface="+mn-lt"/>
                        </a:rPr>
                        <a:t>11,5%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cs-CZ" sz="1400" dirty="0" smtClean="0"/>
                        <a:t>SOŠ</a:t>
                      </a:r>
                      <a:r>
                        <a:rPr lang="cs-CZ" sz="1400" baseline="0" dirty="0" smtClean="0"/>
                        <a:t> ostatní (bez nástaveb)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25,9%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22,2%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56,5%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24,1%</a:t>
                      </a: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>
                          <a:latin typeface="+mn-lt"/>
                        </a:rPr>
                        <a:t>23,6%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/>
                        <a:t>SOU </a:t>
                      </a:r>
                      <a:r>
                        <a:rPr lang="cs-CZ" sz="1400" baseline="0" dirty="0" smtClean="0"/>
                        <a:t>(bez nástaveb)</a:t>
                      </a:r>
                      <a:endParaRPr lang="cs-CZ" sz="1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35,8%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31,1%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57,8%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36,5%</a:t>
                      </a: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>
                          <a:latin typeface="+mn-lt"/>
                        </a:rPr>
                        <a:t>31,5%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cs-CZ" sz="1400" dirty="0" smtClean="0"/>
                        <a:t>Nástavby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45,3%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39,4%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66,1%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39,3%</a:t>
                      </a: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>
                          <a:latin typeface="+mn-lt"/>
                        </a:rPr>
                        <a:t>43,1%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320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SPOLEČNÁ ČÁST MATURITNÍ ZKOUŠKY</a:t>
            </a:r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985325"/>
              </p:ext>
            </p:extLst>
          </p:nvPr>
        </p:nvGraphicFramePr>
        <p:xfrm>
          <a:off x="682766" y="1628800"/>
          <a:ext cx="7705658" cy="425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2053"/>
                <a:gridCol w="846721"/>
                <a:gridCol w="846721"/>
                <a:gridCol w="846721"/>
                <a:gridCol w="846721"/>
                <a:gridCol w="846721"/>
              </a:tblGrid>
              <a:tr h="370840"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2013</a:t>
                      </a:r>
                      <a:endParaRPr lang="cs-CZ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2012</a:t>
                      </a:r>
                      <a:endParaRPr lang="cs-CZ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2011</a:t>
                      </a:r>
                      <a:endParaRPr lang="cs-CZ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 smtClean="0"/>
                        <a:t>ŘÁDNÝ</a:t>
                      </a:r>
                      <a:r>
                        <a:rPr lang="cs-CZ" sz="1000" baseline="0" dirty="0" smtClean="0"/>
                        <a:t> TERMÍN</a:t>
                      </a:r>
                      <a:endParaRPr lang="cs-CZ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 smtClean="0"/>
                        <a:t>OPRAVNÝ/ NÁHRADNÍ</a:t>
                      </a:r>
                      <a:r>
                        <a:rPr lang="cs-CZ" sz="1000" baseline="0" dirty="0" smtClean="0"/>
                        <a:t> TERMÍN</a:t>
                      </a:r>
                      <a:endParaRPr lang="cs-CZ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 smtClean="0"/>
                        <a:t>ŘÁDNÝ</a:t>
                      </a:r>
                      <a:r>
                        <a:rPr lang="cs-CZ" sz="1000" baseline="0" dirty="0" smtClean="0"/>
                        <a:t> TERMÍN</a:t>
                      </a:r>
                      <a:endParaRPr lang="cs-CZ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 smtClean="0"/>
                        <a:t>OPRAVNÝ/ NÁHRADNÍ</a:t>
                      </a:r>
                      <a:r>
                        <a:rPr lang="cs-CZ" sz="1000" baseline="0" dirty="0" smtClean="0"/>
                        <a:t> TERMÍN</a:t>
                      </a:r>
                      <a:endParaRPr lang="cs-CZ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dirty="0" smtClean="0"/>
                        <a:t>ŘÁDNÝ TERMÍN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POVINNOU</a:t>
                      </a:r>
                      <a:r>
                        <a:rPr lang="cs-CZ" sz="1200" baseline="0" dirty="0" smtClean="0"/>
                        <a:t> ZKOUŠKU ČESKÝ JAZYK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r"/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r"/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r"/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r"/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400" dirty="0" smtClean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cs-CZ" sz="1200" dirty="0" smtClean="0"/>
                        <a:t>Úspěšně složilo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93,6%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66,1%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90,0%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64,9%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>
                          <a:latin typeface="+mn-lt"/>
                        </a:rPr>
                        <a:t>92,4%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cs-CZ" sz="1200" dirty="0" smtClean="0"/>
                        <a:t>Neúspěšně</a:t>
                      </a:r>
                      <a:r>
                        <a:rPr lang="cs-CZ" sz="1200" baseline="0" dirty="0" smtClean="0"/>
                        <a:t> vykonalo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dirty="0" smtClean="0">
                          <a:solidFill>
                            <a:srgbClr val="00B050"/>
                          </a:solidFill>
                          <a:sym typeface="Wingdings 3"/>
                        </a:rPr>
                        <a:t> 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6,4%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33,9%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dirty="0" smtClean="0">
                          <a:solidFill>
                            <a:srgbClr val="FF0000"/>
                          </a:solidFill>
                          <a:sym typeface="Wingdings 3"/>
                        </a:rPr>
                        <a:t> 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35,1%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>
                          <a:latin typeface="+mn-lt"/>
                        </a:rPr>
                        <a:t>7,6%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cs-CZ" sz="1200" dirty="0" smtClean="0"/>
                        <a:t>POVINNOU ZKOUŠKU MATEMATIKA NEBO CIZÍ JAZYK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cs-CZ" sz="1200" dirty="0" smtClean="0"/>
                        <a:t>Úspěšně složilo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87,2%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36,7%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88,5%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46,9%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>
                          <a:latin typeface="+mn-lt"/>
                        </a:rPr>
                        <a:t>88,9%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cs-CZ" sz="1200" dirty="0" smtClean="0"/>
                        <a:t>Neúspěšně</a:t>
                      </a:r>
                      <a:r>
                        <a:rPr lang="cs-CZ" sz="1200" baseline="0" dirty="0" smtClean="0"/>
                        <a:t> vykonalo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dirty="0" smtClean="0">
                          <a:solidFill>
                            <a:srgbClr val="FF0000"/>
                          </a:solidFill>
                          <a:sym typeface="Wingdings 3"/>
                        </a:rPr>
                        <a:t> 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12,8%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63,3%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dirty="0" smtClean="0">
                          <a:solidFill>
                            <a:srgbClr val="FF0000"/>
                          </a:solidFill>
                          <a:sym typeface="Wingdings 3"/>
                        </a:rPr>
                        <a:t> 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11,5%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53,1%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>
                          <a:latin typeface="+mn-lt"/>
                        </a:rPr>
                        <a:t>11,1%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cs-CZ" sz="1200" dirty="0" smtClean="0"/>
                        <a:t>CIZÍ JAZYK – NEÚSPĚŠNOST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dirty="0" smtClean="0">
                          <a:solidFill>
                            <a:srgbClr val="00B050"/>
                          </a:solidFill>
                          <a:sym typeface="Wingdings 3"/>
                        </a:rPr>
                        <a:t> 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7,9%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51,9%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dirty="0" smtClean="0">
                          <a:solidFill>
                            <a:srgbClr val="00B050"/>
                          </a:solidFill>
                          <a:sym typeface="Wingdings 3"/>
                        </a:rPr>
                        <a:t> 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8,4%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47,4%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>
                          <a:latin typeface="+mn-lt"/>
                        </a:rPr>
                        <a:t>9,0%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cs-CZ" sz="1200" dirty="0" smtClean="0"/>
                        <a:t>MATEMATIKA - NEÚSPĚŠNOST</a:t>
                      </a:r>
                      <a:endParaRPr lang="cs-CZ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dirty="0" smtClean="0">
                          <a:solidFill>
                            <a:srgbClr val="FF0000"/>
                          </a:solidFill>
                          <a:sym typeface="Wingdings 3"/>
                        </a:rPr>
                        <a:t> 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20,6%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65,7%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dirty="0" smtClean="0">
                          <a:solidFill>
                            <a:srgbClr val="FF0000"/>
                          </a:solidFill>
                          <a:sym typeface="Wingdings 3"/>
                        </a:rPr>
                        <a:t> 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15,7%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58,3%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108000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>
                          <a:latin typeface="+mn-lt"/>
                        </a:rPr>
                        <a:t>14,4%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35496" y="6582544"/>
            <a:ext cx="91085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dirty="0" smtClean="0"/>
              <a:t>Pozn.: pouze povinné zkoušky</a:t>
            </a:r>
            <a:endParaRPr lang="cs-CZ" sz="900" dirty="0"/>
          </a:p>
        </p:txBody>
      </p:sp>
    </p:spTree>
    <p:extLst>
      <p:ext uri="{BB962C8B-B14F-4D97-AF65-F5344CB8AC3E}">
        <p14:creationId xmlns:p14="http://schemas.microsoft.com/office/powerpoint/2010/main" val="395754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dirty="0" smtClean="0"/>
              <a:t>NEÚSPĚŠNOST U POVINNÝCH ZKOUŠEK</a:t>
            </a:r>
            <a:endParaRPr lang="cs-CZ" sz="3600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552892"/>
              </p:ext>
            </p:extLst>
          </p:nvPr>
        </p:nvGraphicFramePr>
        <p:xfrm>
          <a:off x="881337" y="1556792"/>
          <a:ext cx="7416822" cy="4176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587"/>
                <a:gridCol w="1045695"/>
                <a:gridCol w="909508"/>
                <a:gridCol w="909508"/>
                <a:gridCol w="909508"/>
                <a:gridCol w="909508"/>
                <a:gridCol w="909508"/>
              </a:tblGrid>
              <a:tr h="321945">
                <a:tc rowSpan="2" gridSpan="2"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ZKOUŠKA</a:t>
                      </a:r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2013</a:t>
                      </a:r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2012</a:t>
                      </a:r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2011</a:t>
                      </a:r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069">
                <a:tc gridSpan="2" vMerge="1"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 smtClean="0"/>
                        <a:t>ŘÁDNÝ</a:t>
                      </a:r>
                      <a:r>
                        <a:rPr lang="cs-CZ" sz="1000" baseline="0" dirty="0" smtClean="0"/>
                        <a:t> TERMÍN</a:t>
                      </a:r>
                      <a:endParaRPr lang="cs-CZ" sz="10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 smtClean="0"/>
                        <a:t>OPRAVNÝ/ NÁHRADNÍ</a:t>
                      </a:r>
                      <a:r>
                        <a:rPr lang="cs-CZ" sz="1000" baseline="0" dirty="0" smtClean="0"/>
                        <a:t> TERMÍN</a:t>
                      </a:r>
                      <a:endParaRPr lang="cs-CZ" sz="10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 smtClean="0"/>
                        <a:t>ŘÁDNÝ</a:t>
                      </a:r>
                      <a:r>
                        <a:rPr lang="cs-CZ" sz="1000" baseline="0" dirty="0" smtClean="0"/>
                        <a:t> TERMÍN</a:t>
                      </a:r>
                      <a:endParaRPr lang="cs-CZ" sz="10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 smtClean="0"/>
                        <a:t>OPRAVNÝ/ NÁHRADNÍ</a:t>
                      </a:r>
                      <a:r>
                        <a:rPr lang="cs-CZ" sz="1000" baseline="0" dirty="0" smtClean="0"/>
                        <a:t> TERMÍN</a:t>
                      </a:r>
                      <a:endParaRPr lang="cs-CZ" sz="10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dirty="0" smtClean="0"/>
                        <a:t>ŘÁDNÝ</a:t>
                      </a:r>
                      <a:r>
                        <a:rPr lang="cs-CZ" sz="1000" baseline="0" dirty="0" smtClean="0"/>
                        <a:t> </a:t>
                      </a:r>
                      <a:r>
                        <a:rPr lang="cs-CZ" sz="1000" dirty="0" smtClean="0"/>
                        <a:t>TERMÍN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945">
                <a:tc rowSpan="2">
                  <a:txBody>
                    <a:bodyPr/>
                    <a:lstStyle/>
                    <a:p>
                      <a:pPr algn="l"/>
                      <a:r>
                        <a:rPr lang="cs-CZ" sz="1400" b="1" dirty="0" smtClean="0"/>
                        <a:t>ČESKÝ</a:t>
                      </a:r>
                      <a:r>
                        <a:rPr lang="cs-CZ" sz="1400" b="1" baseline="0" dirty="0" smtClean="0"/>
                        <a:t> JAZYK</a:t>
                      </a:r>
                      <a:endParaRPr lang="cs-CZ" sz="14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cs-CZ" sz="1200" b="1" dirty="0" smtClean="0"/>
                        <a:t>ZÁKLADNÍ</a:t>
                      </a:r>
                      <a:endParaRPr lang="cs-CZ" sz="12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dirty="0" smtClean="0">
                          <a:solidFill>
                            <a:srgbClr val="00B050"/>
                          </a:solidFill>
                          <a:sym typeface="Wingdings 3"/>
                        </a:rPr>
                        <a:t> 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6,4%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33,9%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dirty="0" smtClean="0">
                          <a:solidFill>
                            <a:srgbClr val="FF0000"/>
                          </a:solidFill>
                          <a:sym typeface="Wingdings 3"/>
                        </a:rPr>
                        <a:t> 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10,3</a:t>
                      </a:r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/>
                        <a:t>9,7%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945">
                <a:tc vMerge="1">
                  <a:txBody>
                    <a:bodyPr/>
                    <a:lstStyle/>
                    <a:p>
                      <a:pPr lvl="0"/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cs-CZ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VYŠŠÍ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>
                          <a:latin typeface="+mn-lt"/>
                        </a:rPr>
                        <a:t>1,9%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945">
                <a:tc rowSpan="2">
                  <a:txBody>
                    <a:bodyPr/>
                    <a:lstStyle/>
                    <a:p>
                      <a:pPr lvl="0" algn="l"/>
                      <a:r>
                        <a:rPr lang="cs-CZ" sz="1400" b="1" dirty="0" smtClean="0"/>
                        <a:t>MATEMATIKA</a:t>
                      </a:r>
                      <a:endParaRPr lang="cs-CZ" sz="14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cs-CZ" sz="1200" b="1" dirty="0" smtClean="0"/>
                        <a:t>ZÁKLADNÍ</a:t>
                      </a:r>
                      <a:endParaRPr lang="cs-CZ" sz="12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dirty="0" smtClean="0">
                          <a:solidFill>
                            <a:srgbClr val="FF0000"/>
                          </a:solidFill>
                          <a:sym typeface="Wingdings 3"/>
                        </a:rPr>
                        <a:t> 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20,6%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65,7%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dirty="0" smtClean="0">
                          <a:solidFill>
                            <a:srgbClr val="FF0000"/>
                          </a:solidFill>
                          <a:sym typeface="Wingdings 3"/>
                        </a:rPr>
                        <a:t> 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16,3</a:t>
                      </a:r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>
                          <a:latin typeface="+mn-lt"/>
                        </a:rPr>
                        <a:t>14,9%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945">
                <a:tc vMerge="1">
                  <a:txBody>
                    <a:bodyPr/>
                    <a:lstStyle/>
                    <a:p>
                      <a:pPr lvl="0"/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cs-CZ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VYŠŠÍ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>
                          <a:latin typeface="+mn-lt"/>
                        </a:rPr>
                        <a:t>0,6%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945">
                <a:tc rowSpan="2">
                  <a:txBody>
                    <a:bodyPr/>
                    <a:lstStyle/>
                    <a:p>
                      <a:pPr lvl="0" algn="l"/>
                      <a:r>
                        <a:rPr lang="cs-CZ" sz="1400" b="1" dirty="0" smtClean="0"/>
                        <a:t>ANGLIČTINA</a:t>
                      </a:r>
                      <a:endParaRPr lang="cs-CZ" sz="14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cs-CZ" sz="1200" b="1" dirty="0" smtClean="0"/>
                        <a:t>ZÁKLADNÍ</a:t>
                      </a:r>
                      <a:endParaRPr lang="cs-CZ" sz="12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1400" dirty="0" smtClean="0">
                          <a:solidFill>
                            <a:srgbClr val="00B050"/>
                          </a:solidFill>
                          <a:sym typeface="Wingdings 3"/>
                        </a:rPr>
                        <a:t> 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6,4%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46,6%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1400" dirty="0" smtClean="0">
                          <a:solidFill>
                            <a:srgbClr val="00B050"/>
                          </a:solidFill>
                          <a:sym typeface="Wingdings 3"/>
                        </a:rPr>
                        <a:t> 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7,3</a:t>
                      </a:r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>
                          <a:latin typeface="+mn-lt"/>
                        </a:rPr>
                        <a:t>10,4%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945">
                <a:tc vMerge="1">
                  <a:txBody>
                    <a:bodyPr/>
                    <a:lstStyle/>
                    <a:p>
                      <a:pPr lvl="0"/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cs-CZ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VYŠŠÍ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>
                          <a:latin typeface="+mn-lt"/>
                        </a:rPr>
                        <a:t>1,3%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945">
                <a:tc rowSpan="2">
                  <a:txBody>
                    <a:bodyPr/>
                    <a:lstStyle/>
                    <a:p>
                      <a:pPr lvl="0" algn="l"/>
                      <a:r>
                        <a:rPr lang="cs-CZ" sz="1400" b="1" dirty="0" smtClean="0"/>
                        <a:t>NĚMČINA</a:t>
                      </a:r>
                      <a:endParaRPr lang="cs-CZ" sz="14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cs-CZ" sz="1200" b="1" dirty="0" smtClean="0"/>
                        <a:t>ZÁKLADNÍ</a:t>
                      </a:r>
                      <a:endParaRPr lang="cs-CZ" sz="12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dirty="0" smtClean="0">
                          <a:solidFill>
                            <a:srgbClr val="00B050"/>
                          </a:solidFill>
                          <a:sym typeface="Wingdings 3"/>
                        </a:rPr>
                        <a:t> 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20,4%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60,5%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1400" dirty="0" smtClean="0">
                          <a:solidFill>
                            <a:srgbClr val="00B050"/>
                          </a:solidFill>
                          <a:sym typeface="Wingdings 3"/>
                        </a:rPr>
                        <a:t>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19,4</a:t>
                      </a:r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>
                          <a:latin typeface="+mn-lt"/>
                        </a:rPr>
                        <a:t>24,1%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945">
                <a:tc vMerge="1">
                  <a:txBody>
                    <a:bodyPr/>
                    <a:lstStyle/>
                    <a:p>
                      <a:pPr lvl="1"/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cs-CZ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VYŠŠÍ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>
                          <a:latin typeface="+mn-lt"/>
                        </a:rPr>
                        <a:t>2,1%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945">
                <a:tc rowSpan="2">
                  <a:txBody>
                    <a:bodyPr/>
                    <a:lstStyle/>
                    <a:p>
                      <a:pPr lvl="0" algn="l"/>
                      <a:r>
                        <a:rPr lang="cs-CZ" sz="1400" b="1" dirty="0" smtClean="0"/>
                        <a:t>CIZÍ JAZYK</a:t>
                      </a:r>
                      <a:endParaRPr lang="cs-CZ" sz="14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cs-CZ" sz="1200" b="1" dirty="0" smtClean="0"/>
                        <a:t>ZÁKLADNÍ</a:t>
                      </a:r>
                      <a:endParaRPr lang="cs-CZ" sz="12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dirty="0" smtClean="0">
                          <a:solidFill>
                            <a:srgbClr val="00B050"/>
                          </a:solidFill>
                          <a:sym typeface="Wingdings 3"/>
                        </a:rPr>
                        <a:t> 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7,9%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51,9%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1400" dirty="0" smtClean="0">
                          <a:solidFill>
                            <a:srgbClr val="00B050"/>
                          </a:solidFill>
                          <a:sym typeface="Wingdings 3"/>
                        </a:rPr>
                        <a:t> 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8,8%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47,4%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>
                          <a:latin typeface="+mn-lt"/>
                        </a:rPr>
                        <a:t>12,6%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945">
                <a:tc vMerge="1">
                  <a:txBody>
                    <a:bodyPr/>
                    <a:lstStyle/>
                    <a:p>
                      <a:pPr lvl="0"/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cs-CZ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VYŠŠÍ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>
                          <a:latin typeface="+mn-lt"/>
                        </a:rPr>
                        <a:t>1,3%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35496" y="6582544"/>
            <a:ext cx="91085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dirty="0" smtClean="0"/>
              <a:t>Pozn.: do neúspěšných jsou započítáni i žáci, kteří se ke zkoušce nedostavili a neomluvili se, popř. jim nebyla omluva uznána. V takovém případě je žák klasifikován stupněm „nedostatečný“.</a:t>
            </a:r>
            <a:endParaRPr lang="cs-CZ" sz="900" dirty="0"/>
          </a:p>
        </p:txBody>
      </p:sp>
    </p:spTree>
    <p:extLst>
      <p:ext uri="{BB962C8B-B14F-4D97-AF65-F5344CB8AC3E}">
        <p14:creationId xmlns:p14="http://schemas.microsoft.com/office/powerpoint/2010/main" val="218964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dirty="0" smtClean="0"/>
              <a:t>NEÚSPĚŠNOST U POVINNÝCH ZKOUŠEK</a:t>
            </a:r>
            <a:br>
              <a:rPr lang="cs-CZ" sz="3600" dirty="0" smtClean="0"/>
            </a:br>
            <a:r>
              <a:rPr lang="cs-CZ" sz="3600" dirty="0" smtClean="0"/>
              <a:t>VŠECHNY TERMÍNY</a:t>
            </a:r>
            <a:endParaRPr lang="cs-CZ" sz="3600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434548"/>
              </p:ext>
            </p:extLst>
          </p:nvPr>
        </p:nvGraphicFramePr>
        <p:xfrm>
          <a:off x="539548" y="1474048"/>
          <a:ext cx="8214686" cy="43312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32"/>
                <a:gridCol w="800417"/>
                <a:gridCol w="695793"/>
                <a:gridCol w="695793"/>
                <a:gridCol w="695793"/>
                <a:gridCol w="695793"/>
                <a:gridCol w="695793"/>
                <a:gridCol w="695793"/>
                <a:gridCol w="695793"/>
                <a:gridCol w="695793"/>
                <a:gridCol w="695793"/>
              </a:tblGrid>
              <a:tr h="358886">
                <a:tc rowSpan="2"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/>
                        <a:t>ZKOUŠKA</a:t>
                      </a:r>
                      <a:r>
                        <a:rPr lang="cs-CZ" sz="1400" b="1" dirty="0" smtClean="0"/>
                        <a:t>*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cs-CZ" sz="1400" b="1" dirty="0" smtClean="0"/>
                        <a:t>2013</a:t>
                      </a:r>
                      <a:endParaRPr lang="cs-CZ" sz="14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4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4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cs-CZ" sz="1400" b="1" dirty="0" smtClean="0"/>
                        <a:t>2012</a:t>
                      </a:r>
                      <a:endParaRPr lang="cs-CZ" sz="14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cs-CZ" sz="1400" b="1" dirty="0" smtClean="0"/>
                        <a:t>2011</a:t>
                      </a:r>
                      <a:endParaRPr lang="cs-CZ" sz="14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467">
                <a:tc gridSpan="2" vMerge="1"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1" dirty="0" smtClean="0"/>
                        <a:t>DIDAKT. TEST</a:t>
                      </a:r>
                      <a:endParaRPr lang="cs-CZ" sz="9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1" dirty="0" smtClean="0"/>
                        <a:t>PÍSEMNÁ PRÁCE</a:t>
                      </a:r>
                      <a:endParaRPr lang="cs-CZ" sz="9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1" dirty="0" smtClean="0"/>
                        <a:t>ÚSTNÍ ZKOUŠKA</a:t>
                      </a:r>
                      <a:endParaRPr lang="cs-CZ" sz="9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1" dirty="0" smtClean="0"/>
                        <a:t>DIDAKT. TEST</a:t>
                      </a:r>
                      <a:endParaRPr lang="cs-CZ" sz="9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1" dirty="0" smtClean="0"/>
                        <a:t>PÍSEMNÁ PRÁCE</a:t>
                      </a:r>
                      <a:endParaRPr lang="cs-CZ" sz="9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1" dirty="0" smtClean="0"/>
                        <a:t>ÚSTNÍ ZKOUŠKA</a:t>
                      </a:r>
                      <a:endParaRPr lang="cs-CZ" sz="9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1" dirty="0" smtClean="0"/>
                        <a:t>DIDAKT. TEST</a:t>
                      </a:r>
                      <a:endParaRPr lang="cs-CZ" sz="9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1" dirty="0" smtClean="0"/>
                        <a:t>PÍSEMNÁ PRÁCE</a:t>
                      </a:r>
                      <a:endParaRPr lang="cs-CZ" sz="9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1" dirty="0" smtClean="0"/>
                        <a:t>ÚSTNÍ ZKOUŠKA</a:t>
                      </a:r>
                      <a:endParaRPr lang="cs-CZ" sz="9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886">
                <a:tc rowSpan="2">
                  <a:txBody>
                    <a:bodyPr/>
                    <a:lstStyle/>
                    <a:p>
                      <a:pPr algn="l"/>
                      <a:r>
                        <a:rPr lang="cs-CZ" sz="1200" b="1" dirty="0" smtClean="0"/>
                        <a:t>ČESKÝ</a:t>
                      </a:r>
                      <a:r>
                        <a:rPr lang="cs-CZ" sz="1200" b="1" baseline="0" dirty="0" smtClean="0"/>
                        <a:t> JAZYK</a:t>
                      </a:r>
                      <a:endParaRPr lang="cs-CZ" sz="12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cs-CZ" sz="1100" b="1" dirty="0" smtClean="0"/>
                        <a:t>ZÁKLADNÍ</a:t>
                      </a:r>
                      <a:endParaRPr lang="cs-CZ" sz="11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2,0%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/>
                        <a:t>2,7%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/>
                        <a:t>1,6%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/>
                        <a:t>3,2%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886">
                <a:tc vMerge="1">
                  <a:txBody>
                    <a:bodyPr/>
                    <a:lstStyle/>
                    <a:p>
                      <a:pPr lvl="0"/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cs-CZ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VYŠŠÍ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latin typeface="+mn-lt"/>
                        </a:rPr>
                        <a:t>0,1%</a:t>
                      </a:r>
                      <a:endParaRPr lang="cs-CZ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latin typeface="+mn-lt"/>
                        </a:rPr>
                        <a:t>0,4%</a:t>
                      </a:r>
                      <a:endParaRPr lang="cs-CZ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latin typeface="+mn-lt"/>
                        </a:rPr>
                        <a:t>0,9%</a:t>
                      </a:r>
                      <a:endParaRPr lang="cs-CZ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886">
                <a:tc rowSpan="2">
                  <a:txBody>
                    <a:bodyPr/>
                    <a:lstStyle/>
                    <a:p>
                      <a:pPr lvl="0" algn="l"/>
                      <a:r>
                        <a:rPr lang="cs-CZ" sz="1200" b="1" dirty="0" smtClean="0"/>
                        <a:t>MATEMATIKA</a:t>
                      </a:r>
                      <a:endParaRPr lang="cs-CZ" sz="12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cs-CZ" sz="1100" b="1" dirty="0" smtClean="0"/>
                        <a:t>ZÁKLADNÍ</a:t>
                      </a:r>
                      <a:endParaRPr lang="cs-CZ" sz="11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19,4%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latin typeface="+mn-lt"/>
                        </a:rPr>
                        <a:t>14,9%</a:t>
                      </a:r>
                      <a:endParaRPr lang="cs-CZ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886">
                <a:tc vMerge="1">
                  <a:txBody>
                    <a:bodyPr/>
                    <a:lstStyle/>
                    <a:p>
                      <a:pPr lvl="0"/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cs-CZ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VYŠŠÍ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2,9%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latin typeface="+mn-lt"/>
                        </a:rPr>
                        <a:t>0,6%</a:t>
                      </a:r>
                      <a:endParaRPr lang="cs-CZ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886">
                <a:tc rowSpan="2">
                  <a:txBody>
                    <a:bodyPr/>
                    <a:lstStyle/>
                    <a:p>
                      <a:pPr lvl="0" algn="l"/>
                      <a:r>
                        <a:rPr lang="cs-CZ" sz="1200" b="1" dirty="0" smtClean="0"/>
                        <a:t>ANGLIČTINA</a:t>
                      </a:r>
                      <a:endParaRPr lang="cs-CZ" sz="12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cs-CZ" sz="1100" b="1" dirty="0" smtClean="0"/>
                        <a:t>ZÁKLADNÍ</a:t>
                      </a:r>
                      <a:endParaRPr lang="cs-CZ" sz="11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2,6%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2,5%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s-CZ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3,7%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latin typeface="+mn-lt"/>
                        </a:rPr>
                        <a:t>1,6%</a:t>
                      </a:r>
                      <a:endParaRPr lang="cs-CZ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latin typeface="+mn-lt"/>
                        </a:rPr>
                        <a:t>1,6%</a:t>
                      </a:r>
                      <a:endParaRPr lang="cs-CZ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latin typeface="+mn-lt"/>
                        </a:rPr>
                        <a:t>5,8%</a:t>
                      </a:r>
                      <a:endParaRPr lang="cs-CZ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886">
                <a:tc vMerge="1">
                  <a:txBody>
                    <a:bodyPr/>
                    <a:lstStyle/>
                    <a:p>
                      <a:pPr lvl="0"/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cs-CZ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VYŠŠÍ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latin typeface="+mn-lt"/>
                        </a:rPr>
                        <a:t>0,1%</a:t>
                      </a:r>
                      <a:endParaRPr lang="cs-CZ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latin typeface="+mn-lt"/>
                        </a:rPr>
                        <a:t>0,6%</a:t>
                      </a:r>
                      <a:endParaRPr lang="cs-CZ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latin typeface="+mn-lt"/>
                        </a:rPr>
                        <a:t>0,2%</a:t>
                      </a:r>
                      <a:endParaRPr lang="cs-CZ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886">
                <a:tc rowSpan="2">
                  <a:txBody>
                    <a:bodyPr/>
                    <a:lstStyle/>
                    <a:p>
                      <a:pPr lvl="0" algn="l"/>
                      <a:r>
                        <a:rPr lang="cs-CZ" sz="1200" b="1" dirty="0" smtClean="0"/>
                        <a:t>NĚMČINA</a:t>
                      </a:r>
                      <a:endParaRPr lang="cs-CZ" sz="12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cs-CZ" sz="1100" b="1" dirty="0" smtClean="0"/>
                        <a:t>ZÁKLADNÍ</a:t>
                      </a:r>
                      <a:endParaRPr lang="cs-CZ" sz="11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9,2%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17,2%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latin typeface="+mn-lt"/>
                        </a:rPr>
                        <a:t>10,9%</a:t>
                      </a:r>
                      <a:endParaRPr lang="cs-CZ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latin typeface="+mn-lt"/>
                        </a:rPr>
                        <a:t>4,4%</a:t>
                      </a:r>
                      <a:endParaRPr lang="cs-CZ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latin typeface="+mn-lt"/>
                        </a:rPr>
                        <a:t>8,4%</a:t>
                      </a:r>
                      <a:endParaRPr lang="cs-CZ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886">
                <a:tc vMerge="1">
                  <a:txBody>
                    <a:bodyPr/>
                    <a:lstStyle/>
                    <a:p>
                      <a:pPr lvl="1"/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cs-CZ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VYŠŠÍ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latin typeface="+mn-lt"/>
                        </a:rPr>
                        <a:t>0,0%</a:t>
                      </a:r>
                      <a:endParaRPr lang="cs-CZ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latin typeface="+mn-lt"/>
                        </a:rPr>
                        <a:t>0,0%</a:t>
                      </a:r>
                      <a:endParaRPr lang="cs-CZ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latin typeface="+mn-lt"/>
                        </a:rPr>
                        <a:t>1,6%</a:t>
                      </a:r>
                      <a:endParaRPr lang="cs-CZ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886">
                <a:tc rowSpan="2">
                  <a:txBody>
                    <a:bodyPr/>
                    <a:lstStyle/>
                    <a:p>
                      <a:pPr lvl="0" algn="l"/>
                      <a:r>
                        <a:rPr lang="cs-CZ" sz="1200" b="1" dirty="0" smtClean="0"/>
                        <a:t>CIZÍ JAZYK</a:t>
                      </a:r>
                      <a:endParaRPr lang="cs-CZ" sz="12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cs-CZ" sz="1100" b="1" dirty="0" smtClean="0"/>
                        <a:t>ZÁKLADNÍ</a:t>
                      </a:r>
                      <a:endParaRPr lang="cs-CZ" sz="11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3,3%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4,2%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latin typeface="+mn-lt"/>
                        </a:rPr>
                        <a:t>3,1%</a:t>
                      </a:r>
                      <a:endParaRPr lang="cs-CZ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latin typeface="+mn-lt"/>
                        </a:rPr>
                        <a:t>2,1%</a:t>
                      </a:r>
                      <a:endParaRPr lang="cs-CZ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latin typeface="+mn-lt"/>
                        </a:rPr>
                        <a:t>5,8%</a:t>
                      </a:r>
                      <a:endParaRPr lang="cs-CZ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886">
                <a:tc vMerge="1">
                  <a:txBody>
                    <a:bodyPr/>
                    <a:lstStyle/>
                    <a:p>
                      <a:pPr lvl="0"/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cs-CZ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VYŠŠÍ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latin typeface="+mn-lt"/>
                        </a:rPr>
                        <a:t>0,1%</a:t>
                      </a:r>
                      <a:endParaRPr lang="cs-CZ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latin typeface="+mn-lt"/>
                        </a:rPr>
                        <a:t>0,4%</a:t>
                      </a:r>
                      <a:endParaRPr lang="cs-CZ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latin typeface="+mn-lt"/>
                        </a:rPr>
                        <a:t>0,3%</a:t>
                      </a:r>
                      <a:endParaRPr lang="cs-CZ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35496" y="6491436"/>
            <a:ext cx="9108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dirty="0"/>
              <a:t>*</a:t>
            </a:r>
            <a:r>
              <a:rPr lang="cs-CZ" sz="900" dirty="0" smtClean="0"/>
              <a:t>Do neúspěšných jsou započítáni i žáci, kteří se ke zkoušce nedostavili a neomluvili se, popř. jim nebyla omluva uznána. V takovém případě je žák klasifikován stupněm „nedostatečný“</a:t>
            </a:r>
          </a:p>
          <a:p>
            <a:r>
              <a:rPr lang="cs-CZ" sz="900" dirty="0" smtClean="0"/>
              <a:t>Pozn.: pouze povinné zkoušky, řádný, opravný i náhradní termín</a:t>
            </a:r>
            <a:endParaRPr lang="cs-CZ" sz="900" dirty="0"/>
          </a:p>
        </p:txBody>
      </p:sp>
    </p:spTree>
    <p:extLst>
      <p:ext uri="{BB962C8B-B14F-4D97-AF65-F5344CB8AC3E}">
        <p14:creationId xmlns:p14="http://schemas.microsoft.com/office/powerpoint/2010/main" val="333474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88508D-7738-4A58-B910-83BF47AB7EE8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Nadpis 1"/>
          <p:cNvSpPr txBox="1">
            <a:spLocks/>
          </p:cNvSpPr>
          <p:nvPr/>
        </p:nvSpPr>
        <p:spPr bwMode="auto">
          <a:xfrm>
            <a:off x="251520" y="260648"/>
            <a:ext cx="8640960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cs-CZ" sz="2800" dirty="0" smtClean="0"/>
              <a:t>EVIDOVANÉ ŽÁDOSTI O PŘEZKUM - JARNÍ OBDOBÍ 2013</a:t>
            </a:r>
            <a:endParaRPr lang="cs-CZ" sz="2800" dirty="0"/>
          </a:p>
        </p:txBody>
      </p:sp>
      <p:sp>
        <p:nvSpPr>
          <p:cNvPr id="5" name="Obdélník 4"/>
          <p:cNvSpPr/>
          <p:nvPr/>
        </p:nvSpPr>
        <p:spPr>
          <a:xfrm>
            <a:off x="1043608" y="836712"/>
            <a:ext cx="727280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dirty="0"/>
              <a:t>Stav zpracování žádostí o přezkoumání ke dni </a:t>
            </a:r>
            <a:r>
              <a:rPr lang="cs-CZ" sz="1400" dirty="0" smtClean="0"/>
              <a:t>20. 6. 2013</a:t>
            </a:r>
            <a:endParaRPr lang="cs-CZ" sz="1400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028576"/>
              </p:ext>
            </p:extLst>
          </p:nvPr>
        </p:nvGraphicFramePr>
        <p:xfrm>
          <a:off x="1259632" y="1268760"/>
          <a:ext cx="6696744" cy="4623246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5597278"/>
                <a:gridCol w="1099466"/>
              </a:tblGrid>
              <a:tr h="22790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Vyjádřeno ve fyzických osobách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7906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Celkový počet žádostí o přezkoumání výsledků či průběhu MZ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3129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85725" marT="9525" marB="0" anchor="b"/>
                </a:tc>
              </a:tr>
              <a:tr h="227906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z toho směrována MŠMT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2425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85725" marT="9525" marB="0" anchor="b"/>
                </a:tc>
              </a:tr>
              <a:tr h="227906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z toho směrována ke krajským úřadům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704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85725" marT="9525" marB="0" anchor="b"/>
                </a:tc>
              </a:tr>
              <a:tr h="227906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85725" marT="9525" marB="0" anchor="b"/>
                </a:tc>
              </a:tr>
              <a:tr h="227906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Celkem zpracováno oponentur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2854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85725" marT="9525" marB="0" anchor="b"/>
                </a:tc>
              </a:tr>
              <a:tr h="21705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Zbývá dokončit oponentur (nespecifikováno ze strany zadavatele 18)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275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85725" marT="9525" marB="0" anchor="b"/>
                </a:tc>
              </a:tr>
              <a:tr h="21705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85725" marT="9525" marB="0" anchor="b"/>
                </a:tc>
              </a:tr>
              <a:tr h="21705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Vydáno kladných výroků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139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85725" marT="9525" marB="0" anchor="b"/>
                </a:tc>
              </a:tr>
              <a:tr h="21705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Podíl kladných výroků na počtu zpracovaných oponentur v %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4,87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85725" marT="9525" marB="0" anchor="b"/>
                </a:tc>
              </a:tr>
              <a:tr h="217054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1705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Vyjádřeno v počtu dílčích zkoušek, jichž se žádosti týkají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1705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Celkem počet žádostí v dílčích zkouškách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3267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85725" marT="9525" marB="0" anchor="b"/>
                </a:tc>
              </a:tr>
              <a:tr h="217054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u="none" strike="noStrike">
                          <a:effectLst/>
                        </a:rPr>
                        <a:t>z toho k písemným pracím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808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85725" marT="9525" marB="0" anchor="b"/>
                </a:tc>
              </a:tr>
              <a:tr h="21705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z toho k didaktickým testům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2445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85725" marT="9525" marB="0" anchor="b"/>
                </a:tc>
              </a:tr>
              <a:tr h="21705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z toho k ústním zkouškám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9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85725" marT="9525" marB="0" anchor="b"/>
                </a:tc>
              </a:tr>
              <a:tr h="21705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85725" marT="9525" marB="0" anchor="b"/>
                </a:tc>
              </a:tr>
              <a:tr h="21705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Vydáno kladných výroků k písemným pracím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92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85725" marT="9525" marB="0" anchor="b"/>
                </a:tc>
              </a:tr>
              <a:tr h="21705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Podíl kladných výroků na počtu zpracovaných oponentur v %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11,39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85725" marT="9525" marB="0" anchor="b"/>
                </a:tc>
              </a:tr>
              <a:tr h="21705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Vydáno kladných výroků k didaktickým testům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47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85725" marT="9525" marB="0" anchor="b"/>
                </a:tc>
              </a:tr>
              <a:tr h="21705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Podíl kladných výroků na počtu zpracovaných oponentur v %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 dirty="0">
                          <a:effectLst/>
                        </a:rPr>
                        <a:t>1,92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857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890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1859</TotalTime>
  <Words>1045</Words>
  <Application>Microsoft Office PowerPoint</Application>
  <PresentationFormat>Předvádění na obrazovce (4:3)</PresentationFormat>
  <Paragraphs>460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MATURITNÍ ZKOUŠKA  2013 JARO  AKTUÁLNÍ VÝSLEDKY</vt:lpstr>
      <vt:lpstr>KOLIK MATURUJE ŽÁKŮ</vt:lpstr>
      <vt:lpstr>KOLIK ŽÁKŮ KONALO ZKOUŠKY všechny termíny</vt:lpstr>
      <vt:lpstr>KOLIK ŽÁKŮ KONALO ZKOUŠKY PODLE DRUHU TERMÍNU</vt:lpstr>
      <vt:lpstr>„ČISTÁ“ NEÚSPĚŠNOST SPOLEČNÉ ČÁSTI MZ (100% = ŽÁCI, KTEŘÍ KONALI ZKOUŠKY)</vt:lpstr>
      <vt:lpstr>SPOLEČNÁ ČÁST MATURITNÍ ZKOUŠKY</vt:lpstr>
      <vt:lpstr>NEÚSPĚŠNOST U POVINNÝCH ZKOUŠEK</vt:lpstr>
      <vt:lpstr>NEÚSPĚŠNOST U POVINNÝCH ZKOUŠEK VŠECHNY TERMÍNY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MATURITNÍ ZKOUŠKA  2013 JARO  SIGNÁLNÍ VÝSLEDKY</dc:title>
  <dc:creator>Zelená Lucie</dc:creator>
  <cp:lastModifiedBy>Zeman Marek</cp:lastModifiedBy>
  <cp:revision>79</cp:revision>
  <dcterms:created xsi:type="dcterms:W3CDTF">2013-06-05T13:12:38Z</dcterms:created>
  <dcterms:modified xsi:type="dcterms:W3CDTF">2013-06-20T09:17:32Z</dcterms:modified>
</cp:coreProperties>
</file>