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9"/>
  </p:notesMasterIdLst>
  <p:handoutMasterIdLst>
    <p:handoutMasterId r:id="rId30"/>
  </p:handoutMasterIdLst>
  <p:sldIdLst>
    <p:sldId id="271" r:id="rId2"/>
    <p:sldId id="262" r:id="rId3"/>
    <p:sldId id="260" r:id="rId4"/>
    <p:sldId id="265" r:id="rId5"/>
    <p:sldId id="269" r:id="rId6"/>
    <p:sldId id="270" r:id="rId7"/>
    <p:sldId id="329" r:id="rId8"/>
    <p:sldId id="315" r:id="rId9"/>
    <p:sldId id="305" r:id="rId10"/>
    <p:sldId id="274" r:id="rId11"/>
    <p:sldId id="332" r:id="rId12"/>
    <p:sldId id="306" r:id="rId13"/>
    <p:sldId id="277" r:id="rId14"/>
    <p:sldId id="327" r:id="rId15"/>
    <p:sldId id="331" r:id="rId16"/>
    <p:sldId id="328" r:id="rId17"/>
    <p:sldId id="330" r:id="rId18"/>
    <p:sldId id="280" r:id="rId19"/>
    <p:sldId id="334" r:id="rId20"/>
    <p:sldId id="335" r:id="rId21"/>
    <p:sldId id="336" r:id="rId22"/>
    <p:sldId id="337" r:id="rId23"/>
    <p:sldId id="338" r:id="rId24"/>
    <p:sldId id="339" r:id="rId25"/>
    <p:sldId id="340" r:id="rId26"/>
    <p:sldId id="342" r:id="rId27"/>
    <p:sldId id="272" r:id="rId28"/>
  </p:sldIdLst>
  <p:sldSz cx="10080625" cy="7559675"/>
  <p:notesSz cx="6797675" cy="9926638"/>
  <p:defaultTextStyle>
    <a:defPPr>
      <a:defRPr lang="en-GB"/>
    </a:defPPr>
    <a:lvl1pPr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1pPr>
    <a:lvl2pPr marL="428625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2pPr>
    <a:lvl3pPr marL="644525" indent="-214313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3pPr>
    <a:lvl4pPr marL="860425" indent="-212725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4pPr>
    <a:lvl5pPr marL="1076325" indent="-215900" algn="l" defTabSz="449263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charset="2"/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Lucida Sans Unicode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</p:showPr>
  <p:clrMru>
    <a:srgbClr val="F3912C"/>
    <a:srgbClr val="FF9900"/>
    <a:srgbClr val="FFA41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notesMasterView">
  <p:normalViewPr>
    <p:restoredLeft sz="15409" autoAdjust="0"/>
    <p:restoredTop sz="75571" autoAdjust="0"/>
  </p:normalViewPr>
  <p:slideViewPr>
    <p:cSldViewPr>
      <p:cViewPr varScale="1">
        <p:scale>
          <a:sx n="53" d="100"/>
          <a:sy n="53" d="100"/>
        </p:scale>
        <p:origin x="-1500" y="-90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132" y="2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5" d="100"/>
          <a:sy n="55" d="100"/>
        </p:scale>
        <p:origin x="-2610" y="-96"/>
      </p:cViewPr>
      <p:guideLst>
        <p:guide orient="horz" pos="2674"/>
        <p:guide pos="1942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2862" y="0"/>
            <a:ext cx="2944813" cy="496888"/>
          </a:xfrm>
          <a:prstGeom prst="rect">
            <a:avLst/>
          </a:prstGeom>
        </p:spPr>
        <p:txBody>
          <a:bodyPr vert="horz" lIns="83786" tIns="41893" rIns="83786" bIns="41893" rtlCol="0"/>
          <a:lstStyle>
            <a:lvl1pPr algn="r">
              <a:defRPr sz="1100"/>
            </a:lvl1pPr>
          </a:lstStyle>
          <a:p>
            <a:pPr>
              <a:defRPr/>
            </a:pPr>
            <a:r>
              <a:rPr lang="cs-CZ" dirty="0" smtClean="0">
                <a:solidFill>
                  <a:schemeClr val="tx1"/>
                </a:solidFill>
              </a:rPr>
              <a:t>19.11.2009</a:t>
            </a:r>
            <a:endParaRPr lang="cs-CZ" dirty="0">
              <a:solidFill>
                <a:schemeClr val="tx1"/>
              </a:solidFill>
            </a:endParaRP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6400" cy="496887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l">
              <a:defRPr sz="1100"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275" y="9428163"/>
            <a:ext cx="2944813" cy="496887"/>
          </a:xfrm>
          <a:prstGeom prst="rect">
            <a:avLst/>
          </a:prstGeom>
        </p:spPr>
        <p:txBody>
          <a:bodyPr vert="horz" lIns="83786" tIns="41893" rIns="83786" bIns="41893" rtlCol="0" anchor="b"/>
          <a:lstStyle>
            <a:lvl1pPr algn="r">
              <a:defRPr sz="1100"/>
            </a:lvl1pPr>
          </a:lstStyle>
          <a:p>
            <a:pPr>
              <a:defRPr/>
            </a:pPr>
            <a:fld id="{480D1A02-6611-4769-BB83-60A00A9BA412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360">
            <a:noFill/>
            <a:miter lim="800000"/>
            <a:headEnd/>
            <a:tailEnd/>
          </a:ln>
          <a:effectLst/>
        </p:spPr>
        <p:txBody>
          <a:bodyPr wrap="none" lIns="83786" tIns="41893" rIns="83786" bIns="41893" anchor="ctr"/>
          <a:lstStyle/>
          <a:p>
            <a:pPr>
              <a:defRPr/>
            </a:pPr>
            <a:endParaRPr lang="cs-CZ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97675" cy="9926638"/>
          </a:xfrm>
          <a:prstGeom prst="roundRect">
            <a:avLst>
              <a:gd name="adj" fmla="val 19"/>
            </a:avLst>
          </a:prstGeom>
          <a:solidFill>
            <a:srgbClr val="FFFFFF"/>
          </a:solidFill>
          <a:ln w="9525">
            <a:noFill/>
            <a:round/>
            <a:headEnd/>
            <a:tailEnd/>
          </a:ln>
          <a:effectLst/>
        </p:spPr>
        <p:txBody>
          <a:bodyPr wrap="none" lIns="83786" tIns="41893" rIns="83786" bIns="41893" anchor="ctr"/>
          <a:lstStyle/>
          <a:p>
            <a:pPr>
              <a:defRPr/>
            </a:pPr>
            <a:endParaRPr lang="cs-CZ"/>
          </a:p>
        </p:txBody>
      </p:sp>
      <p:sp>
        <p:nvSpPr>
          <p:cNvPr id="43012" name="Rectangle 3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898525" y="747713"/>
            <a:ext cx="4953000" cy="37163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sp>
      <p:sp>
        <p:nvSpPr>
          <p:cNvPr id="2052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679450" y="4714875"/>
            <a:ext cx="5362575" cy="4462463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360000" rIns="0" bIns="0" numCol="1" anchor="t" anchorCtr="0" compatLnSpc="1">
            <a:prstTxWarp prst="textNoShape">
              <a:avLst/>
            </a:prstTxWarp>
            <a:normAutofit/>
          </a:bodyPr>
          <a:lstStyle/>
          <a:p>
            <a:pPr lvl="0"/>
            <a:endParaRPr lang="cs-CZ" noProof="0" dirty="0" smtClean="0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dt"/>
          </p:nvPr>
        </p:nvSpPr>
        <p:spPr bwMode="auto">
          <a:xfrm>
            <a:off x="3846513" y="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r>
              <a:rPr lang="cs-CZ" dirty="0" smtClean="0"/>
              <a:t>19.11.2009</a:t>
            </a:r>
            <a:endParaRPr lang="cs-CZ" dirty="0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429750"/>
            <a:ext cx="2946400" cy="4921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10205" algn="l"/>
                <a:tab pos="821864" algn="l"/>
                <a:tab pos="1233523" algn="l"/>
                <a:tab pos="1645183" algn="l"/>
                <a:tab pos="2056842" algn="l"/>
                <a:tab pos="2468501" algn="l"/>
                <a:tab pos="2880160" algn="l"/>
                <a:tab pos="3291820" algn="l"/>
                <a:tab pos="3703478" algn="l"/>
                <a:tab pos="4115138" algn="l"/>
                <a:tab pos="4526797" algn="l"/>
                <a:tab pos="4938457" algn="l"/>
                <a:tab pos="5350115" algn="l"/>
                <a:tab pos="5761775" algn="l"/>
                <a:tab pos="6173434" algn="l"/>
                <a:tab pos="6585093" algn="l"/>
                <a:tab pos="6996752" algn="l"/>
                <a:tab pos="7408412" algn="l"/>
                <a:tab pos="7820071" algn="l"/>
                <a:tab pos="8231730" algn="l"/>
              </a:tabLst>
              <a:defRPr sz="13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44035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4403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EF178361-75B5-496D-B4A3-9DFD65B2CE03}" type="slidenum">
              <a:rPr lang="cs-CZ"/>
              <a:pPr/>
              <a:t>1</a:t>
            </a:fld>
            <a:endParaRPr lang="cs-CZ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1E1C680C-ECA2-45D6-92E3-8B82FC5C15C8}" type="slidenum">
              <a:rPr lang="cs-CZ"/>
              <a:pPr/>
              <a:t>10</a:t>
            </a:fld>
            <a:endParaRPr lang="cs-CZ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1203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120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1E1C680C-ECA2-45D6-92E3-8B82FC5C15C8}" type="slidenum">
              <a:rPr lang="cs-CZ"/>
              <a:pPr/>
              <a:t>11</a:t>
            </a:fld>
            <a:endParaRPr lang="cs-CZ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3251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  <p:sp>
        <p:nvSpPr>
          <p:cNvPr id="53252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330CE9B2-78F5-456A-AC5C-E26F22042379}" type="slidenum">
              <a:rPr lang="cs-CZ"/>
              <a:pPr/>
              <a:t>12</a:t>
            </a:fld>
            <a:endParaRPr lang="cs-CZ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13</a:t>
            </a:fld>
            <a:endParaRPr lang="cs-CZ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14</a:t>
            </a:fld>
            <a:endParaRPr lang="cs-CZ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55000" lnSpcReduction="20000"/>
          </a:bodyPr>
          <a:lstStyle/>
          <a:p>
            <a:pPr>
              <a:defRPr/>
            </a:pPr>
            <a:endParaRPr lang="cs-CZ" dirty="0"/>
          </a:p>
        </p:txBody>
      </p:sp>
      <p:sp>
        <p:nvSpPr>
          <p:cNvPr id="54276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7EA0E22A-907F-432E-8F10-42D43D1C1EBA}" type="slidenum">
              <a:rPr lang="cs-CZ"/>
              <a:pPr/>
              <a:t>15</a:t>
            </a:fld>
            <a:endParaRPr lang="cs-CZ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>
          <a:ln/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cestovní příkaz (musí obsahovat účel cesty související s projektem)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vyúčtování pracovní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doklady o úhradách výdajů (výpis z účtu, výdajové doklady, jízdenky za vlak/ autobus/ atd.)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rozpis cestovních náhrad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endParaRPr lang="cs-CZ" sz="2100" dirty="0" smtClean="0"/>
          </a:p>
          <a:p>
            <a:pPr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Cestovné</a:t>
            </a:r>
            <a:endParaRPr lang="cs-CZ" sz="2100" dirty="0" smtClean="0"/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jízdenky, </a:t>
            </a:r>
            <a:r>
              <a:rPr lang="cs-CZ" sz="2100" dirty="0" err="1" smtClean="0"/>
              <a:t>palubenky</a:t>
            </a:r>
            <a:r>
              <a:rPr lang="cs-CZ" sz="2100" dirty="0" smtClean="0"/>
              <a:t> 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kopie technického průkazu vozidla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knihu jízd a stvrzenky za nákup PHM (nebo je cena určena dle příslušné vyhlášky MPSV) u služebního vozidla</a:t>
            </a:r>
          </a:p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Ubytování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objednávka  (dopis nebo mail)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faktura či jiný daňový doklad (uvádět, zda součástí ceny je stravování např. snídaně)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zaplacení (výpis z účtu, stvrzenka)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tom, že ubytování souviselo s akcí vztahující se k projektu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Stravné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není nutné dokladovat, je závislé na době trvání pracovní cesty dle zákona 262/2006 Sb., Zákoník práce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Nutné vedlejší výdaje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úhradě – parkovné, úschova zavazadla, vstupné atd.</a:t>
            </a:r>
          </a:p>
          <a:p>
            <a:pPr>
              <a:defRPr/>
            </a:pPr>
            <a:endParaRPr lang="cs-CZ" dirty="0" smtClean="0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E081249-F452-4158-B45B-B0AAABB5F8CF}" type="slidenum">
              <a:rPr lang="cs-CZ"/>
              <a:pPr/>
              <a:t>16</a:t>
            </a:fld>
            <a:endParaRPr lang="cs-CZ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7347" name="Zástupný symbol pro poznámky 2"/>
          <p:cNvSpPr>
            <a:spLocks noGrp="1"/>
          </p:cNvSpPr>
          <p:nvPr>
            <p:ph type="body" idx="1"/>
          </p:nvPr>
        </p:nvSpPr>
        <p:spPr>
          <a:ln/>
        </p:spPr>
        <p:txBody>
          <a:bodyPr>
            <a:normAutofit fontScale="85000" lnSpcReduction="20000"/>
          </a:bodyPr>
          <a:lstStyle/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cestovní příkaz (musí obsahovat účel cesty související s projektem)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vyúčtování pracovní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doklady o úhradách výdajů (výpis z účtu, výdajové doklady, jízdenky za vlak/ autobus/ atd.)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rozpis cestovních náhrad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endParaRPr lang="cs-CZ" sz="2100" dirty="0" smtClean="0"/>
          </a:p>
          <a:p>
            <a:pPr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Cestovné</a:t>
            </a:r>
            <a:endParaRPr lang="cs-CZ" sz="2100" dirty="0" smtClean="0"/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jízdenky, </a:t>
            </a:r>
            <a:r>
              <a:rPr lang="cs-CZ" sz="2100" dirty="0" err="1" smtClean="0"/>
              <a:t>palubenky</a:t>
            </a:r>
            <a:r>
              <a:rPr lang="cs-CZ" sz="2100" dirty="0" smtClean="0"/>
              <a:t> 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kopie technického průkazu vozidla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buFont typeface="Wingdings" charset="2"/>
              <a:buChar char="Ø"/>
              <a:defRPr/>
            </a:pPr>
            <a:r>
              <a:rPr lang="cs-CZ" sz="2100" dirty="0" smtClean="0"/>
              <a:t>knihu jízd a stvrzenky za nákup PHM (nebo je cena určena dle příslušné vyhlášky MPSV) u služebního vozidla</a:t>
            </a:r>
          </a:p>
          <a:p>
            <a:pPr>
              <a:buFont typeface="Wingdings" charset="2"/>
              <a:buNone/>
              <a:defRPr/>
            </a:pPr>
            <a:r>
              <a:rPr lang="cs-CZ" sz="3200" b="1" dirty="0" smtClean="0"/>
              <a:t>Dokladování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Ubytování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objednávka  (dopis nebo mail)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faktura či jiný daňový doklad (uvádět, zda součástí ceny je stravování např. snídaně)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zaplacení (výpis z účtu, stvrzenka)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tom, že ubytování souviselo s akcí vztahující se k projektu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Stravné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není nutné dokladovat, je závislé na době trvání pracovní cesty dle zákona 262/2006 Sb., Zákoník práce</a:t>
            </a:r>
          </a:p>
          <a:p>
            <a:pPr>
              <a:buFont typeface="Wingdings" charset="2"/>
              <a:buNone/>
              <a:defRPr/>
            </a:pPr>
            <a:r>
              <a:rPr lang="cs-CZ" sz="2400" b="1" kern="1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6" charset="0"/>
                <a:ea typeface="+mn-ea"/>
                <a:cs typeface="+mn-cs"/>
              </a:rPr>
              <a:t>Nutné vedlejší výdaje</a:t>
            </a:r>
          </a:p>
          <a:p>
            <a:pPr lvl="2">
              <a:buClr>
                <a:srgbClr val="F3912C"/>
              </a:buClr>
              <a:buSzPct val="100000"/>
              <a:buFont typeface="Wingdings" pitchFamily="2" charset="2"/>
              <a:buChar char="Ø"/>
              <a:defRPr/>
            </a:pPr>
            <a:r>
              <a:rPr lang="cs-CZ" sz="2100" dirty="0" smtClean="0"/>
              <a:t>doklad o úhradě – parkovné, úschova zavazadla, vstupné atd.</a:t>
            </a:r>
          </a:p>
          <a:p>
            <a:pPr>
              <a:defRPr/>
            </a:pPr>
            <a:endParaRPr lang="cs-CZ" dirty="0" smtClean="0"/>
          </a:p>
        </p:txBody>
      </p:sp>
      <p:sp>
        <p:nvSpPr>
          <p:cNvPr id="5530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E081249-F452-4158-B45B-B0AAABB5F8CF}" type="slidenum">
              <a:rPr lang="cs-CZ"/>
              <a:pPr/>
              <a:t>17</a:t>
            </a:fld>
            <a:endParaRPr lang="cs-CZ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18</a:t>
            </a:fld>
            <a:endParaRPr lang="cs-CZ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19</a:t>
            </a:fld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089A27BC-3A12-4D7C-8098-D0E55BF40763}" type="slidenum">
              <a:rPr lang="cs-CZ"/>
              <a:pPr/>
              <a:t>2</a:t>
            </a:fld>
            <a:endParaRPr lang="cs-CZ"/>
          </a:p>
        </p:txBody>
      </p:sp>
      <p:sp>
        <p:nvSpPr>
          <p:cNvPr id="45059" name="Text Box 1"/>
          <p:cNvSpPr txBox="1">
            <a:spLocks noChangeArrowheads="1"/>
          </p:cNvSpPr>
          <p:nvPr/>
        </p:nvSpPr>
        <p:spPr bwMode="auto">
          <a:xfrm>
            <a:off x="1041400" y="890588"/>
            <a:ext cx="4805363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5060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19763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20</a:t>
            </a:fld>
            <a:endParaRPr lang="cs-CZ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21</a:t>
            </a:fld>
            <a:endParaRPr lang="cs-CZ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22</a:t>
            </a:fld>
            <a:endParaRPr lang="cs-CZ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23</a:t>
            </a:fld>
            <a:endParaRPr lang="cs-CZ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24</a:t>
            </a:fld>
            <a:endParaRPr lang="cs-CZ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25</a:t>
            </a:fld>
            <a:endParaRPr lang="cs-CZ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2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>
              <a:defRPr/>
            </a:pPr>
            <a:endParaRPr lang="cs-CZ" dirty="0" smtClean="0"/>
          </a:p>
        </p:txBody>
      </p:sp>
      <p:sp>
        <p:nvSpPr>
          <p:cNvPr id="56324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F1C5D10D-3C1C-4553-A1FA-2CF23DB44A97}" type="slidenum">
              <a:rPr lang="cs-CZ"/>
              <a:pPr/>
              <a:t>26</a:t>
            </a:fld>
            <a:endParaRPr lang="cs-CZ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82947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91200" cy="4749800"/>
          </a:xfrm>
          <a:ln/>
        </p:spPr>
        <p:txBody>
          <a:bodyPr wrap="none" anchor="ctr">
            <a:normAutofit/>
          </a:bodyPr>
          <a:lstStyle/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9682DE09-92FE-4A41-B83D-6AD2F68FBAE9}" type="slidenum">
              <a:rPr lang="cs-CZ"/>
              <a:pPr/>
              <a:t>4</a:t>
            </a:fld>
            <a:endParaRPr lang="cs-CZ"/>
          </a:p>
        </p:txBody>
      </p:sp>
      <p:sp>
        <p:nvSpPr>
          <p:cNvPr id="47107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791200" cy="4464050"/>
          </a:xfrm>
          <a:ln/>
        </p:spPr>
        <p:txBody>
          <a:bodyPr wrap="none" anchor="ctr">
            <a:normAutofit fontScale="25000" lnSpcReduction="20000"/>
          </a:bodyPr>
          <a:lstStyle/>
          <a:p>
            <a:pPr>
              <a:defRPr/>
            </a:pPr>
            <a:endParaRPr lang="cs-CZ" dirty="0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4173E672-D83B-408C-86EC-0A00B6399DF9}" type="slidenum">
              <a:rPr lang="cs-CZ"/>
              <a:pPr/>
              <a:t>5</a:t>
            </a:fld>
            <a:endParaRPr lang="cs-CZ"/>
          </a:p>
        </p:txBody>
      </p:sp>
      <p:sp>
        <p:nvSpPr>
          <p:cNvPr id="48131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8132" name="Rectangle 2"/>
          <p:cNvSpPr>
            <a:spLocks noGrp="1" noChangeArrowheads="1"/>
          </p:cNvSpPr>
          <p:nvPr>
            <p:ph type="body"/>
          </p:nvPr>
        </p:nvSpPr>
        <p:spPr>
          <a:xfrm>
            <a:off x="679450" y="4714875"/>
            <a:ext cx="5435600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6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7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8"/>
          <p:cNvSpPr>
            <a:spLocks noGrp="1" noChangeArrowheads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BB477307-537A-4245-AE09-A0D7B308F5C3}" type="slidenum">
              <a:rPr lang="cs-CZ"/>
              <a:pPr/>
              <a:t>8</a:t>
            </a:fld>
            <a:endParaRPr lang="cs-CZ"/>
          </a:p>
        </p:txBody>
      </p:sp>
      <p:sp>
        <p:nvSpPr>
          <p:cNvPr id="49155" name="Text Box 1"/>
          <p:cNvSpPr txBox="1">
            <a:spLocks noChangeArrowheads="1"/>
          </p:cNvSpPr>
          <p:nvPr/>
        </p:nvSpPr>
        <p:spPr bwMode="auto">
          <a:xfrm>
            <a:off x="995363" y="754063"/>
            <a:ext cx="4805362" cy="3722687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</p:spPr>
        <p:txBody>
          <a:bodyPr wrap="none" lIns="83786" tIns="41893" rIns="83786" bIns="41893" anchor="ctr"/>
          <a:lstStyle/>
          <a:p>
            <a:endParaRPr lang="cs-CZ"/>
          </a:p>
        </p:txBody>
      </p:sp>
      <p:sp>
        <p:nvSpPr>
          <p:cNvPr id="49156" name="Rectangle 2"/>
          <p:cNvSpPr>
            <a:spLocks noGrp="1" noChangeArrowheads="1"/>
          </p:cNvSpPr>
          <p:nvPr>
            <p:ph type="body"/>
          </p:nvPr>
        </p:nvSpPr>
        <p:spPr>
          <a:xfrm>
            <a:off x="398463" y="4714875"/>
            <a:ext cx="6215062" cy="4464050"/>
          </a:xfrm>
          <a:noFill/>
          <a:ln/>
        </p:spPr>
        <p:txBody>
          <a:bodyPr wrap="none" anchor="ctr"/>
          <a:lstStyle/>
          <a:p>
            <a:endParaRPr lang="cs-CZ" dirty="0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50179" name="Zástupný symbol pro poznámky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cs-CZ" dirty="0" smtClean="0"/>
          </a:p>
        </p:txBody>
      </p:sp>
      <p:sp>
        <p:nvSpPr>
          <p:cNvPr id="50180" name="Zástupný symbol pro číslo snímku 3"/>
          <p:cNvSpPr>
            <a:spLocks noGrp="1"/>
          </p:cNvSpPr>
          <p:nvPr>
            <p:ph type="sldNum" sz="quarter" idx="4294967295"/>
          </p:nvPr>
        </p:nvSpPr>
        <p:spPr bwMode="auto">
          <a:xfrm>
            <a:off x="3846513" y="9429750"/>
            <a:ext cx="2946400" cy="492125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lIns="83786" tIns="41893" rIns="83786" bIns="41893"/>
          <a:lstStyle/>
          <a:p>
            <a:fld id="{441A9B80-9E2A-4A4F-B3BA-C898AEC87005}" type="slidenum">
              <a:rPr lang="cs-CZ"/>
              <a:pPr/>
              <a:t>9</a:t>
            </a:fld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755650" y="2347913"/>
            <a:ext cx="8569325" cy="1620837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512888" y="4283075"/>
            <a:ext cx="7056437" cy="1931988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7154BD-E317-4501-B70E-5D003AC2CB06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6B27BE-9FE6-40F3-A323-8E1248B89A34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4088" y="301625"/>
            <a:ext cx="2265362" cy="6451600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03238" y="301625"/>
            <a:ext cx="6648450" cy="6451600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BDFCCB-57C3-4739-A6A4-18FB4D6BF6D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Vlastní rozlože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3238" y="301625"/>
            <a:ext cx="9066212" cy="1257300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BE258E2-02AD-4F92-B8FE-43C805096583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4C172E-194E-4D2B-8D0A-735A7801C400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96925" y="4857750"/>
            <a:ext cx="8567738" cy="15017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96925" y="3203575"/>
            <a:ext cx="8567738" cy="16541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84C979-1CF2-4538-A4A9-1ECD426AD55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03238" y="1768475"/>
            <a:ext cx="4456112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111750" y="1768475"/>
            <a:ext cx="4457700" cy="49847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4A4F6B-2C73-47D3-B036-97E5A400848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3213"/>
            <a:ext cx="9072563" cy="1258887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04825" y="1692275"/>
            <a:ext cx="4452938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04825" y="2397125"/>
            <a:ext cx="4452938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5121275" y="1692275"/>
            <a:ext cx="4456113" cy="7048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1275" y="2397125"/>
            <a:ext cx="4456113" cy="43561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CC0993-6306-46C0-934D-9255A71AC05E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00014A-1994-47B6-9FF0-98369D637C68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6CAD001-7D3C-4035-892B-C3D2C33BCEA7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825" y="301625"/>
            <a:ext cx="3316288" cy="12795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41763" y="301625"/>
            <a:ext cx="5635625" cy="6451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04825" y="1581150"/>
            <a:ext cx="3316288" cy="517207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3"/>
          <p:cNvSpPr>
            <a:spLocks noGrp="1" noChangeArrowheads="1"/>
          </p:cNvSpPr>
          <p:nvPr>
            <p:ph type="dt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ft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sldNum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C01D97-8F99-4395-A70F-BFF981F7645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1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0079038" cy="75596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976438" y="5291138"/>
            <a:ext cx="6048375" cy="62547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976438" y="674688"/>
            <a:ext cx="6048375" cy="453707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cs-CZ" noProof="0" smtClean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5916613"/>
            <a:ext cx="6048375" cy="88741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datum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zápatí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8" name="Zástupný symbol pro číslo snímku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15EDDB-39F1-4C9F-8569-D4D95EFD635A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503238" y="301625"/>
            <a:ext cx="9066212" cy="12573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titulního textu</a:t>
            </a:r>
          </a:p>
        </p:txBody>
      </p:sp>
      <p:sp>
        <p:nvSpPr>
          <p:cNvPr id="1027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503238" y="1768475"/>
            <a:ext cx="9066212" cy="4984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Klepněte pro úpravu formátu textu osnovy</a:t>
            </a:r>
          </a:p>
          <a:p>
            <a:pPr lvl="1"/>
            <a:r>
              <a:rPr lang="en-GB" smtClean="0"/>
              <a:t>Druhá úroveň</a:t>
            </a:r>
          </a:p>
          <a:p>
            <a:pPr lvl="2"/>
            <a:r>
              <a:rPr lang="en-GB" smtClean="0"/>
              <a:t>Třetí úroveň</a:t>
            </a:r>
          </a:p>
          <a:p>
            <a:pPr lvl="3"/>
            <a:r>
              <a:rPr lang="en-GB" smtClean="0"/>
              <a:t>Čtvrtá úroveň osnovy</a:t>
            </a:r>
          </a:p>
          <a:p>
            <a:pPr lvl="4"/>
            <a:r>
              <a:rPr lang="en-GB" smtClean="0"/>
              <a:t>Pátá úroveň osnovy</a:t>
            </a:r>
          </a:p>
          <a:p>
            <a:pPr lvl="4"/>
            <a:r>
              <a:rPr lang="en-GB" smtClean="0"/>
              <a:t>Šestá úroveň</a:t>
            </a:r>
          </a:p>
          <a:p>
            <a:pPr lvl="4"/>
            <a:r>
              <a:rPr lang="en-GB" smtClean="0"/>
              <a:t>Sedmá úroveň</a:t>
            </a:r>
          </a:p>
          <a:p>
            <a:pPr lvl="4"/>
            <a:r>
              <a:rPr lang="en-GB" smtClean="0"/>
              <a:t>Osmá úroveň textu</a:t>
            </a:r>
          </a:p>
          <a:p>
            <a:pPr lvl="4"/>
            <a:r>
              <a:rPr lang="en-GB" smtClean="0"/>
              <a:t>Devátá úroveň</a:t>
            </a:r>
          </a:p>
        </p:txBody>
      </p:sp>
      <p:sp>
        <p:nvSpPr>
          <p:cNvPr id="2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50323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448050" y="6886575"/>
            <a:ext cx="3190875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7227888" y="6886575"/>
            <a:ext cx="2343150" cy="515938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algn="r">
              <a:lnSpc>
                <a:spcPct val="95000"/>
              </a:lnSpc>
              <a:buFont typeface="Wingdings" charset="2"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cs typeface="Lucida Sans Unicode" charset="0"/>
              </a:defRPr>
            </a:lvl1pPr>
          </a:lstStyle>
          <a:p>
            <a:pPr>
              <a:defRPr/>
            </a:pPr>
            <a:fld id="{18E2BA9B-2F87-4D29-B051-436534BF3AE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31" r:id="rId1"/>
    <p:sldLayoutId id="2147483832" r:id="rId2"/>
    <p:sldLayoutId id="2147483833" r:id="rId3"/>
    <p:sldLayoutId id="2147483834" r:id="rId4"/>
    <p:sldLayoutId id="2147483835" r:id="rId5"/>
    <p:sldLayoutId id="2147483836" r:id="rId6"/>
    <p:sldLayoutId id="2147483837" r:id="rId7"/>
    <p:sldLayoutId id="2147483838" r:id="rId8"/>
    <p:sldLayoutId id="2147483842" r:id="rId9"/>
    <p:sldLayoutId id="2147483839" r:id="rId10"/>
    <p:sldLayoutId id="2147483840" r:id="rId11"/>
    <p:sldLayoutId id="2147483841" r:id="rId12"/>
  </p:sldLayoutIdLst>
  <p:txStyles>
    <p:titleStyle>
      <a:lvl1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2pPr>
      <a:lvl3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3pPr>
      <a:lvl4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4pPr>
      <a:lvl5pPr algn="ctr" defTabSz="449263" rtl="0" eaLnBrk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5pPr>
      <a:lvl6pPr marL="4572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6pPr>
      <a:lvl7pPr marL="9144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7pPr>
      <a:lvl8pPr marL="1371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8pPr>
      <a:lvl9pPr marL="18288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45000"/>
        <a:buFont typeface="Wingdings" charset="2"/>
        <a:defRPr sz="4400">
          <a:solidFill>
            <a:srgbClr val="000000"/>
          </a:solidFill>
          <a:latin typeface="Arial" charset="0"/>
          <a:cs typeface="Lucida Sans Unicode" charset="0"/>
        </a:defRPr>
      </a:lvl9pPr>
    </p:titleStyle>
    <p:bodyStyle>
      <a:lvl1pPr marL="428625" indent="-323850" algn="l" defTabSz="449263" rtl="0" eaLnBrk="0" fontAlgn="base" hangingPunct="0">
        <a:lnSpc>
          <a:spcPct val="93000"/>
        </a:lnSpc>
        <a:spcBef>
          <a:spcPct val="0"/>
        </a:spcBef>
        <a:spcAft>
          <a:spcPts val="1425"/>
        </a:spcAft>
        <a:buClr>
          <a:srgbClr val="000000"/>
        </a:buClr>
        <a:buSzPct val="45000"/>
        <a:buFont typeface="Wingdings" charset="2"/>
        <a:buChar char="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860425" indent="-285750" algn="l" defTabSz="449263" rtl="0" eaLnBrk="0" fontAlgn="base" hangingPunct="0">
        <a:lnSpc>
          <a:spcPct val="93000"/>
        </a:lnSpc>
        <a:spcBef>
          <a:spcPct val="0"/>
        </a:spcBef>
        <a:spcAft>
          <a:spcPts val="1138"/>
        </a:spcAft>
        <a:buClr>
          <a:srgbClr val="000000"/>
        </a:buClr>
        <a:buSzPct val="75000"/>
        <a:buFont typeface="Symbol" charset="2"/>
        <a:buChar char=""/>
        <a:defRPr sz="2800">
          <a:solidFill>
            <a:srgbClr val="000000"/>
          </a:solidFill>
          <a:latin typeface="+mn-lt"/>
          <a:cs typeface="+mn-cs"/>
        </a:defRPr>
      </a:lvl2pPr>
      <a:lvl3pPr marL="1292225" indent="-214313" algn="l" defTabSz="449263" rtl="0" eaLnBrk="0" fontAlgn="base" hangingPunct="0">
        <a:lnSpc>
          <a:spcPct val="93000"/>
        </a:lnSpc>
        <a:spcBef>
          <a:spcPct val="0"/>
        </a:spcBef>
        <a:spcAft>
          <a:spcPts val="850"/>
        </a:spcAft>
        <a:buClr>
          <a:srgbClr val="000000"/>
        </a:buClr>
        <a:buSzPct val="45000"/>
        <a:buFont typeface="Wingdings" charset="2"/>
        <a:buChar char=""/>
        <a:defRPr sz="2400">
          <a:solidFill>
            <a:srgbClr val="000000"/>
          </a:solidFill>
          <a:latin typeface="+mn-lt"/>
          <a:cs typeface="+mn-cs"/>
        </a:defRPr>
      </a:lvl3pPr>
      <a:lvl4pPr marL="1724025" indent="-212725" algn="l" defTabSz="449263" rtl="0" eaLnBrk="0" fontAlgn="base" hangingPunct="0">
        <a:lnSpc>
          <a:spcPct val="93000"/>
        </a:lnSpc>
        <a:spcBef>
          <a:spcPct val="0"/>
        </a:spcBef>
        <a:spcAft>
          <a:spcPts val="575"/>
        </a:spcAft>
        <a:buClr>
          <a:srgbClr val="000000"/>
        </a:buClr>
        <a:buSzPct val="75000"/>
        <a:buFont typeface="Symbol" charset="2"/>
        <a:buChar char=""/>
        <a:defRPr sz="2000">
          <a:solidFill>
            <a:srgbClr val="000000"/>
          </a:solidFill>
          <a:latin typeface="+mn-lt"/>
          <a:cs typeface="+mn-cs"/>
        </a:defRPr>
      </a:lvl4pPr>
      <a:lvl5pPr marL="2155825" indent="-214313" algn="l" defTabSz="449263" rtl="0" eaLnBrk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5pPr>
      <a:lvl6pPr marL="26130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6pPr>
      <a:lvl7pPr marL="30702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7pPr>
      <a:lvl8pPr marL="35274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8pPr>
      <a:lvl9pPr marL="3984625" indent="-214313" algn="l" defTabSz="449263" rtl="0" fontAlgn="base" hangingPunct="0">
        <a:lnSpc>
          <a:spcPct val="93000"/>
        </a:lnSpc>
        <a:spcBef>
          <a:spcPct val="0"/>
        </a:spcBef>
        <a:spcAft>
          <a:spcPts val="288"/>
        </a:spcAft>
        <a:buClr>
          <a:srgbClr val="000000"/>
        </a:buClr>
        <a:buSzPct val="45000"/>
        <a:buFont typeface="Wingdings" charset="2"/>
        <a:buChar char=""/>
        <a:defRPr sz="2000">
          <a:solidFill>
            <a:srgbClr val="000000"/>
          </a:solidFill>
          <a:latin typeface="+mn-lt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9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mailto:ivana.vostra@msmt.cz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Nadpis 1"/>
          <p:cNvSpPr>
            <a:spLocks noGrp="1"/>
          </p:cNvSpPr>
          <p:nvPr>
            <p:ph type="title"/>
          </p:nvPr>
        </p:nvSpPr>
        <p:spPr>
          <a:xfrm>
            <a:off x="1936750" y="1922463"/>
            <a:ext cx="8143875" cy="3929062"/>
          </a:xfrm>
        </p:spPr>
        <p:txBody>
          <a:bodyPr/>
          <a:lstStyle/>
          <a:p>
            <a:pPr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Finanční část monitorovací zprávy</a:t>
            </a:r>
            <a:b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cs-CZ" dirty="0" smtClean="0"/>
              <a:t/>
            </a:r>
            <a:br>
              <a:rPr lang="cs-CZ" dirty="0" smtClean="0"/>
            </a:br>
            <a:r>
              <a:rPr lang="cs-CZ" sz="32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cs"/>
              </a:rPr>
              <a:t>Ivana Vostrá</a:t>
            </a:r>
          </a:p>
        </p:txBody>
      </p:sp>
      <p:sp>
        <p:nvSpPr>
          <p:cNvPr id="307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82750" y="6672263"/>
            <a:ext cx="8397875" cy="887412"/>
          </a:xfrm>
        </p:spPr>
        <p:txBody>
          <a:bodyPr/>
          <a:lstStyle/>
          <a:p>
            <a:r>
              <a:rPr lang="cs-CZ" dirty="0" smtClean="0">
                <a:solidFill>
                  <a:schemeClr val="tx1"/>
                </a:solidFill>
              </a:rPr>
              <a:t>Tato prezentace je spolufinancována z Evropského sociálního fondu a státního rozpočtu České republiky</a:t>
            </a:r>
            <a:r>
              <a:rPr lang="en-US" dirty="0" smtClean="0">
                <a:solidFill>
                  <a:schemeClr val="tx1"/>
                </a:solidFill>
              </a:rPr>
              <a:t>.</a:t>
            </a:r>
            <a:endParaRPr lang="cs-CZ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143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výpisu z účtu projektu</a:t>
            </a:r>
          </a:p>
        </p:txBody>
      </p:sp>
      <p:sp>
        <p:nvSpPr>
          <p:cNvPr id="10243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1493838"/>
            <a:ext cx="7564437" cy="5310187"/>
          </a:xfrm>
        </p:spPr>
        <p:txBody>
          <a:bodyPr/>
          <a:lstStyle/>
          <a:p>
            <a:r>
              <a:rPr lang="cs-CZ" sz="2400" b="1" dirty="0" smtClean="0"/>
              <a:t>Veškeré úhrady</a:t>
            </a:r>
            <a:r>
              <a:rPr lang="cs-CZ" sz="2400" dirty="0" smtClean="0"/>
              <a:t>, o nichž příjemce dokládá, že </a:t>
            </a:r>
            <a:r>
              <a:rPr lang="cs-CZ" sz="2400" b="1" dirty="0" smtClean="0"/>
              <a:t>se týkají projektu, musí být doloženy výpisem z projektového bankovního účtu. </a:t>
            </a:r>
          </a:p>
          <a:p>
            <a:endParaRPr lang="cs-CZ" sz="2400" dirty="0" smtClean="0"/>
          </a:p>
          <a:p>
            <a:r>
              <a:rPr lang="cs-CZ" sz="2400" dirty="0" smtClean="0"/>
              <a:t>Příjemce by měl veškeré financování projektu zajišťovat prostřednictvím bankovního účtu projektu. </a:t>
            </a:r>
          </a:p>
          <a:p>
            <a:r>
              <a:rPr lang="cs-CZ" sz="2400" dirty="0" smtClean="0"/>
              <a:t>Z tohoto účtu zasílá peníze partnerům, hradí faktury, případně vybírá hotovost pro platby v hotovosti. </a:t>
            </a:r>
          </a:p>
          <a:p>
            <a:r>
              <a:rPr lang="cs-CZ" sz="2400" dirty="0" smtClean="0"/>
              <a:t>Pro přehlednost musí mít k dispozici </a:t>
            </a:r>
            <a:r>
              <a:rPr lang="cs-CZ" sz="2400" b="1" dirty="0" smtClean="0"/>
              <a:t>výpisy</a:t>
            </a:r>
            <a:r>
              <a:rPr lang="cs-CZ" sz="2400" dirty="0" smtClean="0"/>
              <a:t> z tohoto účtu, a to nejlépe zpracované vždy ke konci kalendářního </a:t>
            </a:r>
            <a:r>
              <a:rPr lang="cs-CZ" sz="2400" b="1" dirty="0" smtClean="0"/>
              <a:t>měsíce.</a:t>
            </a:r>
            <a:r>
              <a:rPr lang="cs-CZ" sz="2400" dirty="0" smtClean="0"/>
              <a:t> </a:t>
            </a:r>
          </a:p>
          <a:p>
            <a:r>
              <a:rPr lang="cs-CZ" sz="2400" dirty="0" smtClean="0"/>
              <a:t>Kopie výpisů z účtu jsou povinnou přílohou monitorovací zprávy.</a:t>
            </a:r>
          </a:p>
          <a:p>
            <a:endParaRPr lang="cs-CZ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143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výpisu z účtu projektu</a:t>
            </a:r>
          </a:p>
        </p:txBody>
      </p:sp>
      <p:sp>
        <p:nvSpPr>
          <p:cNvPr id="10243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64" y="1493838"/>
            <a:ext cx="7929618" cy="5715023"/>
          </a:xfrm>
        </p:spPr>
        <p:txBody>
          <a:bodyPr/>
          <a:lstStyle/>
          <a:p>
            <a:r>
              <a:rPr lang="cs-CZ" sz="2400" dirty="0" smtClean="0"/>
              <a:t>Příručka pro příjemce umožňuje využívat k úhradě plateb i </a:t>
            </a:r>
            <a:r>
              <a:rPr lang="cs-CZ" sz="2400" b="1" dirty="0" smtClean="0"/>
              <a:t>jiný než projektový bankovní účet </a:t>
            </a:r>
            <a:r>
              <a:rPr lang="cs-CZ" sz="2400" dirty="0" smtClean="0"/>
              <a:t>(např. pro úhradu odvodů zdravotního a sociálního pojištění hrazených zaměstnavatelem za zaměstnance pracující jak na projektu, tak na jiných aktivitách organizace). V případě, že příjemce použil k úhradě způsobilých výdajů jiný než projektový bankovní účet, je nutné </a:t>
            </a:r>
            <a:r>
              <a:rPr lang="cs-CZ" sz="2400" b="1" dirty="0" smtClean="0"/>
              <a:t>doložit i kopii výpisu z tohoto účtu.</a:t>
            </a:r>
            <a:r>
              <a:rPr lang="cs-CZ" sz="2400" dirty="0" smtClean="0"/>
              <a:t> </a:t>
            </a:r>
            <a:r>
              <a:rPr lang="cs-CZ" sz="2400" i="1" dirty="0" smtClean="0"/>
              <a:t>U tohoto výpisu je možné začernit údaje vztahující se k jiné činnosti organizace</a:t>
            </a:r>
            <a:r>
              <a:rPr lang="cs-CZ" sz="2400" dirty="0" smtClean="0"/>
              <a:t>.</a:t>
            </a:r>
          </a:p>
          <a:p>
            <a:r>
              <a:rPr lang="cs-CZ" sz="2400" b="1" dirty="0" smtClean="0">
                <a:solidFill>
                  <a:schemeClr val="tx1"/>
                </a:solidFill>
              </a:rPr>
              <a:t>Ve výjimečných případech  </a:t>
            </a:r>
            <a:r>
              <a:rPr lang="cs-CZ" sz="2400" dirty="0" smtClean="0">
                <a:solidFill>
                  <a:schemeClr val="tx1"/>
                </a:solidFill>
              </a:rPr>
              <a:t>je možné během sledovaného monitorovacího období zahrnout i výdaje, které vznikly z provozního účtu organizace ve sledovaném monitorovacím období, ale k refundaci z projektového účtu došlo, až po uplynutí sledovaného monitorovacího obdobím tzn. v době přípravy monitorovací zprávy. NUTNO DOLOŽIT VÝPIS Z PROJEKTOVÉHO ÚČTU </a:t>
            </a:r>
          </a:p>
          <a:p>
            <a:endParaRPr lang="cs-CZ" b="1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0001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8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pracovní výkazy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76438" y="1922449"/>
            <a:ext cx="7635906" cy="4881576"/>
          </a:xfrm>
        </p:spPr>
        <p:txBody>
          <a:bodyPr/>
          <a:lstStyle/>
          <a:p>
            <a:r>
              <a:rPr lang="cs-CZ" sz="2800" b="1" dirty="0" smtClean="0"/>
              <a:t>Pracovní výkaz musí minimálně obsahovat</a:t>
            </a:r>
            <a:endParaRPr lang="cs-CZ" sz="2800" dirty="0" smtClean="0"/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identifikaci projektu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název subjektu (příjemce/partner)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jednoznačnou identifikaci pracovníka a zastávané funkce 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časové vymezení (měsíc a rok, ve kterém byla činnost prováděna)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údaje o úvazku v projektu, případně o zapojení do dalších projektů v téže organizaci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časový rozsah práce dle smlouvy a popis činností, které jsou vykonávány v rámci projektu v jednotlivých dnech konkrétního měsíce</a:t>
            </a:r>
          </a:p>
          <a:p>
            <a:pPr marL="1076325" lvl="4" indent="-215900">
              <a:spcAft>
                <a:spcPts val="0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0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popis činností musí být podrobně zpracován vzhledem ke konkrétním prováděným činnostem</a:t>
            </a:r>
            <a:r>
              <a:rPr lang="cs-CZ" sz="20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nestačí obecné formulace typu „administrativní práce“ nebo „vedení projektu“</a:t>
            </a:r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8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sp>
        <p:nvSpPr>
          <p:cNvPr id="1331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313" y="2351077"/>
            <a:ext cx="8143907" cy="4929198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 tabulky vyplňte rozpis mzdových nákladů všech členů realizačního týmu včetně partnerů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Možnost dokladování splnění pravidla  1,5 úvazku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endParaRPr lang="cs-CZ" sz="22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„</a:t>
            </a:r>
            <a:r>
              <a:rPr lang="cs-CZ" sz="2200" dirty="0" smtClean="0"/>
              <a:t>Svým podpisem stvrzuji, že v měsíci ……...2009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součet mých pracovních úvazků na dalších činnostech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(např. na kmenových činnostech, na dalších projektech)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 ………….., </a:t>
            </a:r>
            <a:r>
              <a:rPr lang="cs-CZ" sz="2200" kern="1200" dirty="0" err="1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</a:t>
            </a: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………………… a současně na 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2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projektu……………….nepřekračuje 1,5 úvazku.“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endParaRPr lang="cs-CZ" sz="22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sp>
        <p:nvSpPr>
          <p:cNvPr id="13315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313" y="1922449"/>
            <a:ext cx="8072469" cy="5357826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pracovními smlouvami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(nebo odpovídajícími typy smluv) v monitorovací zprávě projektu, ve které budou odpovídající osobní výdaje daného pracovníka poprvé uplatňovány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výplatní listinou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nebo </a:t>
            </a: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výplatní páskou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zapojených pracovníků, případně </a:t>
            </a: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mzdovými listy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výpisem z projektového účtu/z provozního účtu organizace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ve kterém jsou identifikované převody výplat jednotlivým pracovníkům a převody zákonných odvodů a daní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pracovními výkazy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za jednotlivé pracovníky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rozpisem mzdových nákladů </a:t>
            </a: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pracovníků projektu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1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případně dalšími doklady, které jsou v souladu s platnou legislativou (výdajové pokladní doklady u mzdy vyplácené v hotovosti apod.)</a:t>
            </a:r>
          </a:p>
          <a:p>
            <a:pPr>
              <a:lnSpc>
                <a:spcPct val="100000"/>
              </a:lnSpc>
              <a:spcAft>
                <a:spcPct val="0"/>
              </a:spcAft>
              <a:buClr>
                <a:srgbClr val="F3912C"/>
              </a:buClr>
              <a:buSzPct val="100000"/>
              <a:buFont typeface="Wingdings" charset="2"/>
              <a:buChar char="Ø"/>
            </a:pPr>
            <a:endParaRPr lang="cs-CZ" sz="24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Nadpis 1"/>
          <p:cNvSpPr>
            <a:spLocks noGrp="1"/>
          </p:cNvSpPr>
          <p:nvPr>
            <p:ph type="title"/>
          </p:nvPr>
        </p:nvSpPr>
        <p:spPr>
          <a:xfrm>
            <a:off x="1539875" y="422275"/>
            <a:ext cx="8540750" cy="1214422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mzdové náklady</a:t>
            </a:r>
          </a:p>
        </p:txBody>
      </p:sp>
      <p:pic>
        <p:nvPicPr>
          <p:cNvPr id="4" name="Obrázek 3" descr="mzdové ná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25602" y="2208201"/>
            <a:ext cx="7875587" cy="4929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11430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cestovní náklady</a:t>
            </a:r>
          </a:p>
        </p:txBody>
      </p:sp>
      <p:sp>
        <p:nvSpPr>
          <p:cNvPr id="1433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88" y="2065325"/>
            <a:ext cx="7929562" cy="4929200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cestovní příkaz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(musí obsahovat účel cesty související s projektem)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vyúčtování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pracovní cesty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doklady o úhradách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výdajů (výpis z účtu, výdajové doklady, jízdenky za vlak/ autobus atd.)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zpráva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ze zahraniční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defRPr/>
            </a:pPr>
            <a:endParaRPr lang="cs-CZ" sz="21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1143008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cestovní náklady</a:t>
            </a:r>
          </a:p>
        </p:txBody>
      </p:sp>
      <p:sp>
        <p:nvSpPr>
          <p:cNvPr id="1433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54188" y="2065325"/>
            <a:ext cx="7929562" cy="4929200"/>
          </a:xfrm>
        </p:spPr>
        <p:txBody>
          <a:bodyPr/>
          <a:lstStyle/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cestovní příkaz (musí obsahovat účel cesty související s projektem)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vyúčtování pracovní cesty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doklady o úhradách výdajů (výpis z účtu, výdajové doklady, jízdenky za vlak/ autobus/ atd.)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16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stručná zpráva ze služební cesty</a:t>
            </a:r>
          </a:p>
          <a:p>
            <a:pPr lvl="3">
              <a:lnSpc>
                <a:spcPct val="100000"/>
              </a:lnSpc>
              <a:spcAft>
                <a:spcPts val="0"/>
              </a:spcAft>
              <a:buClr>
                <a:srgbClr val="F3912C"/>
              </a:buClr>
              <a:buSzPct val="100000"/>
              <a:defRPr/>
            </a:pPr>
            <a:endParaRPr lang="cs-CZ" sz="2100" dirty="0" smtClean="0"/>
          </a:p>
        </p:txBody>
      </p:sp>
      <p:pic>
        <p:nvPicPr>
          <p:cNvPr id="4" name="Obrázek 3" descr="cestovní ná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754188" y="1708150"/>
            <a:ext cx="7997825" cy="502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107154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 -  odpisy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539850" y="1779573"/>
            <a:ext cx="7929618" cy="52683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b="1" dirty="0">
                <a:solidFill>
                  <a:schemeClr val="tx1"/>
                </a:solidFill>
              </a:rPr>
              <a:t>Daňové </a:t>
            </a:r>
            <a:r>
              <a:rPr lang="cs-CZ" b="1" dirty="0" smtClean="0">
                <a:solidFill>
                  <a:schemeClr val="tx1"/>
                </a:solidFill>
              </a:rPr>
              <a:t>odpisy </a:t>
            </a:r>
            <a:r>
              <a:rPr lang="cs-CZ" b="1" dirty="0">
                <a:solidFill>
                  <a:schemeClr val="tx1"/>
                </a:solidFill>
              </a:rPr>
              <a:t>– odpisy neboli amortizace vlastního dlouhodobého </a:t>
            </a:r>
            <a:r>
              <a:rPr lang="cs-CZ" b="1" dirty="0" smtClean="0">
                <a:solidFill>
                  <a:schemeClr val="tx1"/>
                </a:solidFill>
              </a:rPr>
              <a:t>hmotného </a:t>
            </a:r>
            <a:r>
              <a:rPr lang="cs-CZ" b="1" dirty="0">
                <a:solidFill>
                  <a:schemeClr val="tx1"/>
                </a:solidFill>
              </a:rPr>
              <a:t>nebo nehmotného majetku (pořízeného před začátkem realizace projektu nebo i v průběhu realizace) jsou způsobilými výdaji projektu, jestliže jsou splněny následující podmínky</a:t>
            </a:r>
            <a:r>
              <a:rPr lang="cs-CZ" b="1" dirty="0" smtClean="0">
                <a:solidFill>
                  <a:schemeClr val="tx1"/>
                </a:solidFill>
              </a:rPr>
              <a:t>:</a:t>
            </a:r>
          </a:p>
          <a:p>
            <a:endParaRPr lang="cs-CZ" b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a) k nákupu dotčeného majetku </a:t>
            </a:r>
            <a:r>
              <a:rPr lang="cs-CZ" i="1" dirty="0">
                <a:solidFill>
                  <a:schemeClr val="tx1"/>
                </a:solidFill>
              </a:rPr>
              <a:t>nebyly využity veřejné </a:t>
            </a:r>
            <a:r>
              <a:rPr lang="cs-CZ" i="1" dirty="0" smtClean="0">
                <a:solidFill>
                  <a:schemeClr val="tx1"/>
                </a:solidFill>
              </a:rPr>
              <a:t>prostředky</a:t>
            </a:r>
            <a:endParaRPr lang="cs-CZ" i="1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b) jsou uplatňovány </a:t>
            </a:r>
            <a:r>
              <a:rPr lang="cs-CZ" i="1" dirty="0">
                <a:solidFill>
                  <a:schemeClr val="tx1"/>
                </a:solidFill>
              </a:rPr>
              <a:t>v alikvotní výši</a:t>
            </a:r>
            <a:r>
              <a:rPr lang="cs-CZ" dirty="0">
                <a:solidFill>
                  <a:schemeClr val="tx1"/>
                </a:solidFill>
              </a:rPr>
              <a:t> s ohledem na míru využití daného </a:t>
            </a:r>
            <a:r>
              <a:rPr lang="cs-CZ" dirty="0" smtClean="0">
                <a:solidFill>
                  <a:schemeClr val="tx1"/>
                </a:solidFill>
              </a:rPr>
              <a:t>majetku v </a:t>
            </a:r>
            <a:r>
              <a:rPr lang="cs-CZ" dirty="0">
                <a:solidFill>
                  <a:schemeClr val="tx1"/>
                </a:solidFill>
              </a:rPr>
              <a:t>rámci realizace </a:t>
            </a:r>
            <a:r>
              <a:rPr lang="cs-CZ" dirty="0" smtClean="0">
                <a:solidFill>
                  <a:schemeClr val="tx1"/>
                </a:solidFill>
              </a:rPr>
              <a:t>projektu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pl-PL" dirty="0">
                <a:solidFill>
                  <a:schemeClr val="tx1"/>
                </a:solidFill>
              </a:rPr>
              <a:t>c) jsou uplatňovány pouze po dobu realizace </a:t>
            </a:r>
            <a:r>
              <a:rPr lang="pl-PL" dirty="0" smtClean="0">
                <a:solidFill>
                  <a:schemeClr val="tx1"/>
                </a:solidFill>
              </a:rPr>
              <a:t>projektu</a:t>
            </a:r>
            <a:endParaRPr lang="pl-PL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d) je možné je </a:t>
            </a:r>
            <a:r>
              <a:rPr lang="cs-CZ" i="1" dirty="0">
                <a:solidFill>
                  <a:schemeClr val="tx1"/>
                </a:solidFill>
              </a:rPr>
              <a:t>doložit účetním dokladem dokládajícím pořizovací cenu </a:t>
            </a:r>
            <a:r>
              <a:rPr lang="cs-CZ" dirty="0" smtClean="0">
                <a:solidFill>
                  <a:schemeClr val="tx1"/>
                </a:solidFill>
              </a:rPr>
              <a:t>majetku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e) majetek je odpisován dle odpisového plánu </a:t>
            </a:r>
            <a:r>
              <a:rPr lang="cs-CZ" dirty="0" smtClean="0">
                <a:solidFill>
                  <a:schemeClr val="tx1"/>
                </a:solidFill>
              </a:rPr>
              <a:t>příjemce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f) výše ročních odpisů je stanovena jednou z metod </a:t>
            </a:r>
            <a:r>
              <a:rPr lang="cs-CZ" i="1" dirty="0">
                <a:solidFill>
                  <a:schemeClr val="tx1"/>
                </a:solidFill>
              </a:rPr>
              <a:t>daňového odpisu </a:t>
            </a:r>
            <a:r>
              <a:rPr lang="cs-CZ" dirty="0">
                <a:solidFill>
                  <a:schemeClr val="tx1"/>
                </a:solidFill>
              </a:rPr>
              <a:t>pro </a:t>
            </a:r>
            <a:r>
              <a:rPr lang="cs-CZ" dirty="0" smtClean="0">
                <a:solidFill>
                  <a:schemeClr val="tx1"/>
                </a:solidFill>
              </a:rPr>
              <a:t>účely daně </a:t>
            </a:r>
            <a:r>
              <a:rPr lang="cs-CZ" dirty="0">
                <a:solidFill>
                  <a:schemeClr val="tx1"/>
                </a:solidFill>
              </a:rPr>
              <a:t>z příjmu pro jednotlivé druhy majetku a jsou způsobilé pouze po </a:t>
            </a:r>
            <a:r>
              <a:rPr lang="cs-CZ" dirty="0" smtClean="0">
                <a:solidFill>
                  <a:schemeClr val="tx1"/>
                </a:solidFill>
              </a:rPr>
              <a:t>dobu, kdy </a:t>
            </a:r>
            <a:r>
              <a:rPr lang="cs-CZ" dirty="0">
                <a:solidFill>
                  <a:schemeClr val="tx1"/>
                </a:solidFill>
              </a:rPr>
              <a:t>je majetek využíván pro účely </a:t>
            </a:r>
            <a:r>
              <a:rPr lang="cs-CZ" dirty="0" smtClean="0">
                <a:solidFill>
                  <a:schemeClr val="tx1"/>
                </a:solidFill>
              </a:rPr>
              <a:t>projektu</a:t>
            </a:r>
            <a:endParaRPr lang="cs-CZ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pl-PL" dirty="0">
                <a:solidFill>
                  <a:schemeClr val="tx1"/>
                </a:solidFill>
              </a:rPr>
              <a:t>g) odpisy se zaokrouhlují na celé koruny </a:t>
            </a:r>
            <a:r>
              <a:rPr lang="pl-PL" dirty="0" smtClean="0">
                <a:solidFill>
                  <a:schemeClr val="tx1"/>
                </a:solidFill>
              </a:rPr>
              <a:t>nahoru</a:t>
            </a:r>
            <a:endParaRPr lang="pl-PL" dirty="0">
              <a:solidFill>
                <a:schemeClr val="tx1"/>
              </a:solidFill>
            </a:endParaRPr>
          </a:p>
          <a:p>
            <a:pPr>
              <a:spcAft>
                <a:spcPts val="600"/>
              </a:spcAft>
            </a:pPr>
            <a:r>
              <a:rPr lang="cs-CZ" dirty="0">
                <a:solidFill>
                  <a:schemeClr val="tx1"/>
                </a:solidFill>
              </a:rPr>
              <a:t>h) příjemce si vybere formu </a:t>
            </a:r>
            <a:r>
              <a:rPr lang="cs-CZ" dirty="0" smtClean="0">
                <a:solidFill>
                  <a:schemeClr val="tx1"/>
                </a:solidFill>
              </a:rPr>
              <a:t>odpisování, </a:t>
            </a:r>
            <a:r>
              <a:rPr lang="cs-CZ" dirty="0">
                <a:solidFill>
                  <a:schemeClr val="tx1"/>
                </a:solidFill>
              </a:rPr>
              <a:t>kterou bude používat po </a:t>
            </a:r>
            <a:r>
              <a:rPr lang="cs-CZ" dirty="0" smtClean="0">
                <a:solidFill>
                  <a:schemeClr val="tx1"/>
                </a:solidFill>
              </a:rPr>
              <a:t>celou dobu </a:t>
            </a:r>
            <a:r>
              <a:rPr lang="cs-CZ" dirty="0">
                <a:solidFill>
                  <a:schemeClr val="tx1"/>
                </a:solidFill>
              </a:rPr>
              <a:t>realizace projektu, tuto nastavenou formu již nebude moci </a:t>
            </a:r>
            <a:r>
              <a:rPr lang="cs-CZ" dirty="0" smtClean="0">
                <a:solidFill>
                  <a:schemeClr val="tx1"/>
                </a:solidFill>
              </a:rPr>
              <a:t>měnit</a:t>
            </a:r>
            <a:endParaRPr lang="cs-CZ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107154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Dokladování způsobilých výdajů - odpisy</a:t>
            </a:r>
          </a:p>
        </p:txBody>
      </p:sp>
      <p:pic>
        <p:nvPicPr>
          <p:cNvPr id="4" name="Obrázek 3" descr="odpis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75" y="1493838"/>
            <a:ext cx="7491413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Zástupný symbol pro text 8"/>
          <p:cNvSpPr txBox="1">
            <a:spLocks/>
          </p:cNvSpPr>
          <p:nvPr/>
        </p:nvSpPr>
        <p:spPr bwMode="auto">
          <a:xfrm>
            <a:off x="1968500" y="6708775"/>
            <a:ext cx="3492500" cy="285750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1600" i="1" kern="0" dirty="0">
              <a:solidFill>
                <a:schemeClr val="bg1">
                  <a:lumMod val="50000"/>
                </a:schemeClr>
              </a:solidFill>
              <a:latin typeface="Calibri" pitchFamily="34" charset="0"/>
              <a:cs typeface="+mn-cs"/>
            </a:endParaRPr>
          </a:p>
        </p:txBody>
      </p:sp>
      <p:sp>
        <p:nvSpPr>
          <p:cNvPr id="4099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Zástupný symbol pro obsah 7"/>
          <p:cNvSpPr txBox="1">
            <a:spLocks/>
          </p:cNvSpPr>
          <p:nvPr/>
        </p:nvSpPr>
        <p:spPr bwMode="auto">
          <a:xfrm>
            <a:off x="1897062" y="1636697"/>
            <a:ext cx="7786719" cy="5113353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24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97040" y="1636697"/>
            <a:ext cx="7883549" cy="5184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r>
              <a:rPr lang="cs-CZ" sz="2600" b="1" dirty="0" smtClean="0">
                <a:solidFill>
                  <a:schemeClr val="tx1"/>
                </a:solidFill>
              </a:rPr>
              <a:t>příloha MZ č. 4</a:t>
            </a:r>
          </a:p>
          <a:p>
            <a:pPr>
              <a:spcAft>
                <a:spcPts val="1425"/>
              </a:spcAft>
              <a:defRPr/>
            </a:pPr>
            <a:r>
              <a:rPr lang="cs-CZ" sz="2600" b="1" dirty="0" smtClean="0">
                <a:solidFill>
                  <a:schemeClr val="tx1"/>
                </a:solidFill>
              </a:rPr>
              <a:t>Přílohy </a:t>
            </a:r>
            <a:r>
              <a:rPr lang="cs-CZ" sz="2600" b="1" dirty="0" err="1" smtClean="0">
                <a:solidFill>
                  <a:schemeClr val="tx1"/>
                </a:solidFill>
              </a:rPr>
              <a:t>ŽoP</a:t>
            </a:r>
            <a:endParaRPr lang="cs-CZ" sz="2600" b="1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Soupiska </a:t>
            </a:r>
            <a:r>
              <a:rPr lang="cs-CZ" sz="2400" dirty="0">
                <a:solidFill>
                  <a:schemeClr val="tx1"/>
                </a:solidFill>
              </a:rPr>
              <a:t>účetních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Kopie účetních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Kopie výpisu z účtu </a:t>
            </a:r>
            <a:r>
              <a:rPr lang="cs-CZ" sz="2400" dirty="0" smtClean="0">
                <a:solidFill>
                  <a:schemeClr val="tx1"/>
                </a:solidFill>
              </a:rPr>
              <a:t>projektu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Přehled čerpání způsobilých </a:t>
            </a:r>
            <a:r>
              <a:rPr lang="cs-CZ" sz="2400" dirty="0" smtClean="0">
                <a:solidFill>
                  <a:schemeClr val="tx1"/>
                </a:solidFill>
              </a:rPr>
              <a:t>výdajů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Dokladování způsobilých výdajů – pracovní </a:t>
            </a:r>
            <a:r>
              <a:rPr lang="cs-CZ" sz="2400" dirty="0" smtClean="0">
                <a:solidFill>
                  <a:schemeClr val="tx1"/>
                </a:solidFill>
              </a:rPr>
              <a:t>výkazy</a:t>
            </a:r>
            <a:endParaRPr lang="cs-CZ" sz="2400" baseline="30000" dirty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Dokladování </a:t>
            </a:r>
            <a:r>
              <a:rPr lang="cs-CZ" sz="2400" dirty="0">
                <a:solidFill>
                  <a:schemeClr val="tx1"/>
                </a:solidFill>
              </a:rPr>
              <a:t>způsobilých výdajů – mzdové </a:t>
            </a:r>
            <a:r>
              <a:rPr lang="cs-CZ" sz="2400" dirty="0" smtClean="0">
                <a:solidFill>
                  <a:schemeClr val="tx1"/>
                </a:solidFill>
              </a:rPr>
              <a:t>náklady</a:t>
            </a:r>
            <a:endParaRPr lang="cs-CZ" sz="2400" baseline="30000" dirty="0" smtClean="0">
              <a:solidFill>
                <a:schemeClr val="tx1"/>
              </a:solidFill>
            </a:endParaRP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Dokladování </a:t>
            </a:r>
            <a:r>
              <a:rPr lang="cs-CZ" sz="2400" dirty="0">
                <a:solidFill>
                  <a:schemeClr val="tx1"/>
                </a:solidFill>
              </a:rPr>
              <a:t>způsobilých výdajů – cestovní náklady</a:t>
            </a:r>
          </a:p>
          <a:p>
            <a:pPr lvl="3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Dokladování způsobilých výdajů – odpisy</a:t>
            </a:r>
          </a:p>
          <a:p>
            <a:pPr lvl="4">
              <a:spcAft>
                <a:spcPts val="1425"/>
              </a:spcAft>
              <a:buFont typeface="Arial" pitchFamily="34" charset="0"/>
              <a:buChar char="•"/>
              <a:defRPr/>
            </a:pPr>
            <a:endParaRPr lang="cs-CZ" sz="16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3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400"/>
            <a:ext cx="8540750" cy="785793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Nesrovnalosti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1565259"/>
            <a:ext cx="8072494" cy="47528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Veřejná finanční podpora je poskytována na základě a v souladu s rozpočtovými pravidly, dle:</a:t>
            </a:r>
          </a:p>
          <a:p>
            <a:endParaRPr lang="cs-CZ" sz="2400" dirty="0" smtClean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Nařízení Rady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dirty="0" smtClean="0">
                <a:solidFill>
                  <a:schemeClr val="tx1"/>
                </a:solidFill>
              </a:rPr>
              <a:t>Zákona </a:t>
            </a:r>
            <a:r>
              <a:rPr lang="cs-CZ" sz="2400" b="1" dirty="0">
                <a:solidFill>
                  <a:schemeClr val="tx1"/>
                </a:solidFill>
              </a:rPr>
              <a:t>č. 218/2000 Sb., o rozpočtových pravidlech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Zákona </a:t>
            </a:r>
            <a:r>
              <a:rPr lang="cs-CZ" sz="2400" dirty="0">
                <a:solidFill>
                  <a:schemeClr val="tx1"/>
                </a:solidFill>
              </a:rPr>
              <a:t>č. 250/2000 Sb., o rozpočtových pravidlech územních rozpočtů</a:t>
            </a: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375"/>
            <a:ext cx="8540750" cy="785793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Nařízení Rady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1565259"/>
            <a:ext cx="8072494" cy="387074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400" dirty="0" smtClean="0">
                <a:solidFill>
                  <a:schemeClr val="tx1"/>
                </a:solidFill>
              </a:rPr>
              <a:t>Nesrovnalostí se rozumí jakékoliv porušení ustanovení práva společenství vyplývající z jednání nebo opomenutí hospodářského subjektu, v důsledku kterého je nebo by mohl být poškozen souhrnný rozpočet Společenství nebo rozpočty Společenstvím spravované, a to buď snížením nebo ztrátou příjmů z vlastních zdrojů vybíraných přímo ve prospěch Společenství, nebo formou neoprávněného výdaje.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Zákon č. 218/2000 Sb.,</a:t>
            </a:r>
            <a:b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 o rozpočtových pravidlech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40658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Neoprávněným použitím peněžních prostředků státního rozpočtu, státního fondu nebo Národního fondu je jejich výdej, jehož provedením byla porušena povinnost stanovená právním předpisem, Rozhodnutím o poskytnutí dotace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Nelze-li prokázat, jak byly tyto prostředky použity</a:t>
            </a: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3200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Zákon č. 250/2000 Sb., o rozpočtových pravidlech územních rozpočtů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23328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k</a:t>
            </a:r>
            <a:r>
              <a:rPr lang="cs-CZ" sz="2400" dirty="0" smtClean="0">
                <a:solidFill>
                  <a:schemeClr val="tx1"/>
                </a:solidFill>
              </a:rPr>
              <a:t>aždé </a:t>
            </a:r>
            <a:r>
              <a:rPr lang="cs-CZ" sz="2400" dirty="0">
                <a:solidFill>
                  <a:schemeClr val="tx1"/>
                </a:solidFill>
              </a:rPr>
              <a:t>neoprávněné použití nebo zadržení peněžních prostředků patřících či svěřených územnímu samosprávnému </a:t>
            </a:r>
            <a:r>
              <a:rPr lang="cs-CZ" sz="2400" dirty="0" smtClean="0">
                <a:solidFill>
                  <a:schemeClr val="tx1"/>
                </a:solidFill>
              </a:rPr>
              <a:t>celku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07937"/>
            <a:ext cx="8540750" cy="1214446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Řešení nesrovnalostí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33788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krácení </a:t>
            </a:r>
            <a:r>
              <a:rPr lang="cs-CZ" sz="2400" dirty="0">
                <a:solidFill>
                  <a:schemeClr val="tx1"/>
                </a:solidFill>
              </a:rPr>
              <a:t>příslušné Žádosti o platbu (krácení výše podpory</a:t>
            </a:r>
            <a:r>
              <a:rPr lang="cs-CZ" sz="2400" dirty="0" smtClean="0">
                <a:solidFill>
                  <a:schemeClr val="tx1"/>
                </a:solidFill>
              </a:rPr>
              <a:t>)</a:t>
            </a: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 smtClean="0">
                <a:solidFill>
                  <a:schemeClr val="tx1"/>
                </a:solidFill>
              </a:rPr>
              <a:t>hlásit na </a:t>
            </a:r>
            <a:r>
              <a:rPr lang="cs-CZ" sz="2400" dirty="0">
                <a:solidFill>
                  <a:schemeClr val="tx1"/>
                </a:solidFill>
              </a:rPr>
              <a:t>místně příslušný Finanční úřad, který posoudí, zda k porušení rozpočtové kázně došlo či </a:t>
            </a:r>
            <a:r>
              <a:rPr lang="cs-CZ" sz="2400" dirty="0" smtClean="0">
                <a:solidFill>
                  <a:schemeClr val="tx1"/>
                </a:solidFill>
              </a:rPr>
              <a:t>nikoli</a:t>
            </a: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Nadpis 1"/>
          <p:cNvSpPr>
            <a:spLocks noGrp="1"/>
          </p:cNvSpPr>
          <p:nvPr>
            <p:ph type="title"/>
          </p:nvPr>
        </p:nvSpPr>
        <p:spPr>
          <a:xfrm>
            <a:off x="1539875" y="279375"/>
            <a:ext cx="8540750" cy="928694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Příklady nesrovnalostí</a:t>
            </a:r>
          </a:p>
        </p:txBody>
      </p:sp>
      <p:sp>
        <p:nvSpPr>
          <p:cNvPr id="5" name="Obdélník 4"/>
          <p:cNvSpPr/>
          <p:nvPr/>
        </p:nvSpPr>
        <p:spPr>
          <a:xfrm>
            <a:off x="1754164" y="2208201"/>
            <a:ext cx="8072494" cy="4081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porušení podmínek výběrového řízení, kdy není dodržena povinnost sčítání obdobných a spolu souvisejících </a:t>
            </a:r>
            <a:r>
              <a:rPr lang="cs-CZ" sz="2400" dirty="0" smtClean="0">
                <a:solidFill>
                  <a:schemeClr val="tx1"/>
                </a:solidFill>
              </a:rPr>
              <a:t>plnění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opakované nedoložení požadovaných </a:t>
            </a:r>
            <a:r>
              <a:rPr lang="cs-CZ" sz="2400" dirty="0" smtClean="0">
                <a:solidFill>
                  <a:schemeClr val="tx1"/>
                </a:solidFill>
              </a:rPr>
              <a:t>dokladů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nezpůsobilé výdaje dle </a:t>
            </a:r>
            <a:r>
              <a:rPr lang="cs-CZ" sz="2400" dirty="0" smtClean="0">
                <a:solidFill>
                  <a:schemeClr val="tx1"/>
                </a:solidFill>
              </a:rPr>
              <a:t>Příručky </a:t>
            </a:r>
            <a:r>
              <a:rPr lang="cs-CZ" sz="2400" dirty="0">
                <a:solidFill>
                  <a:schemeClr val="tx1"/>
                </a:solidFill>
              </a:rPr>
              <a:t>pro </a:t>
            </a:r>
            <a:r>
              <a:rPr lang="cs-CZ" sz="2400" dirty="0" smtClean="0">
                <a:solidFill>
                  <a:schemeClr val="tx1"/>
                </a:solidFill>
              </a:rPr>
              <a:t>příjemce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neodůvodněné </a:t>
            </a:r>
            <a:r>
              <a:rPr lang="cs-CZ" sz="2400" dirty="0" smtClean="0">
                <a:solidFill>
                  <a:schemeClr val="tx1"/>
                </a:solidFill>
              </a:rPr>
              <a:t>výdaje</a:t>
            </a:r>
            <a:endParaRPr lang="cs-CZ" sz="2400" dirty="0">
              <a:solidFill>
                <a:schemeClr val="tx1"/>
              </a:solidFill>
            </a:endParaRPr>
          </a:p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dirty="0">
                <a:solidFill>
                  <a:schemeClr val="tx1"/>
                </a:solidFill>
              </a:rPr>
              <a:t>neefektivní a nehospodárné </a:t>
            </a:r>
            <a:r>
              <a:rPr lang="cs-CZ" sz="2400" dirty="0" smtClean="0">
                <a:solidFill>
                  <a:schemeClr val="tx1"/>
                </a:solidFill>
              </a:rPr>
              <a:t>výdaje</a:t>
            </a: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bdélník 4"/>
          <p:cNvSpPr/>
          <p:nvPr/>
        </p:nvSpPr>
        <p:spPr>
          <a:xfrm>
            <a:off x="1754164" y="2208201"/>
            <a:ext cx="8072494" cy="34206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4" eaLnBrk="0">
              <a:spcAft>
                <a:spcPts val="1425"/>
              </a:spcAft>
              <a:buClr>
                <a:srgbClr val="FFA41D"/>
              </a:buClr>
              <a:buSzPct val="100000"/>
              <a:defRPr/>
            </a:pPr>
            <a:r>
              <a:rPr lang="cs-CZ" sz="2800" b="1" dirty="0" smtClean="0">
                <a:solidFill>
                  <a:schemeClr val="tx1"/>
                </a:solidFill>
              </a:rPr>
              <a:t>  Vzniku </a:t>
            </a:r>
            <a:r>
              <a:rPr lang="cs-CZ" sz="2800" b="1" dirty="0">
                <a:solidFill>
                  <a:schemeClr val="tx1"/>
                </a:solidFill>
              </a:rPr>
              <a:t>nesrovnalostí lze ze strany příjemců předcházet znalostí podmínek, za kterých jim byly poskytnuty finanční prostředky. </a:t>
            </a:r>
            <a:r>
              <a:rPr lang="cs-CZ" sz="2800" b="1" dirty="0" smtClean="0">
                <a:solidFill>
                  <a:schemeClr val="tx1"/>
                </a:solidFill>
              </a:rPr>
              <a:t>Tyto </a:t>
            </a:r>
            <a:r>
              <a:rPr lang="cs-CZ" sz="2800" b="1" dirty="0">
                <a:solidFill>
                  <a:schemeClr val="tx1"/>
                </a:solidFill>
              </a:rPr>
              <a:t>podmínky jsou obsaženy v Příručce pro příjemce. Případné nejasnosti doporučujeme konzultovat s O 46 CERA.</a:t>
            </a:r>
            <a:endParaRPr lang="cs-CZ" sz="2800" dirty="0">
              <a:solidFill>
                <a:schemeClr val="tx1"/>
              </a:solidFill>
            </a:endParaRPr>
          </a:p>
          <a:p>
            <a:pPr>
              <a:buFont typeface="Arial" pitchFamily="34" charset="0"/>
              <a:buChar char="•"/>
            </a:pPr>
            <a:endParaRPr lang="cs-CZ" sz="24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897063" y="565128"/>
            <a:ext cx="6048375" cy="1285883"/>
          </a:xfrm>
        </p:spPr>
        <p:txBody>
          <a:bodyPr/>
          <a:lstStyle/>
          <a:p>
            <a:pPr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Děkuji za pozornost</a:t>
            </a:r>
            <a: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cs-CZ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968478" y="2136763"/>
            <a:ext cx="7707313" cy="4595823"/>
          </a:xfrm>
        </p:spPr>
        <p:txBody>
          <a:bodyPr/>
          <a:lstStyle/>
          <a:p>
            <a:pPr>
              <a:defRPr/>
            </a:pPr>
            <a:r>
              <a:rPr lang="cs-CZ" sz="24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Kontakt:</a:t>
            </a:r>
          </a:p>
          <a:p>
            <a:pPr>
              <a:defRPr/>
            </a:pPr>
            <a:r>
              <a:rPr lang="cs-CZ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Ing. Ivana Vostrá</a:t>
            </a:r>
          </a:p>
          <a:p>
            <a:pPr>
              <a:defRPr/>
            </a:pPr>
            <a:r>
              <a:rPr lang="cs-CZ" sz="24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Finanční manažer</a:t>
            </a:r>
          </a:p>
          <a:p>
            <a:pPr>
              <a:defRPr/>
            </a:pPr>
            <a:r>
              <a:rPr lang="cs-CZ" sz="2400" dirty="0" smtClean="0"/>
              <a:t>email</a:t>
            </a:r>
            <a:r>
              <a:rPr lang="cs-CZ" sz="2400" dirty="0" smtClean="0">
                <a:solidFill>
                  <a:schemeClr val="tx1"/>
                </a:solidFill>
              </a:rPr>
              <a:t>: </a:t>
            </a:r>
            <a:r>
              <a:rPr lang="cs-CZ" sz="2400" dirty="0" err="1" smtClean="0">
                <a:solidFill>
                  <a:schemeClr val="tx1"/>
                </a:solidFill>
                <a:hlinkClick r:id="rId3"/>
              </a:rPr>
              <a:t>ivana.vostra</a:t>
            </a:r>
            <a:r>
              <a:rPr lang="cs-CZ" sz="2400" dirty="0" smtClean="0">
                <a:solidFill>
                  <a:schemeClr val="tx1"/>
                </a:solidFill>
                <a:hlinkClick r:id="rId3"/>
              </a:rPr>
              <a:t>@</a:t>
            </a:r>
            <a:r>
              <a:rPr lang="cs-CZ" sz="2400" dirty="0" err="1" smtClean="0">
                <a:solidFill>
                  <a:schemeClr val="tx1"/>
                </a:solidFill>
                <a:hlinkClick r:id="rId3"/>
              </a:rPr>
              <a:t>msmt.cz</a:t>
            </a:r>
            <a:endParaRPr lang="cs-CZ" sz="24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cs-CZ" sz="2400" dirty="0" smtClean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defRPr/>
            </a:pPr>
            <a:endParaRPr lang="cs-CZ" sz="2400" dirty="0" smtClean="0"/>
          </a:p>
          <a:p>
            <a:pPr>
              <a:defRPr/>
            </a:pPr>
            <a:r>
              <a:rPr lang="cs-CZ" sz="2400" dirty="0" smtClean="0"/>
              <a:t> </a:t>
            </a:r>
          </a:p>
          <a:p>
            <a:pPr>
              <a:defRPr/>
            </a:pPr>
            <a:r>
              <a:rPr lang="cs-CZ" sz="2400" dirty="0" smtClean="0"/>
              <a:t> </a:t>
            </a:r>
          </a:p>
          <a:p>
            <a:pPr>
              <a:defRPr/>
            </a:pPr>
            <a:r>
              <a:rPr lang="cs-CZ" sz="2400" dirty="0" smtClean="0"/>
              <a:t> 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</a:p>
        </p:txBody>
      </p:sp>
      <p:sp>
        <p:nvSpPr>
          <p:cNvPr id="4" name="Zástupný symbol pro obsah 7"/>
          <p:cNvSpPr txBox="1">
            <a:spLocks/>
          </p:cNvSpPr>
          <p:nvPr/>
        </p:nvSpPr>
        <p:spPr bwMode="auto">
          <a:xfrm>
            <a:off x="1396974" y="1779573"/>
            <a:ext cx="7883549" cy="5184792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3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5" name="Obrázek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968478" y="1922449"/>
            <a:ext cx="750099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6469072" y="2351077"/>
            <a:ext cx="285752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111354" y="3708399"/>
            <a:ext cx="7072362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Nadpis 5"/>
          <p:cNvSpPr>
            <a:spLocks noGrp="1"/>
          </p:cNvSpPr>
          <p:nvPr>
            <p:ph type="title"/>
          </p:nvPr>
        </p:nvSpPr>
        <p:spPr>
          <a:xfrm>
            <a:off x="1539875" y="350838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cs-CZ" sz="4400" dirty="0" smtClean="0"/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25625" y="1493838"/>
            <a:ext cx="7669213" cy="46132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>
              <a:spcAft>
                <a:spcPts val="1425"/>
              </a:spcAft>
              <a:defRPr/>
            </a:pPr>
            <a:endParaRPr lang="cs-CZ" sz="2400" dirty="0">
              <a:solidFill>
                <a:schemeClr val="tx1"/>
              </a:solidFill>
            </a:endParaRPr>
          </a:p>
        </p:txBody>
      </p:sp>
      <p:pic>
        <p:nvPicPr>
          <p:cNvPr id="4" name="Obrázek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7040" y="1779573"/>
            <a:ext cx="7715304" cy="528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2182792" y="2851143"/>
            <a:ext cx="3000396" cy="857256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2254230" y="4494217"/>
            <a:ext cx="2857520" cy="1000132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8" name="Zaoblený obdélník 7"/>
          <p:cNvSpPr/>
          <p:nvPr/>
        </p:nvSpPr>
        <p:spPr bwMode="auto">
          <a:xfrm>
            <a:off x="2254230" y="5637225"/>
            <a:ext cx="2857520" cy="928694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9" name="Zaoblený obdélník 8"/>
          <p:cNvSpPr/>
          <p:nvPr/>
        </p:nvSpPr>
        <p:spPr bwMode="auto">
          <a:xfrm>
            <a:off x="5969006" y="4779969"/>
            <a:ext cx="321471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10" name="Zaoblený obdélník 9"/>
          <p:cNvSpPr/>
          <p:nvPr/>
        </p:nvSpPr>
        <p:spPr bwMode="auto">
          <a:xfrm>
            <a:off x="5969006" y="5851539"/>
            <a:ext cx="3214710" cy="785818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Nadpis 5"/>
          <p:cNvSpPr>
            <a:spLocks noGrp="1"/>
          </p:cNvSpPr>
          <p:nvPr>
            <p:ph type="title"/>
          </p:nvPr>
        </p:nvSpPr>
        <p:spPr>
          <a:xfrm>
            <a:off x="1539875" y="493689"/>
            <a:ext cx="8540750" cy="704850"/>
          </a:xfrm>
        </p:spPr>
        <p:txBody>
          <a:bodyPr/>
          <a:lstStyle/>
          <a:p>
            <a:pPr algn="ctr">
              <a:defRPr/>
            </a:pP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Žádost o platbu (</a:t>
            </a:r>
            <a:r>
              <a:rPr lang="cs-CZ" sz="4400" dirty="0" err="1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ŽoP</a:t>
            </a:r>
            <a:r>
              <a:rPr lang="cs-CZ" sz="4400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cs-CZ" sz="4400" dirty="0" smtClean="0"/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1825625" y="1350963"/>
            <a:ext cx="7669213" cy="5286375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1">
              <a:buClr>
                <a:srgbClr val="F3912C"/>
              </a:buClr>
              <a:buSzPct val="130000"/>
              <a:buFont typeface="Wingdings" pitchFamily="2" charset="2"/>
              <a:buChar char="Ø"/>
              <a:defRPr/>
            </a:pPr>
            <a:endParaRPr lang="cs-CZ" sz="2400" dirty="0">
              <a:solidFill>
                <a:srgbClr val="000000"/>
              </a:solidFill>
              <a:latin typeface="Times New Roman" pitchFamily="16" charset="0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rgbClr val="000000"/>
              </a:solidFill>
              <a:latin typeface="+mn-lt"/>
              <a:cs typeface="+mn-cs"/>
            </a:endParaRPr>
          </a:p>
        </p:txBody>
      </p:sp>
      <p:pic>
        <p:nvPicPr>
          <p:cNvPr id="4" name="Obrázek 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97040" y="1779573"/>
            <a:ext cx="757242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Zaoblený obdélník 5"/>
          <p:cNvSpPr/>
          <p:nvPr/>
        </p:nvSpPr>
        <p:spPr bwMode="auto">
          <a:xfrm>
            <a:off x="4397370" y="2708267"/>
            <a:ext cx="2500330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7" name="Zaoblený obdélník 6"/>
          <p:cNvSpPr/>
          <p:nvPr/>
        </p:nvSpPr>
        <p:spPr bwMode="auto">
          <a:xfrm>
            <a:off x="6969138" y="2708267"/>
            <a:ext cx="2428892" cy="71438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8" name="Zaoblený obdélník 7"/>
          <p:cNvSpPr/>
          <p:nvPr/>
        </p:nvSpPr>
        <p:spPr bwMode="auto">
          <a:xfrm>
            <a:off x="4468808" y="3494085"/>
            <a:ext cx="2428892" cy="107157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  <p:sp>
        <p:nvSpPr>
          <p:cNvPr id="9" name="Zaoblený obdélník 8"/>
          <p:cNvSpPr/>
          <p:nvPr/>
        </p:nvSpPr>
        <p:spPr bwMode="auto">
          <a:xfrm>
            <a:off x="6897700" y="3494085"/>
            <a:ext cx="2500330" cy="1071570"/>
          </a:xfrm>
          <a:prstGeom prst="roundRect">
            <a:avLst/>
          </a:prstGeom>
          <a:noFill/>
          <a:ln w="25400" cap="flat" cmpd="sng" algn="ctr">
            <a:solidFill>
              <a:srgbClr val="FF0000">
                <a:alpha val="77000"/>
              </a:srgb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449263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charset="2"/>
              <a:buNone/>
              <a:tabLst/>
            </a:pPr>
            <a:endParaRPr kumimoji="0" lang="cs-CZ" sz="1800" b="0" i="0" u="none" strike="noStrike" cap="none" normalizeH="0" baseline="0" smtClean="0">
              <a:ln>
                <a:noFill/>
              </a:ln>
              <a:solidFill>
                <a:schemeClr val="bg1"/>
              </a:solidFill>
              <a:effectLst/>
              <a:latin typeface="Arial" charset="0"/>
              <a:cs typeface="Lucida Sans Unicode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5602" y="1350945"/>
            <a:ext cx="7500938" cy="5643562"/>
          </a:xfrm>
        </p:spPr>
        <p:txBody>
          <a:bodyPr/>
          <a:lstStyle/>
          <a:p>
            <a:pPr lvl="2"/>
            <a:endParaRPr lang="cs-CZ" sz="2400" dirty="0" smtClean="0"/>
          </a:p>
          <a:p>
            <a:pPr lvl="2"/>
            <a:endParaRPr lang="cs-CZ" sz="2400" dirty="0" smtClean="0"/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musí obsahovat přehled účetních dokladů ke všem způsobilým nákladům projektu, které dokládáte v rámci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dané monitorovací zprávy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obsahuje soupis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všech účetních dokladů 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bez ohledu na hodnotu účetního dokladu</a:t>
            </a: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řazení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dokladů v soupisce je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dle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jednotlivých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kapitol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 (položek)  rozpočtu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pic>
        <p:nvPicPr>
          <p:cNvPr id="7" name="Obrázek 6" descr="účetní doklady.JPG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11375" y="1493838"/>
            <a:ext cx="7562850" cy="5143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5" name="Nadpis 5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857231"/>
          </a:xfrm>
        </p:spPr>
        <p:txBody>
          <a:bodyPr/>
          <a:lstStyle/>
          <a:p>
            <a:pPr lvl="4">
              <a:defRPr/>
            </a:pP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sz="1600" dirty="0" smtClean="0">
                <a:solidFill>
                  <a:schemeClr val="tx1"/>
                </a:solidFill>
              </a:rPr>
              <a:t/>
            </a:r>
            <a:br>
              <a:rPr lang="cs-CZ" sz="16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Soupiska účetních dokladů </a:t>
            </a:r>
          </a:p>
        </p:txBody>
      </p:sp>
      <p:sp>
        <p:nvSpPr>
          <p:cNvPr id="5" name="Zástupný symbol pro obsah 7"/>
          <p:cNvSpPr txBox="1">
            <a:spLocks/>
          </p:cNvSpPr>
          <p:nvPr/>
        </p:nvSpPr>
        <p:spPr bwMode="auto">
          <a:xfrm>
            <a:off x="6611948" y="6208729"/>
            <a:ext cx="7669213" cy="4071937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  <p:txBody>
          <a:bodyPr lIns="0" tIns="0" rIns="0" bIns="0"/>
          <a:lstStyle/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200" dirty="0">
              <a:solidFill>
                <a:srgbClr val="002060"/>
              </a:solidFill>
            </a:endParaRPr>
          </a:p>
          <a:p>
            <a:pPr lvl="4">
              <a:lnSpc>
                <a:spcPct val="150000"/>
              </a:lnSpc>
              <a:buClr>
                <a:srgbClr val="F3912C"/>
              </a:buClr>
              <a:buSzPct val="100000"/>
              <a:defRPr/>
            </a:pPr>
            <a:endParaRPr lang="cs-CZ" sz="2400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b="1" dirty="0">
              <a:solidFill>
                <a:schemeClr val="tx1"/>
              </a:solidFill>
            </a:endParaRPr>
          </a:p>
          <a:p>
            <a:pPr>
              <a:defRPr/>
            </a:pPr>
            <a:endParaRPr lang="cs-CZ" sz="3200" dirty="0">
              <a:solidFill>
                <a:schemeClr val="tx1"/>
              </a:solidFill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marL="457200" lvl="1" indent="0">
              <a:spcAft>
                <a:spcPts val="1138"/>
              </a:spcAft>
              <a:buSzPct val="75000"/>
              <a:buFont typeface="Symbol" charset="2"/>
              <a:buNone/>
              <a:defRPr/>
            </a:pPr>
            <a:endParaRPr lang="cs-CZ" sz="16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 algn="ctr"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  <a:p>
            <a:pPr>
              <a:spcAft>
                <a:spcPts val="1425"/>
              </a:spcAft>
              <a:defRPr/>
            </a:pPr>
            <a:endParaRPr lang="cs-CZ" sz="1200" kern="0" dirty="0">
              <a:solidFill>
                <a:schemeClr val="tx1"/>
              </a:solidFill>
              <a:latin typeface="+mn-lt"/>
              <a:cs typeface="+mn-cs"/>
            </a:endParaRPr>
          </a:p>
        </p:txBody>
      </p:sp>
      <p:sp>
        <p:nvSpPr>
          <p:cNvPr id="6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611288" y="1779573"/>
            <a:ext cx="8001055" cy="5572164"/>
          </a:xfrm>
        </p:spPr>
        <p:txBody>
          <a:bodyPr/>
          <a:lstStyle/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13A - rozpis mzdových výdajů realizačního týmu projektu - odborní zaměstnanci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13B - rozpis mzdových výdajů realizačního týmu projektu - administrativní zaměstnanci 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14A - rozpis cestovních náhrad  - zahraniční</a:t>
            </a:r>
          </a:p>
          <a:p>
            <a:pPr marL="161925" lvl="2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5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Příloha č. 14B - rozpis cestovních náhrad  - tuzemské</a:t>
            </a:r>
            <a:endParaRPr lang="cs-CZ" sz="2400" kern="1200" dirty="0" smtClean="0">
              <a:solidFill>
                <a:schemeClr val="tx1"/>
              </a:solidFill>
              <a:latin typeface="Arial" charset="0"/>
              <a:ea typeface="+mn-ea"/>
              <a:cs typeface="Lucida Sans Unicode" charset="0"/>
            </a:endParaRPr>
          </a:p>
          <a:p>
            <a:pPr marL="1076325" lvl="4" indent="-215900">
              <a:spcAft>
                <a:spcPts val="1425"/>
              </a:spcAft>
              <a:buClr>
                <a:srgbClr val="FFA41D"/>
              </a:buClr>
              <a:buSzPct val="100000"/>
              <a:buFont typeface="Arial" pitchFamily="34" charset="0"/>
              <a:buChar char="•"/>
              <a:defRPr/>
            </a:pP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Informace, které jsou podrobně rozepsány v těchto přílohách se do  Soupisky účetních dokladů </a:t>
            </a:r>
            <a:r>
              <a:rPr lang="cs-CZ" sz="2400" b="1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uvádějí  souhrnně</a:t>
            </a:r>
            <a:r>
              <a:rPr lang="cs-CZ" sz="2400" kern="1200" dirty="0" smtClean="0">
                <a:solidFill>
                  <a:schemeClr val="tx1"/>
                </a:solidFill>
                <a:latin typeface="Arial" charset="0"/>
                <a:ea typeface="+mn-ea"/>
                <a:cs typeface="Lucida Sans Unicode" charset="0"/>
              </a:rPr>
              <a:t>, tj. člení se  jen dle položek rozpočtu projektu, nikoli konkrétně na jednotlivé zaměstnance. Údaje, které jsou pro tyto souhrnné řádky irelevantní, v těchto případech do přílohy č. 5 nevyplňujte.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539875" y="422251"/>
            <a:ext cx="8540750" cy="625475"/>
          </a:xfrm>
        </p:spPr>
        <p:txBody>
          <a:bodyPr/>
          <a:lstStyle/>
          <a:p>
            <a:pPr lvl="4">
              <a:spcAft>
                <a:spcPts val="1425"/>
              </a:spcAft>
              <a:defRPr/>
            </a:pPr>
            <a:r>
              <a:rPr lang="cs-CZ" sz="1600" baseline="30000" dirty="0" smtClean="0">
                <a:solidFill>
                  <a:schemeClr val="tx1"/>
                </a:solidFill>
              </a:rPr>
              <a:t/>
            </a:r>
            <a:br>
              <a:rPr lang="cs-CZ" sz="1600" baseline="30000" dirty="0" smtClean="0">
                <a:solidFill>
                  <a:schemeClr val="tx1"/>
                </a:solidFill>
              </a:rPr>
            </a:br>
            <a:r>
              <a:rPr lang="cs-CZ" b="1" dirty="0" smtClean="0">
                <a:solidFill>
                  <a:srgbClr val="F3912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rPr>
              <a:t>Kopie účetních dokladů</a:t>
            </a:r>
          </a:p>
        </p:txBody>
      </p:sp>
      <p:sp>
        <p:nvSpPr>
          <p:cNvPr id="9219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825625" y="1350963"/>
            <a:ext cx="7500938" cy="5643562"/>
          </a:xfrm>
        </p:spPr>
        <p:txBody>
          <a:bodyPr/>
          <a:lstStyle/>
          <a:p>
            <a:r>
              <a:rPr lang="cs-CZ" sz="2400" b="1" dirty="0" smtClean="0"/>
              <a:t>Na kopie přiložených dokladů uveďte číslo, tak jak je uvedeno v příloze č. 5 ve sloupci Pořadové číslo účetního dokladu. </a:t>
            </a:r>
          </a:p>
          <a:p>
            <a:endParaRPr lang="cs-CZ" sz="2400" dirty="0" smtClean="0"/>
          </a:p>
          <a:p>
            <a:r>
              <a:rPr lang="cs-CZ" sz="2400" b="1" dirty="0" smtClean="0"/>
              <a:t>Předkládají se pouze kopie účetních dokladů s částkou přesahující 10 000 Kč.</a:t>
            </a:r>
            <a:r>
              <a:rPr lang="cs-CZ" sz="2400" dirty="0" smtClean="0"/>
              <a:t> </a:t>
            </a:r>
          </a:p>
          <a:p>
            <a:r>
              <a:rPr lang="cs-CZ" sz="2400" i="1" dirty="0" smtClean="0"/>
              <a:t>Účetní doklady s částkou do 10 000 Kč včetně</a:t>
            </a:r>
            <a:r>
              <a:rPr lang="cs-CZ" sz="2400" dirty="0" smtClean="0"/>
              <a:t>, jsou uvedeny pouze v Soupisce účetních dokladů, příloha č. 5.  Je jim přiřazeno Pořadové číslo, jejich kopie však příjemce </a:t>
            </a:r>
            <a:r>
              <a:rPr lang="cs-CZ" sz="2400" i="1" dirty="0" smtClean="0"/>
              <a:t>nemusí přikládat.</a:t>
            </a:r>
          </a:p>
          <a:p>
            <a:endParaRPr lang="cs-CZ" sz="2400" dirty="0" smtClean="0"/>
          </a:p>
          <a:p>
            <a:r>
              <a:rPr lang="cs-CZ" sz="2400" dirty="0" smtClean="0"/>
              <a:t>Při kontrole žádosti o platbu mohou být požadovány kopie těchto dokladů k provedení </a:t>
            </a:r>
            <a:r>
              <a:rPr lang="cs-CZ" sz="2400" b="1" dirty="0" smtClean="0"/>
              <a:t>namátkové kontroly</a:t>
            </a:r>
            <a:r>
              <a:rPr lang="cs-CZ" sz="2400" dirty="0" smtClean="0"/>
              <a:t>. </a:t>
            </a:r>
          </a:p>
          <a:p>
            <a:endParaRPr lang="cs-CZ" sz="2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tiv sady Office">
      <a:majorFont>
        <a:latin typeface="Arial"/>
        <a:ea typeface=""/>
        <a:cs typeface="Lucida Sans Unicode"/>
      </a:majorFont>
      <a:minorFont>
        <a:latin typeface="Arial"/>
        <a:ea typeface=""/>
        <a:cs typeface="Lucida Sans Unicode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charset="2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Arial" charset="0"/>
            <a:cs typeface="Lucida Sans Unicode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ady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1964</TotalTime>
  <Words>802</Words>
  <Application>Microsoft Office PowerPoint</Application>
  <PresentationFormat>Vlastní</PresentationFormat>
  <Paragraphs>246</Paragraphs>
  <Slides>27</Slides>
  <Notes>27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27</vt:i4>
      </vt:variant>
    </vt:vector>
  </HeadingPairs>
  <TitlesOfParts>
    <vt:vector size="28" baseType="lpstr">
      <vt:lpstr>Motiv sady Office</vt:lpstr>
      <vt:lpstr>Finanční část monitorovací zprávy   Ivana Vostrá</vt:lpstr>
      <vt:lpstr>Žádost o platbu (ŽoP)</vt:lpstr>
      <vt:lpstr>Žádost o platbu (ŽoP)</vt:lpstr>
      <vt:lpstr>Žádost o platbu (ŽoP)</vt:lpstr>
      <vt:lpstr>Žádost o platbu (ŽoP)</vt:lpstr>
      <vt:lpstr>  Soupiska účetních dokladů </vt:lpstr>
      <vt:lpstr>  Soupiska účetních dokladů </vt:lpstr>
      <vt:lpstr>  Soupiska účetních dokladů </vt:lpstr>
      <vt:lpstr> Kopie účetních dokladů</vt:lpstr>
      <vt:lpstr>Kopie výpisu z účtu projektu</vt:lpstr>
      <vt:lpstr>Kopie výpisu z účtu projektu</vt:lpstr>
      <vt:lpstr>Dokladování způsobilých výdajů pracovní výkazy</vt:lpstr>
      <vt:lpstr>Dokladování způsobilých výdajů  mzdové náklady</vt:lpstr>
      <vt:lpstr>Dokladování způsobilých výdajů  mzdové náklady</vt:lpstr>
      <vt:lpstr>Dokladování způsobilých výdajů  mzdové náklady</vt:lpstr>
      <vt:lpstr>Dokladování způsobilých výdajů  cestovní náklady</vt:lpstr>
      <vt:lpstr>Dokladování způsobilých výdajů  cestovní náklady</vt:lpstr>
      <vt:lpstr>Dokladování způsobilých výdajů  -  odpisy</vt:lpstr>
      <vt:lpstr>Dokladování způsobilých výdajů - odpisy</vt:lpstr>
      <vt:lpstr>Nesrovnalosti</vt:lpstr>
      <vt:lpstr>Nařízení Rady</vt:lpstr>
      <vt:lpstr>Zákon č. 218/2000 Sb.,  o rozpočtových pravidlech</vt:lpstr>
      <vt:lpstr>Zákon č. 250/2000 Sb., o rozpočtových pravidlech územních rozpočtů</vt:lpstr>
      <vt:lpstr>Řešení nesrovnalostí</vt:lpstr>
      <vt:lpstr>Příklady nesrovnalostí</vt:lpstr>
      <vt:lpstr>Snímek 26</vt:lpstr>
      <vt:lpstr>Děkuji za pozornost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Nadpis</dc:title>
  <cp:lastModifiedBy>ugh</cp:lastModifiedBy>
  <cp:revision>204</cp:revision>
  <dcterms:modified xsi:type="dcterms:W3CDTF">2009-11-18T11:52:11Z</dcterms:modified>
</cp:coreProperties>
</file>