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71" r:id="rId2"/>
    <p:sldId id="262" r:id="rId3"/>
    <p:sldId id="260" r:id="rId4"/>
    <p:sldId id="265" r:id="rId5"/>
    <p:sldId id="269" r:id="rId6"/>
    <p:sldId id="270" r:id="rId7"/>
    <p:sldId id="329" r:id="rId8"/>
    <p:sldId id="315" r:id="rId9"/>
    <p:sldId id="305" r:id="rId10"/>
    <p:sldId id="274" r:id="rId11"/>
    <p:sldId id="332" r:id="rId12"/>
    <p:sldId id="306" r:id="rId13"/>
    <p:sldId id="277" r:id="rId14"/>
    <p:sldId id="327" r:id="rId15"/>
    <p:sldId id="331" r:id="rId16"/>
    <p:sldId id="328" r:id="rId17"/>
    <p:sldId id="330" r:id="rId18"/>
    <p:sldId id="280" r:id="rId19"/>
    <p:sldId id="334" r:id="rId20"/>
    <p:sldId id="335" r:id="rId21"/>
    <p:sldId id="336" r:id="rId22"/>
    <p:sldId id="337" r:id="rId23"/>
    <p:sldId id="338" r:id="rId24"/>
    <p:sldId id="339" r:id="rId25"/>
    <p:sldId id="340" r:id="rId26"/>
    <p:sldId id="342" r:id="rId27"/>
    <p:sldId id="272" r:id="rId28"/>
  </p:sldIdLst>
  <p:sldSz cx="10080625" cy="7559675"/>
  <p:notesSz cx="6797675" cy="9926638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bg1"/>
        </a:solidFill>
        <a:latin typeface="Arial" charset="0"/>
        <a:ea typeface="+mn-ea"/>
        <a:cs typeface="Lucida Sans Unicode" charset="0"/>
      </a:defRPr>
    </a:lvl1pPr>
    <a:lvl2pPr marL="428625" indent="-2159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bg1"/>
        </a:solidFill>
        <a:latin typeface="Arial" charset="0"/>
        <a:ea typeface="+mn-ea"/>
        <a:cs typeface="Lucida Sans Unicode" charset="0"/>
      </a:defRPr>
    </a:lvl2pPr>
    <a:lvl3pPr marL="644525" indent="-214313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bg1"/>
        </a:solidFill>
        <a:latin typeface="Arial" charset="0"/>
        <a:ea typeface="+mn-ea"/>
        <a:cs typeface="Lucida Sans Unicode" charset="0"/>
      </a:defRPr>
    </a:lvl3pPr>
    <a:lvl4pPr marL="860425" indent="-212725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bg1"/>
        </a:solidFill>
        <a:latin typeface="Arial" charset="0"/>
        <a:ea typeface="+mn-ea"/>
        <a:cs typeface="Lucida Sans Unicode" charset="0"/>
      </a:defRPr>
    </a:lvl4pPr>
    <a:lvl5pPr marL="1076325" indent="-2159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bg1"/>
        </a:solidFill>
        <a:latin typeface="Arial" charset="0"/>
        <a:ea typeface="+mn-ea"/>
        <a:cs typeface="Lucida Sans Unicode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Lucida Sans Unicode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Lucida Sans Unicode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Lucida Sans Unicode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Lucida Sans Unicode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3912C"/>
    <a:srgbClr val="FF9900"/>
    <a:srgbClr val="FFA41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MasterView">
  <p:normalViewPr>
    <p:restoredLeft sz="15409" autoAdjust="0"/>
    <p:restoredTop sz="75571" autoAdjust="0"/>
  </p:normalViewPr>
  <p:slideViewPr>
    <p:cSldViewPr>
      <p:cViewPr varScale="1">
        <p:scale>
          <a:sx n="53" d="100"/>
          <a:sy n="53" d="100"/>
        </p:scale>
        <p:origin x="-1500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132" y="25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610" y="-96"/>
      </p:cViewPr>
      <p:guideLst>
        <p:guide orient="horz" pos="2674"/>
        <p:guide pos="19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>
              <a:defRPr sz="11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2862" y="0"/>
            <a:ext cx="2944813" cy="496888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r">
              <a:defRPr sz="1100"/>
            </a:lvl1pPr>
          </a:lstStyle>
          <a:p>
            <a:pPr>
              <a:defRPr/>
            </a:pPr>
            <a:r>
              <a:rPr lang="cs-CZ" dirty="0" smtClean="0">
                <a:solidFill>
                  <a:schemeClr val="tx1"/>
                </a:solidFill>
              </a:rPr>
              <a:t>25</a:t>
            </a:r>
            <a:r>
              <a:rPr lang="cs-CZ" dirty="0" smtClean="0">
                <a:solidFill>
                  <a:schemeClr val="tx1"/>
                </a:solidFill>
              </a:rPr>
              <a:t>.11.2009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275" y="9428163"/>
            <a:ext cx="2944813" cy="496887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r">
              <a:defRPr sz="1100"/>
            </a:lvl1pPr>
          </a:lstStyle>
          <a:p>
            <a:pPr>
              <a:defRPr/>
            </a:pPr>
            <a:fld id="{480D1A02-6611-4769-BB83-60A00A9BA41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lIns="83786" tIns="41893" rIns="83786" bIns="41893" anchor="ctr"/>
          <a:lstStyle/>
          <a:p>
            <a:pPr>
              <a:defRPr/>
            </a:pPr>
            <a:endParaRPr lang="cs-CZ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83786" tIns="41893" rIns="83786" bIns="41893" anchor="ctr"/>
          <a:lstStyle/>
          <a:p>
            <a:pPr>
              <a:defRPr/>
            </a:pPr>
            <a:endParaRPr lang="cs-CZ"/>
          </a:p>
        </p:txBody>
      </p:sp>
      <p:sp>
        <p:nvSpPr>
          <p:cNvPr id="43012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98525" y="747713"/>
            <a:ext cx="4953000" cy="3716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4875"/>
            <a:ext cx="5362575" cy="4462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36000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endParaRPr lang="cs-CZ" noProof="0" dirty="0" smtClean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46400" cy="492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Wingdings" charset="2"/>
              <a:buNone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3846513" y="0"/>
            <a:ext cx="2946400" cy="492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Font typeface="Wingdings" charset="2"/>
              <a:buNone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r>
              <a:rPr lang="cs-CZ" dirty="0" smtClean="0"/>
              <a:t>25.11.2009</a:t>
            </a:r>
            <a:endParaRPr lang="cs-CZ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9429750"/>
            <a:ext cx="2946400" cy="492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Wingdings" charset="2"/>
              <a:buNone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4035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44036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EF178361-75B5-496D-B4A3-9DFD65B2CE03}" type="slidenum">
              <a:rPr lang="cs-CZ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1203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dirty="0" smtClean="0"/>
          </a:p>
        </p:txBody>
      </p:sp>
      <p:sp>
        <p:nvSpPr>
          <p:cNvPr id="51204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1E1C680C-ECA2-45D6-92E3-8B82FC5C15C8}" type="slidenum">
              <a:rPr lang="cs-CZ"/>
              <a:pPr/>
              <a:t>10</a:t>
            </a:fld>
            <a:endParaRPr 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1203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dirty="0" smtClean="0"/>
          </a:p>
        </p:txBody>
      </p:sp>
      <p:sp>
        <p:nvSpPr>
          <p:cNvPr id="51204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1E1C680C-ECA2-45D6-92E3-8B82FC5C15C8}" type="slidenum">
              <a:rPr lang="cs-CZ"/>
              <a:pPr/>
              <a:t>11</a:t>
            </a:fld>
            <a:endParaRPr lang="cs-C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3251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53252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330CE9B2-78F5-456A-AC5C-E26F22042379}" type="slidenum">
              <a:rPr lang="cs-CZ"/>
              <a:pPr/>
              <a:t>12</a:t>
            </a:fld>
            <a:endParaRPr lang="cs-C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endParaRPr lang="cs-CZ" dirty="0"/>
          </a:p>
        </p:txBody>
      </p:sp>
      <p:sp>
        <p:nvSpPr>
          <p:cNvPr id="54276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7EA0E22A-907F-432E-8F10-42D43D1C1EBA}" type="slidenum">
              <a:rPr lang="cs-CZ"/>
              <a:pPr/>
              <a:t>13</a:t>
            </a:fld>
            <a:endParaRPr lang="cs-C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endParaRPr lang="cs-CZ" dirty="0"/>
          </a:p>
        </p:txBody>
      </p:sp>
      <p:sp>
        <p:nvSpPr>
          <p:cNvPr id="54276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7EA0E22A-907F-432E-8F10-42D43D1C1EBA}" type="slidenum">
              <a:rPr lang="cs-CZ"/>
              <a:pPr/>
              <a:t>14</a:t>
            </a:fld>
            <a:endParaRPr lang="cs-C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endParaRPr lang="cs-CZ" dirty="0"/>
          </a:p>
        </p:txBody>
      </p:sp>
      <p:sp>
        <p:nvSpPr>
          <p:cNvPr id="54276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7EA0E22A-907F-432E-8F10-42D43D1C1EBA}" type="slidenum">
              <a:rPr lang="cs-CZ"/>
              <a:pPr/>
              <a:t>15</a:t>
            </a:fld>
            <a:endParaRPr lang="cs-C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7347" name="Zástupný symbol pro poznámky 2"/>
          <p:cNvSpPr>
            <a:spLocks noGrp="1"/>
          </p:cNvSpPr>
          <p:nvPr>
            <p:ph type="body" idx="1"/>
          </p:nvPr>
        </p:nvSpPr>
        <p:spPr>
          <a:ln/>
        </p:spPr>
        <p:txBody>
          <a:bodyPr>
            <a:normAutofit fontScale="85000" lnSpcReduction="20000"/>
          </a:bodyPr>
          <a:lstStyle/>
          <a:p>
            <a:pPr>
              <a:buFont typeface="Wingdings" charset="2"/>
              <a:buNone/>
              <a:defRPr/>
            </a:pPr>
            <a:r>
              <a:rPr lang="cs-CZ" sz="3200" b="1" dirty="0" smtClean="0"/>
              <a:t>Dokladování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cestovní příkaz (musí obsahovat účel cesty související s projektem)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vyúčtování pracovní cesty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doklady o úhradách výdajů (výpis z účtu, výdajové doklady, jízdenky za vlak/ autobus/ atd.)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 stručná zpráva ze služební cesty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rozpis cestovních náhrad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endParaRPr lang="cs-CZ" sz="2100" dirty="0" smtClean="0"/>
          </a:p>
          <a:p>
            <a:pPr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None/>
              <a:defRPr/>
            </a:pPr>
            <a:r>
              <a:rPr lang="cs-CZ" sz="2400" b="1" kern="12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ea typeface="+mn-ea"/>
                <a:cs typeface="+mn-cs"/>
              </a:rPr>
              <a:t>Cestovné</a:t>
            </a:r>
            <a:endParaRPr lang="cs-CZ" sz="2100" dirty="0" smtClean="0"/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jízdenky, </a:t>
            </a:r>
            <a:r>
              <a:rPr lang="cs-CZ" sz="2100" dirty="0" err="1" smtClean="0"/>
              <a:t>palubenky</a:t>
            </a:r>
            <a:r>
              <a:rPr lang="cs-CZ" sz="2100" dirty="0" smtClean="0"/>
              <a:t> 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kopie technického průkazu vozidla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knihu jízd a stvrzenky za nákup PHM (nebo je cena určena dle příslušné vyhlášky MPSV) u služebního vozidla</a:t>
            </a:r>
          </a:p>
          <a:p>
            <a:pPr>
              <a:buFont typeface="Wingdings" charset="2"/>
              <a:buNone/>
              <a:defRPr/>
            </a:pPr>
            <a:r>
              <a:rPr lang="cs-CZ" sz="3200" b="1" dirty="0" smtClean="0"/>
              <a:t>Dokladování</a:t>
            </a:r>
          </a:p>
          <a:p>
            <a:pPr>
              <a:buFont typeface="Wingdings" charset="2"/>
              <a:buNone/>
              <a:defRPr/>
            </a:pPr>
            <a:r>
              <a:rPr lang="cs-CZ" sz="2400" b="1" kern="12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ea typeface="+mn-ea"/>
                <a:cs typeface="+mn-cs"/>
              </a:rPr>
              <a:t>Ubytování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objednávka  (dopis nebo mail)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faktura či jiný daňový doklad (uvádět, zda součástí ceny je stravování např. snídaně)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doklad o zaplacení (výpis z účtu, stvrzenka)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doklad o tom, že ubytování souviselo s akcí vztahující se k projektu</a:t>
            </a:r>
          </a:p>
          <a:p>
            <a:pPr>
              <a:buFont typeface="Wingdings" charset="2"/>
              <a:buNone/>
              <a:defRPr/>
            </a:pPr>
            <a:r>
              <a:rPr lang="cs-CZ" sz="2400" b="1" kern="12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ea typeface="+mn-ea"/>
                <a:cs typeface="+mn-cs"/>
              </a:rPr>
              <a:t>Stravné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není nutné dokladovat, je závislé na době trvání pracovní cesty dle zákona 262/2006 Sb., Zákoník práce</a:t>
            </a:r>
          </a:p>
          <a:p>
            <a:pPr>
              <a:buFont typeface="Wingdings" charset="2"/>
              <a:buNone/>
              <a:defRPr/>
            </a:pPr>
            <a:r>
              <a:rPr lang="cs-CZ" sz="2400" b="1" kern="12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ea typeface="+mn-ea"/>
                <a:cs typeface="+mn-cs"/>
              </a:rPr>
              <a:t>Nutné vedlejší výdaje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doklad o úhradě – parkovné, úschova zavazadla, vstupné atd.</a:t>
            </a:r>
          </a:p>
          <a:p>
            <a:pPr>
              <a:defRPr/>
            </a:pPr>
            <a:endParaRPr lang="cs-CZ" dirty="0" smtClean="0"/>
          </a:p>
        </p:txBody>
      </p:sp>
      <p:sp>
        <p:nvSpPr>
          <p:cNvPr id="55300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0E081249-F452-4158-B45B-B0AAABB5F8CF}" type="slidenum">
              <a:rPr lang="cs-CZ"/>
              <a:pPr/>
              <a:t>16</a:t>
            </a:fld>
            <a:endParaRPr lang="cs-CZ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7347" name="Zástupný symbol pro poznámky 2"/>
          <p:cNvSpPr>
            <a:spLocks noGrp="1"/>
          </p:cNvSpPr>
          <p:nvPr>
            <p:ph type="body" idx="1"/>
          </p:nvPr>
        </p:nvSpPr>
        <p:spPr>
          <a:ln/>
        </p:spPr>
        <p:txBody>
          <a:bodyPr>
            <a:normAutofit fontScale="85000" lnSpcReduction="20000"/>
          </a:bodyPr>
          <a:lstStyle/>
          <a:p>
            <a:pPr>
              <a:buFont typeface="Wingdings" charset="2"/>
              <a:buNone/>
              <a:defRPr/>
            </a:pPr>
            <a:r>
              <a:rPr lang="cs-CZ" sz="3200" b="1" dirty="0" smtClean="0"/>
              <a:t>Dokladování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cestovní příkaz (musí obsahovat účel cesty související s projektem)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vyúčtování pracovní cesty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doklady o úhradách výdajů (výpis z účtu, výdajové doklady, jízdenky za vlak/ autobus/ atd.)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 stručná zpráva ze služební cesty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rozpis cestovních náhrad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endParaRPr lang="cs-CZ" sz="2100" dirty="0" smtClean="0"/>
          </a:p>
          <a:p>
            <a:pPr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None/>
              <a:defRPr/>
            </a:pPr>
            <a:r>
              <a:rPr lang="cs-CZ" sz="2400" b="1" kern="12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ea typeface="+mn-ea"/>
                <a:cs typeface="+mn-cs"/>
              </a:rPr>
              <a:t>Cestovné</a:t>
            </a:r>
            <a:endParaRPr lang="cs-CZ" sz="2100" dirty="0" smtClean="0"/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jízdenky, </a:t>
            </a:r>
            <a:r>
              <a:rPr lang="cs-CZ" sz="2100" dirty="0" err="1" smtClean="0"/>
              <a:t>palubenky</a:t>
            </a:r>
            <a:r>
              <a:rPr lang="cs-CZ" sz="2100" dirty="0" smtClean="0"/>
              <a:t> 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kopie technického průkazu vozidla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knihu jízd a stvrzenky za nákup PHM (nebo je cena určena dle příslušné vyhlášky MPSV) u služebního vozidla</a:t>
            </a:r>
          </a:p>
          <a:p>
            <a:pPr>
              <a:buFont typeface="Wingdings" charset="2"/>
              <a:buNone/>
              <a:defRPr/>
            </a:pPr>
            <a:r>
              <a:rPr lang="cs-CZ" sz="3200" b="1" dirty="0" smtClean="0"/>
              <a:t>Dokladování</a:t>
            </a:r>
          </a:p>
          <a:p>
            <a:pPr>
              <a:buFont typeface="Wingdings" charset="2"/>
              <a:buNone/>
              <a:defRPr/>
            </a:pPr>
            <a:r>
              <a:rPr lang="cs-CZ" sz="2400" b="1" kern="12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ea typeface="+mn-ea"/>
                <a:cs typeface="+mn-cs"/>
              </a:rPr>
              <a:t>Ubytování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objednávka  (dopis nebo mail)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faktura či jiný daňový doklad (uvádět, zda součástí ceny je stravování např. snídaně)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doklad o zaplacení (výpis z účtu, stvrzenka)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doklad o tom, že ubytování souviselo s akcí vztahující se k projektu</a:t>
            </a:r>
          </a:p>
          <a:p>
            <a:pPr>
              <a:buFont typeface="Wingdings" charset="2"/>
              <a:buNone/>
              <a:defRPr/>
            </a:pPr>
            <a:r>
              <a:rPr lang="cs-CZ" sz="2400" b="1" kern="12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ea typeface="+mn-ea"/>
                <a:cs typeface="+mn-cs"/>
              </a:rPr>
              <a:t>Stravné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není nutné dokladovat, je závislé na době trvání pracovní cesty dle zákona 262/2006 Sb., Zákoník práce</a:t>
            </a:r>
          </a:p>
          <a:p>
            <a:pPr>
              <a:buFont typeface="Wingdings" charset="2"/>
              <a:buNone/>
              <a:defRPr/>
            </a:pPr>
            <a:r>
              <a:rPr lang="cs-CZ" sz="2400" b="1" kern="12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ea typeface="+mn-ea"/>
                <a:cs typeface="+mn-cs"/>
              </a:rPr>
              <a:t>Nutné vedlejší výdaje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doklad o úhradě – parkovné, úschova zavazadla, vstupné atd.</a:t>
            </a:r>
          </a:p>
          <a:p>
            <a:pPr>
              <a:defRPr/>
            </a:pPr>
            <a:endParaRPr lang="cs-CZ" dirty="0" smtClean="0"/>
          </a:p>
        </p:txBody>
      </p:sp>
      <p:sp>
        <p:nvSpPr>
          <p:cNvPr id="55300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0E081249-F452-4158-B45B-B0AAABB5F8CF}" type="slidenum">
              <a:rPr lang="cs-CZ"/>
              <a:pPr/>
              <a:t>17</a:t>
            </a:fld>
            <a:endParaRPr lang="cs-CZ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cs-CZ" dirty="0" smtClean="0"/>
          </a:p>
        </p:txBody>
      </p:sp>
      <p:sp>
        <p:nvSpPr>
          <p:cNvPr id="56324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F1C5D10D-3C1C-4553-A1FA-2CF23DB44A97}" type="slidenum">
              <a:rPr lang="cs-CZ"/>
              <a:pPr/>
              <a:t>18</a:t>
            </a:fld>
            <a:endParaRPr lang="cs-CZ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cs-CZ" dirty="0" smtClean="0"/>
          </a:p>
        </p:txBody>
      </p:sp>
      <p:sp>
        <p:nvSpPr>
          <p:cNvPr id="56324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F1C5D10D-3C1C-4553-A1FA-2CF23DB44A97}" type="slidenum">
              <a:rPr lang="cs-CZ"/>
              <a:pPr/>
              <a:t>19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8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089A27BC-3A12-4D7C-8098-D0E55BF40763}" type="slidenum">
              <a:rPr lang="cs-CZ"/>
              <a:pPr/>
              <a:t>2</a:t>
            </a:fld>
            <a:endParaRPr lang="cs-CZ"/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1041400" y="890588"/>
            <a:ext cx="4805363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endParaRPr lang="cs-CZ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body"/>
          </p:nvPr>
        </p:nvSpPr>
        <p:spPr>
          <a:xfrm>
            <a:off x="679450" y="4714875"/>
            <a:ext cx="5719763" cy="4464050"/>
          </a:xfrm>
          <a:noFill/>
          <a:ln/>
        </p:spPr>
        <p:txBody>
          <a:bodyPr wrap="none" anchor="ctr"/>
          <a:lstStyle/>
          <a:p>
            <a:endParaRPr lang="cs-CZ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cs-CZ" dirty="0" smtClean="0"/>
          </a:p>
        </p:txBody>
      </p:sp>
      <p:sp>
        <p:nvSpPr>
          <p:cNvPr id="56324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F1C5D10D-3C1C-4553-A1FA-2CF23DB44A97}" type="slidenum">
              <a:rPr lang="cs-CZ"/>
              <a:pPr/>
              <a:t>20</a:t>
            </a:fld>
            <a:endParaRPr lang="cs-CZ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cs-CZ" dirty="0" smtClean="0"/>
          </a:p>
        </p:txBody>
      </p:sp>
      <p:sp>
        <p:nvSpPr>
          <p:cNvPr id="56324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F1C5D10D-3C1C-4553-A1FA-2CF23DB44A97}" type="slidenum">
              <a:rPr lang="cs-CZ"/>
              <a:pPr/>
              <a:t>21</a:t>
            </a:fld>
            <a:endParaRPr lang="cs-CZ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cs-CZ" dirty="0" smtClean="0"/>
          </a:p>
        </p:txBody>
      </p:sp>
      <p:sp>
        <p:nvSpPr>
          <p:cNvPr id="56324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F1C5D10D-3C1C-4553-A1FA-2CF23DB44A97}" type="slidenum">
              <a:rPr lang="cs-CZ"/>
              <a:pPr/>
              <a:t>22</a:t>
            </a:fld>
            <a:endParaRPr lang="cs-CZ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cs-CZ" dirty="0" smtClean="0"/>
          </a:p>
        </p:txBody>
      </p:sp>
      <p:sp>
        <p:nvSpPr>
          <p:cNvPr id="56324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F1C5D10D-3C1C-4553-A1FA-2CF23DB44A97}" type="slidenum">
              <a:rPr lang="cs-CZ"/>
              <a:pPr/>
              <a:t>23</a:t>
            </a:fld>
            <a:endParaRPr lang="cs-CZ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cs-CZ" dirty="0" smtClean="0"/>
          </a:p>
        </p:txBody>
      </p:sp>
      <p:sp>
        <p:nvSpPr>
          <p:cNvPr id="56324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F1C5D10D-3C1C-4553-A1FA-2CF23DB44A97}" type="slidenum">
              <a:rPr lang="cs-CZ"/>
              <a:pPr/>
              <a:t>24</a:t>
            </a:fld>
            <a:endParaRPr lang="cs-CZ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cs-CZ" dirty="0" smtClean="0"/>
          </a:p>
        </p:txBody>
      </p:sp>
      <p:sp>
        <p:nvSpPr>
          <p:cNvPr id="56324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F1C5D10D-3C1C-4553-A1FA-2CF23DB44A97}" type="slidenum">
              <a:rPr lang="cs-CZ"/>
              <a:pPr/>
              <a:t>25</a:t>
            </a:fld>
            <a:endParaRPr lang="cs-CZ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cs-CZ" dirty="0" smtClean="0"/>
          </a:p>
        </p:txBody>
      </p:sp>
      <p:sp>
        <p:nvSpPr>
          <p:cNvPr id="56324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F1C5D10D-3C1C-4553-A1FA-2CF23DB44A97}" type="slidenum">
              <a:rPr lang="cs-CZ"/>
              <a:pPr/>
              <a:t>26</a:t>
            </a:fld>
            <a:endParaRPr lang="cs-CZ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2947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1"/>
          <p:cNvSpPr txBox="1">
            <a:spLocks noChangeArrowheads="1"/>
          </p:cNvSpPr>
          <p:nvPr/>
        </p:nvSpPr>
        <p:spPr bwMode="auto">
          <a:xfrm>
            <a:off x="995363" y="754063"/>
            <a:ext cx="4805362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endParaRPr lang="cs-CZ"/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body"/>
          </p:nvPr>
        </p:nvSpPr>
        <p:spPr>
          <a:xfrm>
            <a:off x="679450" y="4714875"/>
            <a:ext cx="5791200" cy="4749800"/>
          </a:xfrm>
          <a:ln/>
        </p:spPr>
        <p:txBody>
          <a:bodyPr wrap="none" anchor="ctr">
            <a:normAutofit/>
          </a:bodyPr>
          <a:lstStyle/>
          <a:p>
            <a:pPr>
              <a:defRPr/>
            </a:pPr>
            <a:endParaRPr lang="cs-CZ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8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9682DE09-92FE-4A41-B83D-6AD2F68FBAE9}" type="slidenum">
              <a:rPr lang="cs-CZ"/>
              <a:pPr/>
              <a:t>4</a:t>
            </a:fld>
            <a:endParaRPr lang="cs-CZ"/>
          </a:p>
        </p:txBody>
      </p:sp>
      <p:sp>
        <p:nvSpPr>
          <p:cNvPr id="47107" name="Text Box 1"/>
          <p:cNvSpPr txBox="1">
            <a:spLocks noChangeArrowheads="1"/>
          </p:cNvSpPr>
          <p:nvPr/>
        </p:nvSpPr>
        <p:spPr bwMode="auto">
          <a:xfrm>
            <a:off x="995363" y="754063"/>
            <a:ext cx="4805362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endParaRPr lang="cs-CZ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body"/>
          </p:nvPr>
        </p:nvSpPr>
        <p:spPr>
          <a:xfrm>
            <a:off x="679450" y="4714875"/>
            <a:ext cx="5791200" cy="4464050"/>
          </a:xfrm>
          <a:ln/>
        </p:spPr>
        <p:txBody>
          <a:bodyPr wrap="none" anchor="ctr">
            <a:normAutofit fontScale="25000" lnSpcReduction="20000"/>
          </a:bodyPr>
          <a:lstStyle/>
          <a:p>
            <a:pPr>
              <a:defRPr/>
            </a:pPr>
            <a:endParaRPr lang="cs-CZ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8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4173E672-D83B-408C-86EC-0A00B6399DF9}" type="slidenum">
              <a:rPr lang="cs-CZ"/>
              <a:pPr/>
              <a:t>5</a:t>
            </a:fld>
            <a:endParaRPr lang="cs-CZ"/>
          </a:p>
        </p:txBody>
      </p:sp>
      <p:sp>
        <p:nvSpPr>
          <p:cNvPr id="48131" name="Text Box 1"/>
          <p:cNvSpPr txBox="1">
            <a:spLocks noChangeArrowheads="1"/>
          </p:cNvSpPr>
          <p:nvPr/>
        </p:nvSpPr>
        <p:spPr bwMode="auto">
          <a:xfrm>
            <a:off x="995363" y="754063"/>
            <a:ext cx="4805362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endParaRPr lang="cs-CZ"/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body"/>
          </p:nvPr>
        </p:nvSpPr>
        <p:spPr>
          <a:xfrm>
            <a:off x="679450" y="4714875"/>
            <a:ext cx="5435600" cy="4464050"/>
          </a:xfrm>
          <a:noFill/>
          <a:ln/>
        </p:spPr>
        <p:txBody>
          <a:bodyPr wrap="none" anchor="ctr"/>
          <a:lstStyle/>
          <a:p>
            <a:endParaRPr lang="cs-CZ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8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BB477307-537A-4245-AE09-A0D7B308F5C3}" type="slidenum">
              <a:rPr lang="cs-CZ"/>
              <a:pPr/>
              <a:t>6</a:t>
            </a:fld>
            <a:endParaRPr lang="cs-CZ"/>
          </a:p>
        </p:txBody>
      </p:sp>
      <p:sp>
        <p:nvSpPr>
          <p:cNvPr id="49155" name="Text Box 1"/>
          <p:cNvSpPr txBox="1">
            <a:spLocks noChangeArrowheads="1"/>
          </p:cNvSpPr>
          <p:nvPr/>
        </p:nvSpPr>
        <p:spPr bwMode="auto">
          <a:xfrm>
            <a:off x="995363" y="754063"/>
            <a:ext cx="4805362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endParaRPr lang="cs-CZ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body"/>
          </p:nvPr>
        </p:nvSpPr>
        <p:spPr>
          <a:xfrm>
            <a:off x="398463" y="4714875"/>
            <a:ext cx="6215062" cy="4464050"/>
          </a:xfrm>
          <a:noFill/>
          <a:ln/>
        </p:spPr>
        <p:txBody>
          <a:bodyPr wrap="none" anchor="ctr"/>
          <a:lstStyle/>
          <a:p>
            <a:endParaRPr lang="cs-CZ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8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BB477307-537A-4245-AE09-A0D7B308F5C3}" type="slidenum">
              <a:rPr lang="cs-CZ"/>
              <a:pPr/>
              <a:t>7</a:t>
            </a:fld>
            <a:endParaRPr lang="cs-CZ"/>
          </a:p>
        </p:txBody>
      </p:sp>
      <p:sp>
        <p:nvSpPr>
          <p:cNvPr id="49155" name="Text Box 1"/>
          <p:cNvSpPr txBox="1">
            <a:spLocks noChangeArrowheads="1"/>
          </p:cNvSpPr>
          <p:nvPr/>
        </p:nvSpPr>
        <p:spPr bwMode="auto">
          <a:xfrm>
            <a:off x="995363" y="754063"/>
            <a:ext cx="4805362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endParaRPr lang="cs-CZ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body"/>
          </p:nvPr>
        </p:nvSpPr>
        <p:spPr>
          <a:xfrm>
            <a:off x="398463" y="4714875"/>
            <a:ext cx="6215062" cy="4464050"/>
          </a:xfrm>
          <a:noFill/>
          <a:ln/>
        </p:spPr>
        <p:txBody>
          <a:bodyPr wrap="none" anchor="ctr"/>
          <a:lstStyle/>
          <a:p>
            <a:endParaRPr lang="cs-CZ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8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BB477307-537A-4245-AE09-A0D7B308F5C3}" type="slidenum">
              <a:rPr lang="cs-CZ"/>
              <a:pPr/>
              <a:t>8</a:t>
            </a:fld>
            <a:endParaRPr lang="cs-CZ"/>
          </a:p>
        </p:txBody>
      </p:sp>
      <p:sp>
        <p:nvSpPr>
          <p:cNvPr id="49155" name="Text Box 1"/>
          <p:cNvSpPr txBox="1">
            <a:spLocks noChangeArrowheads="1"/>
          </p:cNvSpPr>
          <p:nvPr/>
        </p:nvSpPr>
        <p:spPr bwMode="auto">
          <a:xfrm>
            <a:off x="995363" y="754063"/>
            <a:ext cx="4805362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endParaRPr lang="cs-CZ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body"/>
          </p:nvPr>
        </p:nvSpPr>
        <p:spPr>
          <a:xfrm>
            <a:off x="398463" y="4714875"/>
            <a:ext cx="6215062" cy="4464050"/>
          </a:xfrm>
          <a:noFill/>
          <a:ln/>
        </p:spPr>
        <p:txBody>
          <a:bodyPr wrap="none" anchor="ctr"/>
          <a:lstStyle/>
          <a:p>
            <a:endParaRPr lang="cs-CZ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0179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dirty="0" smtClean="0"/>
          </a:p>
        </p:txBody>
      </p:sp>
      <p:sp>
        <p:nvSpPr>
          <p:cNvPr id="50180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441A9B80-9E2A-4A4F-B3BA-C898AEC87005}" type="slidenum">
              <a:rPr lang="cs-CZ"/>
              <a:pPr/>
              <a:t>9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154BD-E317-4501-B70E-5D003AC2CB0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B27BE-9FE6-40F3-A323-8E1248B89A3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5362" cy="64516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8450" cy="64516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DFCCB-57C3-4739-A6A4-18FB4D6BF6D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6212" cy="12573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258E2-02AD-4F92-B8FE-43C80509658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C172E-194E-4D2B-8D0A-735A7801C40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4C979-1CF2-4538-A4A9-1ECD426AD55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6112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11750" y="1768475"/>
            <a:ext cx="4457700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A4F6B-2C73-47D3-B036-97E5A400848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C0993-6306-46C0-934D-9255A71AC05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0014A-1994-47B6-9FF0-98369D637C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AD001-7D3C-4035-892B-C3D2C33BCEA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01D97-8F99-4395-A70F-BFF981F764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79038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zápatí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5EDDB-39F1-4C9F-8569-D4D95EFD635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6212" cy="1257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Klepněte pro úpravu formátu titulního textu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6212" cy="4984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Klepněte pro úpravu formátu textu osnovy</a:t>
            </a:r>
          </a:p>
          <a:p>
            <a:pPr lvl="1"/>
            <a:r>
              <a:rPr lang="en-GB" smtClean="0"/>
              <a:t>Druhá úroveň</a:t>
            </a:r>
          </a:p>
          <a:p>
            <a:pPr lvl="2"/>
            <a:r>
              <a:rPr lang="en-GB" smtClean="0"/>
              <a:t>Třetí úroveň</a:t>
            </a:r>
          </a:p>
          <a:p>
            <a:pPr lvl="3"/>
            <a:r>
              <a:rPr lang="en-GB" smtClean="0"/>
              <a:t>Čtvrtá úroveň osnovy</a:t>
            </a:r>
          </a:p>
          <a:p>
            <a:pPr lvl="4"/>
            <a:r>
              <a:rPr lang="en-GB" smtClean="0"/>
              <a:t>Pátá úroveň osnovy</a:t>
            </a:r>
          </a:p>
          <a:p>
            <a:pPr lvl="4"/>
            <a:r>
              <a:rPr lang="en-GB" smtClean="0"/>
              <a:t>Šestá úroveň</a:t>
            </a:r>
          </a:p>
          <a:p>
            <a:pPr lvl="4"/>
            <a:r>
              <a:rPr lang="en-GB" smtClean="0"/>
              <a:t>Sedmá úroveň</a:t>
            </a:r>
          </a:p>
          <a:p>
            <a:pPr lvl="4"/>
            <a:r>
              <a:rPr lang="en-GB" smtClean="0"/>
              <a:t>Osmá úroveň textu</a:t>
            </a:r>
          </a:p>
          <a:p>
            <a:pPr lvl="4"/>
            <a:r>
              <a:rPr lang="en-GB" smtClean="0"/>
              <a:t>Devátá úroveň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3150" cy="515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Wingding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0875" cy="515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buFont typeface="Wingding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3150" cy="515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Font typeface="Wingding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fld id="{18E2BA9B-2F87-4D29-B051-436534BF3AE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42" r:id="rId9"/>
    <p:sldLayoutId id="2147483839" r:id="rId10"/>
    <p:sldLayoutId id="2147483840" r:id="rId11"/>
    <p:sldLayoutId id="2147483841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cs typeface="Lucida Sans Unicode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cs typeface="Lucida Sans Unicode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cs typeface="Lucida Sans Unicode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cs typeface="Lucida Sans Unicode" charset="0"/>
        </a:defRPr>
      </a:lvl5pPr>
      <a:lvl6pPr marL="4572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cs typeface="Lucida Sans Unicode" charset="0"/>
        </a:defRPr>
      </a:lvl6pPr>
      <a:lvl7pPr marL="9144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cs typeface="Lucida Sans Unicode" charset="0"/>
        </a:defRPr>
      </a:lvl7pPr>
      <a:lvl8pPr marL="1371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cs typeface="Lucida Sans Unicode" charset="0"/>
        </a:defRPr>
      </a:lvl8pPr>
      <a:lvl9pPr marL="18288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cs typeface="Lucida Sans Unicode" charset="0"/>
        </a:defRPr>
      </a:lvl9pPr>
    </p:titleStyle>
    <p:bodyStyle>
      <a:lvl1pPr marL="428625" indent="-32385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0425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cs typeface="+mn-cs"/>
        </a:defRPr>
      </a:lvl2pPr>
      <a:lvl3pPr marL="1292225" indent="-214313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cs typeface="+mn-cs"/>
        </a:defRPr>
      </a:lvl3pPr>
      <a:lvl4pPr marL="1724025" indent="-212725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cs typeface="+mn-cs"/>
        </a:defRPr>
      </a:lvl4pPr>
      <a:lvl5pPr marL="2155825" indent="-214313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cs typeface="+mn-cs"/>
        </a:defRPr>
      </a:lvl5pPr>
      <a:lvl6pPr marL="2613025" indent="-214313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cs typeface="+mn-cs"/>
        </a:defRPr>
      </a:lvl6pPr>
      <a:lvl7pPr marL="3070225" indent="-214313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cs typeface="+mn-cs"/>
        </a:defRPr>
      </a:lvl7pPr>
      <a:lvl8pPr marL="3527425" indent="-214313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cs typeface="+mn-cs"/>
        </a:defRPr>
      </a:lvl8pPr>
      <a:lvl9pPr marL="3984625" indent="-214313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helena.barborakova@msmt.cz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1936750" y="1922463"/>
            <a:ext cx="8143875" cy="3929062"/>
          </a:xfrm>
        </p:spPr>
        <p:txBody>
          <a:bodyPr/>
          <a:lstStyle/>
          <a:p>
            <a:pPr>
              <a:defRPr/>
            </a:pPr>
            <a: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Finanční část monitorovací zprávy - IPo</a:t>
            </a:r>
            <a:b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Helena Barbořáková</a:t>
            </a:r>
          </a:p>
        </p:txBody>
      </p:sp>
      <p:sp>
        <p:nvSpPr>
          <p:cNvPr id="3075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682750" y="6672263"/>
            <a:ext cx="8397875" cy="887412"/>
          </a:xfrm>
        </p:spPr>
        <p:txBody>
          <a:bodyPr/>
          <a:lstStyle/>
          <a:p>
            <a:r>
              <a:rPr lang="cs-CZ" dirty="0" smtClean="0">
                <a:solidFill>
                  <a:schemeClr val="tx1"/>
                </a:solidFill>
              </a:rPr>
              <a:t>Tato prezentace je spolufinancována z Evropského sociálního fondu a státního rozpočtu České republiky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1539875" y="350838"/>
            <a:ext cx="8540750" cy="714375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Kopie výpisu z účtu projektu</a:t>
            </a:r>
          </a:p>
        </p:txBody>
      </p:sp>
      <p:sp>
        <p:nvSpPr>
          <p:cNvPr id="10243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1493838"/>
            <a:ext cx="7564437" cy="5310187"/>
          </a:xfrm>
        </p:spPr>
        <p:txBody>
          <a:bodyPr/>
          <a:lstStyle/>
          <a:p>
            <a:r>
              <a:rPr lang="cs-CZ" sz="2400" b="1" dirty="0" smtClean="0"/>
              <a:t>Veškeré úhrady</a:t>
            </a:r>
            <a:r>
              <a:rPr lang="cs-CZ" sz="2400" dirty="0" smtClean="0"/>
              <a:t>, o nichž příjemce dokládá, že </a:t>
            </a:r>
            <a:r>
              <a:rPr lang="cs-CZ" sz="2400" b="1" dirty="0" smtClean="0"/>
              <a:t>se týkají projektu, musí být doloženy výpisem z projektového bankovního účtu. </a:t>
            </a:r>
          </a:p>
          <a:p>
            <a:endParaRPr lang="cs-CZ" sz="2400" dirty="0" smtClean="0"/>
          </a:p>
          <a:p>
            <a:r>
              <a:rPr lang="cs-CZ" sz="2400" dirty="0" smtClean="0"/>
              <a:t>Příjemce by měl veškeré financování projektu zajišťovat prostřednictvím bankovního účtu projektu. </a:t>
            </a:r>
          </a:p>
          <a:p>
            <a:r>
              <a:rPr lang="cs-CZ" sz="2400" dirty="0" smtClean="0"/>
              <a:t>Z tohoto účtu zasílá peníze partnerům, hradí faktury, případně vybírá hotovost pro platby v hotovosti. </a:t>
            </a:r>
          </a:p>
          <a:p>
            <a:r>
              <a:rPr lang="cs-CZ" sz="2400" dirty="0" smtClean="0"/>
              <a:t>Pro přehlednost musí mít k dispozici </a:t>
            </a:r>
            <a:r>
              <a:rPr lang="cs-CZ" sz="2400" b="1" dirty="0" smtClean="0"/>
              <a:t>výpisy</a:t>
            </a:r>
            <a:r>
              <a:rPr lang="cs-CZ" sz="2400" dirty="0" smtClean="0"/>
              <a:t> z tohoto účtu, a to nejlépe zpracované vždy ke konci kalendářního </a:t>
            </a:r>
            <a:r>
              <a:rPr lang="cs-CZ" sz="2400" b="1" dirty="0" smtClean="0"/>
              <a:t>měsíce.</a:t>
            </a:r>
            <a:r>
              <a:rPr lang="cs-CZ" sz="2400" dirty="0" smtClean="0"/>
              <a:t> </a:t>
            </a:r>
          </a:p>
          <a:p>
            <a:r>
              <a:rPr lang="cs-CZ" sz="2400" dirty="0" smtClean="0"/>
              <a:t>Kopie výpisů z účtu jsou povinnou přílohou monitorovací zprávy.</a:t>
            </a:r>
          </a:p>
          <a:p>
            <a:endParaRPr lang="cs-CZ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1539875" y="350838"/>
            <a:ext cx="8540750" cy="714375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Kopie výpisu z účtu projektu</a:t>
            </a:r>
          </a:p>
        </p:txBody>
      </p:sp>
      <p:sp>
        <p:nvSpPr>
          <p:cNvPr id="10243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54164" y="1493838"/>
            <a:ext cx="7929618" cy="5715023"/>
          </a:xfrm>
        </p:spPr>
        <p:txBody>
          <a:bodyPr/>
          <a:lstStyle/>
          <a:p>
            <a:r>
              <a:rPr lang="cs-CZ" sz="2400" dirty="0" smtClean="0"/>
              <a:t>Příručka pro příjemce umožňuje využívat k úhradě plateb i </a:t>
            </a:r>
            <a:r>
              <a:rPr lang="cs-CZ" sz="2400" b="1" dirty="0" smtClean="0"/>
              <a:t>jiný než projektový bankovní účet </a:t>
            </a:r>
            <a:r>
              <a:rPr lang="cs-CZ" sz="2400" dirty="0" smtClean="0"/>
              <a:t>(např. pro úhradu odvodů zdravotního a sociálního pojištění hrazených zaměstnavatelem za zaměstnance pracující jak na projektu, tak na jiných aktivitách organizace). V případě, že příjemce použil k úhradě způsobilých výdajů jiný než projektový bankovní účet, je nutné </a:t>
            </a:r>
            <a:r>
              <a:rPr lang="cs-CZ" sz="2400" b="1" dirty="0" smtClean="0"/>
              <a:t>doložit i kopii výpisu z tohoto účtu.</a:t>
            </a:r>
            <a:r>
              <a:rPr lang="cs-CZ" sz="2400" dirty="0" smtClean="0"/>
              <a:t> </a:t>
            </a:r>
            <a:r>
              <a:rPr lang="cs-CZ" sz="2400" i="1" dirty="0" smtClean="0"/>
              <a:t>U tohoto výpisu je možné začernit údaje vztahující se k jiné činnosti organizace</a:t>
            </a:r>
            <a:r>
              <a:rPr lang="cs-CZ" sz="2400" dirty="0" smtClean="0"/>
              <a:t>.</a:t>
            </a:r>
          </a:p>
          <a:p>
            <a:r>
              <a:rPr lang="cs-CZ" sz="2400" b="1" dirty="0" smtClean="0">
                <a:solidFill>
                  <a:schemeClr val="tx1"/>
                </a:solidFill>
              </a:rPr>
              <a:t>Ve výjimečných případech  </a:t>
            </a:r>
            <a:r>
              <a:rPr lang="cs-CZ" sz="2400" dirty="0" smtClean="0">
                <a:solidFill>
                  <a:schemeClr val="tx1"/>
                </a:solidFill>
              </a:rPr>
              <a:t>je možné během sledovaného monitorovacího období zahrnout i výdaje, které vznikly z provozního účtu organizace ve sledovaném monitorovacím období, ale k refundaci z projektového účtu došlo, až po uplynutí sledovaného monitorovacího obdobím tzn. v době přípravy monitorovací zprávy. NUTNO DOLOŽIT VÝPIS Z PROJEKTOVÉHO ÚČTU </a:t>
            </a:r>
          </a:p>
          <a:p>
            <a:endParaRPr lang="cs-CZ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39875" y="422275"/>
            <a:ext cx="8540750" cy="1000108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sz="3800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Dokladování způsobilých výdajů pracovní výkazy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1922449"/>
            <a:ext cx="7635906" cy="4881576"/>
          </a:xfrm>
        </p:spPr>
        <p:txBody>
          <a:bodyPr/>
          <a:lstStyle/>
          <a:p>
            <a:r>
              <a:rPr lang="cs-CZ" sz="2800" b="1" dirty="0" smtClean="0"/>
              <a:t>Pracovní výkaz musí minimálně obsahovat</a:t>
            </a:r>
            <a:endParaRPr lang="cs-CZ" sz="2800" dirty="0" smtClean="0"/>
          </a:p>
          <a:p>
            <a:pPr marL="1076325" lvl="4" indent="-215900">
              <a:spcAft>
                <a:spcPts val="0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0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identifikaci projektu</a:t>
            </a:r>
          </a:p>
          <a:p>
            <a:pPr marL="1076325" lvl="4" indent="-215900">
              <a:spcAft>
                <a:spcPts val="0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0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název subjektu (příjemce/partner)</a:t>
            </a:r>
          </a:p>
          <a:p>
            <a:pPr marL="1076325" lvl="4" indent="-215900">
              <a:spcAft>
                <a:spcPts val="0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0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jednoznačnou identifikaci pracovníka a zastávané funkce </a:t>
            </a:r>
          </a:p>
          <a:p>
            <a:pPr marL="1076325" lvl="4" indent="-215900">
              <a:spcAft>
                <a:spcPts val="0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0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časové vymezení (měsíc a rok, ve kterém byla činnost prováděna)</a:t>
            </a:r>
          </a:p>
          <a:p>
            <a:pPr marL="1076325" lvl="4" indent="-215900">
              <a:spcAft>
                <a:spcPts val="0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0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údaje o úvazku v projektu, případně o zapojení do dalších projektů v téže organizaci</a:t>
            </a:r>
          </a:p>
          <a:p>
            <a:pPr marL="1076325" lvl="4" indent="-215900">
              <a:spcAft>
                <a:spcPts val="0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0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časový rozsah práce dle smlouvy a popis činností, které jsou vykonávány v rámci projektu v jednotlivých dnech konkrétního měsíce</a:t>
            </a:r>
          </a:p>
          <a:p>
            <a:pPr marL="1076325" lvl="4" indent="-215900">
              <a:spcAft>
                <a:spcPts val="0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0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popis činností musí být podrobně zpracován vzhledem ke konkrétním prováděným činnostem</a:t>
            </a:r>
            <a:r>
              <a:rPr lang="cs-CZ" sz="20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, nestačí obecné formulace typu „administrativní práce“ nebo „vedení projektu“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>
          <a:xfrm>
            <a:off x="1539875" y="422275"/>
            <a:ext cx="8540750" cy="1214422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sz="3800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Dokladování způsobilých výdajů  mzdové náklady</a:t>
            </a:r>
          </a:p>
        </p:txBody>
      </p:sp>
      <p:sp>
        <p:nvSpPr>
          <p:cNvPr id="13315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611313" y="2351077"/>
            <a:ext cx="8143907" cy="4929198"/>
          </a:xfrm>
        </p:spPr>
        <p:txBody>
          <a:bodyPr/>
          <a:lstStyle/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2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Do tabulky vyplňte rozpis mzdových nákladů všech členů realizačního týmu včetně partnerů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2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Možnost dokladování splnění pravidla  1,5 úvazku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defRPr/>
            </a:pPr>
            <a:endParaRPr lang="cs-CZ" sz="2200" kern="1200" dirty="0" smtClean="0">
              <a:solidFill>
                <a:schemeClr val="tx1"/>
              </a:solidFill>
              <a:latin typeface="Arial" charset="0"/>
              <a:ea typeface="+mn-ea"/>
              <a:cs typeface="Lucida Sans Unicode" charset="0"/>
            </a:endParaRP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defRPr/>
            </a:pPr>
            <a:r>
              <a:rPr lang="cs-CZ" sz="22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„</a:t>
            </a:r>
            <a:r>
              <a:rPr lang="cs-CZ" sz="2200" dirty="0" smtClean="0"/>
              <a:t>Svým podpisem stvrzuji, že v měsíci ……...2009 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defRPr/>
            </a:pPr>
            <a:r>
              <a:rPr lang="cs-CZ" sz="22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součet mých pracovních úvazků na dalších činnostech 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defRPr/>
            </a:pPr>
            <a:r>
              <a:rPr lang="cs-CZ" sz="22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(např. na kmenových činnostech, na dalších projektech) 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defRPr/>
            </a:pPr>
            <a:r>
              <a:rPr lang="cs-CZ" sz="22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u ………….., </a:t>
            </a:r>
            <a:r>
              <a:rPr lang="cs-CZ" sz="2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u</a:t>
            </a:r>
            <a:r>
              <a:rPr lang="cs-CZ" sz="22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 ………………… a současně na 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defRPr/>
            </a:pPr>
            <a:r>
              <a:rPr lang="cs-CZ" sz="22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projektu……………….nepřekračuje 1,5 úvazku.“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endParaRPr lang="cs-CZ" sz="2200" kern="1200" dirty="0" smtClean="0">
              <a:solidFill>
                <a:schemeClr val="tx1"/>
              </a:solidFill>
              <a:latin typeface="Arial" charset="0"/>
              <a:ea typeface="+mn-ea"/>
              <a:cs typeface="Lucida Sans Unicode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>
          <a:xfrm>
            <a:off x="1539875" y="422275"/>
            <a:ext cx="8540750" cy="1214422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Dokladování způsobilých výdajů  mzdové náklady</a:t>
            </a:r>
          </a:p>
        </p:txBody>
      </p:sp>
      <p:sp>
        <p:nvSpPr>
          <p:cNvPr id="13315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611313" y="1922449"/>
            <a:ext cx="8072469" cy="5357826"/>
          </a:xfrm>
        </p:spPr>
        <p:txBody>
          <a:bodyPr/>
          <a:lstStyle/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1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pracovními smlouvami </a:t>
            </a:r>
            <a:r>
              <a:rPr lang="cs-CZ" sz="21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(nebo odpovídajícími typy smluv) v monitorovací zprávě projektu, ve které budou odpovídající osobní výdaje daného pracovníka poprvé uplatňovány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1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výplatní listinou </a:t>
            </a:r>
            <a:r>
              <a:rPr lang="cs-CZ" sz="21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nebo </a:t>
            </a:r>
            <a:r>
              <a:rPr lang="cs-CZ" sz="21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výplatní páskou </a:t>
            </a:r>
            <a:r>
              <a:rPr lang="cs-CZ" sz="21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zapojených pracovníků, případně </a:t>
            </a:r>
            <a:r>
              <a:rPr lang="cs-CZ" sz="21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mzdovými listy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1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výpisem z projektového účtu/z provozního účtu organizace</a:t>
            </a:r>
            <a:r>
              <a:rPr lang="cs-CZ" sz="21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, ve kterém jsou identifikované převody výplat jednotlivým pracovníkům a převody zákonných odvodů a daní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1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pracovními výkazy </a:t>
            </a:r>
            <a:r>
              <a:rPr lang="cs-CZ" sz="21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za jednotlivé pracovníky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1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rozpisem mzdových nákladů </a:t>
            </a:r>
            <a:r>
              <a:rPr lang="cs-CZ" sz="21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pracovníků projektu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1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případně dalšími doklady, které jsou v souladu s platnou legislativou (výdajové pokladní doklady u mzdy vyplácené v hotovosti apod.)</a:t>
            </a:r>
          </a:p>
          <a:p>
            <a:pPr>
              <a:lnSpc>
                <a:spcPct val="100000"/>
              </a:lnSpc>
              <a:spcAft>
                <a:spcPct val="0"/>
              </a:spcAft>
              <a:buClr>
                <a:srgbClr val="F3912C"/>
              </a:buClr>
              <a:buSzPct val="100000"/>
              <a:buFont typeface="Wingdings" charset="2"/>
              <a:buChar char="Ø"/>
            </a:pPr>
            <a:endParaRPr lang="cs-CZ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>
          <a:xfrm>
            <a:off x="1539875" y="422275"/>
            <a:ext cx="8540750" cy="1214422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Dokladování způsobilých výdajů  mzdové náklady</a:t>
            </a:r>
          </a:p>
        </p:txBody>
      </p:sp>
      <p:pic>
        <p:nvPicPr>
          <p:cNvPr id="4" name="Obrázek 3" descr="mzdové náklad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5602" y="2208201"/>
            <a:ext cx="7875587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1539875" y="422251"/>
            <a:ext cx="8540750" cy="1143008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Dokladování způsobilých výdajů  cestovní náklady</a:t>
            </a:r>
          </a:p>
        </p:txBody>
      </p:sp>
      <p:sp>
        <p:nvSpPr>
          <p:cNvPr id="14339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54188" y="2065325"/>
            <a:ext cx="7929562" cy="4929200"/>
          </a:xfrm>
        </p:spPr>
        <p:txBody>
          <a:bodyPr/>
          <a:lstStyle/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cestovní příkaz </a:t>
            </a: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(musí obsahovat účel cesty související s projektem)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vyúčtování </a:t>
            </a: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pracovní cesty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doklady o úhradách </a:t>
            </a: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výdajů (výpis z účtu, výdajové doklady, jízdenky za vlak/ autobus atd.)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zpráva</a:t>
            </a: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 ze zahraniční služební cesty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defRPr/>
            </a:pPr>
            <a:endParaRPr lang="cs-CZ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1539875" y="422251"/>
            <a:ext cx="8540750" cy="1143008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Dokladování způsobilých výdajů  cestovní náklady</a:t>
            </a:r>
          </a:p>
        </p:txBody>
      </p:sp>
      <p:sp>
        <p:nvSpPr>
          <p:cNvPr id="14339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54188" y="2065325"/>
            <a:ext cx="7929562" cy="4929200"/>
          </a:xfrm>
        </p:spPr>
        <p:txBody>
          <a:bodyPr/>
          <a:lstStyle/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16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cestovní příkaz (musí obsahovat účel cesty související s projektem)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16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vyúčtování pracovní cesty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16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doklady o úhradách výdajů (výpis z účtu, výdajové doklady, jízdenky za vlak/ autobus/ atd.)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16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 stručná zpráva ze služební cesty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defRPr/>
            </a:pPr>
            <a:endParaRPr lang="cs-CZ" sz="2100" dirty="0" smtClean="0"/>
          </a:p>
        </p:txBody>
      </p:sp>
      <p:pic>
        <p:nvPicPr>
          <p:cNvPr id="4" name="Obrázek 3" descr="cestovní náklad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4188" y="1708150"/>
            <a:ext cx="7997825" cy="50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1539875" y="279400"/>
            <a:ext cx="8540750" cy="1071545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Dokladování způsobilých výdajů  -  odpisy</a:t>
            </a:r>
          </a:p>
        </p:txBody>
      </p:sp>
      <p:sp>
        <p:nvSpPr>
          <p:cNvPr id="5" name="Obdélník 4"/>
          <p:cNvSpPr/>
          <p:nvPr/>
        </p:nvSpPr>
        <p:spPr>
          <a:xfrm>
            <a:off x="1539850" y="1779573"/>
            <a:ext cx="7929618" cy="5268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chemeClr val="tx1"/>
                </a:solidFill>
              </a:rPr>
              <a:t>Daňové </a:t>
            </a:r>
            <a:r>
              <a:rPr lang="cs-CZ" b="1" dirty="0" smtClean="0">
                <a:solidFill>
                  <a:schemeClr val="tx1"/>
                </a:solidFill>
              </a:rPr>
              <a:t>odpisy </a:t>
            </a:r>
            <a:r>
              <a:rPr lang="cs-CZ" b="1" dirty="0">
                <a:solidFill>
                  <a:schemeClr val="tx1"/>
                </a:solidFill>
              </a:rPr>
              <a:t>– odpisy neboli amortizace vlastního dlouhodobého </a:t>
            </a:r>
            <a:r>
              <a:rPr lang="cs-CZ" b="1" dirty="0" smtClean="0">
                <a:solidFill>
                  <a:schemeClr val="tx1"/>
                </a:solidFill>
              </a:rPr>
              <a:t>hmotného </a:t>
            </a:r>
            <a:r>
              <a:rPr lang="cs-CZ" b="1" dirty="0">
                <a:solidFill>
                  <a:schemeClr val="tx1"/>
                </a:solidFill>
              </a:rPr>
              <a:t>nebo nehmotného majetku (pořízeného před začátkem realizace projektu nebo i v průběhu realizace) jsou způsobilými výdaji projektu, jestliže jsou splněny následující podmínky</a:t>
            </a:r>
            <a:r>
              <a:rPr lang="cs-CZ" b="1" dirty="0" smtClean="0">
                <a:solidFill>
                  <a:schemeClr val="tx1"/>
                </a:solidFill>
              </a:rPr>
              <a:t>:</a:t>
            </a:r>
          </a:p>
          <a:p>
            <a:endParaRPr lang="cs-CZ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cs-CZ" dirty="0">
                <a:solidFill>
                  <a:schemeClr val="tx1"/>
                </a:solidFill>
              </a:rPr>
              <a:t>a) k nákupu dotčeného majetku </a:t>
            </a:r>
            <a:r>
              <a:rPr lang="cs-CZ" i="1" dirty="0">
                <a:solidFill>
                  <a:schemeClr val="tx1"/>
                </a:solidFill>
              </a:rPr>
              <a:t>nebyly využity veřejné </a:t>
            </a:r>
            <a:r>
              <a:rPr lang="cs-CZ" i="1" dirty="0" smtClean="0">
                <a:solidFill>
                  <a:schemeClr val="tx1"/>
                </a:solidFill>
              </a:rPr>
              <a:t>prostředky</a:t>
            </a:r>
            <a:endParaRPr lang="cs-CZ" i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cs-CZ" dirty="0">
                <a:solidFill>
                  <a:schemeClr val="tx1"/>
                </a:solidFill>
              </a:rPr>
              <a:t>b) jsou uplatňovány </a:t>
            </a:r>
            <a:r>
              <a:rPr lang="cs-CZ" i="1" dirty="0">
                <a:solidFill>
                  <a:schemeClr val="tx1"/>
                </a:solidFill>
              </a:rPr>
              <a:t>v alikvotní výši</a:t>
            </a:r>
            <a:r>
              <a:rPr lang="cs-CZ" dirty="0">
                <a:solidFill>
                  <a:schemeClr val="tx1"/>
                </a:solidFill>
              </a:rPr>
              <a:t> s ohledem na míru využití daného </a:t>
            </a:r>
            <a:r>
              <a:rPr lang="cs-CZ" dirty="0" smtClean="0">
                <a:solidFill>
                  <a:schemeClr val="tx1"/>
                </a:solidFill>
              </a:rPr>
              <a:t>majetku v </a:t>
            </a:r>
            <a:r>
              <a:rPr lang="cs-CZ" dirty="0">
                <a:solidFill>
                  <a:schemeClr val="tx1"/>
                </a:solidFill>
              </a:rPr>
              <a:t>rámci realizace </a:t>
            </a:r>
            <a:r>
              <a:rPr lang="cs-CZ" dirty="0" smtClean="0">
                <a:solidFill>
                  <a:schemeClr val="tx1"/>
                </a:solidFill>
              </a:rPr>
              <a:t>projektu</a:t>
            </a:r>
            <a:endParaRPr lang="cs-CZ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pl-PL" dirty="0">
                <a:solidFill>
                  <a:schemeClr val="tx1"/>
                </a:solidFill>
              </a:rPr>
              <a:t>c) jsou uplatňovány pouze po dobu realizace </a:t>
            </a:r>
            <a:r>
              <a:rPr lang="pl-PL" dirty="0" smtClean="0">
                <a:solidFill>
                  <a:schemeClr val="tx1"/>
                </a:solidFill>
              </a:rPr>
              <a:t>projektu</a:t>
            </a:r>
            <a:endParaRPr lang="pl-PL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cs-CZ" dirty="0">
                <a:solidFill>
                  <a:schemeClr val="tx1"/>
                </a:solidFill>
              </a:rPr>
              <a:t>d) je možné je </a:t>
            </a:r>
            <a:r>
              <a:rPr lang="cs-CZ" i="1" dirty="0">
                <a:solidFill>
                  <a:schemeClr val="tx1"/>
                </a:solidFill>
              </a:rPr>
              <a:t>doložit účetním dokladem dokládajícím pořizovací cenu </a:t>
            </a:r>
            <a:r>
              <a:rPr lang="cs-CZ" dirty="0" smtClean="0">
                <a:solidFill>
                  <a:schemeClr val="tx1"/>
                </a:solidFill>
              </a:rPr>
              <a:t>majetku</a:t>
            </a:r>
            <a:endParaRPr lang="cs-CZ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cs-CZ" dirty="0">
                <a:solidFill>
                  <a:schemeClr val="tx1"/>
                </a:solidFill>
              </a:rPr>
              <a:t>e) majetek je odpisován dle odpisového plánu </a:t>
            </a:r>
            <a:r>
              <a:rPr lang="cs-CZ" dirty="0" smtClean="0">
                <a:solidFill>
                  <a:schemeClr val="tx1"/>
                </a:solidFill>
              </a:rPr>
              <a:t>příjemce</a:t>
            </a:r>
            <a:endParaRPr lang="cs-CZ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cs-CZ" dirty="0">
                <a:solidFill>
                  <a:schemeClr val="tx1"/>
                </a:solidFill>
              </a:rPr>
              <a:t>f) výše ročních odpisů je stanovena jednou z metod </a:t>
            </a:r>
            <a:r>
              <a:rPr lang="cs-CZ" i="1" dirty="0">
                <a:solidFill>
                  <a:schemeClr val="tx1"/>
                </a:solidFill>
              </a:rPr>
              <a:t>daňového odpisu </a:t>
            </a:r>
            <a:r>
              <a:rPr lang="cs-CZ" dirty="0">
                <a:solidFill>
                  <a:schemeClr val="tx1"/>
                </a:solidFill>
              </a:rPr>
              <a:t>pro </a:t>
            </a:r>
            <a:r>
              <a:rPr lang="cs-CZ" dirty="0" smtClean="0">
                <a:solidFill>
                  <a:schemeClr val="tx1"/>
                </a:solidFill>
              </a:rPr>
              <a:t>účely daně </a:t>
            </a:r>
            <a:r>
              <a:rPr lang="cs-CZ" dirty="0">
                <a:solidFill>
                  <a:schemeClr val="tx1"/>
                </a:solidFill>
              </a:rPr>
              <a:t>z příjmu pro jednotlivé druhy majetku a jsou způsobilé pouze po </a:t>
            </a:r>
            <a:r>
              <a:rPr lang="cs-CZ" dirty="0" smtClean="0">
                <a:solidFill>
                  <a:schemeClr val="tx1"/>
                </a:solidFill>
              </a:rPr>
              <a:t>dobu, kdy </a:t>
            </a:r>
            <a:r>
              <a:rPr lang="cs-CZ" dirty="0">
                <a:solidFill>
                  <a:schemeClr val="tx1"/>
                </a:solidFill>
              </a:rPr>
              <a:t>je majetek využíván pro účely </a:t>
            </a:r>
            <a:r>
              <a:rPr lang="cs-CZ" dirty="0" smtClean="0">
                <a:solidFill>
                  <a:schemeClr val="tx1"/>
                </a:solidFill>
              </a:rPr>
              <a:t>projektu</a:t>
            </a:r>
            <a:endParaRPr lang="cs-CZ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pl-PL" dirty="0">
                <a:solidFill>
                  <a:schemeClr val="tx1"/>
                </a:solidFill>
              </a:rPr>
              <a:t>g) odpisy se zaokrouhlují na celé koruny </a:t>
            </a:r>
            <a:r>
              <a:rPr lang="pl-PL" dirty="0" smtClean="0">
                <a:solidFill>
                  <a:schemeClr val="tx1"/>
                </a:solidFill>
              </a:rPr>
              <a:t>nahoru</a:t>
            </a:r>
            <a:endParaRPr lang="pl-PL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cs-CZ" dirty="0">
                <a:solidFill>
                  <a:schemeClr val="tx1"/>
                </a:solidFill>
              </a:rPr>
              <a:t>h) příjemce si vybere formu </a:t>
            </a:r>
            <a:r>
              <a:rPr lang="cs-CZ" dirty="0" smtClean="0">
                <a:solidFill>
                  <a:schemeClr val="tx1"/>
                </a:solidFill>
              </a:rPr>
              <a:t>odpisování, </a:t>
            </a:r>
            <a:r>
              <a:rPr lang="cs-CZ" dirty="0">
                <a:solidFill>
                  <a:schemeClr val="tx1"/>
                </a:solidFill>
              </a:rPr>
              <a:t>kterou bude používat po </a:t>
            </a:r>
            <a:r>
              <a:rPr lang="cs-CZ" dirty="0" smtClean="0">
                <a:solidFill>
                  <a:schemeClr val="tx1"/>
                </a:solidFill>
              </a:rPr>
              <a:t>celou dobu </a:t>
            </a:r>
            <a:r>
              <a:rPr lang="cs-CZ" dirty="0">
                <a:solidFill>
                  <a:schemeClr val="tx1"/>
                </a:solidFill>
              </a:rPr>
              <a:t>realizace projektu, tuto nastavenou formu již nebude moci </a:t>
            </a:r>
            <a:r>
              <a:rPr lang="cs-CZ" dirty="0" smtClean="0">
                <a:solidFill>
                  <a:schemeClr val="tx1"/>
                </a:solidFill>
              </a:rPr>
              <a:t>měnit</a:t>
            </a:r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1539875" y="279400"/>
            <a:ext cx="8540750" cy="1071545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Dokladování způsobilých výdajů - odpisy</a:t>
            </a:r>
          </a:p>
        </p:txBody>
      </p:sp>
      <p:pic>
        <p:nvPicPr>
          <p:cNvPr id="4" name="Obrázek 3" descr="odpis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11375" y="1493838"/>
            <a:ext cx="7491413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text 8"/>
          <p:cNvSpPr txBox="1">
            <a:spLocks/>
          </p:cNvSpPr>
          <p:nvPr/>
        </p:nvSpPr>
        <p:spPr bwMode="auto">
          <a:xfrm>
            <a:off x="1968500" y="6708775"/>
            <a:ext cx="3492500" cy="285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spcAft>
                <a:spcPts val="1425"/>
              </a:spcAft>
              <a:defRPr/>
            </a:pPr>
            <a:endParaRPr lang="cs-CZ" sz="1600" i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+mn-cs"/>
            </a:endParaRPr>
          </a:p>
        </p:txBody>
      </p:sp>
      <p:sp>
        <p:nvSpPr>
          <p:cNvPr id="4099" name="Nadpis 5"/>
          <p:cNvSpPr>
            <a:spLocks noGrp="1"/>
          </p:cNvSpPr>
          <p:nvPr>
            <p:ph type="title"/>
          </p:nvPr>
        </p:nvSpPr>
        <p:spPr>
          <a:xfrm>
            <a:off x="1539875" y="350838"/>
            <a:ext cx="8540750" cy="704850"/>
          </a:xfrm>
        </p:spPr>
        <p:txBody>
          <a:bodyPr/>
          <a:lstStyle/>
          <a:p>
            <a:pPr algn="ctr">
              <a:defRPr/>
            </a:pPr>
            <a: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Žádost o platbu (</a:t>
            </a:r>
            <a:r>
              <a:rPr lang="cs-CZ" sz="4400" dirty="0" err="1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ŽoP</a:t>
            </a:r>
            <a: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4" name="Zástupný symbol pro obsah 7"/>
          <p:cNvSpPr txBox="1">
            <a:spLocks/>
          </p:cNvSpPr>
          <p:nvPr/>
        </p:nvSpPr>
        <p:spPr bwMode="auto">
          <a:xfrm>
            <a:off x="1897062" y="1636697"/>
            <a:ext cx="7786719" cy="511335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>
              <a:spcAft>
                <a:spcPts val="1425"/>
              </a:spcAft>
              <a:defRPr/>
            </a:pPr>
            <a:endParaRPr lang="cs-CZ" sz="24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>
              <a:spcAft>
                <a:spcPts val="1425"/>
              </a:spcAft>
              <a:defRPr/>
            </a:pPr>
            <a:endParaRPr lang="cs-CZ" sz="12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>
              <a:spcAft>
                <a:spcPts val="1425"/>
              </a:spcAft>
              <a:defRPr/>
            </a:pPr>
            <a:endParaRPr lang="cs-CZ" sz="1200" kern="0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sp>
        <p:nvSpPr>
          <p:cNvPr id="5" name="Zástupný symbol pro obsah 7"/>
          <p:cNvSpPr txBox="1">
            <a:spLocks/>
          </p:cNvSpPr>
          <p:nvPr/>
        </p:nvSpPr>
        <p:spPr bwMode="auto">
          <a:xfrm>
            <a:off x="1897040" y="1636697"/>
            <a:ext cx="7883549" cy="518479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>
              <a:spcAft>
                <a:spcPts val="1425"/>
              </a:spcAft>
              <a:defRPr/>
            </a:pPr>
            <a:r>
              <a:rPr lang="cs-CZ" sz="2600" b="1" dirty="0" smtClean="0">
                <a:solidFill>
                  <a:schemeClr val="tx1"/>
                </a:solidFill>
              </a:rPr>
              <a:t>příloha MZ č. 4</a:t>
            </a:r>
          </a:p>
          <a:p>
            <a:pPr>
              <a:spcAft>
                <a:spcPts val="1425"/>
              </a:spcAft>
              <a:defRPr/>
            </a:pPr>
            <a:r>
              <a:rPr lang="cs-CZ" sz="2600" b="1" dirty="0" smtClean="0">
                <a:solidFill>
                  <a:schemeClr val="tx1"/>
                </a:solidFill>
              </a:rPr>
              <a:t>Přílohy </a:t>
            </a:r>
            <a:r>
              <a:rPr lang="cs-CZ" sz="2600" b="1" dirty="0" err="1" smtClean="0">
                <a:solidFill>
                  <a:schemeClr val="tx1"/>
                </a:solidFill>
              </a:rPr>
              <a:t>ŽoP</a:t>
            </a:r>
            <a:endParaRPr lang="cs-CZ" sz="2600" b="1" dirty="0" smtClean="0">
              <a:solidFill>
                <a:schemeClr val="tx1"/>
              </a:solidFill>
            </a:endParaRPr>
          </a:p>
          <a:p>
            <a:pPr lvl="3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 smtClean="0">
                <a:solidFill>
                  <a:schemeClr val="tx1"/>
                </a:solidFill>
              </a:rPr>
              <a:t>Soupiska </a:t>
            </a:r>
            <a:r>
              <a:rPr lang="cs-CZ" sz="2400" dirty="0">
                <a:solidFill>
                  <a:schemeClr val="tx1"/>
                </a:solidFill>
              </a:rPr>
              <a:t>účetních </a:t>
            </a:r>
            <a:r>
              <a:rPr lang="cs-CZ" sz="2400" dirty="0" smtClean="0">
                <a:solidFill>
                  <a:schemeClr val="tx1"/>
                </a:solidFill>
              </a:rPr>
              <a:t>dokladů</a:t>
            </a:r>
          </a:p>
          <a:p>
            <a:pPr lvl="3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Kopie účetních </a:t>
            </a:r>
            <a:r>
              <a:rPr lang="cs-CZ" sz="2400" dirty="0" smtClean="0">
                <a:solidFill>
                  <a:schemeClr val="tx1"/>
                </a:solidFill>
              </a:rPr>
              <a:t>dokladů</a:t>
            </a:r>
            <a:endParaRPr lang="cs-CZ" sz="2400" baseline="30000" dirty="0" smtClean="0">
              <a:solidFill>
                <a:schemeClr val="tx1"/>
              </a:solidFill>
            </a:endParaRPr>
          </a:p>
          <a:p>
            <a:pPr lvl="3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Kopie výpisu z účtu </a:t>
            </a:r>
            <a:r>
              <a:rPr lang="cs-CZ" sz="2400" dirty="0" smtClean="0">
                <a:solidFill>
                  <a:schemeClr val="tx1"/>
                </a:solidFill>
              </a:rPr>
              <a:t>projektu</a:t>
            </a:r>
            <a:endParaRPr lang="cs-CZ" sz="2400" baseline="30000" dirty="0" smtClean="0">
              <a:solidFill>
                <a:schemeClr val="tx1"/>
              </a:solidFill>
            </a:endParaRPr>
          </a:p>
          <a:p>
            <a:pPr lvl="3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Přehled čerpání způsobilých </a:t>
            </a:r>
            <a:r>
              <a:rPr lang="cs-CZ" sz="2400" dirty="0" smtClean="0">
                <a:solidFill>
                  <a:schemeClr val="tx1"/>
                </a:solidFill>
              </a:rPr>
              <a:t>výdajů</a:t>
            </a:r>
            <a:endParaRPr lang="cs-CZ" sz="2400" baseline="30000" dirty="0" smtClean="0">
              <a:solidFill>
                <a:schemeClr val="tx1"/>
              </a:solidFill>
            </a:endParaRPr>
          </a:p>
          <a:p>
            <a:pPr lvl="3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Dokladování způsobilých výdajů – pracovní </a:t>
            </a:r>
            <a:r>
              <a:rPr lang="cs-CZ" sz="2400" dirty="0" smtClean="0">
                <a:solidFill>
                  <a:schemeClr val="tx1"/>
                </a:solidFill>
              </a:rPr>
              <a:t>výkazy</a:t>
            </a:r>
            <a:endParaRPr lang="cs-CZ" sz="2400" baseline="30000" dirty="0">
              <a:solidFill>
                <a:schemeClr val="tx1"/>
              </a:solidFill>
            </a:endParaRPr>
          </a:p>
          <a:p>
            <a:pPr lvl="3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 smtClean="0">
                <a:solidFill>
                  <a:schemeClr val="tx1"/>
                </a:solidFill>
              </a:rPr>
              <a:t>Dokladování </a:t>
            </a:r>
            <a:r>
              <a:rPr lang="cs-CZ" sz="2400" dirty="0">
                <a:solidFill>
                  <a:schemeClr val="tx1"/>
                </a:solidFill>
              </a:rPr>
              <a:t>způsobilých výdajů – mzdové </a:t>
            </a:r>
            <a:r>
              <a:rPr lang="cs-CZ" sz="2400" dirty="0" smtClean="0">
                <a:solidFill>
                  <a:schemeClr val="tx1"/>
                </a:solidFill>
              </a:rPr>
              <a:t>náklady</a:t>
            </a:r>
            <a:endParaRPr lang="cs-CZ" sz="2400" baseline="30000" dirty="0" smtClean="0">
              <a:solidFill>
                <a:schemeClr val="tx1"/>
              </a:solidFill>
            </a:endParaRPr>
          </a:p>
          <a:p>
            <a:pPr lvl="3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 smtClean="0">
                <a:solidFill>
                  <a:schemeClr val="tx1"/>
                </a:solidFill>
              </a:rPr>
              <a:t>Dokladování </a:t>
            </a:r>
            <a:r>
              <a:rPr lang="cs-CZ" sz="2400" dirty="0">
                <a:solidFill>
                  <a:schemeClr val="tx1"/>
                </a:solidFill>
              </a:rPr>
              <a:t>způsobilých výdajů – cestovní náklady</a:t>
            </a:r>
          </a:p>
          <a:p>
            <a:pPr lvl="3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Dokladování způsobilých výdajů – odpisy</a:t>
            </a:r>
          </a:p>
          <a:p>
            <a:pPr lvl="4">
              <a:spcAft>
                <a:spcPts val="1425"/>
              </a:spcAft>
              <a:buFont typeface="Arial" pitchFamily="34" charset="0"/>
              <a:buChar char="•"/>
              <a:defRPr/>
            </a:pPr>
            <a:endParaRPr lang="cs-CZ" sz="1600" dirty="0">
              <a:solidFill>
                <a:schemeClr val="tx1"/>
              </a:solidFill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algn="ctr">
              <a:spcAft>
                <a:spcPts val="1425"/>
              </a:spcAft>
              <a:defRPr/>
            </a:pPr>
            <a:endParaRPr lang="cs-CZ" sz="12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>
              <a:spcAft>
                <a:spcPts val="1425"/>
              </a:spcAft>
              <a:defRPr/>
            </a:pPr>
            <a:endParaRPr lang="cs-CZ" sz="12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>
              <a:spcAft>
                <a:spcPts val="1425"/>
              </a:spcAft>
              <a:defRPr/>
            </a:pPr>
            <a:endParaRPr lang="cs-CZ" sz="3200" kern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1539875" y="279400"/>
            <a:ext cx="8540750" cy="785793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Nesrovnalosti</a:t>
            </a:r>
          </a:p>
        </p:txBody>
      </p:sp>
      <p:sp>
        <p:nvSpPr>
          <p:cNvPr id="5" name="Obdélník 4"/>
          <p:cNvSpPr/>
          <p:nvPr/>
        </p:nvSpPr>
        <p:spPr>
          <a:xfrm>
            <a:off x="1754164" y="1565259"/>
            <a:ext cx="8072494" cy="4752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Veřejná finanční podpora je poskytována na základě a v souladu s rozpočtovými pravidly, dle:</a:t>
            </a:r>
          </a:p>
          <a:p>
            <a:endParaRPr lang="cs-CZ" sz="2400" dirty="0" smtClean="0">
              <a:solidFill>
                <a:schemeClr val="tx1"/>
              </a:solidFill>
            </a:endParaRPr>
          </a:p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Nařízení Rady</a:t>
            </a:r>
          </a:p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b="1" dirty="0" smtClean="0">
                <a:solidFill>
                  <a:schemeClr val="tx1"/>
                </a:solidFill>
              </a:rPr>
              <a:t>Zákona </a:t>
            </a:r>
            <a:r>
              <a:rPr lang="cs-CZ" sz="2400" b="1" dirty="0">
                <a:solidFill>
                  <a:schemeClr val="tx1"/>
                </a:solidFill>
              </a:rPr>
              <a:t>č. 218/2000 Sb., o rozpočtových pravidlech</a:t>
            </a:r>
          </a:p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 smtClean="0">
                <a:solidFill>
                  <a:schemeClr val="tx1"/>
                </a:solidFill>
              </a:rPr>
              <a:t>Zákona </a:t>
            </a:r>
            <a:r>
              <a:rPr lang="cs-CZ" sz="2400" dirty="0">
                <a:solidFill>
                  <a:schemeClr val="tx1"/>
                </a:solidFill>
              </a:rPr>
              <a:t>č. 250/2000 Sb., o rozpočtových pravidlech územních rozpočtů</a:t>
            </a:r>
          </a:p>
          <a:p>
            <a:pPr>
              <a:buFont typeface="Arial" pitchFamily="34" charset="0"/>
              <a:buChar char="•"/>
            </a:pPr>
            <a:endParaRPr lang="cs-CZ" sz="24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1539875" y="279375"/>
            <a:ext cx="8540750" cy="785793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Nařízení Rady</a:t>
            </a:r>
          </a:p>
        </p:txBody>
      </p:sp>
      <p:sp>
        <p:nvSpPr>
          <p:cNvPr id="5" name="Obdélník 4"/>
          <p:cNvSpPr/>
          <p:nvPr/>
        </p:nvSpPr>
        <p:spPr>
          <a:xfrm>
            <a:off x="1754164" y="1565259"/>
            <a:ext cx="8072494" cy="3870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Nesrovnalostí se rozumí jakékoliv porušení ustanovení práva společenství vyplývající z jednání nebo opomenutí hospodářského subjektu, v důsledku kterého je nebo by mohl být poškozen souhrnný rozpočet Společenství nebo rozpočty Společenstvím spravované, a to buď snížením nebo ztrátou příjmů z vlastních zdrojů vybíraných přímo ve prospěch Společenství, nebo formou neoprávněného výdaje.</a:t>
            </a:r>
            <a:endParaRPr lang="cs-CZ" sz="24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1539875" y="207937"/>
            <a:ext cx="8540750" cy="1214446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Zákon č. 218/2000 Sb.,</a:t>
            </a:r>
            <a:b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o rozpočtových pravidlech</a:t>
            </a:r>
          </a:p>
        </p:txBody>
      </p:sp>
      <p:sp>
        <p:nvSpPr>
          <p:cNvPr id="5" name="Obdélník 4"/>
          <p:cNvSpPr/>
          <p:nvPr/>
        </p:nvSpPr>
        <p:spPr>
          <a:xfrm>
            <a:off x="1754164" y="2208201"/>
            <a:ext cx="8072494" cy="4065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Neoprávněným použitím peněžních prostředků státního rozpočtu, státního fondu nebo Národního fondu je jejich výdej, jehož provedením byla porušena povinnost stanovená právním předpisem, Rozhodnutím o poskytnutí dotace</a:t>
            </a:r>
          </a:p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endParaRPr lang="cs-CZ" sz="2400" dirty="0">
              <a:solidFill>
                <a:schemeClr val="tx1"/>
              </a:solidFill>
            </a:endParaRPr>
          </a:p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Nelze-li prokázat, jak byly tyto prostředky použity</a:t>
            </a:r>
          </a:p>
          <a:p>
            <a:pPr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1539875" y="207937"/>
            <a:ext cx="8540750" cy="1214446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sz="3200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Zákon č. 250/2000 Sb., o rozpočtových pravidlech územních rozpočtů</a:t>
            </a:r>
          </a:p>
        </p:txBody>
      </p:sp>
      <p:sp>
        <p:nvSpPr>
          <p:cNvPr id="5" name="Obdélník 4"/>
          <p:cNvSpPr/>
          <p:nvPr/>
        </p:nvSpPr>
        <p:spPr>
          <a:xfrm>
            <a:off x="1754164" y="2208201"/>
            <a:ext cx="8072494" cy="2332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k</a:t>
            </a:r>
            <a:r>
              <a:rPr lang="cs-CZ" sz="2400" dirty="0" smtClean="0">
                <a:solidFill>
                  <a:schemeClr val="tx1"/>
                </a:solidFill>
              </a:rPr>
              <a:t>aždé </a:t>
            </a:r>
            <a:r>
              <a:rPr lang="cs-CZ" sz="2400" dirty="0">
                <a:solidFill>
                  <a:schemeClr val="tx1"/>
                </a:solidFill>
              </a:rPr>
              <a:t>neoprávněné použití nebo zadržení peněžních prostředků patřících či svěřených územnímu samosprávnému </a:t>
            </a:r>
            <a:r>
              <a:rPr lang="cs-CZ" sz="2400" dirty="0" smtClean="0">
                <a:solidFill>
                  <a:schemeClr val="tx1"/>
                </a:solidFill>
              </a:rPr>
              <a:t>celku</a:t>
            </a:r>
            <a:endParaRPr lang="cs-CZ" sz="24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1539875" y="207937"/>
            <a:ext cx="8540750" cy="1214446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Řešení nesrovnalostí</a:t>
            </a:r>
          </a:p>
        </p:txBody>
      </p:sp>
      <p:sp>
        <p:nvSpPr>
          <p:cNvPr id="5" name="Obdélník 4"/>
          <p:cNvSpPr/>
          <p:nvPr/>
        </p:nvSpPr>
        <p:spPr>
          <a:xfrm>
            <a:off x="1754164" y="2208201"/>
            <a:ext cx="8072494" cy="3378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 smtClean="0">
                <a:solidFill>
                  <a:schemeClr val="tx1"/>
                </a:solidFill>
              </a:rPr>
              <a:t>krácení </a:t>
            </a:r>
            <a:r>
              <a:rPr lang="cs-CZ" sz="2400" dirty="0">
                <a:solidFill>
                  <a:schemeClr val="tx1"/>
                </a:solidFill>
              </a:rPr>
              <a:t>příslušné Žádosti o platbu (krácení výše podpory</a:t>
            </a:r>
            <a:r>
              <a:rPr lang="cs-CZ" sz="2400" dirty="0" smtClean="0">
                <a:solidFill>
                  <a:schemeClr val="tx1"/>
                </a:solidFill>
              </a:rPr>
              <a:t>)</a:t>
            </a:r>
          </a:p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defRPr/>
            </a:pPr>
            <a:endParaRPr lang="cs-CZ" sz="2400" dirty="0">
              <a:solidFill>
                <a:schemeClr val="tx1"/>
              </a:solidFill>
            </a:endParaRPr>
          </a:p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 smtClean="0">
                <a:solidFill>
                  <a:schemeClr val="tx1"/>
                </a:solidFill>
              </a:rPr>
              <a:t>hlásit na </a:t>
            </a:r>
            <a:r>
              <a:rPr lang="cs-CZ" sz="2400" dirty="0">
                <a:solidFill>
                  <a:schemeClr val="tx1"/>
                </a:solidFill>
              </a:rPr>
              <a:t>místně příslušný Finanční úřad, který posoudí, zda k porušení rozpočtové kázně došlo či </a:t>
            </a:r>
            <a:r>
              <a:rPr lang="cs-CZ" sz="2400" dirty="0" smtClean="0">
                <a:solidFill>
                  <a:schemeClr val="tx1"/>
                </a:solidFill>
              </a:rPr>
              <a:t>nikoli</a:t>
            </a:r>
          </a:p>
          <a:p>
            <a:pPr>
              <a:buFont typeface="Arial" pitchFamily="34" charset="0"/>
              <a:buChar char="•"/>
            </a:pPr>
            <a:endParaRPr lang="cs-CZ" sz="24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1539875" y="279375"/>
            <a:ext cx="8540750" cy="928694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Příklady nesrovnalostí</a:t>
            </a:r>
          </a:p>
        </p:txBody>
      </p:sp>
      <p:sp>
        <p:nvSpPr>
          <p:cNvPr id="5" name="Obdélník 4"/>
          <p:cNvSpPr/>
          <p:nvPr/>
        </p:nvSpPr>
        <p:spPr>
          <a:xfrm>
            <a:off x="1754164" y="2208201"/>
            <a:ext cx="8072494" cy="408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porušení podmínek výběrového řízení, kdy není dodržena povinnost sčítání obdobných a spolu souvisejících </a:t>
            </a:r>
            <a:r>
              <a:rPr lang="cs-CZ" sz="2400" dirty="0" smtClean="0">
                <a:solidFill>
                  <a:schemeClr val="tx1"/>
                </a:solidFill>
              </a:rPr>
              <a:t>plnění</a:t>
            </a:r>
            <a:endParaRPr lang="cs-CZ" sz="2400" dirty="0">
              <a:solidFill>
                <a:schemeClr val="tx1"/>
              </a:solidFill>
            </a:endParaRPr>
          </a:p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opakované nedoložení požadovaných </a:t>
            </a:r>
            <a:r>
              <a:rPr lang="cs-CZ" sz="2400" dirty="0" smtClean="0">
                <a:solidFill>
                  <a:schemeClr val="tx1"/>
                </a:solidFill>
              </a:rPr>
              <a:t>dokladů</a:t>
            </a:r>
            <a:endParaRPr lang="cs-CZ" sz="2400" dirty="0">
              <a:solidFill>
                <a:schemeClr val="tx1"/>
              </a:solidFill>
            </a:endParaRPr>
          </a:p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nezpůsobilé výdaje dle </a:t>
            </a:r>
            <a:r>
              <a:rPr lang="cs-CZ" sz="2400" dirty="0" smtClean="0">
                <a:solidFill>
                  <a:schemeClr val="tx1"/>
                </a:solidFill>
              </a:rPr>
              <a:t>Příručky </a:t>
            </a:r>
            <a:r>
              <a:rPr lang="cs-CZ" sz="2400" dirty="0">
                <a:solidFill>
                  <a:schemeClr val="tx1"/>
                </a:solidFill>
              </a:rPr>
              <a:t>pro </a:t>
            </a:r>
            <a:r>
              <a:rPr lang="cs-CZ" sz="2400" dirty="0" smtClean="0">
                <a:solidFill>
                  <a:schemeClr val="tx1"/>
                </a:solidFill>
              </a:rPr>
              <a:t>příjemce</a:t>
            </a:r>
            <a:endParaRPr lang="cs-CZ" sz="2400" dirty="0">
              <a:solidFill>
                <a:schemeClr val="tx1"/>
              </a:solidFill>
            </a:endParaRPr>
          </a:p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neodůvodněné </a:t>
            </a:r>
            <a:r>
              <a:rPr lang="cs-CZ" sz="2400" dirty="0" smtClean="0">
                <a:solidFill>
                  <a:schemeClr val="tx1"/>
                </a:solidFill>
              </a:rPr>
              <a:t>výdaje</a:t>
            </a:r>
            <a:endParaRPr lang="cs-CZ" sz="2400" dirty="0">
              <a:solidFill>
                <a:schemeClr val="tx1"/>
              </a:solidFill>
            </a:endParaRPr>
          </a:p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neefektivní a nehospodárné </a:t>
            </a:r>
            <a:r>
              <a:rPr lang="cs-CZ" sz="2400" dirty="0" smtClean="0">
                <a:solidFill>
                  <a:schemeClr val="tx1"/>
                </a:solidFill>
              </a:rPr>
              <a:t>výdaje</a:t>
            </a:r>
            <a:endParaRPr lang="cs-CZ" sz="24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754164" y="2208201"/>
            <a:ext cx="8072494" cy="3420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defRPr/>
            </a:pPr>
            <a:r>
              <a:rPr lang="cs-CZ" sz="2800" b="1" dirty="0" smtClean="0">
                <a:solidFill>
                  <a:schemeClr val="tx1"/>
                </a:solidFill>
              </a:rPr>
              <a:t>  Vzniku </a:t>
            </a:r>
            <a:r>
              <a:rPr lang="cs-CZ" sz="2800" b="1" dirty="0">
                <a:solidFill>
                  <a:schemeClr val="tx1"/>
                </a:solidFill>
              </a:rPr>
              <a:t>nesrovnalostí lze ze strany příjemců předcházet znalostí podmínek, za kterých jim byly poskytnuty finanční prostředky. </a:t>
            </a:r>
            <a:r>
              <a:rPr lang="cs-CZ" sz="2800" b="1" dirty="0" smtClean="0">
                <a:solidFill>
                  <a:schemeClr val="tx1"/>
                </a:solidFill>
              </a:rPr>
              <a:t>Tyto </a:t>
            </a:r>
            <a:r>
              <a:rPr lang="cs-CZ" sz="2800" b="1" dirty="0">
                <a:solidFill>
                  <a:schemeClr val="tx1"/>
                </a:solidFill>
              </a:rPr>
              <a:t>podmínky jsou obsaženy v Příručce pro příjemce. Případné nejasnosti doporučujeme konzultovat s O 46 CERA.</a:t>
            </a:r>
            <a:endParaRPr lang="cs-CZ" sz="2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97063" y="565128"/>
            <a:ext cx="6048375" cy="1285883"/>
          </a:xfrm>
        </p:spPr>
        <p:txBody>
          <a:bodyPr/>
          <a:lstStyle/>
          <a:p>
            <a:pPr>
              <a:defRPr/>
            </a:pPr>
            <a: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Děkuji za pozornost</a:t>
            </a:r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68478" y="2136763"/>
            <a:ext cx="7707313" cy="4595823"/>
          </a:xfrm>
        </p:spPr>
        <p:txBody>
          <a:bodyPr/>
          <a:lstStyle/>
          <a:p>
            <a:pPr>
              <a:defRPr/>
            </a:pP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Kontakt:</a:t>
            </a:r>
          </a:p>
          <a:p>
            <a:pPr>
              <a:defRPr/>
            </a:pPr>
            <a:r>
              <a:rPr lang="cs-CZ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 Helena Viktorie Barbořáková</a:t>
            </a:r>
          </a:p>
          <a:p>
            <a:pPr>
              <a:defRPr/>
            </a:pPr>
            <a:r>
              <a:rPr lang="cs-CZ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Koordinátor finančních manažerů odboru CERA</a:t>
            </a:r>
          </a:p>
          <a:p>
            <a:pPr>
              <a:defRPr/>
            </a:pPr>
            <a:r>
              <a:rPr lang="cs-CZ" sz="2400" dirty="0" smtClean="0"/>
              <a:t>email</a:t>
            </a:r>
            <a:r>
              <a:rPr lang="cs-CZ" sz="2400" dirty="0" smtClean="0">
                <a:solidFill>
                  <a:schemeClr val="tx1"/>
                </a:solidFill>
              </a:rPr>
              <a:t>: </a:t>
            </a:r>
            <a:r>
              <a:rPr lang="cs-CZ" sz="2400" dirty="0" err="1" smtClean="0">
                <a:solidFill>
                  <a:schemeClr val="tx1"/>
                </a:solidFill>
                <a:hlinkClick r:id="rId3"/>
              </a:rPr>
              <a:t>helena.barborakova</a:t>
            </a:r>
            <a:r>
              <a:rPr lang="cs-CZ" sz="2400" dirty="0" smtClean="0">
                <a:solidFill>
                  <a:schemeClr val="tx1"/>
                </a:solidFill>
                <a:hlinkClick r:id="rId3"/>
              </a:rPr>
              <a:t>@</a:t>
            </a:r>
            <a:r>
              <a:rPr lang="cs-CZ" sz="2400" dirty="0" err="1" smtClean="0">
                <a:solidFill>
                  <a:schemeClr val="tx1"/>
                </a:solidFill>
                <a:hlinkClick r:id="rId3"/>
              </a:rPr>
              <a:t>msmt.cz</a:t>
            </a:r>
            <a:endParaRPr lang="cs-CZ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cs-CZ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cs-CZ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cs-CZ" sz="2400" dirty="0" smtClean="0"/>
          </a:p>
          <a:p>
            <a:pPr>
              <a:defRPr/>
            </a:pPr>
            <a:r>
              <a:rPr lang="cs-CZ" sz="2400" dirty="0" smtClean="0"/>
              <a:t> </a:t>
            </a:r>
          </a:p>
          <a:p>
            <a:pPr>
              <a:defRPr/>
            </a:pPr>
            <a:r>
              <a:rPr lang="cs-CZ" sz="2400" dirty="0" smtClean="0"/>
              <a:t> </a:t>
            </a:r>
          </a:p>
          <a:p>
            <a:pPr>
              <a:defRPr/>
            </a:pPr>
            <a:r>
              <a:rPr lang="cs-CZ" sz="2400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Nadpis 5"/>
          <p:cNvSpPr>
            <a:spLocks noGrp="1"/>
          </p:cNvSpPr>
          <p:nvPr>
            <p:ph type="title"/>
          </p:nvPr>
        </p:nvSpPr>
        <p:spPr>
          <a:xfrm>
            <a:off x="1539875" y="350838"/>
            <a:ext cx="8540750" cy="704850"/>
          </a:xfrm>
        </p:spPr>
        <p:txBody>
          <a:bodyPr/>
          <a:lstStyle/>
          <a:p>
            <a:pPr algn="ctr">
              <a:defRPr/>
            </a:pPr>
            <a: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Žádost o platbu (</a:t>
            </a:r>
            <a:r>
              <a:rPr lang="cs-CZ" sz="4400" dirty="0" err="1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ŽoP</a:t>
            </a:r>
            <a: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4" name="Zástupný symbol pro obsah 7"/>
          <p:cNvSpPr txBox="1">
            <a:spLocks/>
          </p:cNvSpPr>
          <p:nvPr/>
        </p:nvSpPr>
        <p:spPr bwMode="auto">
          <a:xfrm>
            <a:off x="1396974" y="1779573"/>
            <a:ext cx="7883549" cy="518479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algn="ctr">
              <a:spcAft>
                <a:spcPts val="1425"/>
              </a:spcAft>
              <a:defRPr/>
            </a:pPr>
            <a:endParaRPr lang="cs-CZ" sz="12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>
              <a:spcAft>
                <a:spcPts val="1425"/>
              </a:spcAft>
              <a:defRPr/>
            </a:pPr>
            <a:endParaRPr lang="cs-CZ" sz="1200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>
              <a:spcAft>
                <a:spcPts val="1425"/>
              </a:spcAft>
              <a:defRPr/>
            </a:pPr>
            <a:endParaRPr lang="cs-CZ" sz="3200" kern="0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pic>
        <p:nvPicPr>
          <p:cNvPr id="5" name="Obrázek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68478" y="1922449"/>
            <a:ext cx="750099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aoblený obdélník 5"/>
          <p:cNvSpPr/>
          <p:nvPr/>
        </p:nvSpPr>
        <p:spPr bwMode="auto">
          <a:xfrm>
            <a:off x="6469072" y="2351077"/>
            <a:ext cx="2857520" cy="714380"/>
          </a:xfrm>
          <a:prstGeom prst="roundRect">
            <a:avLst/>
          </a:prstGeom>
          <a:noFill/>
          <a:ln w="25400" cap="flat" cmpd="sng" algn="ctr">
            <a:solidFill>
              <a:srgbClr val="FF0000">
                <a:alpha val="7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charset="0"/>
            </a:endParaRPr>
          </a:p>
        </p:txBody>
      </p:sp>
      <p:sp>
        <p:nvSpPr>
          <p:cNvPr id="7" name="Zaoblený obdélník 6"/>
          <p:cNvSpPr/>
          <p:nvPr/>
        </p:nvSpPr>
        <p:spPr bwMode="auto">
          <a:xfrm>
            <a:off x="2111354" y="3708399"/>
            <a:ext cx="7072362" cy="714380"/>
          </a:xfrm>
          <a:prstGeom prst="roundRect">
            <a:avLst/>
          </a:prstGeom>
          <a:noFill/>
          <a:ln w="25400" cap="flat" cmpd="sng" algn="ctr">
            <a:solidFill>
              <a:srgbClr val="FF0000">
                <a:alpha val="7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Nadpis 5"/>
          <p:cNvSpPr>
            <a:spLocks noGrp="1"/>
          </p:cNvSpPr>
          <p:nvPr>
            <p:ph type="title"/>
          </p:nvPr>
        </p:nvSpPr>
        <p:spPr>
          <a:xfrm>
            <a:off x="1539875" y="350838"/>
            <a:ext cx="8540750" cy="704850"/>
          </a:xfrm>
        </p:spPr>
        <p:txBody>
          <a:bodyPr/>
          <a:lstStyle/>
          <a:p>
            <a:pPr algn="ctr">
              <a:defRPr/>
            </a:pPr>
            <a: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Žádost o platbu (</a:t>
            </a:r>
            <a:r>
              <a:rPr lang="cs-CZ" sz="4400" dirty="0" err="1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ŽoP</a:t>
            </a:r>
            <a: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cs-CZ" sz="4400" dirty="0" smtClean="0"/>
          </a:p>
        </p:txBody>
      </p:sp>
      <p:sp>
        <p:nvSpPr>
          <p:cNvPr id="5" name="Zástupný symbol pro obsah 7"/>
          <p:cNvSpPr txBox="1">
            <a:spLocks/>
          </p:cNvSpPr>
          <p:nvPr/>
        </p:nvSpPr>
        <p:spPr bwMode="auto">
          <a:xfrm>
            <a:off x="1825625" y="1493838"/>
            <a:ext cx="7669213" cy="4613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>
              <a:spcAft>
                <a:spcPts val="1425"/>
              </a:spcAft>
              <a:defRPr/>
            </a:pPr>
            <a:endParaRPr lang="cs-CZ" sz="2400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97040" y="1779573"/>
            <a:ext cx="771530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aoblený obdélník 5"/>
          <p:cNvSpPr/>
          <p:nvPr/>
        </p:nvSpPr>
        <p:spPr bwMode="auto">
          <a:xfrm>
            <a:off x="2182792" y="2851143"/>
            <a:ext cx="3000396" cy="857256"/>
          </a:xfrm>
          <a:prstGeom prst="roundRect">
            <a:avLst/>
          </a:prstGeom>
          <a:noFill/>
          <a:ln w="25400" cap="flat" cmpd="sng" algn="ctr">
            <a:solidFill>
              <a:srgbClr val="FF0000">
                <a:alpha val="7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charset="0"/>
            </a:endParaRPr>
          </a:p>
        </p:txBody>
      </p:sp>
      <p:sp>
        <p:nvSpPr>
          <p:cNvPr id="7" name="Zaoblený obdélník 6"/>
          <p:cNvSpPr/>
          <p:nvPr/>
        </p:nvSpPr>
        <p:spPr bwMode="auto">
          <a:xfrm>
            <a:off x="2254230" y="4494217"/>
            <a:ext cx="2857520" cy="1000132"/>
          </a:xfrm>
          <a:prstGeom prst="roundRect">
            <a:avLst/>
          </a:prstGeom>
          <a:noFill/>
          <a:ln w="25400" cap="flat" cmpd="sng" algn="ctr">
            <a:solidFill>
              <a:srgbClr val="FF0000">
                <a:alpha val="7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charset="0"/>
            </a:endParaRPr>
          </a:p>
        </p:txBody>
      </p:sp>
      <p:sp>
        <p:nvSpPr>
          <p:cNvPr id="8" name="Zaoblený obdélník 7"/>
          <p:cNvSpPr/>
          <p:nvPr/>
        </p:nvSpPr>
        <p:spPr bwMode="auto">
          <a:xfrm>
            <a:off x="2254230" y="5637225"/>
            <a:ext cx="2857520" cy="928694"/>
          </a:xfrm>
          <a:prstGeom prst="roundRect">
            <a:avLst/>
          </a:prstGeom>
          <a:noFill/>
          <a:ln w="25400" cap="flat" cmpd="sng" algn="ctr">
            <a:solidFill>
              <a:srgbClr val="FF0000">
                <a:alpha val="7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charset="0"/>
            </a:endParaRPr>
          </a:p>
        </p:txBody>
      </p:sp>
      <p:sp>
        <p:nvSpPr>
          <p:cNvPr id="9" name="Zaoblený obdélník 8"/>
          <p:cNvSpPr/>
          <p:nvPr/>
        </p:nvSpPr>
        <p:spPr bwMode="auto">
          <a:xfrm>
            <a:off x="5969006" y="4779969"/>
            <a:ext cx="3214710" cy="714380"/>
          </a:xfrm>
          <a:prstGeom prst="roundRect">
            <a:avLst/>
          </a:prstGeom>
          <a:noFill/>
          <a:ln w="25400" cap="flat" cmpd="sng" algn="ctr">
            <a:solidFill>
              <a:srgbClr val="FF0000">
                <a:alpha val="7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charset="0"/>
            </a:endParaRPr>
          </a:p>
        </p:txBody>
      </p:sp>
      <p:sp>
        <p:nvSpPr>
          <p:cNvPr id="10" name="Zaoblený obdélník 9"/>
          <p:cNvSpPr/>
          <p:nvPr/>
        </p:nvSpPr>
        <p:spPr bwMode="auto">
          <a:xfrm>
            <a:off x="5969006" y="5851539"/>
            <a:ext cx="3214710" cy="785818"/>
          </a:xfrm>
          <a:prstGeom prst="roundRect">
            <a:avLst/>
          </a:prstGeom>
          <a:noFill/>
          <a:ln w="25400" cap="flat" cmpd="sng" algn="ctr">
            <a:solidFill>
              <a:srgbClr val="FF0000">
                <a:alpha val="7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Nadpis 5"/>
          <p:cNvSpPr>
            <a:spLocks noGrp="1"/>
          </p:cNvSpPr>
          <p:nvPr>
            <p:ph type="title"/>
          </p:nvPr>
        </p:nvSpPr>
        <p:spPr>
          <a:xfrm>
            <a:off x="1539875" y="493689"/>
            <a:ext cx="8540750" cy="704850"/>
          </a:xfrm>
        </p:spPr>
        <p:txBody>
          <a:bodyPr/>
          <a:lstStyle/>
          <a:p>
            <a:pPr algn="ctr">
              <a:defRPr/>
            </a:pPr>
            <a: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Žádost o platbu (</a:t>
            </a:r>
            <a:r>
              <a:rPr lang="cs-CZ" sz="4400" dirty="0" err="1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ŽoP</a:t>
            </a:r>
            <a: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cs-CZ" sz="4400" dirty="0" smtClean="0"/>
          </a:p>
        </p:txBody>
      </p:sp>
      <p:sp>
        <p:nvSpPr>
          <p:cNvPr id="5" name="Zástupný symbol pro obsah 7"/>
          <p:cNvSpPr txBox="1">
            <a:spLocks/>
          </p:cNvSpPr>
          <p:nvPr/>
        </p:nvSpPr>
        <p:spPr bwMode="auto">
          <a:xfrm>
            <a:off x="1825625" y="1350963"/>
            <a:ext cx="7669213" cy="5286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lvl="1">
              <a:buClr>
                <a:srgbClr val="F3912C"/>
              </a:buClr>
              <a:buSzPct val="130000"/>
              <a:buFont typeface="Wingdings" pitchFamily="2" charset="2"/>
              <a:buChar char="Ø"/>
              <a:defRPr/>
            </a:pPr>
            <a:endParaRPr lang="cs-CZ" sz="2400" dirty="0">
              <a:solidFill>
                <a:srgbClr val="000000"/>
              </a:solidFill>
              <a:latin typeface="Times New Roman" pitchFamily="16" charset="0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 algn="ctr">
              <a:spcAft>
                <a:spcPts val="1425"/>
              </a:spcAft>
              <a:defRPr/>
            </a:pPr>
            <a:endParaRPr lang="cs-CZ" sz="1200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>
              <a:spcAft>
                <a:spcPts val="1425"/>
              </a:spcAft>
              <a:defRPr/>
            </a:pPr>
            <a:endParaRPr lang="cs-CZ" sz="1200" kern="0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pic>
        <p:nvPicPr>
          <p:cNvPr id="4" name="Obrázek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97040" y="1779573"/>
            <a:ext cx="7572428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aoblený obdélník 5"/>
          <p:cNvSpPr/>
          <p:nvPr/>
        </p:nvSpPr>
        <p:spPr bwMode="auto">
          <a:xfrm>
            <a:off x="4397370" y="2708267"/>
            <a:ext cx="2500330" cy="714380"/>
          </a:xfrm>
          <a:prstGeom prst="roundRect">
            <a:avLst/>
          </a:prstGeom>
          <a:noFill/>
          <a:ln w="25400" cap="flat" cmpd="sng" algn="ctr">
            <a:solidFill>
              <a:srgbClr val="FF0000">
                <a:alpha val="7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charset="0"/>
            </a:endParaRPr>
          </a:p>
        </p:txBody>
      </p:sp>
      <p:sp>
        <p:nvSpPr>
          <p:cNvPr id="7" name="Zaoblený obdélník 6"/>
          <p:cNvSpPr/>
          <p:nvPr/>
        </p:nvSpPr>
        <p:spPr bwMode="auto">
          <a:xfrm>
            <a:off x="6969138" y="2708267"/>
            <a:ext cx="2428892" cy="714380"/>
          </a:xfrm>
          <a:prstGeom prst="roundRect">
            <a:avLst/>
          </a:prstGeom>
          <a:noFill/>
          <a:ln w="25400" cap="flat" cmpd="sng" algn="ctr">
            <a:solidFill>
              <a:srgbClr val="FF0000">
                <a:alpha val="7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charset="0"/>
            </a:endParaRPr>
          </a:p>
        </p:txBody>
      </p:sp>
      <p:sp>
        <p:nvSpPr>
          <p:cNvPr id="8" name="Zaoblený obdélník 7"/>
          <p:cNvSpPr/>
          <p:nvPr/>
        </p:nvSpPr>
        <p:spPr bwMode="auto">
          <a:xfrm>
            <a:off x="4468808" y="3494085"/>
            <a:ext cx="2428892" cy="1071570"/>
          </a:xfrm>
          <a:prstGeom prst="roundRect">
            <a:avLst/>
          </a:prstGeom>
          <a:noFill/>
          <a:ln w="25400" cap="flat" cmpd="sng" algn="ctr">
            <a:solidFill>
              <a:srgbClr val="FF0000">
                <a:alpha val="7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charset="0"/>
            </a:endParaRPr>
          </a:p>
        </p:txBody>
      </p:sp>
      <p:sp>
        <p:nvSpPr>
          <p:cNvPr id="9" name="Zaoblený obdélník 8"/>
          <p:cNvSpPr/>
          <p:nvPr/>
        </p:nvSpPr>
        <p:spPr bwMode="auto">
          <a:xfrm>
            <a:off x="6897700" y="3494085"/>
            <a:ext cx="2500330" cy="1071570"/>
          </a:xfrm>
          <a:prstGeom prst="roundRect">
            <a:avLst/>
          </a:prstGeom>
          <a:noFill/>
          <a:ln w="25400" cap="flat" cmpd="sng" algn="ctr">
            <a:solidFill>
              <a:srgbClr val="FF0000">
                <a:alpha val="7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Nadpis 5"/>
          <p:cNvSpPr>
            <a:spLocks noGrp="1"/>
          </p:cNvSpPr>
          <p:nvPr>
            <p:ph type="title"/>
          </p:nvPr>
        </p:nvSpPr>
        <p:spPr>
          <a:xfrm>
            <a:off x="1539875" y="422251"/>
            <a:ext cx="8540750" cy="857231"/>
          </a:xfrm>
        </p:spPr>
        <p:txBody>
          <a:bodyPr/>
          <a:lstStyle/>
          <a:p>
            <a:pPr lvl="4">
              <a:defRPr/>
            </a:pPr>
            <a:r>
              <a:rPr lang="cs-CZ" sz="1600" dirty="0" smtClean="0">
                <a:solidFill>
                  <a:schemeClr val="tx1"/>
                </a:solidFill>
              </a:rPr>
              <a:t/>
            </a:r>
            <a:br>
              <a:rPr lang="cs-CZ" sz="1600" dirty="0" smtClean="0">
                <a:solidFill>
                  <a:schemeClr val="tx1"/>
                </a:solidFill>
              </a:rPr>
            </a:br>
            <a:r>
              <a:rPr lang="cs-CZ" sz="1600" dirty="0" smtClean="0">
                <a:solidFill>
                  <a:schemeClr val="tx1"/>
                </a:solidFill>
              </a:rPr>
              <a:t/>
            </a:r>
            <a:br>
              <a:rPr lang="cs-CZ" sz="1600" dirty="0" smtClean="0">
                <a:solidFill>
                  <a:schemeClr val="tx1"/>
                </a:solidFill>
              </a:rPr>
            </a:b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Soupiska účetních dokladů </a:t>
            </a:r>
          </a:p>
        </p:txBody>
      </p:sp>
      <p:sp>
        <p:nvSpPr>
          <p:cNvPr id="5" name="Zástupný symbol pro obsah 7"/>
          <p:cNvSpPr txBox="1">
            <a:spLocks/>
          </p:cNvSpPr>
          <p:nvPr/>
        </p:nvSpPr>
        <p:spPr bwMode="auto">
          <a:xfrm>
            <a:off x="6611948" y="6208729"/>
            <a:ext cx="7669213" cy="4071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lvl="4">
              <a:lnSpc>
                <a:spcPct val="150000"/>
              </a:lnSpc>
              <a:buClr>
                <a:srgbClr val="F3912C"/>
              </a:buClr>
              <a:buSzPct val="100000"/>
              <a:defRPr/>
            </a:pPr>
            <a:endParaRPr lang="cs-CZ" sz="2200" dirty="0">
              <a:solidFill>
                <a:srgbClr val="002060"/>
              </a:solidFill>
            </a:endParaRPr>
          </a:p>
          <a:p>
            <a:pPr lvl="4">
              <a:lnSpc>
                <a:spcPct val="150000"/>
              </a:lnSpc>
              <a:buClr>
                <a:srgbClr val="F3912C"/>
              </a:buClr>
              <a:buSzPct val="100000"/>
              <a:defRPr/>
            </a:pPr>
            <a:endParaRPr lang="cs-CZ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cs-CZ" sz="3200" b="1" dirty="0">
              <a:solidFill>
                <a:schemeClr val="tx1"/>
              </a:solidFill>
            </a:endParaRPr>
          </a:p>
          <a:p>
            <a:pPr>
              <a:defRPr/>
            </a:pPr>
            <a:endParaRPr lang="cs-CZ" sz="3200" dirty="0">
              <a:solidFill>
                <a:schemeClr val="tx1"/>
              </a:solidFill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algn="ctr">
              <a:spcAft>
                <a:spcPts val="1425"/>
              </a:spcAft>
              <a:defRPr/>
            </a:pPr>
            <a:endParaRPr lang="cs-CZ" sz="12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>
              <a:spcAft>
                <a:spcPts val="1425"/>
              </a:spcAft>
              <a:defRPr/>
            </a:pPr>
            <a:endParaRPr lang="cs-CZ" sz="1200" kern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6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825602" y="1350945"/>
            <a:ext cx="7500938" cy="5643562"/>
          </a:xfrm>
        </p:spPr>
        <p:txBody>
          <a:bodyPr/>
          <a:lstStyle/>
          <a:p>
            <a:pPr lvl="2"/>
            <a:endParaRPr lang="cs-CZ" sz="2400" dirty="0" smtClean="0"/>
          </a:p>
          <a:p>
            <a:pPr lvl="2"/>
            <a:endParaRPr lang="cs-CZ" sz="2400" dirty="0" smtClean="0"/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musí obsahovat přehled účetních dokladů ke všem způsobilým nákladům projektu, které dokládáte v rámci </a:t>
            </a:r>
            <a:r>
              <a:rPr lang="cs-CZ" sz="24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dané monitorovací zprávy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obsahuje soupis </a:t>
            </a:r>
            <a:r>
              <a:rPr lang="cs-CZ" sz="24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všech účetních dokladů </a:t>
            </a: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bez ohledu na hodnotu účetního dokladu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řazení</a:t>
            </a: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 dokladů v soupisce je </a:t>
            </a:r>
            <a:r>
              <a:rPr lang="cs-CZ" sz="24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dle</a:t>
            </a: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 jednotlivých </a:t>
            </a:r>
            <a:r>
              <a:rPr lang="cs-CZ" sz="24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kapitol</a:t>
            </a: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 (položek)  rozpočtu </a:t>
            </a:r>
          </a:p>
          <a:p>
            <a:endParaRPr lang="cs-CZ" sz="22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Nadpis 5"/>
          <p:cNvSpPr>
            <a:spLocks noGrp="1"/>
          </p:cNvSpPr>
          <p:nvPr>
            <p:ph type="title"/>
          </p:nvPr>
        </p:nvSpPr>
        <p:spPr>
          <a:xfrm>
            <a:off x="1539875" y="422251"/>
            <a:ext cx="8540750" cy="857231"/>
          </a:xfrm>
        </p:spPr>
        <p:txBody>
          <a:bodyPr/>
          <a:lstStyle/>
          <a:p>
            <a:pPr lvl="4">
              <a:defRPr/>
            </a:pPr>
            <a:r>
              <a:rPr lang="cs-CZ" sz="1600" dirty="0" smtClean="0">
                <a:solidFill>
                  <a:schemeClr val="tx1"/>
                </a:solidFill>
              </a:rPr>
              <a:t/>
            </a:r>
            <a:br>
              <a:rPr lang="cs-CZ" sz="1600" dirty="0" smtClean="0">
                <a:solidFill>
                  <a:schemeClr val="tx1"/>
                </a:solidFill>
              </a:rPr>
            </a:br>
            <a:r>
              <a:rPr lang="cs-CZ" sz="1600" dirty="0" smtClean="0">
                <a:solidFill>
                  <a:schemeClr val="tx1"/>
                </a:solidFill>
              </a:rPr>
              <a:t/>
            </a:r>
            <a:br>
              <a:rPr lang="cs-CZ" sz="1600" dirty="0" smtClean="0">
                <a:solidFill>
                  <a:schemeClr val="tx1"/>
                </a:solidFill>
              </a:rPr>
            </a:b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Soupiska účetních dokladů </a:t>
            </a:r>
          </a:p>
        </p:txBody>
      </p:sp>
      <p:sp>
        <p:nvSpPr>
          <p:cNvPr id="5" name="Zástupný symbol pro obsah 7"/>
          <p:cNvSpPr txBox="1">
            <a:spLocks/>
          </p:cNvSpPr>
          <p:nvPr/>
        </p:nvSpPr>
        <p:spPr bwMode="auto">
          <a:xfrm>
            <a:off x="6611948" y="6208729"/>
            <a:ext cx="7669213" cy="4071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lvl="4">
              <a:lnSpc>
                <a:spcPct val="150000"/>
              </a:lnSpc>
              <a:buClr>
                <a:srgbClr val="F3912C"/>
              </a:buClr>
              <a:buSzPct val="100000"/>
              <a:defRPr/>
            </a:pPr>
            <a:endParaRPr lang="cs-CZ" sz="2200" dirty="0">
              <a:solidFill>
                <a:srgbClr val="002060"/>
              </a:solidFill>
            </a:endParaRPr>
          </a:p>
          <a:p>
            <a:pPr lvl="4">
              <a:lnSpc>
                <a:spcPct val="150000"/>
              </a:lnSpc>
              <a:buClr>
                <a:srgbClr val="F3912C"/>
              </a:buClr>
              <a:buSzPct val="100000"/>
              <a:defRPr/>
            </a:pPr>
            <a:endParaRPr lang="cs-CZ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cs-CZ" sz="3200" b="1" dirty="0">
              <a:solidFill>
                <a:schemeClr val="tx1"/>
              </a:solidFill>
            </a:endParaRPr>
          </a:p>
          <a:p>
            <a:pPr>
              <a:defRPr/>
            </a:pPr>
            <a:endParaRPr lang="cs-CZ" sz="3200" dirty="0">
              <a:solidFill>
                <a:schemeClr val="tx1"/>
              </a:solidFill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algn="ctr">
              <a:spcAft>
                <a:spcPts val="1425"/>
              </a:spcAft>
              <a:defRPr/>
            </a:pPr>
            <a:endParaRPr lang="cs-CZ" sz="12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>
              <a:spcAft>
                <a:spcPts val="1425"/>
              </a:spcAft>
              <a:defRPr/>
            </a:pPr>
            <a:endParaRPr lang="cs-CZ" sz="1200" kern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pic>
        <p:nvPicPr>
          <p:cNvPr id="7" name="Obrázek 6" descr="účetní doklad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11375" y="1493838"/>
            <a:ext cx="75628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Nadpis 5"/>
          <p:cNvSpPr>
            <a:spLocks noGrp="1"/>
          </p:cNvSpPr>
          <p:nvPr>
            <p:ph type="title"/>
          </p:nvPr>
        </p:nvSpPr>
        <p:spPr>
          <a:xfrm>
            <a:off x="1539875" y="422251"/>
            <a:ext cx="8540750" cy="857231"/>
          </a:xfrm>
        </p:spPr>
        <p:txBody>
          <a:bodyPr/>
          <a:lstStyle/>
          <a:p>
            <a:pPr lvl="4">
              <a:defRPr/>
            </a:pPr>
            <a:r>
              <a:rPr lang="cs-CZ" sz="1600" dirty="0" smtClean="0">
                <a:solidFill>
                  <a:schemeClr val="tx1"/>
                </a:solidFill>
              </a:rPr>
              <a:t/>
            </a:r>
            <a:br>
              <a:rPr lang="cs-CZ" sz="1600" dirty="0" smtClean="0">
                <a:solidFill>
                  <a:schemeClr val="tx1"/>
                </a:solidFill>
              </a:rPr>
            </a:br>
            <a:r>
              <a:rPr lang="cs-CZ" sz="1600" dirty="0" smtClean="0">
                <a:solidFill>
                  <a:schemeClr val="tx1"/>
                </a:solidFill>
              </a:rPr>
              <a:t/>
            </a:r>
            <a:br>
              <a:rPr lang="cs-CZ" sz="1600" dirty="0" smtClean="0">
                <a:solidFill>
                  <a:schemeClr val="tx1"/>
                </a:solidFill>
              </a:rPr>
            </a:b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Soupiska účetních dokladů </a:t>
            </a:r>
          </a:p>
        </p:txBody>
      </p:sp>
      <p:sp>
        <p:nvSpPr>
          <p:cNvPr id="5" name="Zástupný symbol pro obsah 7"/>
          <p:cNvSpPr txBox="1">
            <a:spLocks/>
          </p:cNvSpPr>
          <p:nvPr/>
        </p:nvSpPr>
        <p:spPr bwMode="auto">
          <a:xfrm>
            <a:off x="6611948" y="6208729"/>
            <a:ext cx="7669213" cy="4071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lvl="4">
              <a:lnSpc>
                <a:spcPct val="150000"/>
              </a:lnSpc>
              <a:buClr>
                <a:srgbClr val="F3912C"/>
              </a:buClr>
              <a:buSzPct val="100000"/>
              <a:defRPr/>
            </a:pPr>
            <a:endParaRPr lang="cs-CZ" sz="2200" dirty="0">
              <a:solidFill>
                <a:srgbClr val="002060"/>
              </a:solidFill>
            </a:endParaRPr>
          </a:p>
          <a:p>
            <a:pPr lvl="4">
              <a:lnSpc>
                <a:spcPct val="150000"/>
              </a:lnSpc>
              <a:buClr>
                <a:srgbClr val="F3912C"/>
              </a:buClr>
              <a:buSzPct val="100000"/>
              <a:defRPr/>
            </a:pPr>
            <a:endParaRPr lang="cs-CZ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cs-CZ" sz="3200" b="1" dirty="0">
              <a:solidFill>
                <a:schemeClr val="tx1"/>
              </a:solidFill>
            </a:endParaRPr>
          </a:p>
          <a:p>
            <a:pPr>
              <a:defRPr/>
            </a:pPr>
            <a:endParaRPr lang="cs-CZ" sz="3200" dirty="0">
              <a:solidFill>
                <a:schemeClr val="tx1"/>
              </a:solidFill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algn="ctr">
              <a:spcAft>
                <a:spcPts val="1425"/>
              </a:spcAft>
              <a:defRPr/>
            </a:pPr>
            <a:endParaRPr lang="cs-CZ" sz="12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>
              <a:spcAft>
                <a:spcPts val="1425"/>
              </a:spcAft>
              <a:defRPr/>
            </a:pPr>
            <a:endParaRPr lang="cs-CZ" sz="1200" kern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6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611288" y="1779573"/>
            <a:ext cx="8001055" cy="5572164"/>
          </a:xfrm>
        </p:spPr>
        <p:txBody>
          <a:bodyPr/>
          <a:lstStyle/>
          <a:p>
            <a:pPr marL="161925" lvl="2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5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Příloha č. 13A - rozpis mzdových výdajů realizačního týmu projektu - odborní zaměstnanci</a:t>
            </a:r>
          </a:p>
          <a:p>
            <a:pPr marL="161925" lvl="2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5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Příloha č. 13B - rozpis mzdových výdajů realizačního týmu projektu - administrativní zaměstnanci </a:t>
            </a:r>
          </a:p>
          <a:p>
            <a:pPr marL="161925" lvl="2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5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Příloha č. 14A - rozpis cestovních náhrad  - zahraniční</a:t>
            </a:r>
          </a:p>
          <a:p>
            <a:pPr marL="161925" lvl="2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5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Příloha č. 14B - rozpis cestovních náhrad  - tuzemské</a:t>
            </a:r>
            <a:endParaRPr lang="cs-CZ" sz="2400" kern="1200" dirty="0" smtClean="0">
              <a:solidFill>
                <a:schemeClr val="tx1"/>
              </a:solidFill>
              <a:latin typeface="Arial" charset="0"/>
              <a:ea typeface="+mn-ea"/>
              <a:cs typeface="Lucida Sans Unicode" charset="0"/>
            </a:endParaRP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Informace, které jsou podrobně rozepsány v těchto přílohách se do  Soupisky účetních dokladů </a:t>
            </a:r>
            <a:r>
              <a:rPr lang="cs-CZ" sz="24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uvádějí  souhrnně</a:t>
            </a: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, tj. člení se  jen dle položek rozpočtu projektu, nikoli konkrétně na jednotlivé zaměstnance. Údaje, které jsou pro tyto souhrnné řádky irelevantní, v těchto případech do přílohy č. 5 nevyplňujte. </a:t>
            </a:r>
          </a:p>
          <a:p>
            <a:endParaRPr lang="cs-CZ" sz="22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39875" y="422251"/>
            <a:ext cx="8540750" cy="625475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sz="1600" baseline="30000" dirty="0" smtClean="0">
                <a:solidFill>
                  <a:schemeClr val="tx1"/>
                </a:solidFill>
              </a:rPr>
              <a:t/>
            </a:r>
            <a:br>
              <a:rPr lang="cs-CZ" sz="1600" baseline="30000" dirty="0" smtClean="0">
                <a:solidFill>
                  <a:schemeClr val="tx1"/>
                </a:solidFill>
              </a:rPr>
            </a:b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Kopie účetních dokladů</a:t>
            </a:r>
          </a:p>
        </p:txBody>
      </p:sp>
      <p:sp>
        <p:nvSpPr>
          <p:cNvPr id="9219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825625" y="1350963"/>
            <a:ext cx="7500938" cy="5643562"/>
          </a:xfrm>
        </p:spPr>
        <p:txBody>
          <a:bodyPr/>
          <a:lstStyle/>
          <a:p>
            <a:r>
              <a:rPr lang="cs-CZ" sz="2400" b="1" dirty="0" smtClean="0"/>
              <a:t>Na kopie přiložených dokladů uveďte číslo, tak jak je uvedeno v příloze č. 5 ve sloupci Pořadové číslo účetního dokladu. </a:t>
            </a:r>
          </a:p>
          <a:p>
            <a:endParaRPr lang="cs-CZ" sz="2400" dirty="0" smtClean="0"/>
          </a:p>
          <a:p>
            <a:r>
              <a:rPr lang="cs-CZ" sz="2400" b="1" dirty="0" smtClean="0"/>
              <a:t>Předkládají se pouze kopie účetních dokladů s částkou přesahující 10 000 Kč.</a:t>
            </a:r>
            <a:r>
              <a:rPr lang="cs-CZ" sz="2400" dirty="0" smtClean="0"/>
              <a:t> </a:t>
            </a:r>
          </a:p>
          <a:p>
            <a:r>
              <a:rPr lang="cs-CZ" sz="2400" i="1" dirty="0" smtClean="0"/>
              <a:t>Účetní doklady s částkou do 10 000 Kč včetně</a:t>
            </a:r>
            <a:r>
              <a:rPr lang="cs-CZ" sz="2400" dirty="0" smtClean="0"/>
              <a:t>, jsou uvedeny pouze v Soupisce účetních dokladů, příloha č. 5.  Je jim přiřazeno Pořadové číslo, jejich kopie však příjemce </a:t>
            </a:r>
            <a:r>
              <a:rPr lang="cs-CZ" sz="2400" i="1" dirty="0" smtClean="0"/>
              <a:t>nemusí přikládat.</a:t>
            </a:r>
          </a:p>
          <a:p>
            <a:endParaRPr lang="cs-CZ" sz="2400" dirty="0" smtClean="0"/>
          </a:p>
          <a:p>
            <a:r>
              <a:rPr lang="cs-CZ" sz="2400" dirty="0" smtClean="0"/>
              <a:t>Při kontrole žádosti o platbu mohou být požadovány kopie těchto dokladů k provedení </a:t>
            </a:r>
            <a:r>
              <a:rPr lang="cs-CZ" sz="2400" b="1" dirty="0" smtClean="0"/>
              <a:t>namátkové kontroly</a:t>
            </a:r>
            <a:r>
              <a:rPr lang="cs-CZ" sz="2400" dirty="0" smtClean="0"/>
              <a:t>. </a:t>
            </a:r>
          </a:p>
          <a:p>
            <a:endParaRPr lang="cs-CZ" sz="22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tiv sady Offic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1967</TotalTime>
  <Words>808</Words>
  <Application>Microsoft Office PowerPoint</Application>
  <PresentationFormat>Vlastní</PresentationFormat>
  <Paragraphs>247</Paragraphs>
  <Slides>27</Slides>
  <Notes>27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28" baseType="lpstr">
      <vt:lpstr>Motiv sady Office</vt:lpstr>
      <vt:lpstr>Finanční část monitorovací zprávy - IPo   Helena Barbořáková</vt:lpstr>
      <vt:lpstr>Žádost o platbu (ŽoP)</vt:lpstr>
      <vt:lpstr>Žádost o platbu (ŽoP)</vt:lpstr>
      <vt:lpstr>Žádost o platbu (ŽoP)</vt:lpstr>
      <vt:lpstr>Žádost o platbu (ŽoP)</vt:lpstr>
      <vt:lpstr>  Soupiska účetních dokladů </vt:lpstr>
      <vt:lpstr>  Soupiska účetních dokladů </vt:lpstr>
      <vt:lpstr>  Soupiska účetních dokladů </vt:lpstr>
      <vt:lpstr> Kopie účetních dokladů</vt:lpstr>
      <vt:lpstr>Kopie výpisu z účtu projektu</vt:lpstr>
      <vt:lpstr>Kopie výpisu z účtu projektu</vt:lpstr>
      <vt:lpstr>Dokladování způsobilých výdajů pracovní výkazy</vt:lpstr>
      <vt:lpstr>Dokladování způsobilých výdajů  mzdové náklady</vt:lpstr>
      <vt:lpstr>Dokladování způsobilých výdajů  mzdové náklady</vt:lpstr>
      <vt:lpstr>Dokladování způsobilých výdajů  mzdové náklady</vt:lpstr>
      <vt:lpstr>Dokladování způsobilých výdajů  cestovní náklady</vt:lpstr>
      <vt:lpstr>Dokladování způsobilých výdajů  cestovní náklady</vt:lpstr>
      <vt:lpstr>Dokladování způsobilých výdajů  -  odpisy</vt:lpstr>
      <vt:lpstr>Dokladování způsobilých výdajů - odpisy</vt:lpstr>
      <vt:lpstr>Nesrovnalosti</vt:lpstr>
      <vt:lpstr>Nařízení Rady</vt:lpstr>
      <vt:lpstr>Zákon č. 218/2000 Sb.,  o rozpočtových pravidlech</vt:lpstr>
      <vt:lpstr>Zákon č. 250/2000 Sb., o rozpočtových pravidlech územních rozpočtů</vt:lpstr>
      <vt:lpstr>Řešení nesrovnalostí</vt:lpstr>
      <vt:lpstr>Příklady nesrovnalostí</vt:lpstr>
      <vt:lpstr>Snímek 26</vt:lpstr>
      <vt:lpstr>Děkuji za pozornost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Nadpis</dc:title>
  <cp:lastModifiedBy>ugh</cp:lastModifiedBy>
  <cp:revision>206</cp:revision>
  <dcterms:modified xsi:type="dcterms:W3CDTF">2009-11-24T12:47:03Z</dcterms:modified>
</cp:coreProperties>
</file>