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4" r:id="rId1"/>
    <p:sldMasterId id="2147484835" r:id="rId2"/>
    <p:sldMasterId id="2147484822" r:id="rId3"/>
  </p:sldMasterIdLst>
  <p:notesMasterIdLst>
    <p:notesMasterId r:id="rId45"/>
  </p:notesMasterIdLst>
  <p:handoutMasterIdLst>
    <p:handoutMasterId r:id="rId46"/>
  </p:handoutMasterIdLst>
  <p:sldIdLst>
    <p:sldId id="830" r:id="rId4"/>
    <p:sldId id="809" r:id="rId5"/>
    <p:sldId id="850" r:id="rId6"/>
    <p:sldId id="845" r:id="rId7"/>
    <p:sldId id="814" r:id="rId8"/>
    <p:sldId id="816" r:id="rId9"/>
    <p:sldId id="846" r:id="rId10"/>
    <p:sldId id="847" r:id="rId11"/>
    <p:sldId id="815" r:id="rId12"/>
    <p:sldId id="817" r:id="rId13"/>
    <p:sldId id="848" r:id="rId14"/>
    <p:sldId id="820" r:id="rId15"/>
    <p:sldId id="849" r:id="rId16"/>
    <p:sldId id="813" r:id="rId17"/>
    <p:sldId id="826" r:id="rId18"/>
    <p:sldId id="824" r:id="rId19"/>
    <p:sldId id="825" r:id="rId20"/>
    <p:sldId id="851" r:id="rId21"/>
    <p:sldId id="855" r:id="rId22"/>
    <p:sldId id="856" r:id="rId23"/>
    <p:sldId id="853" r:id="rId24"/>
    <p:sldId id="858" r:id="rId25"/>
    <p:sldId id="857" r:id="rId26"/>
    <p:sldId id="859" r:id="rId27"/>
    <p:sldId id="827" r:id="rId28"/>
    <p:sldId id="860" r:id="rId29"/>
    <p:sldId id="852" r:id="rId30"/>
    <p:sldId id="831" r:id="rId31"/>
    <p:sldId id="832" r:id="rId32"/>
    <p:sldId id="833" r:id="rId33"/>
    <p:sldId id="834" r:id="rId34"/>
    <p:sldId id="835" r:id="rId35"/>
    <p:sldId id="836" r:id="rId36"/>
    <p:sldId id="837" r:id="rId37"/>
    <p:sldId id="838" r:id="rId38"/>
    <p:sldId id="839" r:id="rId39"/>
    <p:sldId id="840" r:id="rId40"/>
    <p:sldId id="841" r:id="rId41"/>
    <p:sldId id="842" r:id="rId42"/>
    <p:sldId id="843" r:id="rId43"/>
    <p:sldId id="844" r:id="rId4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521"/>
    <a:srgbClr val="E6E6E6"/>
    <a:srgbClr val="763705"/>
    <a:srgbClr val="0000CC"/>
    <a:srgbClr val="A50021"/>
    <a:srgbClr val="5F5F5F"/>
    <a:srgbClr val="34943E"/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6" tIns="45710" rIns="91416" bIns="4571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16" tIns="45710" rIns="91416" bIns="4571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2703D1C-C67B-412A-B655-48C403811CFA}" type="datetime1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16" tIns="45710" rIns="91416" bIns="4571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16" tIns="45710" rIns="91416" bIns="4571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EF2F22A-8962-414C-8CF6-A16EE4CE72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6" tIns="45710" rIns="91416" bIns="4571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16" tIns="45710" rIns="91416" bIns="4571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EFEC2E-1B6F-476E-88EF-8FDD9D2DAD1F}" type="datetime1">
              <a:rPr lang="cs-CZ"/>
              <a:pPr>
                <a:defRPr/>
              </a:pPr>
              <a:t>3.9.2013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10" rIns="91416" bIns="4571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16" tIns="45710" rIns="91416" bIns="4571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16" tIns="45710" rIns="91416" bIns="4571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16" tIns="45710" rIns="91416" bIns="4571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5D488E5-6E96-489B-876B-CC080F007E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DB004-696B-47B0-9434-20CED1865AB1}" type="slidenum">
              <a:rPr lang="fr-FR"/>
              <a:pPr/>
              <a:t>32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786D1-B148-471B-88E0-0971BE3DA87F}" type="slidenum">
              <a:rPr lang="fr-FR"/>
              <a:pPr/>
              <a:t>33</a:t>
            </a:fld>
            <a:endParaRPr lang="fr-F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F08C0-8F88-472F-94AA-11945E59D596}" type="slidenum">
              <a:rPr lang="fr-FR"/>
              <a:pPr/>
              <a:t>34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75BC8-7609-400C-8CF6-849352198531}" type="slidenum">
              <a:rPr lang="fr-FR"/>
              <a:pPr/>
              <a:t>35</a:t>
            </a:fld>
            <a:endParaRPr 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5C45B-F95F-4356-8627-14DADE1F7243}" type="slidenum">
              <a:rPr lang="fr-FR"/>
              <a:pPr/>
              <a:t>36</a:t>
            </a:fld>
            <a:endParaRPr 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4A9EB-1639-44E6-926E-BB371E14F50B}" type="slidenum">
              <a:rPr lang="fr-FR"/>
              <a:pPr/>
              <a:t>37</a:t>
            </a:fld>
            <a:endParaRPr 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Konsorcium 11 partnerů v ČR.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E8B-F304-464F-9FD1-16E6D3F26578}" type="slidenum">
              <a:rPr lang="fr-FR"/>
              <a:pPr/>
              <a:t>39</a:t>
            </a:fld>
            <a:endParaRPr 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79819-9911-4056-A14B-D697FD656710}" type="slidenum">
              <a:rPr lang="fr-FR"/>
              <a:pPr/>
              <a:t>40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99AA6-E786-4872-A774-957BE032FE56}" type="slidenum">
              <a:rPr lang="fr-FR"/>
              <a:pPr/>
              <a:t>41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janli\Desktop\marek\pow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857628"/>
            <a:ext cx="4271938" cy="1015663"/>
          </a:xfrm>
        </p:spPr>
        <p:txBody>
          <a:bodyPr lIns="0" tIns="0" rIns="0" bIns="0" anchor="b">
            <a:spAutoFit/>
          </a:bodyPr>
          <a:lstStyle>
            <a:lvl1pPr algn="l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lavní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orak\Desktop\final zdroje k powerpointu\zmensene slidy 3 a 4\power-2 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896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34943E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  <a:lvl2pPr>
              <a:lnSpc>
                <a:spcPct val="150000"/>
              </a:lnSpc>
              <a:spcBef>
                <a:spcPts val="0"/>
              </a:spcBef>
              <a:defRPr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janli\Desktop\marek\powe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28860" y="1142992"/>
            <a:ext cx="321471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85750" y="5857875"/>
            <a:ext cx="3071813" cy="785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900" b="1" baseline="0">
                <a:solidFill>
                  <a:srgbClr val="34943E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janli\Desktop\marek\powe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28860" y="1142992"/>
            <a:ext cx="321471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85750" y="5857875"/>
            <a:ext cx="3071813" cy="785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900" b="1" baseline="0">
                <a:solidFill>
                  <a:srgbClr val="34943E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1" r:id="rId4"/>
    <p:sldLayoutId id="214748483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412750" indent="-1714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723900" indent="-2540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3pPr>
      <a:lvl4pPr marL="965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4pPr>
      <a:lvl5pPr marL="12065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aphicFrame>
        <p:nvGraphicFramePr>
          <p:cNvPr id="1045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5FA9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Title of the presentation | Date |</a:t>
                      </a:r>
                      <a:fld id="{0DDC9483-9B3E-254C-BCFE-147C3415A4F3}" type="slidenum"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5FA9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pPr marL="0" marR="0" lvl="0" indent="0" algn="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t>‹#›</a:t>
                      </a:fld>
                      <a:endParaRPr kumimoji="0" lang="fr-FR" sz="1100" b="0" i="0" u="none" strike="noStrike" cap="none" normalizeH="0" baseline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4" name="Picture 30" descr="Courbe-bleu-glob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  <p:sldLayoutId id="2147484846" r:id="rId11"/>
    <p:sldLayoutId id="21474848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charset="0"/>
          <a:cs typeface="Arial Unicode M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charset="0"/>
          <a:cs typeface="Arial Unicode M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charset="0"/>
          <a:cs typeface="Arial Unicode M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charset="0"/>
          <a:cs typeface="Arial Unicode MS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charset="0"/>
          <a:cs typeface="Arial Unicode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charset="0"/>
          <a:cs typeface="Arial Unicode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charset="0"/>
          <a:cs typeface="Arial Unicode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FA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B6B6B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FA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B6B6B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FA9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ChangeArrowheads="1"/>
          </p:cNvSpPr>
          <p:nvPr userDrawn="1"/>
        </p:nvSpPr>
        <p:spPr bwMode="auto">
          <a:xfrm>
            <a:off x="2362200" y="38100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fr-FR" sz="4400" b="1">
                <a:solidFill>
                  <a:srgbClr val="005FA9"/>
                </a:solidFill>
              </a:rPr>
              <a:t>Title</a:t>
            </a:r>
          </a:p>
        </p:txBody>
      </p:sp>
      <p:sp>
        <p:nvSpPr>
          <p:cNvPr id="20489" name="Rectangle 9"/>
          <p:cNvSpPr>
            <a:spLocks noChangeArrowheads="1"/>
          </p:cNvSpPr>
          <p:nvPr userDrawn="1"/>
        </p:nvSpPr>
        <p:spPr bwMode="auto">
          <a:xfrm>
            <a:off x="2362200" y="49530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fr-FR" sz="2000">
                <a:solidFill>
                  <a:schemeClr val="bg2"/>
                </a:solidFill>
              </a:rPr>
              <a:t>Sub-title</a:t>
            </a:r>
          </a:p>
        </p:txBody>
      </p:sp>
      <p:pic>
        <p:nvPicPr>
          <p:cNvPr id="3076" name="Picture 10" descr="logo-CIP-E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5867400"/>
            <a:ext cx="8175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1"/>
          <p:cNvSpPr>
            <a:spLocks noChangeArrowheads="1"/>
          </p:cNvSpPr>
          <p:nvPr userDrawn="1"/>
        </p:nvSpPr>
        <p:spPr bwMode="auto">
          <a:xfrm>
            <a:off x="493713" y="6072188"/>
            <a:ext cx="1912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Myriad Pro" charset="0"/>
              </a:rPr>
              <a:t>PLACE PARTNER’S LOGO HERE</a:t>
            </a:r>
            <a:endParaRPr lang="fr-FR" sz="1400">
              <a:latin typeface="Myriad Pro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 userDrawn="1"/>
        </p:nvSpPr>
        <p:spPr bwMode="auto">
          <a:xfrm>
            <a:off x="4267200" y="6248400"/>
            <a:ext cx="2667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fr-FR" sz="1100" b="1"/>
              <a:t>European Commission</a:t>
            </a:r>
            <a:r>
              <a:rPr lang="fr-FR" sz="1100"/>
              <a:t/>
            </a:r>
            <a:br>
              <a:rPr lang="fr-FR" sz="1100"/>
            </a:br>
            <a:r>
              <a:rPr lang="fr-FR" sz="1100"/>
              <a:t>Enterprise and Industry</a:t>
            </a:r>
            <a:endParaRPr lang="fr-FR" sz="1100">
              <a:latin typeface="Myriad Pro" charset="0"/>
            </a:endParaRPr>
          </a:p>
        </p:txBody>
      </p:sp>
      <p:pic>
        <p:nvPicPr>
          <p:cNvPr id="3079" name="Picture 13" descr="EC-fla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6248400"/>
            <a:ext cx="4857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5" descr="Logo-NET-E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" y="4186238"/>
            <a:ext cx="13716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0" descr="blue-globe-cover2"/>
          <p:cNvPicPr>
            <a:picLocks noChangeAspect="1" noChangeArrowheads="1"/>
          </p:cNvPicPr>
          <p:nvPr userDrawn="1"/>
        </p:nvPicPr>
        <p:blipFill>
          <a:blip r:embed="rId16" cstate="print"/>
          <a:srcRect t="2919" b="-160"/>
          <a:stretch>
            <a:fillRect/>
          </a:stretch>
        </p:blipFill>
        <p:spPr bwMode="auto">
          <a:xfrm>
            <a:off x="0" y="0"/>
            <a:ext cx="91535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en.ec.europa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hyperlink" Target="http://www.enterprise-europe-network.cz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c.cz/" TargetMode="External"/><Relationship Id="rId13" Type="http://schemas.openxmlformats.org/officeDocument/2006/relationships/image" Target="../media/image11.jpeg"/><Relationship Id="rId3" Type="http://schemas.openxmlformats.org/officeDocument/2006/relationships/hyperlink" Target="http://www.arr-nisa.cz/" TargetMode="External"/><Relationship Id="rId7" Type="http://schemas.openxmlformats.org/officeDocument/2006/relationships/hyperlink" Target="http://www.rra.cz/" TargetMode="External"/><Relationship Id="rId12" Type="http://schemas.openxmlformats.org/officeDocument/2006/relationships/hyperlink" Target="http://www.bicova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rrapk.cz/" TargetMode="External"/><Relationship Id="rId11" Type="http://schemas.openxmlformats.org/officeDocument/2006/relationships/hyperlink" Target="http://www.khkmsk.cz/" TargetMode="External"/><Relationship Id="rId5" Type="http://schemas.openxmlformats.org/officeDocument/2006/relationships/hyperlink" Target="http://www.crr.cz/" TargetMode="External"/><Relationship Id="rId10" Type="http://schemas.openxmlformats.org/officeDocument/2006/relationships/hyperlink" Target="http://www.jic.cz/" TargetMode="External"/><Relationship Id="rId4" Type="http://schemas.openxmlformats.org/officeDocument/2006/relationships/hyperlink" Target="http://www.vuts.cz/" TargetMode="External"/><Relationship Id="rId9" Type="http://schemas.openxmlformats.org/officeDocument/2006/relationships/hyperlink" Target="http://www.rhkbrno.cz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2071688" y="700088"/>
            <a:ext cx="3786187" cy="2500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/>
              <a:t>Výzvy 6.3, 7.3</a:t>
            </a:r>
            <a:br>
              <a:rPr lang="cs-CZ" sz="3200" smtClean="0"/>
            </a:br>
            <a:r>
              <a:rPr lang="cs-CZ" sz="3200" smtClean="0"/>
              <a:t/>
            </a:r>
            <a:br>
              <a:rPr lang="cs-CZ" sz="3200" smtClean="0"/>
            </a:br>
            <a:r>
              <a:rPr lang="en-US" sz="3200" b="0" smtClean="0"/>
              <a:t>Podpora pre-seed aktivit</a:t>
            </a:r>
            <a:r>
              <a:rPr lang="en-US" sz="3200" smtClean="0"/>
              <a:t/>
            </a:r>
            <a:br>
              <a:rPr lang="en-US" sz="3200" smtClean="0"/>
            </a:br>
            <a:endParaRPr lang="cs-CZ" sz="3200" smtClean="0"/>
          </a:p>
        </p:txBody>
      </p:sp>
      <p:sp>
        <p:nvSpPr>
          <p:cNvPr id="10243" name="TextovéPole 3"/>
          <p:cNvSpPr txBox="1">
            <a:spLocks noChangeArrowheads="1"/>
          </p:cNvSpPr>
          <p:nvPr/>
        </p:nvSpPr>
        <p:spPr bwMode="auto">
          <a:xfrm>
            <a:off x="1295400" y="4104382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sz="3200" b="1" dirty="0" smtClean="0">
                <a:solidFill>
                  <a:srgbClr val="34943E"/>
                </a:solidFill>
              </a:rPr>
              <a:t>Hodnocení pre-seed činností, </a:t>
            </a:r>
            <a:br>
              <a:rPr lang="cs-CZ" sz="3200" b="1" dirty="0" smtClean="0">
                <a:solidFill>
                  <a:srgbClr val="34943E"/>
                </a:solidFill>
              </a:rPr>
            </a:br>
            <a:r>
              <a:rPr lang="cs-CZ" sz="3200" b="1" dirty="0" smtClean="0">
                <a:solidFill>
                  <a:srgbClr val="34943E"/>
                </a:solidFill>
              </a:rPr>
              <a:t>přechod IA do fáze PK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50" y="5857875"/>
            <a:ext cx="3071813" cy="785813"/>
          </a:xfrm>
        </p:spPr>
        <p:txBody>
          <a:bodyPr/>
          <a:lstStyle/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Praha,</a:t>
            </a:r>
            <a:r>
              <a:rPr lang="cs-CZ" dirty="0" smtClean="0"/>
              <a:t> 3. 9. 2013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z="2800" dirty="0" smtClean="0"/>
              <a:t>IA, které pokračují do PK</a:t>
            </a:r>
            <a:endParaRPr lang="en-US" sz="2800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866775" y="1524000"/>
            <a:ext cx="7972425" cy="4114800"/>
          </a:xfrm>
        </p:spPr>
        <p:txBody>
          <a:bodyPr/>
          <a:lstStyle/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Arial" charset="0"/>
              <a:buNone/>
            </a:pPr>
            <a:r>
              <a:rPr lang="cs-CZ" sz="2200" dirty="0" smtClean="0">
                <a:solidFill>
                  <a:srgbClr val="34943E"/>
                </a:solidFill>
              </a:rPr>
              <a:t>Postupují IA nejvíce perspektivní pro budoucí komercializaci:</a:t>
            </a: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Z úspěšných aktivit budou k pokračování vybrány jen ty nejvíce perspektivní IA z hlediska budoucí komercializace. Jejich vhodnost je doložena v hodnocení.</a:t>
            </a:r>
            <a:endParaRPr lang="cs-CZ" sz="2200" i="1" dirty="0" smtClean="0">
              <a:solidFill>
                <a:srgbClr val="404040"/>
              </a:solidFill>
            </a:endParaRP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>
                <a:solidFill>
                  <a:srgbClr val="404040"/>
                </a:solidFill>
              </a:rPr>
              <a:t>vzhledem ke stavu přípravy komercializace postupujících perspektivních aktivit, může dojít k optimalizaci původního plánu výdajů IA a také Administrace a řízení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Limitace maximálního počtu postupujících IA</a:t>
            </a:r>
            <a:endParaRPr lang="en-US" sz="2800" dirty="0" smtClean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685800" y="1143000"/>
            <a:ext cx="8153400" cy="4953000"/>
          </a:xfrm>
        </p:spPr>
        <p:txBody>
          <a:bodyPr/>
          <a:lstStyle/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Arial" charset="0"/>
              <a:buNone/>
            </a:pPr>
            <a:endParaRPr lang="cs-CZ" sz="2200" dirty="0" smtClean="0">
              <a:solidFill>
                <a:srgbClr val="34943E"/>
              </a:solidFill>
            </a:endParaRP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Pokračování IA do fáze PK je limitováno disponibilními prostředky vyhrazenými na tuto fázi.</a:t>
            </a: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>
                <a:solidFill>
                  <a:srgbClr val="404040"/>
                </a:solidFill>
              </a:rPr>
              <a:t>postupující IA budou financovány v původně plánované nebo optimalizované výši ZV, finanční prostředky budou přesunuty z úspěšných IA nepokračujících do fáze PK</a:t>
            </a: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>
                <a:solidFill>
                  <a:srgbClr val="404040"/>
                </a:solidFill>
              </a:rPr>
              <a:t>může být navržena nejvýše jednu IA, u které nebudou finanční prostředky plně pokrývat původně plánované ZV při zachování plánovaných výstupů IA</a:t>
            </a:r>
          </a:p>
          <a:p>
            <a:pPr marL="1074738" lvl="2" indent="-358775" eaLnBrk="1" hangingPunct="1">
              <a:lnSpc>
                <a:spcPct val="100000"/>
              </a:lnSpc>
              <a:spcBef>
                <a:spcPct val="0"/>
              </a:spcBef>
              <a:buClr>
                <a:srgbClr val="2D8521"/>
              </a:buClr>
              <a:buSzPct val="120000"/>
            </a:pPr>
            <a:r>
              <a:rPr lang="cs-CZ" sz="1800" dirty="0" smtClean="0">
                <a:solidFill>
                  <a:srgbClr val="404040"/>
                </a:solidFill>
              </a:rPr>
              <a:t>výdaje přesahující ZV mouhou být hrazeny v rámci nezpůsobilých výdajů, nebo</a:t>
            </a:r>
          </a:p>
          <a:p>
            <a:pPr marL="1074738" lvl="2" indent="-358775" eaLnBrk="1" hangingPunct="1">
              <a:lnSpc>
                <a:spcPct val="100000"/>
              </a:lnSpc>
              <a:spcBef>
                <a:spcPct val="0"/>
              </a:spcBef>
              <a:buClr>
                <a:srgbClr val="2D8521"/>
              </a:buClr>
              <a:buSzPct val="120000"/>
            </a:pPr>
            <a:r>
              <a:rPr lang="cs-CZ" sz="1800" dirty="0" smtClean="0">
                <a:solidFill>
                  <a:srgbClr val="404040"/>
                </a:solidFill>
              </a:rPr>
              <a:t>bude IA realizována se zbývajícími ZV při zachování plánovaných výstupů.</a:t>
            </a:r>
          </a:p>
          <a:p>
            <a:pPr marL="1074738" lvl="2" indent="-358775" algn="r" eaLnBrk="1" hangingPunct="1">
              <a:lnSpc>
                <a:spcPct val="100000"/>
              </a:lnSpc>
              <a:spcBef>
                <a:spcPct val="0"/>
              </a:spcBef>
              <a:buClr>
                <a:srgbClr val="2D8521"/>
              </a:buClr>
              <a:buSzPct val="120000"/>
              <a:buFont typeface="Arial" charset="0"/>
              <a:buNone/>
            </a:pPr>
            <a:r>
              <a:rPr lang="cs-CZ" sz="1800" i="1" dirty="0" smtClean="0">
                <a:solidFill>
                  <a:srgbClr val="404040"/>
                </a:solidFill>
              </a:rPr>
              <a:t>...vypořádání u této IA navrhne příjemce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 fontScale="90000"/>
          </a:bodyPr>
          <a:lstStyle/>
          <a:p>
            <a:r>
              <a:rPr lang="cs-CZ" sz="2500" dirty="0" smtClean="0"/>
              <a:t>Jaká je původně plánovaná výše finančních prostředků fáze PK na jednotlivé IA?</a:t>
            </a:r>
            <a:endParaRPr lang="en-US" sz="2500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953000"/>
          </a:xfrm>
        </p:spPr>
        <p:txBody>
          <a:bodyPr/>
          <a:lstStyle/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endParaRPr lang="cs-CZ" sz="2000" dirty="0" smtClean="0">
              <a:solidFill>
                <a:srgbClr val="404040"/>
              </a:solidFill>
            </a:endParaRP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>
                <a:solidFill>
                  <a:srgbClr val="404040"/>
                </a:solidFill>
              </a:rPr>
              <a:t>Před vydáním Rozhodnutí byly prostředky pro fázi PK u každé IA redukovány na polovinu.</a:t>
            </a: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endParaRPr lang="cs-CZ" sz="2000" dirty="0" smtClean="0">
              <a:solidFill>
                <a:srgbClr val="404040"/>
              </a:solidFill>
            </a:endParaRP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>
                <a:solidFill>
                  <a:srgbClr val="404040"/>
                </a:solidFill>
              </a:rPr>
              <a:t>Původně plánovaná výše je ta před redukcí (tedy po zapracování všech požadavků vyplývajících z hodnocení projektu).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z="2800" dirty="0" smtClean="0"/>
              <a:t>Rozhodování</a:t>
            </a:r>
            <a:endParaRPr lang="en-US" sz="2800" dirty="0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4495800"/>
          </a:xfrm>
        </p:spPr>
        <p:txBody>
          <a:bodyPr/>
          <a:lstStyle/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O konečném výběru IA pokračujících do fáze Přípravy komercializace </a:t>
            </a:r>
            <a:r>
              <a:rPr lang="cs-CZ" sz="2200" dirty="0" smtClean="0">
                <a:solidFill>
                  <a:srgbClr val="404040"/>
                </a:solidFill>
              </a:rPr>
              <a:t>schvaluje/rozhoduje </a:t>
            </a:r>
            <a:r>
              <a:rPr lang="cs-CZ" sz="2200" dirty="0" smtClean="0">
                <a:solidFill>
                  <a:srgbClr val="404040"/>
                </a:solidFill>
              </a:rPr>
              <a:t>ŘO.</a:t>
            </a: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Výsledný výběr IA pokračujících do fáze PK bude schválen formou vydání Dodatku k Rozhodnutí o poskytnutí dotace.</a:t>
            </a: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Pokud příjemce chce začít realizovat fázi Přípravy komercializace u jednotlivých IA aniž došlo ze strany ŘO k ukončení vyhodnocení fáze PoC, ŘO doporučuje v tomto přechodném období předfinancovat vzniklé výdaje z vlastních prostředků příjemce.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Role externího poradce při vyhodnocování přechodu</a:t>
            </a:r>
            <a:endParaRPr lang="en-US" sz="2800" dirty="0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1066800" y="914400"/>
            <a:ext cx="7848600" cy="452596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endParaRPr lang="cs-CZ" sz="2200" dirty="0" smtClean="0">
              <a:solidFill>
                <a:srgbClr val="34943E"/>
              </a:solidFill>
            </a:endParaRPr>
          </a:p>
          <a:p>
            <a:pPr marL="363538" indent="-363538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None/>
            </a:pPr>
            <a:r>
              <a:rPr lang="cs-CZ" sz="2200" dirty="0" smtClean="0">
                <a:solidFill>
                  <a:srgbClr val="404040"/>
                </a:solidFill>
              </a:rPr>
              <a:t>Vypracování nezávislého hodnocení a kromě jiného:</a:t>
            </a:r>
          </a:p>
          <a:p>
            <a:pPr marL="363538" indent="-363538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Detekce neúspěšných IA.</a:t>
            </a:r>
          </a:p>
          <a:p>
            <a:pPr marL="363538" indent="-363538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Detekce IA, které ukázaly, že nejsou vhodné k další přípravě ke komercializaci (požadovaných technologických parametrů nebylo dosaženo, nutná ochrana DV není možná, další podobné zásadní důvody).</a:t>
            </a:r>
          </a:p>
          <a:p>
            <a:pPr marL="363538" indent="-363538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None/>
            </a:pPr>
            <a:r>
              <a:rPr lang="cs-CZ" sz="2200" dirty="0" smtClean="0">
                <a:solidFill>
                  <a:srgbClr val="404040"/>
                </a:solidFill>
              </a:rPr>
              <a:t>	Rozhodné slovo při výběru IA postupujících do fáze PK má příjemce, pokud nevzniká rozpor s externím poradcem v předchozích dvou bodech.</a:t>
            </a:r>
          </a:p>
          <a:p>
            <a:pPr marL="598488" lvl="1" indent="-363538" algn="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None/>
            </a:pPr>
            <a:r>
              <a:rPr lang="cs-CZ" sz="2200" i="1" dirty="0" smtClean="0">
                <a:solidFill>
                  <a:srgbClr val="404040"/>
                </a:solidFill>
              </a:rPr>
              <a:t>...neshoda v pořadí IA pro pokračování do fáze PK není rozporem.</a:t>
            </a:r>
          </a:p>
          <a:p>
            <a:pPr marL="363538" indent="-363538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None/>
            </a:pPr>
            <a:endParaRPr lang="cs-CZ" sz="2200" dirty="0" smtClean="0">
              <a:solidFill>
                <a:srgbClr val="404040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Arial" charset="0"/>
              <a:buNone/>
            </a:pPr>
            <a:endParaRPr lang="cs-CZ" sz="2200" dirty="0" smtClean="0">
              <a:solidFill>
                <a:srgbClr val="404040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Arial" charset="0"/>
              <a:buNone/>
            </a:pPr>
            <a:endParaRPr lang="cs-CZ" sz="220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Autofit/>
          </a:bodyPr>
          <a:lstStyle/>
          <a:p>
            <a:r>
              <a:rPr lang="cs-CZ" sz="2500" dirty="0" smtClean="0"/>
              <a:t>Finančním přesuny PoC-&gt;PK před ukončením PoC</a:t>
            </a:r>
            <a:endParaRPr lang="en-US" sz="2500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114800"/>
          </a:xfrm>
        </p:spPr>
        <p:txBody>
          <a:bodyPr/>
          <a:lstStyle/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>
                <a:solidFill>
                  <a:srgbClr val="404040"/>
                </a:solidFill>
              </a:rPr>
              <a:t>Před ukončením fáze PoC, na základě podstatné změny, je možné převádět prostředky mezi IA a mezi fázemi PoC a PK. Při převodu prostředků do fáze PK jsou tyto prostředky převáděny v plné výši, nedochází k jejich redukci.</a:t>
            </a:r>
          </a:p>
          <a:p>
            <a:pPr marL="1074738" lvl="2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Font typeface="Lucida Grande" charset="0"/>
              <a:buChar char="−"/>
            </a:pPr>
            <a:r>
              <a:rPr lang="cs-CZ" sz="2000" i="1" dirty="0" smtClean="0">
                <a:solidFill>
                  <a:srgbClr val="404040"/>
                </a:solidFill>
              </a:rPr>
              <a:t>Projekt v realizační fázi již obsahuje redukci finančních prostředků ve fázi PK. Převáděné prostředky jsou plánovány na činnosti nepodléhající této redukci, nejsou tedy redukovány.</a:t>
            </a:r>
            <a:endParaRPr lang="cs-CZ" sz="2000" dirty="0" smtClean="0">
              <a:solidFill>
                <a:srgbClr val="404040"/>
              </a:solidFill>
            </a:endParaRP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endParaRPr lang="cs-CZ" sz="200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z="2800" smtClean="0"/>
              <a:t>Finančním přesuny při přechodu PoC-PK</a:t>
            </a:r>
            <a:endParaRPr lang="en-US" sz="2800" smtClean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3962400"/>
          </a:xfrm>
        </p:spPr>
        <p:txBody>
          <a:bodyPr/>
          <a:lstStyle/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>
                <a:solidFill>
                  <a:srgbClr val="404040"/>
                </a:solidFill>
              </a:rPr>
              <a:t>V rámci přechodu PoC-PK je možné nevyužité finanční prostředky fáze PoC alokovat do fáze PK.</a:t>
            </a: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endParaRPr lang="cs-CZ" sz="2000" dirty="0" smtClean="0">
              <a:solidFill>
                <a:srgbClr val="404040"/>
              </a:solidFill>
            </a:endParaRP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>
                <a:solidFill>
                  <a:srgbClr val="404040"/>
                </a:solidFill>
              </a:rPr>
              <a:t>V případě nevyužití finančních prostředků příjemcem, například z důvodu nepokračování jedné hraniční IA, která není plně financována, se tyto prostředky vrací.</a:t>
            </a:r>
          </a:p>
          <a:p>
            <a:pPr marL="1074738" lvl="2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Font typeface="Lucida Grande" charset="0"/>
              <a:buChar char="−"/>
            </a:pPr>
            <a:endParaRPr lang="cs-CZ" sz="2000" dirty="0" smtClean="0">
              <a:solidFill>
                <a:srgbClr val="404040"/>
              </a:solidFill>
            </a:endParaRP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endParaRPr lang="cs-CZ" sz="200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z="2800" smtClean="0"/>
              <a:t>Finančním přesuny po přechodu PoC-PK</a:t>
            </a:r>
            <a:endParaRPr lang="en-US" sz="280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3886200"/>
          </a:xfrm>
        </p:spPr>
        <p:txBody>
          <a:bodyPr/>
          <a:lstStyle/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>
                <a:solidFill>
                  <a:srgbClr val="404040"/>
                </a:solidFill>
              </a:rPr>
              <a:t>Po realizaci přechodu a vydání Dodatku rozhodnutí může dojít k finančním přesunům mezi fázemi PoC a PK. Důvodem může být vyúčtování IA v rámci </a:t>
            </a:r>
            <a:r>
              <a:rPr lang="cs-CZ" sz="2000" dirty="0" err="1" smtClean="0">
                <a:solidFill>
                  <a:srgbClr val="404040"/>
                </a:solidFill>
              </a:rPr>
              <a:t>PoC</a:t>
            </a:r>
            <a:r>
              <a:rPr lang="cs-CZ" sz="2000" dirty="0" smtClean="0">
                <a:solidFill>
                  <a:srgbClr val="404040"/>
                </a:solidFill>
              </a:rPr>
              <a:t>, finanční prostředky mohou zbýt. Pak se při převodu postupuje podstatnou změnou, tedy zdůvodněním převodu.</a:t>
            </a:r>
          </a:p>
          <a:p>
            <a:pPr marL="763588" lvl="1" indent="-358775"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r>
              <a:rPr lang="cs-CZ" sz="2000" i="1" dirty="0" smtClean="0">
                <a:solidFill>
                  <a:srgbClr val="404040"/>
                </a:solidFill>
              </a:rPr>
              <a:t>... není již možné měnit počet postupujících IA</a:t>
            </a: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endParaRPr lang="cs-CZ" sz="200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 idx="4294967295"/>
          </p:nvPr>
        </p:nvSpPr>
        <p:spPr>
          <a:xfrm>
            <a:off x="4572000" y="3733800"/>
            <a:ext cx="4572000" cy="861774"/>
          </a:xfrm>
        </p:spPr>
        <p:txBody>
          <a:bodyPr lIns="0" tIns="0" rIns="0" bIns="0" anchor="b">
            <a:spAutoFit/>
          </a:bodyPr>
          <a:lstStyle/>
          <a:p>
            <a:pPr algn="l"/>
            <a:r>
              <a:rPr lang="cs-CZ" sz="2800" dirty="0" smtClean="0">
                <a:solidFill>
                  <a:srgbClr val="FFFF00"/>
                </a:solidFill>
              </a:rPr>
              <a:t>Výzva </a:t>
            </a:r>
            <a:r>
              <a:rPr lang="en-US" sz="2800" dirty="0" smtClean="0">
                <a:solidFill>
                  <a:srgbClr val="FFFF00"/>
                </a:solidFill>
              </a:rPr>
              <a:t>6</a:t>
            </a:r>
            <a:r>
              <a:rPr lang="cs-CZ" sz="2800" dirty="0" smtClean="0">
                <a:solidFill>
                  <a:srgbClr val="FFFF00"/>
                </a:solidFill>
              </a:rPr>
              <a:t>.3, 7.3 a veřejná podpora</a:t>
            </a:r>
            <a:endParaRPr lang="cs-CZ" sz="2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mtClean="0"/>
              <a:t>Veřejná podpora – definice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990600" y="1600200"/>
            <a:ext cx="7542213" cy="45259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cs-CZ" sz="1800" i="1" smtClean="0">
                <a:latin typeface="Calibri" charset="0"/>
              </a:rPr>
              <a:t>Smlouva o fungování Evropské unie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cs-CZ" sz="1800" i="1" smtClean="0">
              <a:latin typeface="Calibri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cs-CZ" sz="1800" smtClean="0">
                <a:latin typeface="Calibri" charset="0"/>
              </a:rPr>
              <a:t>STÁTNÍ PODPORY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cs-CZ" sz="1800" i="1" smtClean="0">
                <a:latin typeface="Calibri" charset="0"/>
              </a:rPr>
              <a:t>Článek 107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cs-CZ" sz="1800" smtClean="0">
                <a:latin typeface="Calibri" charset="0"/>
              </a:rPr>
              <a:t>(bývalý článek 87 Smlouvy o ES)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cs-CZ" sz="1800" smtClean="0">
              <a:latin typeface="Calibri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1800" smtClean="0">
                <a:latin typeface="Calibri" charset="0"/>
              </a:rPr>
              <a:t>1.  </a:t>
            </a:r>
            <a:r>
              <a:rPr lang="cs-CZ" sz="1800" b="1" smtClean="0">
                <a:latin typeface="Calibri" charset="0"/>
              </a:rPr>
              <a:t>Podpory poskytované v jakékoli formě státem nebo ze státních prostředků</a:t>
            </a:r>
            <a:r>
              <a:rPr lang="cs-CZ" sz="1800" smtClean="0">
                <a:latin typeface="Calibri" charset="0"/>
              </a:rPr>
              <a:t>, které narušují nebo mohou narušit hospodářskou soutěž tím, že zvýhodňují určité podniky nebo určitá odvětví výroby, </a:t>
            </a:r>
            <a:r>
              <a:rPr lang="cs-CZ" sz="1800" b="1" smtClean="0">
                <a:latin typeface="Calibri" charset="0"/>
              </a:rPr>
              <a:t>jsou</a:t>
            </a:r>
            <a:r>
              <a:rPr lang="cs-CZ" sz="1800" smtClean="0">
                <a:latin typeface="Calibri" charset="0"/>
              </a:rPr>
              <a:t>, pokud ovlivňují obchod mezi členskými státy, </a:t>
            </a:r>
            <a:r>
              <a:rPr lang="cs-CZ" sz="1800" b="1" smtClean="0">
                <a:latin typeface="Calibri" charset="0"/>
              </a:rPr>
              <a:t>neslučitelné s vnitřním trhem, nestanoví-li Smlouvy jinak</a:t>
            </a:r>
            <a:r>
              <a:rPr lang="cs-CZ" sz="1800" smtClean="0">
                <a:latin typeface="Calibri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sz="2400" smtClean="0">
              <a:latin typeface="Calibri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z="2800" dirty="0" smtClean="0"/>
              <a:t>Důležité dokumenty</a:t>
            </a:r>
            <a:endParaRPr lang="en-US" sz="2800" dirty="0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866775" y="1265238"/>
            <a:ext cx="7972425" cy="4525962"/>
          </a:xfrm>
        </p:spPr>
        <p:txBody>
          <a:bodyPr/>
          <a:lstStyle/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cs-CZ" sz="1800" dirty="0" smtClean="0"/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34943E"/>
                </a:solidFill>
              </a:rPr>
              <a:t>PPP</a:t>
            </a:r>
            <a:r>
              <a:rPr lang="cs-CZ" sz="2200" dirty="0" smtClean="0">
                <a:solidFill>
                  <a:srgbClr val="404040"/>
                </a:solidFill>
              </a:rPr>
              <a:t> – popsán proces vyhodnocení přechodu PoC – PK, kapitola 5.4.4</a:t>
            </a:r>
            <a:endParaRPr lang="cs-CZ" sz="2200" dirty="0" smtClean="0">
              <a:solidFill>
                <a:srgbClr val="34943E"/>
              </a:solidFill>
            </a:endParaRP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34943E"/>
                </a:solidFill>
              </a:rPr>
              <a:t>Metodika</a:t>
            </a:r>
            <a:r>
              <a:rPr lang="cs-CZ" sz="2200" dirty="0" smtClean="0">
                <a:solidFill>
                  <a:srgbClr val="404040"/>
                </a:solidFill>
              </a:rPr>
              <a:t> věcného hodnocení projektů pre-seed aktivit v realizační fázi.</a:t>
            </a:r>
            <a:endParaRPr lang="cs-CZ" sz="2200" dirty="0" smtClean="0">
              <a:solidFill>
                <a:srgbClr val="34943E"/>
              </a:solidFill>
            </a:endParaRP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34943E"/>
                </a:solidFill>
              </a:rPr>
              <a:t>Posudek</a:t>
            </a:r>
            <a:r>
              <a:rPr lang="cs-CZ" sz="2200" dirty="0" smtClean="0">
                <a:solidFill>
                  <a:srgbClr val="404040"/>
                </a:solidFill>
              </a:rPr>
              <a:t> – celková kvalita projektu a individuálních aktivit v realizační fázi.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mtClean="0"/>
              <a:t>Veřejná podpora – definiční znaky</a:t>
            </a: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>
                <a:latin typeface="Calibri" pitchFamily="34" charset="0"/>
              </a:rPr>
              <a:t>Poskytnuté prostředky jsou státní / veřejné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>
                <a:latin typeface="Calibri" pitchFamily="34" charset="0"/>
              </a:rPr>
              <a:t>Zvýhodnění určitého podniku či odvětví - selektivita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>
                <a:latin typeface="Calibri" pitchFamily="34" charset="0"/>
              </a:rPr>
              <a:t>Narušuje hospodářskou soutěž</a:t>
            </a:r>
            <a:r>
              <a:rPr lang="cs-CZ" sz="2000" dirty="0" smtClean="0">
                <a:latin typeface="Calibri" pitchFamily="34" charset="0"/>
              </a:rPr>
              <a:t> (postačí možnost)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1800" dirty="0" smtClean="0">
                <a:latin typeface="Calibri" pitchFamily="34" charset="0"/>
              </a:rPr>
              <a:t>	Soutěž je narušena v případě, že finanční pomoc poskytnutá státem posiluje pozici podniku na trhu ve srovnání s ostatními soutěžiteli (například snížením investičních nebo provozních nákladů oproti svým konkurentům).</a:t>
            </a:r>
            <a:endParaRPr lang="cs-CZ" sz="1800" b="1" dirty="0" smtClean="0"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cs-CZ" sz="1800" b="1" dirty="0" smtClean="0"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cs-CZ" sz="1800" b="1" dirty="0" smtClean="0">
                <a:latin typeface="Calibri" pitchFamily="34" charset="0"/>
              </a:rPr>
              <a:t>Narušuje obchod mezi členskými státy</a:t>
            </a:r>
            <a:r>
              <a:rPr lang="cs-CZ" sz="1800" dirty="0" smtClean="0">
                <a:latin typeface="Calibri" pitchFamily="34" charset="0"/>
              </a:rPr>
              <a:t> (postačí možnost)</a:t>
            </a:r>
            <a:endParaRPr lang="cs-CZ" sz="1800" b="1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cs-CZ" sz="1800" dirty="0" smtClean="0">
              <a:latin typeface="Calibri" pitchFamily="34" charset="0"/>
            </a:endParaRPr>
          </a:p>
          <a:p>
            <a:pPr marL="0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cs-CZ" sz="1800" dirty="0" smtClean="0">
                <a:latin typeface="Calibri" pitchFamily="34" charset="0"/>
              </a:rPr>
              <a:t>Pokud podpora nesplňuje všechny 4 znaky, není veřejnou podporou;</a:t>
            </a:r>
          </a:p>
          <a:p>
            <a:pPr marL="0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cs-CZ" sz="1800" dirty="0" smtClean="0">
                <a:latin typeface="Calibri" pitchFamily="34" charset="0"/>
              </a:rPr>
              <a:t>pokud je splňuje, musí být oznámena Evropské komisi:</a:t>
            </a:r>
          </a:p>
          <a:p>
            <a:pPr lvl="1">
              <a:spcBef>
                <a:spcPct val="0"/>
              </a:spcBef>
              <a:defRPr/>
            </a:pPr>
            <a:r>
              <a:rPr lang="cs-CZ" sz="1800" dirty="0" smtClean="0">
                <a:latin typeface="Calibri" pitchFamily="34" charset="0"/>
              </a:rPr>
              <a:t>Ex-ante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1800" dirty="0" smtClean="0">
                <a:latin typeface="Calibri" pitchFamily="34" charset="0"/>
              </a:rPr>
              <a:t>Ex-post (při aplikaci blokových výjimek, de minimis)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mtClean="0"/>
              <a:t>Odpovědnost, kontrola a sankce v oblasti veřejné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cs-CZ" sz="2400" dirty="0" smtClean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s-CZ" sz="2400" dirty="0" smtClean="0">
                <a:latin typeface="Calibri" pitchFamily="34" charset="0"/>
              </a:rPr>
              <a:t>ŘO OP VaVpI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cs-CZ" sz="2400" dirty="0" smtClean="0">
                <a:latin typeface="Calibri" pitchFamily="34" charset="0"/>
              </a:rPr>
              <a:t>Úřad pro ochranu hospodářské soutěže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cs-CZ" sz="2400" dirty="0" smtClean="0">
                <a:latin typeface="Calibri" pitchFamily="34" charset="0"/>
              </a:rPr>
              <a:t>EK – hlavní orgán kontroly (DG Competition, DG Regio)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cs-CZ" sz="2400" dirty="0" smtClean="0">
                <a:latin typeface="Calibri" pitchFamily="34" charset="0"/>
              </a:rPr>
              <a:t>ESD – judikatura</a:t>
            </a:r>
          </a:p>
          <a:p>
            <a:pPr>
              <a:defRPr/>
            </a:pPr>
            <a:endParaRPr lang="cs-CZ" sz="2400" dirty="0" smtClean="0">
              <a:latin typeface="Calibri" pitchFamily="34" charset="0"/>
            </a:endParaRPr>
          </a:p>
          <a:p>
            <a:pPr>
              <a:defRPr/>
            </a:pP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dirty="0" smtClean="0"/>
              <a:t>Veřejná podpora - smluvní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2000" i="1" dirty="0" smtClean="0">
                <a:latin typeface="Calibri" charset="0"/>
              </a:rPr>
              <a:t>Upravuje Rámec (čl. 3.2.1 Výzkum pro podniky)</a:t>
            </a:r>
          </a:p>
          <a:p>
            <a:pPr marL="0" lvl="3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cs-CZ" sz="1800" b="1" dirty="0" smtClean="0">
              <a:latin typeface="Calibri" pitchFamily="34" charset="0"/>
            </a:endParaRPr>
          </a:p>
          <a:p>
            <a:pPr marL="0" lvl="3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1800" b="1" dirty="0" smtClean="0">
                <a:latin typeface="Calibri" pitchFamily="34" charset="0"/>
              </a:rPr>
              <a:t>Výzkumná organizace</a:t>
            </a:r>
            <a:r>
              <a:rPr lang="cs-CZ" sz="1800" dirty="0" smtClean="0">
                <a:latin typeface="Calibri" pitchFamily="34" charset="0"/>
              </a:rPr>
              <a:t> </a:t>
            </a:r>
            <a:r>
              <a:rPr lang="cs-CZ" sz="1800" b="1" dirty="0" smtClean="0">
                <a:latin typeface="Calibri" pitchFamily="34" charset="0"/>
              </a:rPr>
              <a:t>poskytuje službu podniku, </a:t>
            </a:r>
            <a:r>
              <a:rPr lang="cs-CZ" sz="1800" dirty="0" smtClean="0">
                <a:latin typeface="Calibri" pitchFamily="34" charset="0"/>
              </a:rPr>
              <a:t>v situacích kdy i) </a:t>
            </a:r>
            <a:r>
              <a:rPr lang="cs-CZ" sz="1800" b="1" dirty="0" smtClean="0">
                <a:latin typeface="Calibri" pitchFamily="34" charset="0"/>
              </a:rPr>
              <a:t>výzkumná organizace obdrží úměrnou úplatu za svou službu a </a:t>
            </a:r>
            <a:r>
              <a:rPr lang="cs-CZ" sz="1800" dirty="0" smtClean="0">
                <a:latin typeface="Calibri" pitchFamily="34" charset="0"/>
              </a:rPr>
              <a:t>ii) </a:t>
            </a:r>
            <a:r>
              <a:rPr lang="cs-CZ" sz="1800" b="1" dirty="0" smtClean="0">
                <a:latin typeface="Calibri" pitchFamily="34" charset="0"/>
              </a:rPr>
              <a:t>podnik určí podmínky této služby</a:t>
            </a:r>
            <a:r>
              <a:rPr lang="cs-CZ" sz="1800" dirty="0" smtClean="0">
                <a:latin typeface="Calibri" pitchFamily="34" charset="0"/>
              </a:rPr>
              <a:t>. Podnik obvykle vlastní výsledky projektu a nese riziko neúspěchu. </a:t>
            </a:r>
          </a:p>
          <a:p>
            <a:pPr marL="0" lvl="3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sz="1800" dirty="0" smtClean="0">
              <a:latin typeface="Calibri" pitchFamily="34" charset="0"/>
            </a:endParaRPr>
          </a:p>
          <a:p>
            <a:pPr marL="0" lvl="3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2000" dirty="0" smtClean="0">
                <a:latin typeface="Calibri" pitchFamily="34" charset="0"/>
              </a:rPr>
              <a:t>Pokud výzkumná organizace provádí takovou zakázku, není obvykle prostřednictvím výzkumné organizace postoupena podniku žádná státní podpora, je-li splněna jedna z těchto podmínek:</a:t>
            </a:r>
          </a:p>
          <a:p>
            <a:pPr marL="0" lvl="3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cs-CZ" sz="1800" dirty="0" smtClean="0">
              <a:latin typeface="Calibri" pitchFamily="34" charset="0"/>
            </a:endParaRPr>
          </a:p>
          <a:p>
            <a:pPr marL="342900" lvl="3" indent="-34290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cs-CZ" sz="2200" dirty="0" smtClean="0">
                <a:latin typeface="Calibri" pitchFamily="34" charset="0"/>
              </a:rPr>
              <a:t>výzkumná organizace poskytuje službu za tržní cenu nebo,</a:t>
            </a:r>
          </a:p>
          <a:p>
            <a:pPr marL="342900" lvl="3" indent="-34290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cs-CZ" sz="2200" dirty="0" smtClean="0">
                <a:latin typeface="Calibri" pitchFamily="34" charset="0"/>
              </a:rPr>
              <a:t>neexistuje-li tržní cena, </a:t>
            </a:r>
            <a:r>
              <a:rPr lang="cs-CZ" sz="2200" dirty="0" smtClean="0">
                <a:solidFill>
                  <a:srgbClr val="34943E"/>
                </a:solidFill>
                <a:cs typeface="ＭＳ Ｐゴシック" charset="-128"/>
              </a:rPr>
              <a:t>výzkumná organizace poskytuje službu za cenu, která zahrnuje plně náklady a přiměřený zisk</a:t>
            </a:r>
            <a:r>
              <a:rPr lang="cs-CZ" sz="2200" dirty="0" smtClean="0">
                <a:latin typeface="Calibri" pitchFamily="34" charset="0"/>
              </a:rPr>
              <a:t>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dirty="0" smtClean="0"/>
              <a:t>Veřejná podpora - spolupráce ve výzkumu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724400"/>
          </a:xfrm>
        </p:spPr>
        <p:txBody>
          <a:bodyPr/>
          <a:lstStyle/>
          <a:p>
            <a:pPr marL="0" lvl="3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i="1" dirty="0" smtClean="0">
                <a:latin typeface="Calibri" charset="0"/>
              </a:rPr>
              <a:t>Upravuje Rámec (čl. 3.2.2 „</a:t>
            </a:r>
            <a:r>
              <a:rPr lang="pl-PL" sz="2000" i="1" dirty="0" smtClean="0">
                <a:latin typeface="Calibri" charset="0"/>
              </a:rPr>
              <a:t>Spolupráce podniků a výzkumných organizací”)</a:t>
            </a:r>
            <a:endParaRPr lang="cs-CZ" sz="2000" b="1" dirty="0" smtClean="0">
              <a:latin typeface="Calibri" charset="0"/>
            </a:endParaRPr>
          </a:p>
          <a:p>
            <a:pPr marL="0" lvl="3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pl-PL" sz="1800" b="1" dirty="0" smtClean="0">
              <a:latin typeface="Calibri" charset="0"/>
            </a:endParaRPr>
          </a:p>
          <a:p>
            <a:pPr marL="400050" lvl="3" indent="-4000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pl-PL" sz="2200" dirty="0" smtClean="0">
                <a:solidFill>
                  <a:srgbClr val="34943E"/>
                </a:solidFill>
                <a:cs typeface="ＭＳ Ｐゴシック" charset="-128"/>
              </a:rPr>
              <a:t>Zúčastněné podniky hradí plně náklady projektu,</a:t>
            </a:r>
          </a:p>
          <a:p>
            <a:pPr marL="400050" lvl="3" indent="-4000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pl-PL" sz="2000" dirty="0" smtClean="0">
                <a:latin typeface="Calibri" charset="0"/>
              </a:rPr>
              <a:t>výsledky, které nemají za následek vznik práv k duševnímu vlastnictví, mohou být obecně šířeny a případná práva k duševnímu vlastnictví s ohledem na výsledky VaVaI náležejí plně výzkumné organizaci, </a:t>
            </a:r>
          </a:p>
          <a:p>
            <a:pPr marL="400050" lvl="3" indent="-4000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pl-PL" sz="2000" dirty="0" smtClean="0">
                <a:latin typeface="Calibri" charset="0"/>
              </a:rPr>
              <a:t>výzkumná organizace obdrží od zúčastněných podniků náhradu rovnající se tržní ceně práv k duševnímu vlastnictví...</a:t>
            </a: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r>
              <a:rPr lang="cs-CZ" sz="2200" dirty="0" smtClean="0">
                <a:solidFill>
                  <a:srgbClr val="34943E"/>
                </a:solidFill>
              </a:rPr>
              <a:t>	</a:t>
            </a:r>
            <a:endParaRPr lang="pl-PL" sz="2000" dirty="0" smtClean="0">
              <a:latin typeface="Calibri" charset="0"/>
            </a:endParaRPr>
          </a:p>
          <a:p>
            <a:pPr marL="400050" lvl="3" indent="-40005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romanLcPeriod"/>
            </a:pPr>
            <a:endParaRPr lang="pl-PL" sz="2000" dirty="0" smtClean="0">
              <a:latin typeface="Calibri" charset="0"/>
            </a:endParaRPr>
          </a:p>
          <a:p>
            <a:pPr marL="400050" lvl="3" indent="-40005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pl-PL" sz="2000" i="1" dirty="0" smtClean="0">
              <a:latin typeface="Calibri" charset="0"/>
            </a:endParaRPr>
          </a:p>
          <a:p>
            <a:pPr marL="400050" lvl="3" indent="-40005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dirty="0" smtClean="0"/>
              <a:t>Pre-seed – výzkumná práce, spolupráce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724400"/>
          </a:xfrm>
        </p:spPr>
        <p:txBody>
          <a:bodyPr/>
          <a:lstStyle/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r>
              <a:rPr lang="cs-CZ" sz="2200" dirty="0" smtClean="0">
                <a:solidFill>
                  <a:srgbClr val="34943E"/>
                </a:solidFill>
              </a:rPr>
              <a:t>	Z uvedených důvodů proto podporované aktivity v rámci projektu/IA </a:t>
            </a:r>
            <a:r>
              <a:rPr lang="cs-CZ" sz="2200" dirty="0" smtClean="0">
                <a:solidFill>
                  <a:srgbClr val="34943E"/>
                </a:solidFill>
              </a:rPr>
              <a:t>končí </a:t>
            </a:r>
            <a:r>
              <a:rPr lang="cs-CZ" sz="2200" dirty="0" smtClean="0">
                <a:solidFill>
                  <a:srgbClr val="34943E"/>
                </a:solidFill>
              </a:rPr>
              <a:t>v okamžiku navázání práce/spolupráce s konkrétním komerčním partnerem. </a:t>
            </a: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endParaRPr lang="cs-CZ" sz="2200" dirty="0" smtClean="0">
              <a:solidFill>
                <a:srgbClr val="34943E"/>
              </a:solidFill>
            </a:endParaRP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r>
              <a:rPr lang="cs-CZ" sz="2200" dirty="0" smtClean="0">
                <a:solidFill>
                  <a:srgbClr val="34943E"/>
                </a:solidFill>
              </a:rPr>
              <a:t>	Nelze tedy například v rámci projektu ani:</a:t>
            </a:r>
          </a:p>
          <a:p>
            <a:pPr marL="1316038" lvl="3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</a:pPr>
            <a:r>
              <a:rPr lang="cs-CZ" sz="2000" dirty="0" smtClean="0">
                <a:cs typeface="ＭＳ Ｐゴシック" charset="-128"/>
              </a:rPr>
              <a:t>provádět práci pro konkrétního komerčního partnera,</a:t>
            </a:r>
          </a:p>
          <a:p>
            <a:pPr marL="1316038" lvl="3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</a:pPr>
            <a:r>
              <a:rPr lang="cs-CZ" sz="2000" dirty="0" smtClean="0">
                <a:cs typeface="ＭＳ Ｐゴシック" charset="-128"/>
              </a:rPr>
              <a:t>přizpůsobovat výsledky pro konkrétního partnera.</a:t>
            </a:r>
          </a:p>
          <a:p>
            <a:pPr marL="400050" lvl="3" indent="-4000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pl-PL" sz="2000" dirty="0" smtClean="0">
              <a:latin typeface="Calibri" charset="0"/>
            </a:endParaRPr>
          </a:p>
          <a:p>
            <a:pPr marL="400050" lvl="3" indent="-40005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romanLcPeriod"/>
            </a:pPr>
            <a:endParaRPr lang="pl-PL" sz="2000" dirty="0" smtClean="0">
              <a:latin typeface="Calibri" charset="0"/>
            </a:endParaRPr>
          </a:p>
          <a:p>
            <a:pPr marL="400050" lvl="3" indent="-40005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pl-PL" sz="2000" i="1" dirty="0" smtClean="0">
              <a:latin typeface="Calibri" charset="0"/>
            </a:endParaRPr>
          </a:p>
          <a:p>
            <a:pPr marL="400050" lvl="3" indent="-40005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Veřejná podpora – vývoj produktu</a:t>
            </a:r>
            <a:endParaRPr lang="en-US" sz="2800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953000"/>
          </a:xfrm>
        </p:spPr>
        <p:txBody>
          <a:bodyPr/>
          <a:lstStyle/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r>
              <a:rPr lang="cs-CZ" sz="2000" dirty="0" smtClean="0">
                <a:latin typeface="Calibri" pitchFamily="34" charset="0"/>
              </a:rPr>
              <a:t>	Soutěž je narušena v případě, že finanční pomoc poskytnutá státem posiluje pozici podniku na trhu ve srovnání s ostatními soutěžiteli (například snížením investičních nebo provozních nákladů oproti svým konkurentům).</a:t>
            </a:r>
            <a:endParaRPr lang="cs-CZ" sz="2000" dirty="0" smtClean="0">
              <a:solidFill>
                <a:srgbClr val="34943E"/>
              </a:solidFill>
              <a:cs typeface="ＭＳ Ｐゴシック" charset="-128"/>
            </a:endParaRP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endParaRPr lang="cs-CZ" sz="2000" dirty="0" smtClean="0">
              <a:solidFill>
                <a:srgbClr val="34943E"/>
              </a:solidFill>
              <a:cs typeface="ＭＳ Ｐゴシック" charset="-128"/>
            </a:endParaRP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r>
              <a:rPr lang="cs-CZ" sz="2000" dirty="0" smtClean="0">
                <a:solidFill>
                  <a:srgbClr val="34943E"/>
                </a:solidFill>
                <a:cs typeface="ＭＳ Ｐゴシック" charset="-128"/>
              </a:rPr>
              <a:t>	V rámci pre-seed tedy není možné podporovat vznik produktu (hotového výrobku), je možné vyvíjet prototyp, demonstrační vzorek.</a:t>
            </a:r>
          </a:p>
          <a:p>
            <a:pPr marL="1074738" lvl="2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endParaRPr lang="cs-CZ" sz="2000" dirty="0" smtClean="0">
              <a:cs typeface="ＭＳ Ｐゴシック" charset="-128"/>
            </a:endParaRP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r>
              <a:rPr lang="cs-CZ" sz="2000" dirty="0" smtClean="0"/>
              <a:t>	</a:t>
            </a:r>
            <a:r>
              <a:rPr lang="cs-CZ" sz="2000" dirty="0" smtClean="0">
                <a:cs typeface="ＭＳ Ｐゴシック" charset="-128"/>
              </a:rPr>
              <a:t>Jak rozlišit produkt od prototypu, demonstračního vzorku?</a:t>
            </a:r>
          </a:p>
          <a:p>
            <a:pPr marL="1173163" lvl="2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/>
              <a:t>Specifické znaky se liší dle odvětví. </a:t>
            </a:r>
            <a:r>
              <a:rPr lang="cs-CZ" sz="2000" dirty="0" smtClean="0">
                <a:solidFill>
                  <a:srgbClr val="34943E"/>
                </a:solidFill>
              </a:rPr>
              <a:t>Zásadním je ale neprodejnost prototypu, demonstračního vzorku.</a:t>
            </a:r>
          </a:p>
          <a:p>
            <a:pPr marL="1074738" lvl="2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endParaRPr lang="cs-CZ" sz="2000" dirty="0" smtClean="0">
              <a:cs typeface="ＭＳ Ｐゴシック" charset="-128"/>
            </a:endParaRP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endParaRPr lang="cs-CZ" sz="2000" dirty="0" smtClean="0">
              <a:solidFill>
                <a:srgbClr val="34943E"/>
              </a:solidFill>
              <a:cs typeface="ＭＳ Ｐゴシック" charset="-128"/>
            </a:endParaRP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endParaRPr lang="cs-CZ" sz="2000" dirty="0" smtClean="0">
              <a:solidFill>
                <a:srgbClr val="404040"/>
              </a:solidFill>
            </a:endParaRP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endParaRPr lang="cs-CZ" sz="200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Veřejná podpora – příklad rozhodnutí EK</a:t>
            </a:r>
            <a:endParaRPr lang="en-US" sz="2800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953000"/>
          </a:xfrm>
        </p:spPr>
        <p:txBody>
          <a:bodyPr/>
          <a:lstStyle/>
          <a:p>
            <a:pPr marL="528638" indent="-358775"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r>
              <a:rPr lang="cs-CZ" sz="2000" dirty="0" smtClean="0">
                <a:latin typeface="Calibri" pitchFamily="34" charset="0"/>
              </a:rPr>
              <a:t>	</a:t>
            </a:r>
            <a:r>
              <a:rPr lang="cs-CZ" sz="2000" i="1" dirty="0" smtClean="0">
                <a:latin typeface="Arial"/>
                <a:cs typeface="Arial"/>
              </a:rPr>
              <a:t>Státní podpora č. N 414/2005 – Česká republika Nanotechnologie pro společnost</a:t>
            </a:r>
          </a:p>
          <a:p>
            <a:pPr marL="528638" indent="-358775" eaLnBrk="1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2D8521"/>
              </a:buClr>
              <a:buSzPct val="90000"/>
              <a:buNone/>
            </a:pPr>
            <a:r>
              <a:rPr lang="cs-CZ" sz="2000" dirty="0" smtClean="0">
                <a:solidFill>
                  <a:srgbClr val="34943E"/>
                </a:solidFill>
              </a:rPr>
              <a:t>	</a:t>
            </a:r>
            <a:r>
              <a:rPr lang="cs-CZ" sz="2000" dirty="0" smtClean="0">
                <a:latin typeface="Calibri" pitchFamily="34" charset="0"/>
              </a:rPr>
              <a:t>Hlavním cílem oznámeného programu je dosáhnout významného pokroku v rozvoji výzkumu a praktického využívání nanotechnologií a nanomateriálů v české společnosti.</a:t>
            </a: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None/>
            </a:pPr>
            <a:r>
              <a:rPr lang="cs-CZ" sz="2000" dirty="0" smtClean="0">
                <a:solidFill>
                  <a:srgbClr val="34943E"/>
                </a:solidFill>
              </a:rPr>
              <a:t>	</a:t>
            </a:r>
            <a:r>
              <a:rPr lang="cs-CZ" sz="2000" dirty="0" smtClean="0">
                <a:latin typeface="Calibri" pitchFamily="34" charset="0"/>
              </a:rPr>
              <a:t>S ohledem na potvrzení českých orgánů týkající se podmínek podpory základního výzkumu</a:t>
            </a:r>
            <a:r>
              <a:rPr lang="cs-CZ" sz="2000" dirty="0" smtClean="0">
                <a:solidFill>
                  <a:srgbClr val="34943E"/>
                </a:solidFill>
              </a:rPr>
              <a:t>, tzn. výzkum je vzdálen od trhu, jeho výsledky jsou </a:t>
            </a:r>
            <a:r>
              <a:rPr lang="cs-CZ" sz="2000" dirty="0" smtClean="0">
                <a:solidFill>
                  <a:srgbClr val="34943E"/>
                </a:solidFill>
              </a:rPr>
              <a:t>š</a:t>
            </a:r>
            <a:r>
              <a:rPr lang="cs-CZ" sz="2000" dirty="0" smtClean="0">
                <a:solidFill>
                  <a:srgbClr val="34943E"/>
                </a:solidFill>
              </a:rPr>
              <a:t>iroce přístupné k využívání na </a:t>
            </a:r>
            <a:r>
              <a:rPr lang="cs-CZ" sz="2000" dirty="0" smtClean="0">
                <a:solidFill>
                  <a:srgbClr val="34943E"/>
                </a:solidFill>
              </a:rPr>
              <a:t>nediskriminačním základě a za tržních podmínek, výzkum není spjat s průmyslovými nebo obchodními cíli konkrétního podniku a jeho výsledky jsou šířeny ve velkém rozsahu, </a:t>
            </a:r>
            <a:r>
              <a:rPr lang="cs-CZ" sz="2000" dirty="0" smtClean="0">
                <a:latin typeface="Calibri" pitchFamily="34" charset="0"/>
              </a:rPr>
              <a:t>dochází Komise k závěru, že podpora </a:t>
            </a:r>
            <a:r>
              <a:rPr lang="cs-CZ" sz="2000" dirty="0" err="1" smtClean="0">
                <a:latin typeface="Calibri" pitchFamily="34" charset="0"/>
              </a:rPr>
              <a:t>poskytnuta</a:t>
            </a:r>
            <a:r>
              <a:rPr lang="cs-CZ" sz="2000" dirty="0" smtClean="0">
                <a:latin typeface="Calibri" pitchFamily="34" charset="0"/>
              </a:rPr>
              <a:t>́ </a:t>
            </a:r>
            <a:r>
              <a:rPr lang="cs-CZ" sz="2000" dirty="0" smtClean="0">
                <a:latin typeface="Calibri" pitchFamily="34" charset="0"/>
              </a:rPr>
              <a:t>na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či</a:t>
            </a:r>
            <a:r>
              <a:rPr lang="cs-CZ" sz="2000" dirty="0" smtClean="0">
                <a:latin typeface="Calibri" pitchFamily="34" charset="0"/>
              </a:rPr>
              <a:t>nnosti v oblasti </a:t>
            </a:r>
            <a:r>
              <a:rPr lang="cs-CZ" sz="2000" dirty="0" smtClean="0">
                <a:latin typeface="Calibri" pitchFamily="34" charset="0"/>
              </a:rPr>
              <a:t>základního výzkumu (s intenzitou podpory do 100%) je slučitelná s bodem 5.2 Rámce pro výzkum a vývoj.</a:t>
            </a: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endParaRPr lang="cs-CZ" sz="200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 idx="4294967295"/>
          </p:nvPr>
        </p:nvSpPr>
        <p:spPr>
          <a:xfrm>
            <a:off x="4191000" y="3302912"/>
            <a:ext cx="5029200" cy="1292662"/>
          </a:xfrm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FF00"/>
                </a:solidFill>
              </a:rPr>
              <a:t>Minimální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požadavky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zpřístupnění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výsledků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projektu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všem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zájemcům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využití</a:t>
            </a:r>
            <a:endParaRPr lang="cs-CZ" sz="2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z="2800" smtClean="0"/>
              <a:t>Co je cílem?</a:t>
            </a:r>
            <a:endParaRPr lang="en-US" sz="2800" smtClean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105400"/>
          </a:xfrm>
        </p:spPr>
        <p:txBody>
          <a:bodyPr/>
          <a:lstStyle/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cs-CZ" sz="1800" dirty="0" smtClean="0"/>
          </a:p>
          <a:p>
            <a:pPr marL="528638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cs-CZ" sz="2200" dirty="0" smtClean="0">
                <a:solidFill>
                  <a:srgbClr val="008000"/>
                </a:solidFill>
              </a:rPr>
              <a:t>Proč? </a:t>
            </a:r>
          </a:p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cs-CZ" sz="2000" dirty="0" smtClean="0">
                <a:solidFill>
                  <a:srgbClr val="404040"/>
                </a:solidFill>
              </a:rPr>
              <a:t>	Dle zákona 130/2002 Sb.: u výsledku plně financovaného z veřejných prostředků je příjemce povinen zpřístupnit výsledky za stejných podmínek, stanovených ve smlouvě o využití výsledků, všem zájemcům o jejich využití.</a:t>
            </a:r>
            <a:endParaRPr lang="cs-CZ" sz="2000" dirty="0" smtClean="0">
              <a:solidFill>
                <a:srgbClr val="34943E"/>
              </a:solidFill>
            </a:endParaRPr>
          </a:p>
          <a:p>
            <a:pPr marL="528638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cs-CZ" sz="2200" dirty="0" smtClean="0">
                <a:solidFill>
                  <a:srgbClr val="008000"/>
                </a:solidFill>
              </a:rPr>
              <a:t>Co?</a:t>
            </a:r>
          </a:p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cs-CZ" sz="2000" dirty="0" smtClean="0">
                <a:solidFill>
                  <a:srgbClr val="404040"/>
                </a:solidFill>
              </a:rPr>
              <a:t>	Jedná se o výsledky VaV, které jsou v rámci jednotlivých individuálních aktivit projektů pre-seed připraveny ke komercializaci.</a:t>
            </a:r>
          </a:p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cs-CZ" sz="2000" dirty="0" smtClean="0">
                <a:solidFill>
                  <a:srgbClr val="404040"/>
                </a:solidFill>
              </a:rPr>
              <a:t>	Před výběrem komerčního partnera je nutné učinit veřejnou nabídku výsledku všem možným zájemcům o využití.</a:t>
            </a:r>
            <a:endParaRPr lang="cs-CZ" sz="2000" dirty="0" smtClean="0">
              <a:solidFill>
                <a:srgbClr val="34943E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500" smtClean="0"/>
              <a:t>Minimální požadavky na splnění zákonné podmínky u projektů pre-seed</a:t>
            </a:r>
            <a:endParaRPr lang="en-US" sz="250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5105400"/>
          </a:xfrm>
        </p:spPr>
        <p:txBody>
          <a:bodyPr/>
          <a:lstStyle/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cs-CZ" sz="1800" dirty="0" smtClean="0"/>
          </a:p>
          <a:p>
            <a:pPr marL="528638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cs-CZ" sz="2200" dirty="0" smtClean="0">
                <a:solidFill>
                  <a:srgbClr val="008000"/>
                </a:solidFill>
              </a:rPr>
              <a:t>Jak? </a:t>
            </a:r>
          </a:p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cs-CZ" sz="2000" dirty="0" smtClean="0">
                <a:solidFill>
                  <a:srgbClr val="404040"/>
                </a:solidFill>
              </a:rPr>
              <a:t>	Kromě vlastních komercializačních aktivit příjemce jde minimálně o zveřejnění nabídky na portále s širokým domácím a mezinárodním dopadem, vybraným Řídicím orgánem.</a:t>
            </a:r>
            <a:endParaRPr lang="cs-CZ" sz="2000" dirty="0" smtClean="0">
              <a:solidFill>
                <a:srgbClr val="34943E"/>
              </a:solidFill>
            </a:endParaRPr>
          </a:p>
          <a:p>
            <a:pPr marL="528638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cs-CZ" sz="2200" dirty="0" smtClean="0">
                <a:solidFill>
                  <a:srgbClr val="008000"/>
                </a:solidFill>
              </a:rPr>
              <a:t>Kdy?</a:t>
            </a:r>
          </a:p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cs-CZ" sz="2000" dirty="0" smtClean="0">
                <a:solidFill>
                  <a:srgbClr val="404040"/>
                </a:solidFill>
              </a:rPr>
              <a:t>	Kdykoliv v průběhu projektu, nebo po skončení realizační fáze. Vždy ale minimálně 1 měsíc před vlastní komercializací, tedy před uzavřením smlouvy s komerčním partnerem, založením spinoff nebo startup firmy, prodejem licence, atd.</a:t>
            </a:r>
            <a:endParaRPr lang="cs-CZ" sz="2000" dirty="0" smtClean="0">
              <a:solidFill>
                <a:srgbClr val="34943E"/>
              </a:solidFill>
            </a:endParaRPr>
          </a:p>
          <a:p>
            <a:pPr marL="528638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cs-CZ" sz="2200" dirty="0" smtClean="0">
                <a:solidFill>
                  <a:srgbClr val="008000"/>
                </a:solidFill>
              </a:rPr>
              <a:t>Evidence?</a:t>
            </a:r>
          </a:p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cs-CZ" sz="2000" dirty="0" smtClean="0">
                <a:solidFill>
                  <a:srgbClr val="404040"/>
                </a:solidFill>
              </a:rPr>
              <a:t>	Informace o zveřejnění bude součástí monitorovacích zpráv projektu a bude obsahovat odkaz na zveřejnění (datum, název nabídky).</a:t>
            </a:r>
            <a:endParaRPr lang="cs-CZ" sz="2000" dirty="0" smtClean="0">
              <a:solidFill>
                <a:srgbClr val="34943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z="2800" dirty="0" smtClean="0"/>
              <a:t>Vyhodnocování pre-seed činností dle PPP</a:t>
            </a:r>
            <a:endParaRPr lang="en-US" sz="2800" dirty="0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866775" y="1265238"/>
            <a:ext cx="7972425" cy="4525962"/>
          </a:xfrm>
        </p:spPr>
        <p:txBody>
          <a:bodyPr/>
          <a:lstStyle/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cs-CZ" sz="1800" dirty="0" smtClean="0"/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Probíhá průběžně, je součástí práce projektového realizačního týmu.</a:t>
            </a:r>
            <a:endParaRPr lang="cs-CZ" sz="2200" dirty="0" smtClean="0">
              <a:solidFill>
                <a:srgbClr val="34943E"/>
              </a:solidFill>
            </a:endParaRP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Zpráva s hodnocením postupu komercializačních činností se dodává spolu s monitorovací zprávou, počínaje druhou MZ.</a:t>
            </a:r>
            <a:endParaRPr lang="cs-CZ" sz="2200" dirty="0" smtClean="0">
              <a:solidFill>
                <a:srgbClr val="34943E"/>
              </a:solidFill>
            </a:endParaRP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Na konci fáze Proof of Concept (PoC) slouží jako podklad pro rozhodnutí o postupu Individuálních aktivit (IA) do fáze Přípravy komercializace (PK)</a:t>
            </a: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Do monitorování a vyhodnocování fáze PoC bude zapojen externí poradce MŠMT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z="2800" smtClean="0"/>
              <a:t>Očekávaný minimální proces</a:t>
            </a:r>
            <a:endParaRPr lang="en-US" sz="2800" smtClean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05400"/>
          </a:xfrm>
        </p:spPr>
        <p:txBody>
          <a:bodyPr/>
          <a:lstStyle/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cs-CZ" sz="1800" smtClean="0"/>
          </a:p>
          <a:p>
            <a:pPr marL="528638" indent="0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cs-CZ" sz="2200" smtClean="0"/>
              <a:t>Kromě vlastních komercializačních aktivit příjemce, je nutné uskutečnit alespoň následující minimální proces nabídky: </a:t>
            </a:r>
          </a:p>
          <a:p>
            <a:pPr marL="1074738" lvl="2" indent="-358775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cs-CZ" sz="2200" smtClean="0">
                <a:solidFill>
                  <a:srgbClr val="008000"/>
                </a:solidFill>
              </a:rPr>
              <a:t>Zveřejnění</a:t>
            </a:r>
            <a:r>
              <a:rPr lang="cs-CZ" sz="2200" smtClean="0"/>
              <a:t> nabídky v síti vybrané ŘO.</a:t>
            </a:r>
          </a:p>
          <a:p>
            <a:pPr marL="1074738" lvl="2" indent="-358775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cs-CZ" sz="2200" smtClean="0">
                <a:solidFill>
                  <a:srgbClr val="008000"/>
                </a:solidFill>
              </a:rPr>
              <a:t>Sběr nabídek </a:t>
            </a:r>
            <a:r>
              <a:rPr lang="cs-CZ" sz="2200" smtClean="0"/>
              <a:t>ze sítě po dobu </a:t>
            </a:r>
            <a:r>
              <a:rPr lang="cs-CZ" sz="2200" smtClean="0">
                <a:solidFill>
                  <a:srgbClr val="008000"/>
                </a:solidFill>
              </a:rPr>
              <a:t>minimálně jednoho měsíce</a:t>
            </a:r>
            <a:r>
              <a:rPr lang="cs-CZ" sz="2200" smtClean="0"/>
              <a:t>.</a:t>
            </a:r>
          </a:p>
          <a:p>
            <a:pPr marL="1074738" lvl="2" indent="-358775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cs-CZ" sz="2200" smtClean="0">
                <a:solidFill>
                  <a:srgbClr val="008000"/>
                </a:solidFill>
              </a:rPr>
              <a:t>Vyhodnocení nabídek</a:t>
            </a:r>
            <a:r>
              <a:rPr lang="cs-CZ" sz="2200" smtClean="0"/>
              <a:t>. Vyhodnocují se samozřejmě veškeré nabídky, získané ze všech komercializačních aktivit příjemce.</a:t>
            </a:r>
          </a:p>
          <a:p>
            <a:pPr marL="1074738" lvl="2" indent="-358775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cs-CZ" sz="2200" smtClean="0"/>
              <a:t>... další kroky komercializace.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/>
          <a:lstStyle/>
          <a:p>
            <a:r>
              <a:rPr lang="cs-CZ" sz="2800" smtClean="0"/>
              <a:t>Kde zveřejnit nabídku?</a:t>
            </a:r>
            <a:endParaRPr lang="en-US" sz="2800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05400"/>
          </a:xfrm>
        </p:spPr>
        <p:txBody>
          <a:bodyPr/>
          <a:lstStyle/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cs-CZ" sz="1800" dirty="0" smtClean="0"/>
          </a:p>
          <a:p>
            <a:pPr marL="528638" indent="0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cs-CZ" sz="2200" dirty="0" smtClean="0"/>
              <a:t>ŘO vybral platformu, kde je možné provést širokou veřejnou nabídku výsledků projektu, určených ke komercializaci. Jedná se o:</a:t>
            </a:r>
          </a:p>
          <a:p>
            <a:pPr marL="1316038" lvl="3" indent="-358775"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cs-CZ" sz="2600" dirty="0" smtClean="0">
                <a:solidFill>
                  <a:srgbClr val="008000"/>
                </a:solidFill>
              </a:rPr>
              <a:t>Enterprise Europe Network</a:t>
            </a:r>
          </a:p>
          <a:p>
            <a:pPr marL="1316038" lvl="3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cs-CZ" sz="2200" dirty="0" smtClean="0"/>
          </a:p>
          <a:p>
            <a:pPr marL="763588" lvl="1" indent="-358775"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cs-CZ" sz="2200" i="1" dirty="0" smtClean="0"/>
              <a:t>Poznámka: tímto procesem zveřejnění nabídky budou splněny zákonné požadavky, ale nelze tím nahradit další komercializační aktivity příjemce.</a:t>
            </a:r>
          </a:p>
          <a:p>
            <a:pPr marL="763588" lvl="1" indent="-358775"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cs-CZ" sz="2200" i="1" dirty="0" smtClean="0"/>
          </a:p>
          <a:p>
            <a:pPr marL="763588" lvl="1" indent="-358775"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cs-CZ" sz="2200" i="1" dirty="0" smtClean="0">
                <a:solidFill>
                  <a:srgbClr val="008000"/>
                </a:solidFill>
              </a:rPr>
              <a:t>Následují základní informace o vybrané platformě od EEN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339975" y="38862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fr-FR" sz="3600" b="1">
                <a:solidFill>
                  <a:srgbClr val="005FA9"/>
                </a:solidFill>
              </a:rPr>
              <a:t>Enterprise Europe Network</a:t>
            </a:r>
            <a:br>
              <a:rPr lang="fr-FR" sz="3600" b="1">
                <a:solidFill>
                  <a:srgbClr val="005FA9"/>
                </a:solidFill>
              </a:rPr>
            </a:br>
            <a:endParaRPr lang="fr-FR" sz="4000">
              <a:solidFill>
                <a:srgbClr val="005FA9"/>
              </a:solidFill>
            </a:endParaRPr>
          </a:p>
        </p:txBody>
      </p:sp>
      <p:pic>
        <p:nvPicPr>
          <p:cNvPr id="15364" name="Picture 24" descr="logo-CIP-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867400"/>
            <a:ext cx="8175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8"/>
          <p:cNvSpPr>
            <a:spLocks noChangeArrowheads="1"/>
          </p:cNvSpPr>
          <p:nvPr/>
        </p:nvSpPr>
        <p:spPr bwMode="auto">
          <a:xfrm>
            <a:off x="4267200" y="6248400"/>
            <a:ext cx="2667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fr-FR" sz="1100" b="1"/>
              <a:t>European Commission</a:t>
            </a:r>
            <a:r>
              <a:rPr lang="fr-FR" sz="1100"/>
              <a:t/>
            </a:r>
            <a:br>
              <a:rPr lang="fr-FR" sz="1100"/>
            </a:br>
            <a:r>
              <a:rPr lang="fr-FR" sz="1100"/>
              <a:t>Enterprise and Industry</a:t>
            </a:r>
            <a:endParaRPr lang="fr-FR" sz="1100">
              <a:latin typeface="Myriad Pro" charset="0"/>
            </a:endParaRPr>
          </a:p>
        </p:txBody>
      </p:sp>
      <p:pic>
        <p:nvPicPr>
          <p:cNvPr id="15366" name="Picture 29" descr="EC-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6248400"/>
            <a:ext cx="4857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1" descr="Logo-NET-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86238"/>
            <a:ext cx="13716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2362200" y="4343400"/>
            <a:ext cx="65547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5FA9"/>
              </a:buClr>
              <a:buFontTx/>
              <a:buChar char="•"/>
            </a:pPr>
            <a:r>
              <a:rPr lang="cs-CZ" sz="2000">
                <a:latin typeface="Calibri" charset="0"/>
                <a:cs typeface="Calibri" charset="0"/>
              </a:rPr>
              <a:t>Iniciativa EU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FA9"/>
              </a:buClr>
              <a:buFontTx/>
              <a:buChar char="•"/>
            </a:pPr>
            <a:r>
              <a:rPr lang="cs-CZ" sz="2000">
                <a:latin typeface="Calibri" charset="0"/>
                <a:cs typeface="Calibri" charset="0"/>
              </a:rPr>
              <a:t>Aktivity sítě byly oficiálně zahájeny v únoru 2008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FA9"/>
              </a:buClr>
              <a:buFontTx/>
              <a:buChar char="•"/>
            </a:pPr>
            <a:r>
              <a:rPr lang="cs-CZ" sz="2000">
                <a:latin typeface="Calibri" charset="0"/>
                <a:cs typeface="Calibri" charset="0"/>
              </a:rPr>
              <a:t>Zdroje financování: </a:t>
            </a:r>
          </a:p>
          <a:p>
            <a:pPr marL="742950" lvl="1" indent="-285750" eaLnBrk="1" hangingPunct="1">
              <a:buClr>
                <a:srgbClr val="6B6B6B"/>
              </a:buClr>
              <a:buFont typeface="Wingdings" charset="2"/>
              <a:buChar char="Ø"/>
            </a:pPr>
            <a:r>
              <a:rPr lang="cs-CZ" sz="2000">
                <a:latin typeface="Calibri" charset="0"/>
                <a:cs typeface="Calibri" charset="0"/>
              </a:rPr>
              <a:t>Evropský komunitární program CIP</a:t>
            </a:r>
          </a:p>
          <a:p>
            <a:pPr marL="742950" lvl="1" indent="-285750" eaLnBrk="1" hangingPunct="1">
              <a:buClr>
                <a:srgbClr val="6B6B6B"/>
              </a:buClr>
              <a:buFont typeface="Wingdings" charset="2"/>
              <a:buChar char="Ø"/>
            </a:pPr>
            <a:r>
              <a:rPr lang="cs-CZ" sz="2000">
                <a:latin typeface="Calibri" charset="0"/>
                <a:cs typeface="Calibri" charset="0"/>
              </a:rPr>
              <a:t>Ministerstvo průmyslu a obchodu ČR.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Logo-NET-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611188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GB" sz="2200" b="1">
                <a:solidFill>
                  <a:srgbClr val="005FA9"/>
                </a:solidFill>
              </a:rPr>
              <a:t>Enterprise Europe Network</a:t>
            </a:r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611188" y="1341438"/>
            <a:ext cx="608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B2B2B2"/>
                </a:solidFill>
                <a:latin typeface="Verdana" charset="0"/>
              </a:rPr>
              <a:t>the world’s largest business support &amp; partnering network</a:t>
            </a:r>
          </a:p>
        </p:txBody>
      </p:sp>
      <p:pic>
        <p:nvPicPr>
          <p:cNvPr id="16389" name="Picture 16" descr="Networkma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30375"/>
            <a:ext cx="86042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7"/>
          <p:cNvSpPr>
            <a:spLocks noChangeArrowheads="1"/>
          </p:cNvSpPr>
          <p:nvPr/>
        </p:nvSpPr>
        <p:spPr bwMode="auto">
          <a:xfrm>
            <a:off x="1257300" y="5589588"/>
            <a:ext cx="3352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40000"/>
              </a:lnSpc>
              <a:spcBef>
                <a:spcPct val="10000"/>
              </a:spcBef>
              <a:buClr>
                <a:srgbClr val="005FA9"/>
              </a:buClr>
            </a:pPr>
            <a:r>
              <a:rPr lang="en-GB" sz="2800" b="1">
                <a:solidFill>
                  <a:srgbClr val="669900"/>
                </a:solidFill>
                <a:latin typeface="Verdana" charset="0"/>
              </a:rPr>
              <a:t>23 </a:t>
            </a:r>
            <a:r>
              <a:rPr lang="en-GB" sz="1800" b="1">
                <a:latin typeface="Verdana" charset="0"/>
              </a:rPr>
              <a:t>zemí mimo EU</a:t>
            </a:r>
            <a:endParaRPr lang="en-GB" sz="1800">
              <a:latin typeface="Verdana" charset="0"/>
            </a:endParaRPr>
          </a:p>
        </p:txBody>
      </p:sp>
      <p:sp>
        <p:nvSpPr>
          <p:cNvPr id="16391" name="Rectangle 18"/>
          <p:cNvSpPr>
            <a:spLocks noChangeArrowheads="1"/>
          </p:cNvSpPr>
          <p:nvPr/>
        </p:nvSpPr>
        <p:spPr bwMode="auto">
          <a:xfrm>
            <a:off x="3962400" y="5589588"/>
            <a:ext cx="5181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40000"/>
              </a:lnSpc>
              <a:spcBef>
                <a:spcPct val="10000"/>
              </a:spcBef>
              <a:buClr>
                <a:srgbClr val="005FA9"/>
              </a:buClr>
            </a:pPr>
            <a:r>
              <a:rPr lang="en-GB" sz="2800" b="1">
                <a:solidFill>
                  <a:schemeClr val="bg2"/>
                </a:solidFill>
                <a:latin typeface="Verdana" charset="0"/>
              </a:rPr>
              <a:t>570</a:t>
            </a:r>
            <a:r>
              <a:rPr lang="en-GB" sz="1800" b="1">
                <a:latin typeface="Verdana" charset="0"/>
              </a:rPr>
              <a:t> partnerů   </a:t>
            </a:r>
            <a:r>
              <a:rPr lang="en-GB" sz="2800" b="1">
                <a:solidFill>
                  <a:srgbClr val="808080"/>
                </a:solidFill>
                <a:latin typeface="Verdana" charset="0"/>
              </a:rPr>
              <a:t>3000</a:t>
            </a:r>
            <a:r>
              <a:rPr lang="en-GB" sz="1800" b="1">
                <a:latin typeface="Verdana" charset="0"/>
              </a:rPr>
              <a:t> zaměstnanců</a:t>
            </a:r>
            <a:endParaRPr lang="en-GB" sz="1800">
              <a:latin typeface="Verdana" charset="0"/>
            </a:endParaRPr>
          </a:p>
        </p:txBody>
      </p:sp>
      <p:sp>
        <p:nvSpPr>
          <p:cNvPr id="16392" name="Rectangle 17"/>
          <p:cNvSpPr>
            <a:spLocks noChangeArrowheads="1"/>
          </p:cNvSpPr>
          <p:nvPr/>
        </p:nvSpPr>
        <p:spPr bwMode="auto">
          <a:xfrm>
            <a:off x="1447800" y="6019800"/>
            <a:ext cx="230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40000"/>
              </a:lnSpc>
              <a:spcBef>
                <a:spcPct val="10000"/>
              </a:spcBef>
              <a:buClr>
                <a:srgbClr val="005FA9"/>
              </a:buClr>
            </a:pPr>
            <a:r>
              <a:rPr lang="en-GB" sz="2800" b="1">
                <a:solidFill>
                  <a:srgbClr val="669900"/>
                </a:solidFill>
                <a:latin typeface="Verdana" charset="0"/>
              </a:rPr>
              <a:t>+ </a:t>
            </a:r>
            <a:r>
              <a:rPr lang="en-GB" sz="1800" b="1">
                <a:latin typeface="Verdana" charset="0"/>
              </a:rPr>
              <a:t>země EU</a:t>
            </a:r>
            <a:endParaRPr lang="en-GB" sz="1800">
              <a:latin typeface="Verdana" charset="0"/>
            </a:endParaRPr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3962400" y="6065838"/>
            <a:ext cx="5181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40000"/>
              </a:lnSpc>
              <a:spcBef>
                <a:spcPct val="10000"/>
              </a:spcBef>
              <a:buClr>
                <a:srgbClr val="005FA9"/>
              </a:buClr>
            </a:pPr>
            <a:r>
              <a:rPr lang="en-GB" sz="2800" b="1">
                <a:solidFill>
                  <a:srgbClr val="669900"/>
                </a:solidFill>
                <a:latin typeface="Verdana" charset="0"/>
              </a:rPr>
              <a:t>~23 000</a:t>
            </a:r>
            <a:r>
              <a:rPr lang="en-GB" sz="1800" b="1">
                <a:solidFill>
                  <a:srgbClr val="669900"/>
                </a:solidFill>
                <a:latin typeface="Verdana" charset="0"/>
              </a:rPr>
              <a:t> </a:t>
            </a:r>
            <a:r>
              <a:rPr lang="en-GB" sz="1800" b="1">
                <a:latin typeface="Verdana" charset="0"/>
              </a:rPr>
              <a:t>živých profilů v databázi</a:t>
            </a:r>
            <a:endParaRPr lang="en-GB" sz="18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914400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Calibri" charset="0"/>
                <a:cs typeface="Calibri" charset="0"/>
              </a:rPr>
              <a:t>Země mimo EU (En názvy)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90612" y="1843088"/>
            <a:ext cx="4243388" cy="42291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Albania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Armenia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Bosnia and Herzegovina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Canada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Chile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China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Croatia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Egypt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fYRoM (former Macedonia)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Iceland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India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Israel </a:t>
            </a:r>
          </a:p>
          <a:p>
            <a:pPr eaLnBrk="1" hangingPunct="1">
              <a:spcBef>
                <a:spcPct val="0"/>
              </a:spcBef>
            </a:pPr>
            <a:r>
              <a:rPr lang="cs-CZ" sz="1900" smtClean="0">
                <a:cs typeface="Calibri" charset="0"/>
              </a:rPr>
              <a:t>Japan</a:t>
            </a:r>
          </a:p>
        </p:txBody>
      </p:sp>
      <p:pic>
        <p:nvPicPr>
          <p:cNvPr id="17412" name="Picture 4" descr="Logo-NET-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00613" y="1828800"/>
            <a:ext cx="4243387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Mexico</a:t>
            </a:r>
            <a:r>
              <a:rPr lang="cs-CZ" sz="1900" kern="0" dirty="0">
                <a:latin typeface="+mn-lt"/>
                <a:cs typeface="Calibri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Moldova</a:t>
            </a:r>
            <a:r>
              <a:rPr lang="cs-CZ" sz="1900" kern="0" dirty="0">
                <a:latin typeface="+mn-lt"/>
                <a:cs typeface="Calibri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Montenegro</a:t>
            </a:r>
            <a:r>
              <a:rPr lang="cs-CZ" sz="1900" kern="0" dirty="0">
                <a:latin typeface="+mn-lt"/>
                <a:cs typeface="Calibri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Morocco</a:t>
            </a:r>
            <a:r>
              <a:rPr lang="cs-CZ" sz="1900" kern="0" dirty="0">
                <a:latin typeface="+mn-lt"/>
                <a:cs typeface="Calibri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Norway</a:t>
            </a:r>
            <a:r>
              <a:rPr lang="cs-CZ" sz="1900" kern="0" dirty="0">
                <a:latin typeface="+mn-lt"/>
                <a:cs typeface="Calibri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Russia</a:t>
            </a:r>
            <a:r>
              <a:rPr lang="cs-CZ" sz="1900" kern="0" dirty="0">
                <a:latin typeface="+mn-lt"/>
                <a:cs typeface="Calibri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Serbia</a:t>
            </a:r>
            <a:r>
              <a:rPr lang="cs-CZ" sz="1900" kern="0" dirty="0">
                <a:latin typeface="+mn-lt"/>
                <a:cs typeface="Calibri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South</a:t>
            </a:r>
            <a:r>
              <a:rPr lang="cs-CZ" sz="1900" kern="0" dirty="0">
                <a:latin typeface="+mn-lt"/>
                <a:cs typeface="Calibri" charset="0"/>
              </a:rPr>
              <a:t> Korea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Switzerland</a:t>
            </a:r>
            <a:r>
              <a:rPr lang="cs-CZ" sz="1900" kern="0" dirty="0">
                <a:latin typeface="+mn-lt"/>
                <a:cs typeface="Calibri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Tunisia</a:t>
            </a:r>
            <a:r>
              <a:rPr lang="cs-CZ" sz="1900" kern="0" dirty="0">
                <a:latin typeface="+mn-lt"/>
                <a:cs typeface="Calibri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Turkey</a:t>
            </a:r>
            <a:r>
              <a:rPr lang="cs-CZ" sz="1900" kern="0" dirty="0">
                <a:latin typeface="+mn-lt"/>
                <a:cs typeface="Calibri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 err="1">
                <a:latin typeface="+mn-lt"/>
                <a:cs typeface="Calibri" charset="0"/>
              </a:rPr>
              <a:t>Ukraine</a:t>
            </a:r>
            <a:r>
              <a:rPr lang="cs-CZ" sz="1900" kern="0" dirty="0">
                <a:latin typeface="+mn-lt"/>
                <a:cs typeface="Calibri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005FA9"/>
              </a:buClr>
              <a:buFontTx/>
              <a:buChar char="•"/>
              <a:defRPr/>
            </a:pPr>
            <a:r>
              <a:rPr lang="cs-CZ" sz="1900" kern="0" dirty="0">
                <a:latin typeface="+mn-lt"/>
                <a:cs typeface="Calibri" charset="0"/>
              </a:rPr>
              <a:t>USA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914400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Calibri" charset="0"/>
                <a:cs typeface="Calibri" charset="0"/>
              </a:rPr>
              <a:t>Odkazy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57338"/>
            <a:ext cx="7772400" cy="4386262"/>
          </a:xfrm>
        </p:spPr>
        <p:txBody>
          <a:bodyPr/>
          <a:lstStyle/>
          <a:p>
            <a:pPr eaLnBrk="1" hangingPunct="1"/>
            <a:endParaRPr lang="cs-CZ" sz="2000" dirty="0" smtClean="0">
              <a:latin typeface="Calibri" charset="0"/>
              <a:cs typeface="Calibri" charset="0"/>
            </a:endParaRPr>
          </a:p>
          <a:p>
            <a:pPr eaLnBrk="1" hangingPunct="1"/>
            <a:r>
              <a:rPr lang="cs-CZ" sz="2400" dirty="0" smtClean="0">
                <a:cs typeface="Calibri" charset="0"/>
              </a:rPr>
              <a:t>Síť Enterprise Europe Network:</a:t>
            </a:r>
            <a:br>
              <a:rPr lang="cs-CZ" sz="2400" dirty="0" smtClean="0">
                <a:cs typeface="Calibri" charset="0"/>
              </a:rPr>
            </a:br>
            <a:r>
              <a:rPr lang="en-US" sz="2400" u="sng" dirty="0" smtClean="0">
                <a:hlinkClick r:id="rId3"/>
              </a:rPr>
              <a:t>http://een.ec.europa.eu/</a:t>
            </a:r>
            <a:endParaRPr lang="en-US" sz="2400" dirty="0" smtClean="0"/>
          </a:p>
          <a:p>
            <a:pPr eaLnBrk="1" hangingPunct="1"/>
            <a:endParaRPr lang="cs-CZ" sz="2400" dirty="0" smtClean="0">
              <a:cs typeface="Calibri" charset="0"/>
            </a:endParaRPr>
          </a:p>
          <a:p>
            <a:pPr eaLnBrk="1" hangingPunct="1"/>
            <a:r>
              <a:rPr lang="cs-CZ" sz="2400" dirty="0" smtClean="0">
                <a:cs typeface="Calibri" charset="0"/>
              </a:rPr>
              <a:t>Síť Enterprise Europe Network v ČR:</a:t>
            </a:r>
            <a:r>
              <a:rPr lang="en-US" sz="2400" u="sng" dirty="0" smtClean="0">
                <a:hlinkClick r:id="rId3"/>
              </a:rPr>
              <a:t>http://</a:t>
            </a:r>
            <a:r>
              <a:rPr lang="cs-CZ" sz="2400" dirty="0" smtClean="0">
                <a:cs typeface="Calibri" charset="0"/>
                <a:hlinkClick r:id="rId4"/>
              </a:rPr>
              <a:t>www.enterprise-europe-network.cz</a:t>
            </a:r>
            <a:r>
              <a:rPr lang="en-US" sz="2400" u="sng" dirty="0" smtClean="0">
                <a:hlinkClick r:id="rId3"/>
              </a:rPr>
              <a:t>/</a:t>
            </a:r>
            <a:endParaRPr lang="cs-CZ" sz="2400" dirty="0" smtClean="0">
              <a:cs typeface="Calibri" charset="0"/>
            </a:endParaRPr>
          </a:p>
          <a:p>
            <a:pPr eaLnBrk="1" hangingPunct="1">
              <a:buFontTx/>
              <a:buNone/>
            </a:pPr>
            <a:endParaRPr lang="cs-CZ" sz="900" dirty="0" smtClean="0">
              <a:cs typeface="Calibri" charset="0"/>
            </a:endParaRPr>
          </a:p>
        </p:txBody>
      </p:sp>
      <p:pic>
        <p:nvPicPr>
          <p:cNvPr id="18436" name="Picture 4" descr="Logo-NET-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960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Calibri" charset="0"/>
                <a:cs typeface="Calibri" charset="0"/>
              </a:rPr>
              <a:t>Poskytovatelé služeb EEN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57338"/>
            <a:ext cx="7772400" cy="4386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sz="2400" b="1" dirty="0" smtClean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400" dirty="0" smtClean="0">
                <a:latin typeface="Calibri" charset="0"/>
                <a:cs typeface="Calibri" charset="0"/>
              </a:rPr>
              <a:t>Služby sítě Enterprise Europe Network jsou vždy poskytovány hostitelskou organizací, které jsou regionálně sdruženy do konsorcií.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400" dirty="0" smtClean="0">
                <a:latin typeface="Calibri" charset="0"/>
                <a:cs typeface="Calibri" charset="0"/>
              </a:rPr>
              <a:t>V ČR se nachází celkem 11 kontaktních míst sdružených do jednoho konsorcia.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400" dirty="0" smtClean="0">
                <a:latin typeface="Calibri" charset="0"/>
                <a:cs typeface="Calibri" charset="0"/>
              </a:rPr>
              <a:t>Koordinátorem v ČR je:</a:t>
            </a:r>
            <a:br>
              <a:rPr lang="cs-CZ" sz="2400" dirty="0" smtClean="0">
                <a:latin typeface="Calibri" charset="0"/>
                <a:cs typeface="Calibri" charset="0"/>
              </a:rPr>
            </a:br>
            <a:r>
              <a:rPr lang="cs-CZ" sz="2400" dirty="0" smtClean="0">
                <a:solidFill>
                  <a:srgbClr val="008000"/>
                </a:solidFill>
                <a:latin typeface="Calibri" charset="0"/>
                <a:cs typeface="Calibri" charset="0"/>
              </a:rPr>
              <a:t>Technologické centrum Akademie věd ČR</a:t>
            </a:r>
          </a:p>
        </p:txBody>
      </p:sp>
      <p:pic>
        <p:nvPicPr>
          <p:cNvPr id="19460" name="Picture 4" descr="Logo-NET-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3863"/>
            <a:ext cx="7772400" cy="719137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Calibri" charset="0"/>
                <a:cs typeface="Calibri" charset="0"/>
              </a:rPr>
              <a:t>Partneři sítě v ČR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0813"/>
            <a:ext cx="7772400" cy="47513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sz="1800" b="1" smtClean="0">
                <a:latin typeface="Calibri" charset="0"/>
                <a:cs typeface="Calibri" charset="0"/>
              </a:rPr>
              <a:t>Liberec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cs-CZ" sz="1800" smtClean="0">
                <a:latin typeface="Calibri" charset="0"/>
                <a:cs typeface="Calibri" charset="0"/>
              </a:rPr>
              <a:t>	ARR – Agentura regionálního rozvoje spol. s r.o. (</a:t>
            </a:r>
            <a:r>
              <a:rPr lang="cs-CZ" sz="1800" smtClean="0">
                <a:latin typeface="Calibri" charset="0"/>
                <a:cs typeface="Calibri" charset="0"/>
                <a:hlinkClick r:id="rId3"/>
              </a:rPr>
              <a:t>www.arr-nisa.cz</a:t>
            </a:r>
            <a:r>
              <a:rPr lang="cs-CZ" sz="1800" smtClean="0">
                <a:latin typeface="Calibri" charset="0"/>
                <a:cs typeface="Calibri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cs-CZ" sz="1800" smtClean="0">
                <a:latin typeface="Calibri" charset="0"/>
                <a:cs typeface="Calibri" charset="0"/>
              </a:rPr>
              <a:t>	VÚTS, a.s. (</a:t>
            </a:r>
            <a:r>
              <a:rPr lang="cs-CZ" sz="1800" smtClean="0">
                <a:latin typeface="Calibri" charset="0"/>
                <a:cs typeface="Calibri" charset="0"/>
                <a:hlinkClick r:id="rId4"/>
              </a:rPr>
              <a:t>www.vuts.cz</a:t>
            </a:r>
            <a:r>
              <a:rPr lang="cs-CZ" sz="1800" smtClean="0">
                <a:latin typeface="Calibri" charset="0"/>
                <a:cs typeface="Calibri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b="1" smtClean="0">
                <a:latin typeface="Calibri" charset="0"/>
                <a:cs typeface="Calibri" charset="0"/>
              </a:rPr>
              <a:t>Praha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cs-CZ" sz="1800" smtClean="0">
                <a:latin typeface="Calibri" charset="0"/>
                <a:cs typeface="Calibri" charset="0"/>
              </a:rPr>
              <a:t>	Centrum pro regionální rozvoj ČR (</a:t>
            </a:r>
            <a:r>
              <a:rPr lang="cs-CZ" sz="1800" smtClean="0">
                <a:latin typeface="Calibri" charset="0"/>
                <a:cs typeface="Calibri" charset="0"/>
                <a:hlinkClick r:id="rId5"/>
              </a:rPr>
              <a:t>www.crr.cz</a:t>
            </a:r>
            <a:r>
              <a:rPr lang="cs-CZ" sz="1800" smtClean="0">
                <a:latin typeface="Calibri" charset="0"/>
                <a:cs typeface="Calibri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b="1" smtClean="0">
                <a:latin typeface="Calibri" charset="0"/>
                <a:cs typeface="Calibri" charset="0"/>
              </a:rPr>
              <a:t>Pardubice</a:t>
            </a:r>
            <a:r>
              <a:rPr lang="cs-CZ" sz="1800" smtClean="0">
                <a:latin typeface="Calibri" charset="0"/>
                <a:cs typeface="Calibri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cs-CZ" sz="1800" smtClean="0">
                <a:latin typeface="Calibri" charset="0"/>
                <a:cs typeface="Calibri" charset="0"/>
              </a:rPr>
              <a:t>	Regionální rozvojová agentura Pardubického kraje (</a:t>
            </a:r>
            <a:r>
              <a:rPr lang="cs-CZ" sz="1800" smtClean="0">
                <a:latin typeface="Calibri" charset="0"/>
                <a:cs typeface="Calibri" charset="0"/>
                <a:hlinkClick r:id="rId6"/>
              </a:rPr>
              <a:t>www.rrapk.cz</a:t>
            </a:r>
            <a:r>
              <a:rPr lang="cs-CZ" sz="1800" smtClean="0">
                <a:latin typeface="Calibri" charset="0"/>
                <a:cs typeface="Calibri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b="1" smtClean="0">
                <a:latin typeface="Calibri" charset="0"/>
                <a:cs typeface="Calibri" charset="0"/>
              </a:rPr>
              <a:t>Ústí nad Labem, Most</a:t>
            </a:r>
            <a:r>
              <a:rPr lang="cs-CZ" sz="1800" smtClean="0">
                <a:latin typeface="Calibri" charset="0"/>
                <a:cs typeface="Calibri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cs-CZ" sz="1800" smtClean="0">
                <a:latin typeface="Calibri" charset="0"/>
                <a:cs typeface="Calibri" charset="0"/>
              </a:rPr>
              <a:t>	Regionální rozvojová agentura Ústeckého kraje, a.s. (</a:t>
            </a:r>
            <a:r>
              <a:rPr lang="cs-CZ" sz="1800" smtClean="0">
                <a:latin typeface="Calibri" charset="0"/>
                <a:cs typeface="Calibri" charset="0"/>
                <a:hlinkClick r:id="rId7"/>
              </a:rPr>
              <a:t>www.rra.cz</a:t>
            </a:r>
            <a:r>
              <a:rPr lang="cs-CZ" sz="1800" smtClean="0">
                <a:latin typeface="Calibri" charset="0"/>
                <a:cs typeface="Calibri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b="1" smtClean="0">
                <a:latin typeface="Calibri" charset="0"/>
                <a:cs typeface="Calibri" charset="0"/>
              </a:rPr>
              <a:t>Plzeň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cs-CZ" sz="1800" smtClean="0">
                <a:latin typeface="Calibri" charset="0"/>
                <a:cs typeface="Calibri" charset="0"/>
              </a:rPr>
              <a:t>	BIC Plzeň s.r.o. (</a:t>
            </a:r>
            <a:r>
              <a:rPr lang="cs-CZ" sz="1800" smtClean="0">
                <a:latin typeface="Calibri" charset="0"/>
                <a:cs typeface="Calibri" charset="0"/>
                <a:hlinkClick r:id="rId8"/>
              </a:rPr>
              <a:t>www.bic.cz</a:t>
            </a:r>
            <a:r>
              <a:rPr lang="cs-CZ" sz="1800" smtClean="0">
                <a:latin typeface="Calibri" charset="0"/>
                <a:cs typeface="Calibri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b="1" smtClean="0">
                <a:latin typeface="Calibri" charset="0"/>
                <a:cs typeface="Calibri" charset="0"/>
              </a:rPr>
              <a:t>Brno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cs-CZ" sz="1800" smtClean="0">
                <a:latin typeface="Calibri" charset="0"/>
                <a:cs typeface="Calibri" charset="0"/>
              </a:rPr>
              <a:t>	Regionální hospodářská komora Brno (</a:t>
            </a:r>
            <a:r>
              <a:rPr lang="cs-CZ" sz="1800" smtClean="0">
                <a:latin typeface="Calibri" charset="0"/>
                <a:cs typeface="Calibri" charset="0"/>
                <a:hlinkClick r:id="rId9"/>
              </a:rPr>
              <a:t>www.rhkbrno.cz</a:t>
            </a:r>
            <a:r>
              <a:rPr lang="cs-CZ" sz="1800" smtClean="0">
                <a:latin typeface="Calibri" charset="0"/>
                <a:cs typeface="Calibri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cs-CZ" sz="1800" smtClean="0">
                <a:latin typeface="Calibri" charset="0"/>
                <a:cs typeface="Calibri" charset="0"/>
              </a:rPr>
              <a:t>	Jihomoravské inovační centrum (</a:t>
            </a:r>
            <a:r>
              <a:rPr lang="cs-CZ" sz="1800" smtClean="0">
                <a:latin typeface="Calibri" charset="0"/>
                <a:cs typeface="Calibri" charset="0"/>
                <a:hlinkClick r:id="rId10"/>
              </a:rPr>
              <a:t>www.jic.cz</a:t>
            </a:r>
            <a:r>
              <a:rPr lang="cs-CZ" sz="1800" smtClean="0">
                <a:latin typeface="Calibri" charset="0"/>
                <a:cs typeface="Calibri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b="1" smtClean="0">
                <a:latin typeface="Calibri" charset="0"/>
                <a:cs typeface="Calibri" charset="0"/>
              </a:rPr>
              <a:t>Ostrava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cs-CZ" sz="1800" smtClean="0">
                <a:latin typeface="Calibri" charset="0"/>
                <a:cs typeface="Calibri" charset="0"/>
              </a:rPr>
              <a:t>	Krajská hospodářská komora Moravskoslezského kraje (</a:t>
            </a:r>
            <a:r>
              <a:rPr lang="cs-CZ" sz="1800" smtClean="0">
                <a:latin typeface="Calibri" charset="0"/>
                <a:cs typeface="Calibri" charset="0"/>
                <a:hlinkClick r:id="rId11"/>
              </a:rPr>
              <a:t>www.khkmsk.cz</a:t>
            </a:r>
            <a:r>
              <a:rPr lang="cs-CZ" sz="1800" smtClean="0">
                <a:latin typeface="Calibri" charset="0"/>
                <a:cs typeface="Calibri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cs-CZ" sz="1800" smtClean="0">
                <a:latin typeface="Calibri" charset="0"/>
                <a:cs typeface="Calibri" charset="0"/>
              </a:rPr>
              <a:t>	BIC Ostrava s.r.o. (</a:t>
            </a:r>
            <a:r>
              <a:rPr lang="cs-CZ" sz="1800" smtClean="0">
                <a:latin typeface="Calibri" charset="0"/>
                <a:cs typeface="Calibri" charset="0"/>
                <a:hlinkClick r:id="rId12"/>
              </a:rPr>
              <a:t>www.bicova.cz</a:t>
            </a:r>
            <a:r>
              <a:rPr lang="cs-CZ" sz="1800" smtClean="0">
                <a:latin typeface="Calibri" charset="0"/>
                <a:cs typeface="Calibri" charset="0"/>
              </a:rPr>
              <a:t>) </a:t>
            </a:r>
          </a:p>
        </p:txBody>
      </p:sp>
      <p:pic>
        <p:nvPicPr>
          <p:cNvPr id="20484" name="Picture 4" descr="Logo-NET-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60960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063"/>
            <a:ext cx="7772400" cy="719137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Calibri" charset="0"/>
                <a:cs typeface="Calibri" charset="0"/>
              </a:rPr>
              <a:t>Další partneři sítě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36713"/>
            <a:ext cx="7772400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latin typeface="Calibri" charset="0"/>
                <a:cs typeface="Calibri" charset="0"/>
              </a:rPr>
              <a:t>Asociovaní partneři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Calibri" charset="0"/>
                <a:cs typeface="Calibri" charset="0"/>
              </a:rPr>
              <a:t>CzechInvest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Calibri" charset="0"/>
                <a:cs typeface="Calibri" charset="0"/>
              </a:rPr>
              <a:t>Hospodářská komora ČR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Calibri" charset="0"/>
                <a:cs typeface="Calibri" charset="0"/>
              </a:rPr>
              <a:t>Česká asociace rozvojových agentur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Calibri" charset="0"/>
                <a:cs typeface="Calibri" charset="0"/>
              </a:rPr>
              <a:t>Asociace inovačního podnikání</a:t>
            </a:r>
          </a:p>
          <a:p>
            <a:pPr eaLnBrk="1" hangingPunct="1">
              <a:lnSpc>
                <a:spcPct val="90000"/>
              </a:lnSpc>
            </a:pPr>
            <a:endParaRPr lang="cs-CZ" sz="2400" b="1" dirty="0" smtClean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latin typeface="Calibri" charset="0"/>
                <a:cs typeface="Calibri" charset="0"/>
              </a:rPr>
              <a:t>Spolupracující organizace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Calibri" charset="0"/>
                <a:cs typeface="Calibri" charset="0"/>
              </a:rPr>
              <a:t>Spolupracující organizace po celé ČR (mj. síť EURES, Eurocentra, CzechTrade, okresní hospodářské komory, univerzity, podnikatelské svazy apod.)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</p:txBody>
      </p:sp>
      <p:pic>
        <p:nvPicPr>
          <p:cNvPr id="21508" name="Picture 4" descr="Logo-NET-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7772400" cy="696913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Calibri" charset="0"/>
                <a:cs typeface="Calibri" charset="0"/>
              </a:rPr>
              <a:t>Činnosti sítě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57338"/>
            <a:ext cx="7772400" cy="4386262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latin typeface="Calibri" charset="0"/>
                <a:cs typeface="Calibri" charset="0"/>
              </a:rPr>
              <a:t>Činnost sítě je v současné době rozdělena do 3 základních modulů:</a:t>
            </a:r>
          </a:p>
          <a:p>
            <a:pPr eaLnBrk="1" hangingPunct="1">
              <a:buFontTx/>
              <a:buNone/>
            </a:pPr>
            <a:endParaRPr lang="cs-CZ" sz="900" b="1" dirty="0" smtClean="0">
              <a:latin typeface="Calibri" charset="0"/>
              <a:cs typeface="Calibri" charset="0"/>
            </a:endParaRPr>
          </a:p>
          <a:p>
            <a:pPr lvl="1" eaLnBrk="1" hangingPunct="1"/>
            <a:r>
              <a:rPr lang="cs-CZ" sz="2400" b="1" dirty="0" smtClean="0">
                <a:latin typeface="Calibri" charset="0"/>
                <a:cs typeface="Calibri" charset="0"/>
              </a:rPr>
              <a:t>Modul A</a:t>
            </a:r>
            <a:r>
              <a:rPr lang="cs-CZ" sz="2400" dirty="0" smtClean="0">
                <a:latin typeface="Calibri" charset="0"/>
                <a:cs typeface="Calibri" charset="0"/>
              </a:rPr>
              <a:t> </a:t>
            </a:r>
          </a:p>
          <a:p>
            <a:pPr lvl="1" eaLnBrk="1" hangingPunct="1">
              <a:buFont typeface="Wingdings" charset="2"/>
              <a:buNone/>
            </a:pPr>
            <a:r>
              <a:rPr lang="cs-CZ" sz="2400" dirty="0" smtClean="0">
                <a:latin typeface="Calibri" charset="0"/>
                <a:cs typeface="Calibri" charset="0"/>
              </a:rPr>
              <a:t>	Informace a poradenství pro podnikatele</a:t>
            </a:r>
          </a:p>
          <a:p>
            <a:pPr lvl="1" eaLnBrk="1" hangingPunct="1">
              <a:buFont typeface="Wingdings" charset="2"/>
              <a:buNone/>
            </a:pPr>
            <a:endParaRPr lang="cs-CZ" sz="900" dirty="0" smtClean="0">
              <a:latin typeface="Calibri" charset="0"/>
              <a:cs typeface="Calibri" charset="0"/>
            </a:endParaRPr>
          </a:p>
          <a:p>
            <a:pPr lvl="1" eaLnBrk="1" hangingPunct="1"/>
            <a:r>
              <a:rPr lang="cs-CZ" sz="2400" b="1" dirty="0" smtClean="0">
                <a:solidFill>
                  <a:srgbClr val="008000"/>
                </a:solidFill>
                <a:latin typeface="Calibri" charset="0"/>
                <a:cs typeface="Calibri" charset="0"/>
              </a:rPr>
              <a:t>Modul B – ten se vztahuje k Pre-seed</a:t>
            </a:r>
          </a:p>
          <a:p>
            <a:pPr lvl="1" eaLnBrk="1" hangingPunct="1">
              <a:buFont typeface="Wingdings" charset="2"/>
              <a:buNone/>
            </a:pPr>
            <a:r>
              <a:rPr lang="cs-CZ" sz="2400" dirty="0" smtClean="0">
                <a:solidFill>
                  <a:srgbClr val="008000"/>
                </a:solidFill>
                <a:latin typeface="Calibri" charset="0"/>
                <a:cs typeface="Calibri" charset="0"/>
              </a:rPr>
              <a:t>	Inovace a technologický transfer</a:t>
            </a:r>
          </a:p>
          <a:p>
            <a:pPr lvl="1" eaLnBrk="1" hangingPunct="1">
              <a:buFont typeface="Wingdings" charset="2"/>
              <a:buNone/>
            </a:pPr>
            <a:endParaRPr lang="cs-CZ" sz="900" dirty="0" smtClean="0">
              <a:latin typeface="Calibri" charset="0"/>
              <a:cs typeface="Calibri" charset="0"/>
            </a:endParaRPr>
          </a:p>
          <a:p>
            <a:pPr lvl="1" eaLnBrk="1" hangingPunct="1"/>
            <a:r>
              <a:rPr lang="cs-CZ" sz="2400" b="1" dirty="0" smtClean="0">
                <a:latin typeface="Calibri" charset="0"/>
                <a:cs typeface="Calibri" charset="0"/>
              </a:rPr>
              <a:t>Modul C</a:t>
            </a:r>
            <a:r>
              <a:rPr lang="cs-CZ" sz="2400" dirty="0" smtClean="0">
                <a:latin typeface="Calibri" charset="0"/>
                <a:cs typeface="Calibri" charset="0"/>
              </a:rPr>
              <a:t> </a:t>
            </a:r>
          </a:p>
          <a:p>
            <a:pPr lvl="1" eaLnBrk="1" hangingPunct="1">
              <a:buFont typeface="Wingdings" charset="2"/>
              <a:buNone/>
            </a:pPr>
            <a:r>
              <a:rPr lang="cs-CZ" sz="2400" dirty="0" smtClean="0">
                <a:latin typeface="Calibri" charset="0"/>
                <a:cs typeface="Calibri" charset="0"/>
              </a:rPr>
              <a:t>	Projektové poradenství - 7. Rámcový program EU pro výzkum a vývoj</a:t>
            </a:r>
          </a:p>
          <a:p>
            <a:pPr eaLnBrk="1" hangingPunct="1">
              <a:buFontTx/>
              <a:buNone/>
            </a:pPr>
            <a:endParaRPr lang="cs-CZ" sz="2800" dirty="0" smtClean="0"/>
          </a:p>
        </p:txBody>
      </p:sp>
      <p:pic>
        <p:nvPicPr>
          <p:cNvPr id="22532" name="Picture 4" descr="Logo-NET-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Pro urychlení vyhodnocení fáze PoC a vydání Dodatku k rozhodnutí</a:t>
            </a:r>
            <a:endParaRPr lang="en-US" sz="2800" dirty="0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866775" y="1524000"/>
            <a:ext cx="7972425" cy="4267200"/>
          </a:xfrm>
        </p:spPr>
        <p:txBody>
          <a:bodyPr/>
          <a:lstStyle/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cs-CZ" sz="1800" dirty="0" smtClean="0"/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Poradce i příjemce dodají hodnocení PoC </a:t>
            </a:r>
            <a:r>
              <a:rPr lang="cs-CZ" sz="2200" b="1" dirty="0" smtClean="0">
                <a:solidFill>
                  <a:srgbClr val="404040"/>
                </a:solidFill>
              </a:rPr>
              <a:t>nejpozději do 10 pracovních dnů</a:t>
            </a:r>
            <a:r>
              <a:rPr lang="cs-CZ" sz="2200" dirty="0" smtClean="0">
                <a:solidFill>
                  <a:srgbClr val="404040"/>
                </a:solidFill>
              </a:rPr>
              <a:t> od konce PoC.</a:t>
            </a:r>
            <a:endParaRPr lang="cs-CZ" sz="2200" dirty="0" smtClean="0">
              <a:solidFill>
                <a:srgbClr val="34943E"/>
              </a:solidFill>
            </a:endParaRP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i="1" dirty="0" smtClean="0">
                <a:solidFill>
                  <a:srgbClr val="404040"/>
                </a:solidFill>
              </a:rPr>
              <a:t>Hodnocení poradce je předáno příjemci ke komentování (standardní část procesu).</a:t>
            </a: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Příjemce ve lhůtě </a:t>
            </a:r>
            <a:r>
              <a:rPr lang="cs-CZ" sz="2200" b="1" dirty="0" smtClean="0">
                <a:solidFill>
                  <a:srgbClr val="404040"/>
                </a:solidFill>
              </a:rPr>
              <a:t>max. 5 dní</a:t>
            </a:r>
            <a:r>
              <a:rPr lang="cs-CZ" sz="2200" dirty="0" smtClean="0">
                <a:solidFill>
                  <a:srgbClr val="404040"/>
                </a:solidFill>
              </a:rPr>
              <a:t> zašle vyjádření k posudku poradce.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Logo-NET-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6"/>
          <p:cNvSpPr>
            <a:spLocks noChangeArrowheads="1"/>
          </p:cNvSpPr>
          <p:nvPr/>
        </p:nvSpPr>
        <p:spPr bwMode="auto">
          <a:xfrm>
            <a:off x="1711325" y="1700213"/>
            <a:ext cx="5908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30000"/>
              </a:spcBef>
              <a:buClr>
                <a:srgbClr val="005FA9"/>
              </a:buClr>
            </a:pPr>
            <a:r>
              <a:rPr lang="cs-CZ" sz="2400" dirty="0"/>
              <a:t>První kroky: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30000"/>
              </a:spcBef>
              <a:buClr>
                <a:srgbClr val="005FA9"/>
              </a:buClr>
              <a:buFontTx/>
              <a:buChar char="•"/>
            </a:pPr>
            <a:r>
              <a:rPr lang="cs-CZ" sz="2400" dirty="0"/>
              <a:t>Kontaktujte lokální EEN kancelář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30000"/>
              </a:spcBef>
              <a:buClr>
                <a:srgbClr val="005FA9"/>
              </a:buClr>
              <a:buFontTx/>
              <a:buChar char="•"/>
            </a:pPr>
            <a:r>
              <a:rPr lang="cs-CZ" sz="2400" dirty="0"/>
              <a:t>Vyplňte formulář R&amp;D profilu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30000"/>
              </a:spcBef>
              <a:buClr>
                <a:srgbClr val="005FA9"/>
              </a:buClr>
              <a:buFontTx/>
              <a:buChar char="•"/>
            </a:pPr>
            <a:r>
              <a:rPr lang="cs-CZ" sz="2400" dirty="0"/>
              <a:t>Zašlete do systému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7772400" cy="696913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Calibri" charset="0"/>
                <a:cs typeface="Calibri" charset="0"/>
              </a:rPr>
              <a:t>Příprava hledání partnera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7772400" cy="696913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Calibri" charset="0"/>
                <a:cs typeface="Calibri" charset="0"/>
              </a:rPr>
              <a:t>Příprava hledání partnera</a:t>
            </a:r>
          </a:p>
        </p:txBody>
      </p:sp>
      <p:pic>
        <p:nvPicPr>
          <p:cNvPr id="24579" name="Picture 4" descr="Logo-NET-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1371600"/>
            <a:ext cx="90932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Detail procesu zpracování vyhodnocení IA při přechodu PoC – PK na MŠMT</a:t>
            </a:r>
            <a:endParaRPr lang="en-US" sz="2800" dirty="0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066800" y="1143000"/>
            <a:ext cx="7772400" cy="4525963"/>
          </a:xfrm>
        </p:spPr>
        <p:txBody>
          <a:bodyPr/>
          <a:lstStyle/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cs-CZ" sz="180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endParaRPr lang="cs-CZ" sz="2200" dirty="0" smtClean="0">
              <a:solidFill>
                <a:srgbClr val="34943E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None/>
            </a:pPr>
            <a:r>
              <a:rPr lang="cs-CZ" sz="2200" dirty="0" smtClean="0">
                <a:solidFill>
                  <a:srgbClr val="404040"/>
                </a:solidFill>
              </a:rPr>
              <a:t>Příklad z interní metodiky.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Vyhodnocování pre-seed činností dle metodiky</a:t>
            </a:r>
            <a:endParaRPr lang="en-US" sz="2800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181600"/>
          </a:xfrm>
        </p:spPr>
        <p:txBody>
          <a:bodyPr/>
          <a:lstStyle/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cs-CZ" sz="1800" dirty="0" smtClean="0"/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+mj-lt"/>
              <a:buAutoNum type="alphaUcPeriod"/>
            </a:pPr>
            <a:r>
              <a:rPr lang="cs-CZ" sz="2200" dirty="0" smtClean="0">
                <a:solidFill>
                  <a:srgbClr val="404040"/>
                </a:solidFill>
              </a:rPr>
              <a:t>Roztřídění individuálních aktivit, </a:t>
            </a:r>
            <a:r>
              <a:rPr lang="cs-CZ" sz="2200" dirty="0" smtClean="0">
                <a:solidFill>
                  <a:srgbClr val="34943E"/>
                </a:solidFill>
              </a:rPr>
              <a:t>vyhodnocení stavu </a:t>
            </a:r>
            <a:r>
              <a:rPr lang="cs-CZ" sz="2200" dirty="0" smtClean="0">
                <a:solidFill>
                  <a:srgbClr val="404040"/>
                </a:solidFill>
              </a:rPr>
              <a:t>(úspěšné, neúspěšné, perspektivní k pokračování do PK, perspektivní, ale nepokračující, neperspektivní) </a:t>
            </a:r>
          </a:p>
          <a:p>
            <a:pPr marL="363538" indent="-363538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None/>
            </a:pPr>
            <a:r>
              <a:rPr lang="cs-CZ" sz="2200" dirty="0" smtClean="0">
                <a:solidFill>
                  <a:srgbClr val="404040"/>
                </a:solidFill>
              </a:rPr>
              <a:t>	</a:t>
            </a:r>
            <a:r>
              <a:rPr lang="cs-CZ" sz="2200" i="1" dirty="0" smtClean="0">
                <a:solidFill>
                  <a:srgbClr val="404040"/>
                </a:solidFill>
              </a:rPr>
              <a:t>Seřazení IA dle vhodnosti ke komercializaci se provádí na základě celkové kvality IA a její perspektivy z pohledu budoucí komercializace. Výsledné skóre z části D. slouží pouze jako pomůcka. Pro postup do fáze PK je zásadní perspektiva IA z pohledu komercializačního potenciálu, přínosu pro instituci a dalších aspektů, které bodováním nejsou hodnoceny. Může být tedy běžné, že do fáze PK nepostoupí IA s počtem bodů větším oproti jiné postupující IA.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Vyhodnocování pre-seed činností dle metodiky</a:t>
            </a:r>
            <a:endParaRPr lang="en-US" sz="2800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1066800" y="1143000"/>
            <a:ext cx="7848600" cy="5181600"/>
          </a:xfrm>
        </p:spPr>
        <p:txBody>
          <a:bodyPr/>
          <a:lstStyle/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cs-CZ" sz="1800" dirty="0" smtClean="0"/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+mj-lt"/>
              <a:buAutoNum type="alphaUcPeriod" startAt="2"/>
            </a:pPr>
            <a:r>
              <a:rPr lang="cs-CZ" sz="2200" dirty="0" smtClean="0">
                <a:solidFill>
                  <a:srgbClr val="404040"/>
                </a:solidFill>
              </a:rPr>
              <a:t>SWOT analýza celého projektu.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+mj-lt"/>
              <a:buAutoNum type="alphaUcPeriod" startAt="2"/>
            </a:pPr>
            <a:r>
              <a:rPr lang="cs-CZ" sz="2200" dirty="0" smtClean="0">
                <a:solidFill>
                  <a:srgbClr val="404040"/>
                </a:solidFill>
              </a:rPr>
              <a:t>Nálezy projektu, s ohodnocením závažnosti. </a:t>
            </a:r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Arial" charset="0"/>
              <a:buNone/>
            </a:pPr>
            <a:r>
              <a:rPr lang="cs-CZ" sz="2200" dirty="0" smtClean="0">
                <a:solidFill>
                  <a:srgbClr val="404040"/>
                </a:solidFill>
              </a:rPr>
              <a:t>	...</a:t>
            </a:r>
            <a:r>
              <a:rPr lang="cs-CZ" sz="2200" i="1" dirty="0" smtClean="0">
                <a:solidFill>
                  <a:srgbClr val="404040"/>
                </a:solidFill>
              </a:rPr>
              <a:t>dodává externí poradce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+mj-lt"/>
              <a:buAutoNum type="alphaUcPeriod" startAt="4"/>
            </a:pPr>
            <a:r>
              <a:rPr lang="cs-CZ" sz="2200" dirty="0" smtClean="0">
                <a:solidFill>
                  <a:srgbClr val="404040"/>
                </a:solidFill>
              </a:rPr>
              <a:t>SWOT analýza a kriteriální hodnocení za individuální aktivity projektu. Kriteriální hodnocení se provádí:</a:t>
            </a:r>
          </a:p>
          <a:p>
            <a:pPr marL="712788" lvl="1" indent="-258763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</a:pPr>
            <a:r>
              <a:rPr lang="cs-CZ" sz="2200" dirty="0" smtClean="0">
                <a:solidFill>
                  <a:srgbClr val="404040"/>
                </a:solidFill>
              </a:rPr>
              <a:t>bodováním, které odráží stav připravenosti, nebo postup prací IA v hodnocené oblasti, přiřazení bodů je provedeno dle návodu u každého kritéria;</a:t>
            </a:r>
          </a:p>
          <a:p>
            <a:pPr marL="712788" lvl="1" indent="-258763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</a:pPr>
            <a:r>
              <a:rPr lang="cs-CZ" sz="2200" dirty="0" smtClean="0">
                <a:solidFill>
                  <a:srgbClr val="404040"/>
                </a:solidFill>
              </a:rPr>
              <a:t>zhodnocením kvalitativním se provádí s pomocí uvedených témat hodnocení kvality.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Vyhodnocování pre-seed činností dle metodiky</a:t>
            </a:r>
            <a:endParaRPr lang="en-US" sz="2800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1066800" y="1143000"/>
            <a:ext cx="7848600" cy="5181600"/>
          </a:xfrm>
        </p:spPr>
        <p:txBody>
          <a:bodyPr/>
          <a:lstStyle/>
          <a:p>
            <a:pPr marL="763588" lvl="1" indent="-358775" algn="just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cs-CZ" sz="1800" dirty="0" smtClean="0"/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Font typeface="+mj-lt"/>
              <a:buAutoNum type="alphaUcPeriod" startAt="5"/>
            </a:pPr>
            <a:r>
              <a:rPr lang="cs-CZ" sz="2200" dirty="0" smtClean="0">
                <a:solidFill>
                  <a:srgbClr val="404040"/>
                </a:solidFill>
              </a:rPr>
              <a:t>SWOT analýza a kriteriální hodnocení projektového realizačního týmu. Kriteriální hodnocení se provádí:</a:t>
            </a:r>
          </a:p>
          <a:p>
            <a:pPr marL="712788" lvl="1" indent="-258763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</a:pPr>
            <a:r>
              <a:rPr lang="cs-CZ" sz="2200" dirty="0" smtClean="0">
                <a:solidFill>
                  <a:srgbClr val="404040"/>
                </a:solidFill>
              </a:rPr>
              <a:t>bodováním, které odráží stav připravenosti, nebo postup prací v hodnocené oblasti, přiřazení bodů je provedeno dle návodu u každého kritéria;</a:t>
            </a:r>
          </a:p>
          <a:p>
            <a:pPr marL="712788" lvl="1" indent="-258763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</a:pPr>
            <a:r>
              <a:rPr lang="cs-CZ" sz="2200" dirty="0" smtClean="0">
                <a:solidFill>
                  <a:srgbClr val="404040"/>
                </a:solidFill>
              </a:rPr>
              <a:t>zhodnocením kvalitativním se provádí s pomocí uvedených témat hodnocení kvality.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990600" y="247650"/>
            <a:ext cx="7696200" cy="82391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Úspěšné a neúspěšné IA</a:t>
            </a:r>
            <a:endParaRPr lang="en-US" sz="2800" dirty="0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866775" y="1143000"/>
            <a:ext cx="7972425" cy="4830762"/>
          </a:xfrm>
        </p:spPr>
        <p:txBody>
          <a:bodyPr/>
          <a:lstStyle/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Font typeface="Arial" charset="0"/>
              <a:buNone/>
            </a:pPr>
            <a:endParaRPr lang="cs-CZ" sz="2200" dirty="0" smtClean="0">
              <a:solidFill>
                <a:srgbClr val="34943E"/>
              </a:solidFill>
            </a:endParaRP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Neúspěšné jsou IA, u kterých nejsou splněny projektové závazky</a:t>
            </a: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>
                <a:solidFill>
                  <a:srgbClr val="404040"/>
                </a:solidFill>
              </a:rPr>
              <a:t>Neúspěšné IA nepokračují do fáze PK. Jejich výdaje (vynaložené a plánované) jsou nezpůsobilé v plné výši, včetně souvisejícího podílu v rámci administrace a řízení</a:t>
            </a:r>
          </a:p>
          <a:p>
            <a:pPr marL="528638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D8521"/>
              </a:buClr>
              <a:buFont typeface="Wingdings" charset="2"/>
              <a:buChar char="v"/>
            </a:pPr>
            <a:r>
              <a:rPr lang="cs-CZ" sz="2200" dirty="0" smtClean="0">
                <a:solidFill>
                  <a:srgbClr val="404040"/>
                </a:solidFill>
              </a:rPr>
              <a:t>Úspěšná je IA, u které došlo k prokazatelnému provedení technického a komerčního ověřování (je zavázáno v Technickém popisu projektu). Úspěšná je i taková IA, u které proběhlo ověření, ale bylo vyhodnoceno, že není vhodná pro další přípravu ke komercializaci.</a:t>
            </a:r>
          </a:p>
          <a:p>
            <a:pPr marL="763588" lvl="1" indent="-358775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D8521"/>
              </a:buClr>
              <a:buSzPct val="90000"/>
              <a:buFont typeface="Wingdings" charset="2"/>
              <a:buChar char="Ø"/>
            </a:pPr>
            <a:r>
              <a:rPr lang="cs-CZ" sz="2000" dirty="0" smtClean="0">
                <a:solidFill>
                  <a:srgbClr val="404040"/>
                </a:solidFill>
              </a:rPr>
              <a:t>IA nevhodné k další přípravě ke komercializaci nepokračují do fáze PK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prezentace powerpoint_7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prezentace powerpoint_70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7905</TotalTime>
  <Words>1594</Words>
  <Application>Microsoft Office PowerPoint</Application>
  <PresentationFormat>Předvádění na obrazovce (4:3)</PresentationFormat>
  <Paragraphs>288</Paragraphs>
  <Slides>41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4_prezentace powerpoint_70</vt:lpstr>
      <vt:lpstr>Nouvelle présentation</vt:lpstr>
      <vt:lpstr>2_Custom Design</vt:lpstr>
      <vt:lpstr>Výzvy 6.3, 7.3  Podpora pre-seed aktivit </vt:lpstr>
      <vt:lpstr>Důležité dokumenty</vt:lpstr>
      <vt:lpstr>Vyhodnocování pre-seed činností dle PPP</vt:lpstr>
      <vt:lpstr>Pro urychlení vyhodnocení fáze PoC a vydání Dodatku k rozhodnutí</vt:lpstr>
      <vt:lpstr>Detail procesu zpracování vyhodnocení IA při přechodu PoC – PK na MŠMT</vt:lpstr>
      <vt:lpstr>Vyhodnocování pre-seed činností dle metodiky</vt:lpstr>
      <vt:lpstr>Vyhodnocování pre-seed činností dle metodiky</vt:lpstr>
      <vt:lpstr>Vyhodnocování pre-seed činností dle metodiky</vt:lpstr>
      <vt:lpstr>Úspěšné a neúspěšné IA</vt:lpstr>
      <vt:lpstr>IA, které pokračují do PK</vt:lpstr>
      <vt:lpstr>Limitace maximálního počtu postupujících IA</vt:lpstr>
      <vt:lpstr>Jaká je původně plánovaná výše finančních prostředků fáze PK na jednotlivé IA?</vt:lpstr>
      <vt:lpstr>Rozhodování</vt:lpstr>
      <vt:lpstr>Role externího poradce při vyhodnocování přechodu</vt:lpstr>
      <vt:lpstr>Finančním přesuny PoC-&gt;PK před ukončením PoC</vt:lpstr>
      <vt:lpstr>Finančním přesuny při přechodu PoC-PK</vt:lpstr>
      <vt:lpstr>Finančním přesuny po přechodu PoC-PK</vt:lpstr>
      <vt:lpstr>Výzva 6.3, 7.3 a veřejná podpora</vt:lpstr>
      <vt:lpstr>Veřejná podpora – definice</vt:lpstr>
      <vt:lpstr>Veřejná podpora – definiční znaky</vt:lpstr>
      <vt:lpstr>Odpovědnost, kontrola a sankce v oblasti veřejné podpory</vt:lpstr>
      <vt:lpstr>Veřejná podpora - smluvní výzkum</vt:lpstr>
      <vt:lpstr>Veřejná podpora - spolupráce ve výzkumu</vt:lpstr>
      <vt:lpstr>Pre-seed – výzkumná práce, spolupráce</vt:lpstr>
      <vt:lpstr>Veřejná podpora – vývoj produktu</vt:lpstr>
      <vt:lpstr>Veřejná podpora – příklad rozhodnutí EK</vt:lpstr>
      <vt:lpstr>Minimální požadavky na zpřístupnění výsledků projektu všem zájemcům o využití</vt:lpstr>
      <vt:lpstr>Co je cílem?</vt:lpstr>
      <vt:lpstr>Minimální požadavky na splnění zákonné podmínky u projektů pre-seed</vt:lpstr>
      <vt:lpstr>Očekávaný minimální proces</vt:lpstr>
      <vt:lpstr>Kde zveřejnit nabídku?</vt:lpstr>
      <vt:lpstr>Snímek 32</vt:lpstr>
      <vt:lpstr>Snímek 33</vt:lpstr>
      <vt:lpstr>Země mimo EU (En názvy)</vt:lpstr>
      <vt:lpstr>Odkazy</vt:lpstr>
      <vt:lpstr>Poskytovatelé služeb EEN</vt:lpstr>
      <vt:lpstr>Partneři sítě v ČR</vt:lpstr>
      <vt:lpstr>Další partneři sítě</vt:lpstr>
      <vt:lpstr>Činnosti sítě</vt:lpstr>
      <vt:lpstr>Příprava hledání partnera</vt:lpstr>
      <vt:lpstr>Příprava hledání partnera</vt:lpstr>
    </vt:vector>
  </TitlesOfParts>
  <Company>Ministerstvo školství, mládeže a tělovýchovy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 OP VaVpI v rámci PO 4</dc:title>
  <dc:creator>Lada Kořínková</dc:creator>
  <cp:lastModifiedBy>Polecha</cp:lastModifiedBy>
  <cp:revision>899</cp:revision>
  <dcterms:created xsi:type="dcterms:W3CDTF">2013-09-02T08:00:03Z</dcterms:created>
  <dcterms:modified xsi:type="dcterms:W3CDTF">2013-09-03T08:47:00Z</dcterms:modified>
</cp:coreProperties>
</file>