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258" r:id="rId3"/>
    <p:sldId id="274" r:id="rId4"/>
    <p:sldId id="286" r:id="rId5"/>
    <p:sldId id="275" r:id="rId6"/>
    <p:sldId id="276" r:id="rId7"/>
    <p:sldId id="287" r:id="rId8"/>
    <p:sldId id="277" r:id="rId9"/>
    <p:sldId id="278" r:id="rId10"/>
    <p:sldId id="279" r:id="rId11"/>
    <p:sldId id="280" r:id="rId12"/>
    <p:sldId id="288" r:id="rId13"/>
    <p:sldId id="281" r:id="rId14"/>
    <p:sldId id="282" r:id="rId15"/>
    <p:sldId id="289" r:id="rId16"/>
    <p:sldId id="283" r:id="rId17"/>
    <p:sldId id="284" r:id="rId18"/>
    <p:sldId id="270" r:id="rId19"/>
    <p:sldId id="290" r:id="rId20"/>
    <p:sldId id="267" r:id="rId21"/>
  </p:sldIdLst>
  <p:sldSz cx="9144000" cy="6858000" type="screen4x3"/>
  <p:notesSz cx="6797675" cy="9926638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5F5F5F"/>
    <a:srgbClr val="003A78"/>
    <a:srgbClr val="0021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126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2814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F9CAA4-D264-4AD3-B51E-D47AE9F08268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6093A3F-884E-4302-BBA2-242AABBE159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295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1E3A332-C4DD-40A5-9E5C-3BB6C2AFD4CC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7BCEB2A-038C-4EFF-BE92-5E0974619DD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091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593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593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593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AB3B8-DB1D-437B-A210-53DF52522E7E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EDA7E-FCF9-4860-9AB1-11444C9AFB8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AC043-99BE-4CF8-A454-7ACC29ED6391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18740-7C55-4C74-8D56-842AA793009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C891E97-7267-4B90-AC70-B3D6C4A349B7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1A5490F-43D6-4496-A131-E4F9AEA79B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EFDF162-C735-4FCB-9BD7-E8237A5626E0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6F34A0-4F7F-4848-9DF2-228E3BB6041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E52F10-139D-4952-A377-B7FF08224CB1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629D57-AEB7-4296-ABD0-C5CB0189DB2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6B3C866-2730-4B54-9B91-ED466502DB0E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356867-066C-4E78-8A82-CC2B71AF4BD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7EB609A-F07F-4465-BFB4-78287CAC0606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699A08-7CC5-4E87-AE99-530AD361FF4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5CEEA83-6938-47E7-B37D-E31CCB4E4613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7C8B6ED-A412-491B-AC03-CB8A5FAF05B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162D234-23A2-43C6-AEA3-FF9C32F4C0A6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7220256-E0BE-4748-B626-158B7B20323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BA78708-BFAA-4DE0-AD29-9D0D54E73097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6F5BBBA-CF90-4DAD-B69F-82EE7893F2E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8DF6B-D000-4424-AB64-D710AAE5C964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C45C2-5B32-4DCF-A758-BB53B393D4E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D53F33A-E5A5-44EC-BEFD-4BB6A8139C91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A6309B4-057B-471A-8EB1-ECB4F05BDB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80451E-C596-4285-96E2-74CDC7B485EC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5FD757-E6BF-41BD-8268-E025CBE93A1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66972C-2AA9-44DC-91D8-797F6F249D21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37C014-D915-4BDC-AA74-46F1B65BFE5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17D23-EFA2-4C47-8DAC-47F813F27D7F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436C4-D2CA-41D4-A95D-1A0F0B6E6BD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667CD-015A-49AC-A2E3-46D340CDABDA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A5D22-5403-4A7D-A841-63E5B4F896F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78A15-7D7F-465F-B553-602C648860B5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660DF-35E6-4ED7-9BF3-3716B686735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F2733-6639-4BA3-BBB0-2507898E9CB3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DEBE8-4FF5-4E4D-BA6C-EB84B1D13E1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3C842-1407-4DED-808F-97C0810DD7FF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14EAC-DCC8-484F-9416-4FED94BC74A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23B2E-6C81-4783-BF0B-84C36A624DDC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9BC6E-46C4-46DF-8DA0-681C2894E9B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92100" y="127000"/>
            <a:ext cx="8559800" cy="6591300"/>
          </a:xfrm>
          <a:prstGeom prst="rect">
            <a:avLst/>
          </a:prstGeom>
        </p:spPr>
      </p:pic>
      <p:pic>
        <p:nvPicPr>
          <p:cNvPr id="1032" name="Image 11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404813" y="-1000125"/>
            <a:ext cx="9956801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 descr="LogosEEAgrantsNORWAYgrants_CMJN.em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8640"/>
            <a:ext cx="1690603" cy="4874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4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92100" y="127000"/>
            <a:ext cx="8559800" cy="6591300"/>
          </a:xfrm>
          <a:prstGeom prst="rect">
            <a:avLst/>
          </a:prstGeom>
        </p:spPr>
      </p:pic>
      <p:pic>
        <p:nvPicPr>
          <p:cNvPr id="13315" name="Image 10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404813" y="-427038"/>
            <a:ext cx="9956801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LogosEEAgrantsNORWAYgrants_CMJN.em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3" y="448081"/>
            <a:ext cx="2497199" cy="7200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555445" y="1846054"/>
            <a:ext cx="7182449" cy="332979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r>
              <a:rPr lang="cs-CZ" sz="3200" b="1" dirty="0" err="1" smtClean="0">
                <a:solidFill>
                  <a:srgbClr val="C00000"/>
                </a:solidFill>
                <a:latin typeface="Verdana" pitchFamily="34" charset="0"/>
              </a:rPr>
              <a:t>Eligible</a:t>
            </a:r>
            <a:r>
              <a:rPr lang="cs-CZ" sz="3200" b="1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cs-CZ" sz="3200" b="1" dirty="0" err="1" smtClean="0">
                <a:solidFill>
                  <a:srgbClr val="C00000"/>
                </a:solidFill>
                <a:latin typeface="Verdana" pitchFamily="34" charset="0"/>
              </a:rPr>
              <a:t>Expenditures</a:t>
            </a:r>
            <a:r>
              <a:rPr lang="cs-CZ" sz="3200" b="1" dirty="0" smtClean="0">
                <a:solidFill>
                  <a:srgbClr val="C00000"/>
                </a:solidFill>
                <a:latin typeface="Verdana" pitchFamily="34" charset="0"/>
              </a:rPr>
              <a:t> and </a:t>
            </a:r>
            <a:r>
              <a:rPr lang="cs-CZ" sz="3200" b="1" dirty="0" err="1" smtClean="0">
                <a:solidFill>
                  <a:srgbClr val="C00000"/>
                </a:solidFill>
                <a:latin typeface="Verdana" pitchFamily="34" charset="0"/>
              </a:rPr>
              <a:t>other</a:t>
            </a:r>
            <a:r>
              <a:rPr lang="cs-CZ" sz="3200" b="1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cs-CZ" sz="3200" b="1" dirty="0" err="1" smtClean="0">
                <a:solidFill>
                  <a:srgbClr val="C00000"/>
                </a:solidFill>
                <a:latin typeface="Verdana" pitchFamily="34" charset="0"/>
              </a:rPr>
              <a:t>financial</a:t>
            </a:r>
            <a:r>
              <a:rPr lang="cs-CZ" sz="3200" b="1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cs-CZ" sz="3200" b="1" dirty="0" err="1" smtClean="0">
                <a:solidFill>
                  <a:srgbClr val="C00000"/>
                </a:solidFill>
                <a:latin typeface="Verdana" pitchFamily="34" charset="0"/>
              </a:rPr>
              <a:t>issues</a:t>
            </a:r>
            <a:endParaRPr lang="cs-CZ" sz="3200" b="1" dirty="0" smtClean="0">
              <a:solidFill>
                <a:srgbClr val="C00000"/>
              </a:solidFill>
              <a:latin typeface="Verdana" pitchFamily="34" charset="0"/>
            </a:endParaRPr>
          </a:p>
          <a:p>
            <a:endParaRPr lang="cs-CZ" sz="2000" b="1" i="1" dirty="0" smtClean="0">
              <a:solidFill>
                <a:srgbClr val="4D4D4D"/>
              </a:solidFill>
              <a:latin typeface="Verdana" pitchFamily="34" charset="0"/>
            </a:endParaRPr>
          </a:p>
          <a:p>
            <a:r>
              <a:rPr lang="cs-CZ" sz="2000" b="1" i="1" dirty="0" smtClean="0">
                <a:solidFill>
                  <a:srgbClr val="4D4D4D"/>
                </a:solidFill>
                <a:latin typeface="Verdana" pitchFamily="34" charset="0"/>
              </a:rPr>
              <a:t>Czech-</a:t>
            </a:r>
            <a:r>
              <a:rPr lang="cs-CZ" sz="2000" b="1" i="1" dirty="0" err="1" smtClean="0">
                <a:solidFill>
                  <a:srgbClr val="4D4D4D"/>
                </a:solidFill>
                <a:latin typeface="Verdana" pitchFamily="34" charset="0"/>
              </a:rPr>
              <a:t>Norwegian</a:t>
            </a:r>
            <a:r>
              <a:rPr lang="cs-CZ" sz="2000" b="1" i="1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cs-CZ" sz="2000" b="1" i="1" dirty="0" err="1" smtClean="0">
                <a:solidFill>
                  <a:srgbClr val="4D4D4D"/>
                </a:solidFill>
                <a:latin typeface="Verdana" pitchFamily="34" charset="0"/>
              </a:rPr>
              <a:t>research</a:t>
            </a:r>
            <a:r>
              <a:rPr lang="cs-CZ" sz="2000" b="1" i="1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cs-CZ" sz="2000" b="1" i="1" dirty="0" err="1" smtClean="0">
                <a:solidFill>
                  <a:srgbClr val="4D4D4D"/>
                </a:solidFill>
                <a:latin typeface="Verdana" pitchFamily="34" charset="0"/>
              </a:rPr>
              <a:t>programme</a:t>
            </a:r>
            <a:r>
              <a:rPr lang="cs-CZ" sz="2000" b="1" i="1" dirty="0" smtClean="0">
                <a:solidFill>
                  <a:srgbClr val="4D4D4D"/>
                </a:solidFill>
                <a:latin typeface="Verdana" pitchFamily="34" charset="0"/>
              </a:rPr>
              <a:t> CZ09</a:t>
            </a:r>
          </a:p>
          <a:p>
            <a:endParaRPr lang="cs-CZ" sz="2000" b="1" i="1" dirty="0" smtClean="0">
              <a:solidFill>
                <a:srgbClr val="4D4D4D"/>
              </a:solidFill>
              <a:latin typeface="Verdana" pitchFamily="34" charset="0"/>
            </a:endParaRPr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555445" y="5279366"/>
            <a:ext cx="7398109" cy="85401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r>
              <a:rPr lang="en-GB" i="1" dirty="0" smtClean="0"/>
              <a:t>Ministry </a:t>
            </a:r>
            <a:r>
              <a:rPr lang="en-GB" i="1" dirty="0"/>
              <a:t>of Education, Youth and Sports</a:t>
            </a:r>
            <a:endParaRPr lang="fr-FR" dirty="0">
              <a:latin typeface="Verdana" pitchFamily="34" charset="0"/>
            </a:endParaRPr>
          </a:p>
          <a:p>
            <a:r>
              <a:rPr lang="cs-CZ" dirty="0" smtClean="0">
                <a:latin typeface="Verdana" pitchFamily="34" charset="0"/>
              </a:rPr>
              <a:t>14 </a:t>
            </a:r>
            <a:r>
              <a:rPr lang="cs-CZ" dirty="0" err="1" smtClean="0">
                <a:latin typeface="Verdana" pitchFamily="34" charset="0"/>
              </a:rPr>
              <a:t>April</a:t>
            </a:r>
            <a:r>
              <a:rPr lang="cs-CZ" dirty="0" smtClean="0">
                <a:latin typeface="Verdana" pitchFamily="34" charset="0"/>
              </a:rPr>
              <a:t> 2015</a:t>
            </a:r>
            <a:endParaRPr lang="fr-FR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577967" y="1268162"/>
            <a:ext cx="8168468" cy="511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Indirect costs are those eligible expenses that </a:t>
            </a:r>
            <a:r>
              <a:rPr lang="en-US" sz="2000" dirty="0" smtClean="0"/>
              <a:t>can</a:t>
            </a:r>
            <a:r>
              <a:rPr lang="cs-CZ" sz="2000" dirty="0" smtClean="0"/>
              <a:t>not</a:t>
            </a:r>
            <a:r>
              <a:rPr lang="en-US" sz="2000" dirty="0" smtClean="0"/>
              <a:t> </a:t>
            </a:r>
            <a:r>
              <a:rPr lang="en-US" sz="2000" dirty="0"/>
              <a:t>be directly associated with the project, but which can be identified and documented the organization's accounting system as incurred in direct relationship with the direct expenditure of the </a:t>
            </a:r>
            <a:r>
              <a:rPr lang="en-US" sz="2000" dirty="0" smtClean="0"/>
              <a:t>project</a:t>
            </a:r>
            <a:endParaRPr lang="cs-CZ" sz="2000" dirty="0" smtClean="0"/>
          </a:p>
          <a:p>
            <a:pPr>
              <a:lnSpc>
                <a:spcPct val="150000"/>
              </a:lnSpc>
            </a:pPr>
            <a:r>
              <a:rPr lang="en-US" sz="2000" b="1" dirty="0" smtClean="0"/>
              <a:t>Examples:</a:t>
            </a:r>
            <a:endParaRPr lang="cs-CZ" sz="2000" b="1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Expenditure </a:t>
            </a:r>
            <a:r>
              <a:rPr lang="en-US" sz="2000" dirty="0"/>
              <a:t>on salaries of support staff (economist, accountant, network administrators </a:t>
            </a:r>
            <a:r>
              <a:rPr lang="en-US" sz="2000" dirty="0" smtClean="0"/>
              <a:t>..)</a:t>
            </a:r>
            <a:endParaRPr lang="cs-CZ" sz="20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Expenditure </a:t>
            </a:r>
            <a:r>
              <a:rPr lang="en-US" sz="2000" dirty="0"/>
              <a:t>on management of the </a:t>
            </a:r>
            <a:r>
              <a:rPr lang="en-US" sz="2000" dirty="0" smtClean="0"/>
              <a:t>organization</a:t>
            </a:r>
            <a:endParaRPr lang="cs-CZ" sz="20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Expenditure </a:t>
            </a:r>
            <a:r>
              <a:rPr lang="en-US" sz="2000" dirty="0"/>
              <a:t>related to buildings: rent, cleaning, security, energy </a:t>
            </a:r>
            <a:r>
              <a:rPr lang="en-US" sz="2000" dirty="0" smtClean="0"/>
              <a:t>..</a:t>
            </a:r>
            <a:endParaRPr lang="cs-CZ" sz="20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Administrative </a:t>
            </a:r>
            <a:r>
              <a:rPr lang="en-US" sz="2000" dirty="0"/>
              <a:t>costs: mail, telephone, internet, office </a:t>
            </a:r>
            <a:r>
              <a:rPr lang="en-US" sz="2000" dirty="0" smtClean="0"/>
              <a:t>supplies</a:t>
            </a:r>
            <a:endParaRPr lang="cs-CZ" sz="20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Generally </a:t>
            </a:r>
            <a:r>
              <a:rPr lang="en-US" sz="2000" dirty="0"/>
              <a:t>used equipment: computers, printers, copiers and </a:t>
            </a:r>
            <a:r>
              <a:rPr lang="en-US" sz="2000" dirty="0" smtClean="0"/>
              <a:t>others</a:t>
            </a:r>
            <a:endParaRPr lang="cs-CZ" sz="2000" b="1" dirty="0" smtClean="0"/>
          </a:p>
        </p:txBody>
      </p:sp>
      <p:sp>
        <p:nvSpPr>
          <p:cNvPr id="4" name="ZoneTexte 8"/>
          <p:cNvSpPr txBox="1">
            <a:spLocks noChangeArrowheads="1"/>
          </p:cNvSpPr>
          <p:nvPr/>
        </p:nvSpPr>
        <p:spPr bwMode="auto">
          <a:xfrm>
            <a:off x="284669" y="-105814"/>
            <a:ext cx="5840085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charset="0"/>
              <a:buNone/>
            </a:pPr>
            <a:r>
              <a:rPr lang="cs-CZ" sz="2800" b="1" dirty="0" err="1">
                <a:solidFill>
                  <a:srgbClr val="C00000"/>
                </a:solidFill>
                <a:latin typeface="Verdana" pitchFamily="34" charset="0"/>
              </a:rPr>
              <a:t>Eligible</a:t>
            </a:r>
            <a:r>
              <a:rPr lang="cs-CZ" sz="2800" b="1" dirty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cs-CZ" sz="2800" b="1" dirty="0" err="1">
                <a:solidFill>
                  <a:srgbClr val="C00000"/>
                </a:solidFill>
                <a:latin typeface="Verdana" pitchFamily="34" charset="0"/>
              </a:rPr>
              <a:t>Expenditures</a:t>
            </a:r>
            <a:r>
              <a:rPr lang="cs-CZ" sz="2800" b="1" dirty="0">
                <a:solidFill>
                  <a:srgbClr val="C00000"/>
                </a:solidFill>
                <a:latin typeface="Verdana" pitchFamily="34" charset="0"/>
              </a:rPr>
              <a:t> </a:t>
            </a:r>
          </a:p>
          <a:p>
            <a:pPr marL="342900" indent="-342900">
              <a:spcAft>
                <a:spcPts val="600"/>
              </a:spcAft>
              <a:buFont typeface="Arial" charset="0"/>
              <a:buNone/>
            </a:pPr>
            <a:r>
              <a:rPr lang="cs-CZ" sz="2000" b="1" dirty="0" err="1" smtClean="0">
                <a:solidFill>
                  <a:srgbClr val="4D4D4D"/>
                </a:solidFill>
                <a:latin typeface="Verdana" pitchFamily="34" charset="0"/>
              </a:rPr>
              <a:t>Overhead</a:t>
            </a:r>
            <a:r>
              <a:rPr lang="cs-CZ" sz="2000" b="1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cs-CZ" sz="2000" b="1" dirty="0" err="1" smtClean="0">
                <a:solidFill>
                  <a:srgbClr val="4D4D4D"/>
                </a:solidFill>
                <a:latin typeface="Verdana" pitchFamily="34" charset="0"/>
              </a:rPr>
              <a:t>Cost</a:t>
            </a:r>
            <a:endParaRPr lang="fr-FR" sz="20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27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577967" y="1268162"/>
            <a:ext cx="816846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/>
              <a:t>Annex 12 allows you </a:t>
            </a:r>
            <a:r>
              <a:rPr lang="en-US" sz="2000" b="1" dirty="0" smtClean="0"/>
              <a:t>to:</a:t>
            </a:r>
            <a:endParaRPr lang="cs-CZ" sz="20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Reflect </a:t>
            </a:r>
            <a:r>
              <a:rPr lang="en-US" sz="2000" dirty="0"/>
              <a:t>actual indirect costs using an analytical accounting system assigning various indirect costs to specific </a:t>
            </a:r>
            <a:r>
              <a:rPr lang="en-US" sz="2000" dirty="0" smtClean="0"/>
              <a:t>projects</a:t>
            </a:r>
            <a:endParaRPr lang="cs-CZ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Use </a:t>
            </a:r>
            <a:r>
              <a:rPr lang="en-US" sz="2000" dirty="0"/>
              <a:t>a flat rate for indirect costs (20% - 60</a:t>
            </a:r>
            <a:r>
              <a:rPr lang="en-US" sz="2000" dirty="0" smtClean="0"/>
              <a:t>%)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as follows: if the beneficiary / next project participant took part in FP7 projects and has an assigned </a:t>
            </a:r>
            <a:r>
              <a:rPr lang="en-US" sz="2000" b="1" dirty="0" smtClean="0"/>
              <a:t>PIC</a:t>
            </a:r>
            <a:r>
              <a:rPr lang="en-US" sz="2000" dirty="0" smtClean="0"/>
              <a:t> </a:t>
            </a:r>
            <a:r>
              <a:rPr lang="en-US" sz="2000" dirty="0"/>
              <a:t>(Participant Identification Code</a:t>
            </a:r>
            <a:r>
              <a:rPr lang="en-US" sz="2000" dirty="0" smtClean="0"/>
              <a:t>)</a:t>
            </a:r>
            <a:r>
              <a:rPr lang="cs-CZ" sz="2000" dirty="0" smtClean="0"/>
              <a:t>,</a:t>
            </a:r>
            <a:r>
              <a:rPr lang="en-US" sz="2000" dirty="0" smtClean="0"/>
              <a:t> </a:t>
            </a:r>
            <a:r>
              <a:rPr lang="en-US" sz="2000" dirty="0"/>
              <a:t>applies the same model to calculate indirect costs that are associated with the PIC. If the beneficiary / next participant does </a:t>
            </a:r>
            <a:r>
              <a:rPr lang="cs-CZ" sz="2000" dirty="0" err="1" smtClean="0"/>
              <a:t>have</a:t>
            </a:r>
            <a:r>
              <a:rPr lang="cs-CZ" sz="2000" dirty="0" smtClean="0"/>
              <a:t> a </a:t>
            </a:r>
            <a:r>
              <a:rPr lang="en-US" sz="2000" dirty="0" smtClean="0"/>
              <a:t>PIC</a:t>
            </a:r>
            <a:r>
              <a:rPr lang="cs-CZ" sz="2000" dirty="0" smtClean="0"/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It </a:t>
            </a:r>
            <a:r>
              <a:rPr lang="en-US" sz="2000" dirty="0"/>
              <a:t>shows the actual indirect costs (full </a:t>
            </a:r>
            <a:r>
              <a:rPr lang="en-US" sz="2000" dirty="0" smtClean="0"/>
              <a:t>cost)</a:t>
            </a:r>
            <a:endParaRPr lang="cs-CZ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Exploits </a:t>
            </a:r>
            <a:r>
              <a:rPr lang="en-US" sz="2000" dirty="0"/>
              <a:t>flat rate of 20% -60</a:t>
            </a:r>
            <a:r>
              <a:rPr lang="en-US" sz="2000" dirty="0" smtClean="0"/>
              <a:t>%</a:t>
            </a:r>
            <a:endParaRPr lang="cs-CZ" sz="2000" b="1" dirty="0"/>
          </a:p>
          <a:p>
            <a:r>
              <a:rPr lang="cs-CZ" sz="2000" b="1" dirty="0" smtClean="0"/>
              <a:t>C</a:t>
            </a:r>
            <a:r>
              <a:rPr lang="en-US" sz="2000" b="1" dirty="0" err="1" smtClean="0"/>
              <a:t>alculation</a:t>
            </a:r>
            <a:r>
              <a:rPr lang="en-US" sz="2000" b="1" dirty="0"/>
              <a:t>: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(A. direct expenditure - Subcontracting) * (% according to the above PIC) = B. Indirect expenses</a:t>
            </a:r>
            <a:br>
              <a:rPr lang="en-US" sz="2000" dirty="0"/>
            </a:br>
            <a:r>
              <a:rPr lang="en-US" sz="2000" dirty="0"/>
              <a:t>(1,000,000 - 100,000) * 60% = 540,000 CZK</a:t>
            </a:r>
            <a:br>
              <a:rPr lang="en-US" sz="2000" dirty="0"/>
            </a:br>
            <a:r>
              <a:rPr lang="en-US" sz="2000" dirty="0"/>
              <a:t>The total budget of 1.54 million </a:t>
            </a:r>
            <a:r>
              <a:rPr lang="en-US" sz="2000" dirty="0" smtClean="0"/>
              <a:t>CZK</a:t>
            </a:r>
            <a:endParaRPr lang="cs-CZ" sz="2000" dirty="0" smtClean="0">
              <a:solidFill>
                <a:srgbClr val="4D4D4D"/>
              </a:solidFill>
              <a:latin typeface="Verdana" pitchFamily="34" charset="0"/>
            </a:endParaRPr>
          </a:p>
        </p:txBody>
      </p:sp>
      <p:sp>
        <p:nvSpPr>
          <p:cNvPr id="4" name="ZoneTexte 8"/>
          <p:cNvSpPr txBox="1">
            <a:spLocks noChangeArrowheads="1"/>
          </p:cNvSpPr>
          <p:nvPr/>
        </p:nvSpPr>
        <p:spPr bwMode="auto">
          <a:xfrm>
            <a:off x="284669" y="-105814"/>
            <a:ext cx="5840085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charset="0"/>
              <a:buNone/>
            </a:pPr>
            <a:r>
              <a:rPr lang="cs-CZ" sz="2800" b="1" dirty="0" err="1">
                <a:solidFill>
                  <a:srgbClr val="C00000"/>
                </a:solidFill>
                <a:latin typeface="Verdana" pitchFamily="34" charset="0"/>
              </a:rPr>
              <a:t>Eligible</a:t>
            </a:r>
            <a:r>
              <a:rPr lang="cs-CZ" sz="2800" b="1" dirty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cs-CZ" sz="2800" b="1" dirty="0" err="1">
                <a:solidFill>
                  <a:srgbClr val="C00000"/>
                </a:solidFill>
                <a:latin typeface="Verdana" pitchFamily="34" charset="0"/>
              </a:rPr>
              <a:t>Expenditures</a:t>
            </a:r>
            <a:r>
              <a:rPr lang="cs-CZ" sz="2800" b="1" dirty="0">
                <a:solidFill>
                  <a:srgbClr val="C00000"/>
                </a:solidFill>
                <a:latin typeface="Verdana" pitchFamily="34" charset="0"/>
              </a:rPr>
              <a:t> </a:t>
            </a:r>
          </a:p>
          <a:p>
            <a:pPr marL="342900" indent="-342900">
              <a:spcAft>
                <a:spcPts val="600"/>
              </a:spcAft>
              <a:buFont typeface="Arial" charset="0"/>
              <a:buNone/>
            </a:pPr>
            <a:r>
              <a:rPr lang="cs-CZ" sz="2000" b="1" dirty="0" err="1" smtClean="0">
                <a:solidFill>
                  <a:srgbClr val="4D4D4D"/>
                </a:solidFill>
                <a:latin typeface="Verdana" pitchFamily="34" charset="0"/>
              </a:rPr>
              <a:t>Overhead</a:t>
            </a:r>
            <a:r>
              <a:rPr lang="cs-CZ" sz="2000" b="1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cs-CZ" sz="2000" b="1" dirty="0" err="1" smtClean="0">
                <a:solidFill>
                  <a:srgbClr val="4D4D4D"/>
                </a:solidFill>
                <a:latin typeface="Verdana" pitchFamily="34" charset="0"/>
              </a:rPr>
              <a:t>Cost</a:t>
            </a:r>
            <a:endParaRPr lang="fr-FR" sz="20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77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474600" y="1268161"/>
            <a:ext cx="7927677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Costs associated with the delivery of services are eligible provided that the delivery service is in line with the objectives of the project and provides added value. Beneficiary / next participant must justify his inability to service its own capacities.</a:t>
            </a:r>
            <a:br>
              <a:rPr lang="en-US" sz="2000" dirty="0"/>
            </a:br>
            <a:r>
              <a:rPr lang="cs-CZ" sz="2000" b="1" dirty="0" err="1" smtClean="0"/>
              <a:t>Attention</a:t>
            </a:r>
            <a:r>
              <a:rPr lang="en-US" sz="2000" b="1" dirty="0" smtClean="0"/>
              <a:t>:</a:t>
            </a:r>
            <a:endParaRPr lang="cs-CZ" sz="2000" b="1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 err="1"/>
              <a:t>Programme</a:t>
            </a:r>
            <a:r>
              <a:rPr lang="en-US" sz="2000" dirty="0"/>
              <a:t> provided </a:t>
            </a:r>
            <a:r>
              <a:rPr lang="cs-CZ" sz="2000" dirty="0" err="1" smtClean="0"/>
              <a:t>special</a:t>
            </a:r>
            <a:r>
              <a:rPr lang="cs-CZ" sz="2000" dirty="0" smtClean="0"/>
              <a:t> </a:t>
            </a:r>
            <a:r>
              <a:rPr lang="en-US" sz="2000" dirty="0" smtClean="0"/>
              <a:t>condition</a:t>
            </a:r>
            <a:r>
              <a:rPr lang="cs-CZ" sz="2000" dirty="0" smtClean="0"/>
              <a:t> </a:t>
            </a:r>
            <a:r>
              <a:rPr lang="en-US" sz="2000" smtClean="0"/>
              <a:t>for </a:t>
            </a:r>
            <a:r>
              <a:rPr lang="en-US" sz="2000" smtClean="0"/>
              <a:t>CZ09: </a:t>
            </a:r>
            <a:r>
              <a:rPr lang="en-US" sz="2000" dirty="0"/>
              <a:t>Subcontracting is max. 10% of the </a:t>
            </a:r>
            <a:r>
              <a:rPr lang="en-US" sz="2000" dirty="0" smtClean="0"/>
              <a:t>partner</a:t>
            </a:r>
            <a:r>
              <a:rPr lang="cs-CZ" sz="2000" dirty="0"/>
              <a:t>s</a:t>
            </a:r>
            <a:r>
              <a:rPr lang="cs-CZ" sz="2000" dirty="0" smtClean="0"/>
              <a:t> </a:t>
            </a:r>
            <a:r>
              <a:rPr lang="en-US" sz="2000" dirty="0" smtClean="0"/>
              <a:t>budget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 smtClean="0"/>
              <a:t>Examples:</a:t>
            </a:r>
            <a:endParaRPr lang="cs-CZ" sz="2000" b="1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err="1" smtClean="0"/>
              <a:t>Analyses</a:t>
            </a:r>
            <a:r>
              <a:rPr lang="en-US" sz="2000" dirty="0" smtClean="0"/>
              <a:t>, </a:t>
            </a:r>
            <a:r>
              <a:rPr lang="en-US" sz="2000" dirty="0"/>
              <a:t>laboratory </a:t>
            </a:r>
            <a:r>
              <a:rPr lang="en-US" sz="2000" dirty="0" smtClean="0"/>
              <a:t>service</a:t>
            </a:r>
            <a:r>
              <a:rPr lang="cs-CZ" sz="2000" dirty="0" smtClean="0"/>
              <a:t>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See </a:t>
            </a:r>
            <a:r>
              <a:rPr lang="en-US" sz="2000" dirty="0"/>
              <a:t>also instructions for </a:t>
            </a:r>
            <a:r>
              <a:rPr lang="cs-CZ" sz="2000" dirty="0" smtClean="0"/>
              <a:t>PSSC</a:t>
            </a:r>
            <a:endParaRPr lang="cs-CZ" sz="20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marL="457200" indent="-457200">
              <a:buFontTx/>
              <a:buAutoNum type="alphaLcParenR"/>
            </a:pPr>
            <a:endParaRPr lang="cs-CZ" sz="2000" dirty="0">
              <a:solidFill>
                <a:srgbClr val="4D4D4D"/>
              </a:solidFill>
              <a:latin typeface="Verdana" pitchFamily="34" charset="0"/>
            </a:endParaRPr>
          </a:p>
          <a:p>
            <a:pPr marL="457200" indent="-457200">
              <a:buFontTx/>
              <a:buAutoNum type="alphaLcParenR"/>
            </a:pPr>
            <a:endParaRPr lang="cs-CZ" sz="2000" dirty="0">
              <a:solidFill>
                <a:srgbClr val="4D4D4D"/>
              </a:solidFill>
              <a:latin typeface="Verdana" pitchFamily="34" charset="0"/>
            </a:endParaRPr>
          </a:p>
          <a:p>
            <a:pPr marL="457200" indent="-457200">
              <a:buAutoNum type="alphaLcParenR"/>
            </a:pPr>
            <a:endParaRPr lang="cs-CZ" sz="2000" dirty="0" smtClean="0">
              <a:solidFill>
                <a:srgbClr val="4D4D4D"/>
              </a:solidFill>
              <a:latin typeface="Verdana" pitchFamily="34" charset="0"/>
            </a:endParaRPr>
          </a:p>
          <a:p>
            <a:endParaRPr lang="cs-CZ" sz="20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fr-FR" sz="2000" dirty="0">
              <a:solidFill>
                <a:srgbClr val="4D4D4D"/>
              </a:solidFill>
              <a:latin typeface="Verdana" pitchFamily="34" charset="0"/>
            </a:endParaRPr>
          </a:p>
        </p:txBody>
      </p:sp>
      <p:sp>
        <p:nvSpPr>
          <p:cNvPr id="4" name="ZoneTexte 8"/>
          <p:cNvSpPr txBox="1">
            <a:spLocks noChangeArrowheads="1"/>
          </p:cNvSpPr>
          <p:nvPr/>
        </p:nvSpPr>
        <p:spPr bwMode="auto">
          <a:xfrm>
            <a:off x="362307" y="-12543"/>
            <a:ext cx="6228274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charset="0"/>
              <a:buNone/>
            </a:pPr>
            <a:r>
              <a:rPr lang="cs-CZ" sz="2800" b="1" dirty="0" err="1">
                <a:solidFill>
                  <a:srgbClr val="C00000"/>
                </a:solidFill>
                <a:latin typeface="Verdana" pitchFamily="34" charset="0"/>
              </a:rPr>
              <a:t>Eligible</a:t>
            </a:r>
            <a:r>
              <a:rPr lang="cs-CZ" sz="2800" b="1" dirty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cs-CZ" sz="2800" b="1" dirty="0" err="1">
                <a:solidFill>
                  <a:srgbClr val="C00000"/>
                </a:solidFill>
                <a:latin typeface="Verdana" pitchFamily="34" charset="0"/>
              </a:rPr>
              <a:t>Expenditures</a:t>
            </a:r>
            <a:r>
              <a:rPr lang="cs-CZ" sz="2800" b="1" dirty="0">
                <a:solidFill>
                  <a:srgbClr val="C00000"/>
                </a:solidFill>
                <a:latin typeface="Verdana" pitchFamily="34" charset="0"/>
              </a:rPr>
              <a:t> </a:t>
            </a:r>
          </a:p>
          <a:p>
            <a:pPr marL="342900" indent="-342900">
              <a:spcAft>
                <a:spcPts val="600"/>
              </a:spcAft>
              <a:buFont typeface="Arial" charset="0"/>
              <a:buNone/>
            </a:pPr>
            <a:r>
              <a:rPr lang="cs-CZ" sz="2000" b="1" dirty="0" err="1" smtClean="0">
                <a:solidFill>
                  <a:srgbClr val="4D4D4D"/>
                </a:solidFill>
                <a:latin typeface="Verdana" pitchFamily="34" charset="0"/>
              </a:rPr>
              <a:t>Purchase</a:t>
            </a:r>
            <a:r>
              <a:rPr lang="cs-CZ" sz="2000" b="1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cs-CZ" sz="2000" b="1" dirty="0" err="1" smtClean="0">
                <a:solidFill>
                  <a:srgbClr val="4D4D4D"/>
                </a:solidFill>
                <a:latin typeface="Verdana" pitchFamily="34" charset="0"/>
              </a:rPr>
              <a:t>of</a:t>
            </a:r>
            <a:r>
              <a:rPr lang="cs-CZ" sz="2000" b="1" dirty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cs-CZ" sz="2000" b="1" dirty="0" err="1" smtClean="0">
                <a:solidFill>
                  <a:srgbClr val="4D4D4D"/>
                </a:solidFill>
                <a:latin typeface="Verdana" pitchFamily="34" charset="0"/>
              </a:rPr>
              <a:t>Services</a:t>
            </a:r>
            <a:endParaRPr lang="fr-FR" sz="20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48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508955" y="1219192"/>
            <a:ext cx="8143337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000" b="1" dirty="0"/>
              <a:t>Travel expenses</a:t>
            </a:r>
            <a:r>
              <a:rPr lang="en-US" sz="2000" dirty="0"/>
              <a:t>: fares, accommodation, meals, other</a:t>
            </a:r>
            <a:br>
              <a:rPr lang="en-US" sz="2000" dirty="0"/>
            </a:br>
            <a:r>
              <a:rPr lang="cs-CZ" sz="2000" dirty="0" err="1" smtClean="0"/>
              <a:t>Travels</a:t>
            </a:r>
            <a:r>
              <a:rPr lang="en-US" sz="2000" dirty="0" smtClean="0"/>
              <a:t> </a:t>
            </a:r>
            <a:r>
              <a:rPr lang="en-US" sz="2000" dirty="0"/>
              <a:t>must be related to the implementation of the project and for the staff involved in the </a:t>
            </a:r>
            <a:r>
              <a:rPr lang="en-US" sz="2000" dirty="0" smtClean="0"/>
              <a:t>project!</a:t>
            </a:r>
            <a:endParaRPr lang="cs-CZ" sz="2000" dirty="0" smtClean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000" b="1" dirty="0" smtClean="0"/>
              <a:t>Fare</a:t>
            </a:r>
            <a:r>
              <a:rPr lang="en-US" sz="2000" b="1" dirty="0"/>
              <a:t>: </a:t>
            </a:r>
            <a:r>
              <a:rPr lang="en-US" sz="2000" dirty="0"/>
              <a:t>trains over 300 km higher class; air above 500 km; (over 200 km, if it is more advantageous than the train); </a:t>
            </a:r>
            <a:r>
              <a:rPr lang="en-US" sz="2000" b="1" dirty="0"/>
              <a:t>Taxi - </a:t>
            </a:r>
            <a:r>
              <a:rPr lang="cs-CZ" sz="2000" b="1" dirty="0" err="1" smtClean="0"/>
              <a:t>exceptionally</a:t>
            </a:r>
            <a:r>
              <a:rPr lang="en-US" sz="2000" dirty="0" smtClean="0"/>
              <a:t>; </a:t>
            </a:r>
            <a:r>
              <a:rPr lang="en-US" sz="2000" dirty="0"/>
              <a:t>local </a:t>
            </a:r>
            <a:r>
              <a:rPr lang="en-US" sz="2000" dirty="0" smtClean="0"/>
              <a:t>transport; </a:t>
            </a:r>
            <a:r>
              <a:rPr lang="en-US" sz="2000" dirty="0"/>
              <a:t>Private vehicle - wear + </a:t>
            </a:r>
            <a:r>
              <a:rPr lang="cs-CZ" sz="2000" dirty="0" err="1" smtClean="0"/>
              <a:t>fuel</a:t>
            </a:r>
            <a:r>
              <a:rPr lang="cs-CZ" sz="2000" dirty="0" smtClean="0"/>
              <a:t>;</a:t>
            </a:r>
            <a:r>
              <a:rPr lang="en-US" sz="2000" dirty="0" smtClean="0"/>
              <a:t> </a:t>
            </a:r>
            <a:r>
              <a:rPr lang="en-US" sz="2000" dirty="0"/>
              <a:t>company vehicle - only </a:t>
            </a:r>
            <a:r>
              <a:rPr lang="cs-CZ" sz="2000" dirty="0" err="1" smtClean="0"/>
              <a:t>fuel</a:t>
            </a:r>
            <a:endParaRPr lang="cs-CZ" sz="2000" dirty="0" smtClean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000" b="1" dirty="0"/>
              <a:t>Accommodation: </a:t>
            </a:r>
            <a:r>
              <a:rPr lang="en-US" sz="2000" dirty="0"/>
              <a:t>Accommodation expenses are paid in proven amount, while respecting the economy and prices in the usual place and </a:t>
            </a:r>
            <a:r>
              <a:rPr lang="en-US" sz="2000" dirty="0" err="1" smtClean="0"/>
              <a:t>tim</a:t>
            </a:r>
            <a:r>
              <a:rPr lang="cs-CZ" sz="2000" dirty="0" smtClean="0"/>
              <a:t>e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</p:txBody>
      </p:sp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595223" y="-89858"/>
            <a:ext cx="5194300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 typeface="Arial" charset="0"/>
              <a:buNone/>
            </a:pPr>
            <a:r>
              <a:rPr lang="cs-CZ" sz="2400" b="1" dirty="0" err="1">
                <a:solidFill>
                  <a:srgbClr val="C00000"/>
                </a:solidFill>
                <a:latin typeface="Verdana" pitchFamily="34" charset="0"/>
              </a:rPr>
              <a:t>Eligible</a:t>
            </a:r>
            <a:r>
              <a:rPr lang="cs-CZ" sz="2400" b="1" dirty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cs-CZ" sz="2400" b="1" dirty="0" err="1">
                <a:solidFill>
                  <a:srgbClr val="C00000"/>
                </a:solidFill>
                <a:latin typeface="Verdana" pitchFamily="34" charset="0"/>
              </a:rPr>
              <a:t>Expenditures</a:t>
            </a:r>
            <a:r>
              <a:rPr lang="cs-CZ" sz="2400" b="1" dirty="0">
                <a:solidFill>
                  <a:srgbClr val="C00000"/>
                </a:solidFill>
                <a:latin typeface="Verdana" pitchFamily="34" charset="0"/>
              </a:rPr>
              <a:t> </a:t>
            </a:r>
          </a:p>
          <a:p>
            <a:pPr marL="342900" indent="-342900">
              <a:spcAft>
                <a:spcPts val="600"/>
              </a:spcAft>
              <a:buFont typeface="Arial" charset="0"/>
              <a:buNone/>
            </a:pPr>
            <a:r>
              <a:rPr lang="cs-CZ" sz="2000" b="1" dirty="0" err="1" smtClean="0">
                <a:solidFill>
                  <a:srgbClr val="4D4D4D"/>
                </a:solidFill>
                <a:latin typeface="Verdana" pitchFamily="34" charset="0"/>
              </a:rPr>
              <a:t>Travel</a:t>
            </a:r>
            <a:r>
              <a:rPr lang="cs-CZ" sz="2000" b="1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cs-CZ" sz="2000" b="1" dirty="0" err="1" smtClean="0">
                <a:solidFill>
                  <a:srgbClr val="4D4D4D"/>
                </a:solidFill>
                <a:latin typeface="Verdana" pitchFamily="34" charset="0"/>
              </a:rPr>
              <a:t>allowances</a:t>
            </a:r>
            <a:endParaRPr lang="cs-CZ" sz="2000" b="1" dirty="0">
              <a:solidFill>
                <a:srgbClr val="4D4D4D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08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508955" y="1219192"/>
            <a:ext cx="8143337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/>
              <a:t>Meals </a:t>
            </a:r>
            <a:r>
              <a:rPr lang="en-US" sz="2000" b="1" dirty="0"/>
              <a:t>and pocket money: </a:t>
            </a:r>
            <a:r>
              <a:rPr lang="en-US" sz="2000" dirty="0" smtClean="0"/>
              <a:t>Meal</a:t>
            </a:r>
            <a:r>
              <a:rPr lang="cs-CZ" sz="2000" dirty="0" smtClean="0"/>
              <a:t>s</a:t>
            </a:r>
            <a:r>
              <a:rPr lang="en-US" sz="2000" smtClean="0"/>
              <a:t> provided</a:t>
            </a:r>
            <a:r>
              <a:rPr lang="en-US" sz="2000" dirty="0"/>
              <a:t>, if not included in the price or disclosed at the hearing. Otherwise appropriately </a:t>
            </a:r>
            <a:r>
              <a:rPr lang="en-US" sz="2000" dirty="0" smtClean="0"/>
              <a:t>reduced</a:t>
            </a:r>
            <a:endParaRPr lang="cs-CZ" sz="20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Other </a:t>
            </a:r>
            <a:r>
              <a:rPr lang="en-US" sz="2000" dirty="0"/>
              <a:t>expenses: parking, tolls, </a:t>
            </a:r>
            <a:r>
              <a:rPr lang="en-US" sz="2000" dirty="0" smtClean="0"/>
              <a:t>insurance</a:t>
            </a:r>
            <a:endParaRPr lang="cs-CZ" sz="20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Road </a:t>
            </a:r>
            <a:r>
              <a:rPr lang="en-US" sz="2000" dirty="0"/>
              <a:t>tax - ineligible </a:t>
            </a:r>
            <a:r>
              <a:rPr lang="en-US" sz="2000" dirty="0" smtClean="0"/>
              <a:t>expenditure</a:t>
            </a:r>
            <a:endParaRPr lang="cs-CZ" sz="20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Beneficiary </a:t>
            </a:r>
            <a:r>
              <a:rPr lang="en-US" sz="2000" dirty="0"/>
              <a:t>/ next project participant must be in addition to the accounting documents </a:t>
            </a:r>
            <a:r>
              <a:rPr lang="en-US" sz="2000" dirty="0" smtClean="0"/>
              <a:t>able </a:t>
            </a:r>
            <a:r>
              <a:rPr lang="en-US" sz="2000" dirty="0"/>
              <a:t>to submit written request invitation resp</a:t>
            </a:r>
            <a:r>
              <a:rPr lang="en-US" sz="2000" dirty="0" smtClean="0"/>
              <a:t>.</a:t>
            </a:r>
            <a:r>
              <a:rPr lang="cs-CZ" sz="2000" dirty="0" smtClean="0"/>
              <a:t> </a:t>
            </a:r>
            <a:r>
              <a:rPr lang="cs-CZ" sz="2000" dirty="0"/>
              <a:t>p</a:t>
            </a:r>
            <a:r>
              <a:rPr lang="en-US" sz="2000" dirty="0" err="1" smtClean="0"/>
              <a:t>rogram</a:t>
            </a:r>
            <a:r>
              <a:rPr lang="cs-CZ" sz="2000" dirty="0" err="1" smtClean="0"/>
              <a:t>me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en-US" sz="2000" dirty="0" smtClean="0"/>
              <a:t> meeting</a:t>
            </a:r>
            <a:endParaRPr lang="en-US" sz="2000" dirty="0">
              <a:effectLst/>
            </a:endParaRPr>
          </a:p>
        </p:txBody>
      </p:sp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595223" y="-89858"/>
            <a:ext cx="5194300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 typeface="Arial" charset="0"/>
              <a:buNone/>
            </a:pPr>
            <a:r>
              <a:rPr lang="cs-CZ" sz="2400" b="1" dirty="0" err="1">
                <a:solidFill>
                  <a:srgbClr val="C00000"/>
                </a:solidFill>
                <a:latin typeface="Verdana" pitchFamily="34" charset="0"/>
              </a:rPr>
              <a:t>Eligible</a:t>
            </a:r>
            <a:r>
              <a:rPr lang="cs-CZ" sz="2400" b="1" dirty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cs-CZ" sz="2400" b="1" dirty="0" err="1">
                <a:solidFill>
                  <a:srgbClr val="C00000"/>
                </a:solidFill>
                <a:latin typeface="Verdana" pitchFamily="34" charset="0"/>
              </a:rPr>
              <a:t>Expenditures</a:t>
            </a:r>
            <a:r>
              <a:rPr lang="cs-CZ" sz="2400" b="1" dirty="0">
                <a:solidFill>
                  <a:srgbClr val="C00000"/>
                </a:solidFill>
                <a:latin typeface="Verdana" pitchFamily="34" charset="0"/>
              </a:rPr>
              <a:t> </a:t>
            </a:r>
          </a:p>
          <a:p>
            <a:pPr marL="342900" indent="-342900">
              <a:spcAft>
                <a:spcPts val="600"/>
              </a:spcAft>
              <a:buFont typeface="Arial" charset="0"/>
              <a:buNone/>
            </a:pPr>
            <a:r>
              <a:rPr lang="cs-CZ" sz="2000" b="1" dirty="0" err="1" smtClean="0">
                <a:solidFill>
                  <a:srgbClr val="4D4D4D"/>
                </a:solidFill>
                <a:latin typeface="Verdana" pitchFamily="34" charset="0"/>
              </a:rPr>
              <a:t>Travel</a:t>
            </a:r>
            <a:r>
              <a:rPr lang="cs-CZ" sz="2000" b="1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cs-CZ" sz="2000" b="1" dirty="0" err="1" smtClean="0">
                <a:solidFill>
                  <a:srgbClr val="4D4D4D"/>
                </a:solidFill>
                <a:latin typeface="Verdana" pitchFamily="34" charset="0"/>
              </a:rPr>
              <a:t>allowances</a:t>
            </a:r>
            <a:endParaRPr lang="cs-CZ" sz="2000" b="1" dirty="0">
              <a:solidFill>
                <a:srgbClr val="4D4D4D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491705" y="1336436"/>
            <a:ext cx="756078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VAT - </a:t>
            </a:r>
            <a:r>
              <a:rPr lang="en-US" sz="2000" dirty="0"/>
              <a:t>eligible only if the taxpayer can not deduct the </a:t>
            </a:r>
            <a:r>
              <a:rPr lang="en-US" sz="2000" dirty="0" smtClean="0"/>
              <a:t>input</a:t>
            </a:r>
            <a:endParaRPr lang="cs-CZ" sz="20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Duty </a:t>
            </a:r>
            <a:r>
              <a:rPr lang="en-US" sz="2000" dirty="0"/>
              <a:t>is eligible if it is identified - (a question of duty </a:t>
            </a:r>
            <a:r>
              <a:rPr lang="en-US" sz="2000" dirty="0" smtClean="0"/>
              <a:t>will </a:t>
            </a:r>
            <a:r>
              <a:rPr lang="en-US" sz="2000" dirty="0"/>
              <a:t>be </a:t>
            </a:r>
            <a:r>
              <a:rPr lang="en-US" sz="2000" dirty="0" smtClean="0"/>
              <a:t>solved</a:t>
            </a:r>
            <a:r>
              <a:rPr lang="cs-CZ" sz="2000" dirty="0" smtClean="0"/>
              <a:t> </a:t>
            </a:r>
            <a:r>
              <a:rPr lang="cs-CZ" sz="2000" dirty="0" err="1" smtClean="0"/>
              <a:t>later</a:t>
            </a:r>
            <a:r>
              <a:rPr lang="en-US" sz="2000" dirty="0" smtClean="0"/>
              <a:t>)</a:t>
            </a: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</p:txBody>
      </p:sp>
      <p:sp>
        <p:nvSpPr>
          <p:cNvPr id="4" name="ZoneTexte 8"/>
          <p:cNvSpPr txBox="1">
            <a:spLocks noChangeArrowheads="1"/>
          </p:cNvSpPr>
          <p:nvPr/>
        </p:nvSpPr>
        <p:spPr bwMode="auto">
          <a:xfrm>
            <a:off x="483079" y="-44914"/>
            <a:ext cx="519430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 typeface="Arial" charset="0"/>
              <a:buNone/>
            </a:pPr>
            <a:r>
              <a:rPr lang="cs-CZ" sz="3200" b="1" dirty="0" err="1">
                <a:solidFill>
                  <a:srgbClr val="C00000"/>
                </a:solidFill>
                <a:latin typeface="Verdana" pitchFamily="34" charset="0"/>
              </a:rPr>
              <a:t>Eligible</a:t>
            </a:r>
            <a:r>
              <a:rPr lang="cs-CZ" sz="3200" b="1" dirty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cs-CZ" sz="3200" b="1" dirty="0" err="1">
                <a:solidFill>
                  <a:srgbClr val="C00000"/>
                </a:solidFill>
                <a:latin typeface="Verdana" pitchFamily="34" charset="0"/>
              </a:rPr>
              <a:t>Expenditures</a:t>
            </a:r>
            <a:r>
              <a:rPr lang="cs-CZ" sz="3200" b="1" dirty="0">
                <a:solidFill>
                  <a:srgbClr val="C00000"/>
                </a:solidFill>
                <a:latin typeface="Verdana" pitchFamily="34" charset="0"/>
              </a:rPr>
              <a:t> </a:t>
            </a:r>
          </a:p>
          <a:p>
            <a:pPr marL="342900" indent="-342900">
              <a:spcAft>
                <a:spcPts val="600"/>
              </a:spcAft>
              <a:buFont typeface="Arial" charset="0"/>
              <a:buNone/>
            </a:pPr>
            <a:r>
              <a:rPr lang="cs-CZ" sz="2000" b="1" dirty="0" smtClean="0">
                <a:solidFill>
                  <a:srgbClr val="4D4D4D"/>
                </a:solidFill>
                <a:latin typeface="Verdana" pitchFamily="34" charset="0"/>
              </a:rPr>
              <a:t>VAT, Duty</a:t>
            </a:r>
            <a:endParaRPr lang="cs-CZ" sz="2000" b="1" dirty="0">
              <a:solidFill>
                <a:srgbClr val="4D4D4D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21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345058" y="1258797"/>
            <a:ext cx="8367622" cy="763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Info from the </a:t>
            </a:r>
            <a:r>
              <a:rPr lang="cs-CZ" sz="2000" b="1" dirty="0" smtClean="0"/>
              <a:t>D</a:t>
            </a:r>
            <a:r>
              <a:rPr lang="en-US" sz="2000" b="1" dirty="0" err="1" smtClean="0"/>
              <a:t>ecision</a:t>
            </a:r>
            <a:r>
              <a:rPr lang="en-US" sz="2000" b="1" dirty="0" smtClean="0"/>
              <a:t> </a:t>
            </a:r>
            <a:r>
              <a:rPr lang="en-US" sz="2000" b="1" dirty="0"/>
              <a:t>(Art. </a:t>
            </a:r>
            <a:r>
              <a:rPr lang="en-US" sz="2000" b="1" dirty="0" smtClean="0"/>
              <a:t>4th)</a:t>
            </a:r>
            <a:endParaRPr lang="cs-CZ" sz="200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change in the sub-structure of expenditures is subject to approval by the provider (Ministry of Education), it is not necessary to Change </a:t>
            </a:r>
            <a:r>
              <a:rPr lang="en-US" sz="2000" dirty="0" smtClean="0"/>
              <a:t>Decision</a:t>
            </a:r>
            <a:endParaRPr lang="cs-CZ" sz="20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/>
              <a:t>It </a:t>
            </a:r>
            <a:r>
              <a:rPr lang="en-US" sz="2000" b="1" dirty="0"/>
              <a:t>is not necessary </a:t>
            </a:r>
            <a:r>
              <a:rPr lang="en-US" sz="2000" dirty="0"/>
              <a:t>to report changes if</a:t>
            </a:r>
            <a:r>
              <a:rPr lang="en-US" sz="2000" dirty="0" smtClean="0"/>
              <a:t>:</a:t>
            </a:r>
            <a:endParaRPr lang="cs-CZ" sz="2000" dirty="0" smtClean="0"/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cs-CZ" sz="2000" dirty="0"/>
              <a:t>C</a:t>
            </a:r>
            <a:r>
              <a:rPr lang="en-US" sz="2000" dirty="0" err="1" smtClean="0"/>
              <a:t>hange</a:t>
            </a:r>
            <a:r>
              <a:rPr lang="en-US" sz="2000" dirty="0" smtClean="0"/>
              <a:t> </a:t>
            </a:r>
            <a:r>
              <a:rPr lang="en-US" sz="2000" dirty="0"/>
              <a:t>is less than 20% of the items in a given year, </a:t>
            </a:r>
            <a:r>
              <a:rPr lang="en-US" sz="2000" dirty="0" smtClean="0"/>
              <a:t>or</a:t>
            </a:r>
            <a:endParaRPr lang="cs-CZ" sz="2000" dirty="0" smtClean="0"/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cs-CZ" sz="2000" dirty="0" smtClean="0"/>
              <a:t>C</a:t>
            </a:r>
            <a:r>
              <a:rPr lang="en-US" sz="2000" dirty="0" err="1" smtClean="0"/>
              <a:t>hange</a:t>
            </a:r>
            <a:r>
              <a:rPr lang="en-US" sz="2000" dirty="0" smtClean="0"/>
              <a:t> </a:t>
            </a:r>
            <a:r>
              <a:rPr lang="en-US" sz="2000" dirty="0"/>
              <a:t>of less than CZK 60,000</a:t>
            </a:r>
            <a:br>
              <a:rPr lang="en-US" sz="2000" dirty="0"/>
            </a:br>
            <a:r>
              <a:rPr lang="en-US" sz="2000" b="1" dirty="0"/>
              <a:t>Asking </a:t>
            </a:r>
            <a:r>
              <a:rPr lang="cs-CZ" sz="2000" b="1" dirty="0" err="1" smtClean="0"/>
              <a:t>is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necessary</a:t>
            </a:r>
            <a:r>
              <a:rPr lang="en-US" sz="2000" b="1" dirty="0" smtClean="0"/>
              <a:t>:</a:t>
            </a:r>
            <a:endParaRPr lang="cs-CZ" sz="2000" b="1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err="1" smtClean="0"/>
              <a:t>When</a:t>
            </a:r>
            <a:r>
              <a:rPr lang="en-US" sz="2000" dirty="0" smtClean="0"/>
              <a:t> </a:t>
            </a:r>
            <a:r>
              <a:rPr lang="en-US" sz="2000" dirty="0"/>
              <a:t>increase in personal </a:t>
            </a:r>
            <a:r>
              <a:rPr lang="en-US" sz="2000" dirty="0" smtClean="0"/>
              <a:t>spending</a:t>
            </a:r>
            <a:endParaRPr lang="cs-CZ" sz="20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Any </a:t>
            </a:r>
            <a:r>
              <a:rPr lang="en-US" sz="2000" dirty="0"/>
              <a:t>change in capital spending</a:t>
            </a: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fr-FR" sz="2000" dirty="0">
              <a:solidFill>
                <a:srgbClr val="4D4D4D"/>
              </a:solidFill>
              <a:latin typeface="Verdana" pitchFamily="34" charset="0"/>
            </a:endParaRPr>
          </a:p>
        </p:txBody>
      </p:sp>
      <p:sp>
        <p:nvSpPr>
          <p:cNvPr id="4" name="ZoneTexte 8"/>
          <p:cNvSpPr txBox="1">
            <a:spLocks noChangeArrowheads="1"/>
          </p:cNvSpPr>
          <p:nvPr/>
        </p:nvSpPr>
        <p:spPr bwMode="auto">
          <a:xfrm>
            <a:off x="268394" y="-219843"/>
            <a:ext cx="5695084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charset="0"/>
              <a:buNone/>
            </a:pPr>
            <a:r>
              <a:rPr lang="cs-CZ" sz="3200" b="1" dirty="0" err="1">
                <a:solidFill>
                  <a:srgbClr val="C00000"/>
                </a:solidFill>
                <a:latin typeface="Verdana" pitchFamily="34" charset="0"/>
              </a:rPr>
              <a:t>Eligible</a:t>
            </a:r>
            <a:r>
              <a:rPr lang="cs-CZ" sz="3200" b="1" dirty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cs-CZ" sz="3200" b="1" dirty="0" err="1">
                <a:solidFill>
                  <a:srgbClr val="C00000"/>
                </a:solidFill>
                <a:latin typeface="Verdana" pitchFamily="34" charset="0"/>
              </a:rPr>
              <a:t>Expenditures</a:t>
            </a:r>
            <a:r>
              <a:rPr lang="cs-CZ" sz="3200" b="1" dirty="0">
                <a:solidFill>
                  <a:srgbClr val="C00000"/>
                </a:solidFill>
                <a:latin typeface="Verdana" pitchFamily="34" charset="0"/>
              </a:rPr>
              <a:t> </a:t>
            </a:r>
          </a:p>
          <a:p>
            <a:pPr marL="342900" indent="-342900">
              <a:spcAft>
                <a:spcPts val="600"/>
              </a:spcAft>
              <a:buFont typeface="Arial" charset="0"/>
              <a:buNone/>
            </a:pPr>
            <a:r>
              <a:rPr lang="cs-CZ" sz="2000" b="1" dirty="0" err="1" smtClean="0">
                <a:solidFill>
                  <a:srgbClr val="4D4D4D"/>
                </a:solidFill>
                <a:latin typeface="Verdana" pitchFamily="34" charset="0"/>
              </a:rPr>
              <a:t>Changes</a:t>
            </a:r>
            <a:r>
              <a:rPr lang="cs-CZ" sz="2000" b="1" dirty="0" smtClean="0">
                <a:solidFill>
                  <a:srgbClr val="4D4D4D"/>
                </a:solidFill>
                <a:latin typeface="Verdana" pitchFamily="34" charset="0"/>
              </a:rPr>
              <a:t> in </a:t>
            </a:r>
            <a:r>
              <a:rPr lang="cs-CZ" sz="2000" b="1" dirty="0" err="1" smtClean="0">
                <a:solidFill>
                  <a:srgbClr val="4D4D4D"/>
                </a:solidFill>
                <a:latin typeface="Verdana" pitchFamily="34" charset="0"/>
              </a:rPr>
              <a:t>expenditures</a:t>
            </a:r>
            <a:r>
              <a:rPr lang="cs-CZ" sz="2000" b="1" dirty="0" smtClean="0">
                <a:solidFill>
                  <a:srgbClr val="4D4D4D"/>
                </a:solidFill>
                <a:latin typeface="Verdana" pitchFamily="34" charset="0"/>
              </a:rPr>
              <a:t> and budget</a:t>
            </a:r>
            <a:endParaRPr lang="cs-CZ" sz="2000" b="1" dirty="0">
              <a:solidFill>
                <a:srgbClr val="4D4D4D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95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483079" y="1217167"/>
            <a:ext cx="8022567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Examples:</a:t>
            </a:r>
            <a:endParaRPr lang="cs-CZ" sz="2000" b="1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Interest </a:t>
            </a:r>
            <a:r>
              <a:rPr lang="en-US" sz="2000" dirty="0"/>
              <a:t>on </a:t>
            </a:r>
            <a:r>
              <a:rPr lang="en-US" sz="2000" dirty="0" smtClean="0"/>
              <a:t>debt</a:t>
            </a:r>
            <a:endParaRPr lang="cs-CZ" sz="20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Charges </a:t>
            </a:r>
            <a:r>
              <a:rPr lang="en-US" sz="2000" dirty="0"/>
              <a:t>for late </a:t>
            </a:r>
            <a:r>
              <a:rPr lang="en-US" sz="2000" dirty="0" smtClean="0"/>
              <a:t>payment</a:t>
            </a:r>
            <a:endParaRPr lang="cs-CZ" sz="20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Bank </a:t>
            </a:r>
            <a:r>
              <a:rPr lang="en-US" sz="2000" dirty="0"/>
              <a:t>charges for transactions and other financial </a:t>
            </a:r>
            <a:r>
              <a:rPr lang="en-US" sz="2000" dirty="0" smtClean="0"/>
              <a:t>charges</a:t>
            </a:r>
            <a:endParaRPr lang="cs-CZ" sz="20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Fines </a:t>
            </a:r>
            <a:r>
              <a:rPr lang="en-US" sz="2000" dirty="0"/>
              <a:t>and </a:t>
            </a:r>
            <a:r>
              <a:rPr lang="en-US" sz="2000" dirty="0" smtClean="0"/>
              <a:t>penalties</a:t>
            </a:r>
            <a:endParaRPr lang="cs-CZ" sz="20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E</a:t>
            </a:r>
            <a:r>
              <a:rPr lang="en-US" sz="2000" dirty="0" err="1" smtClean="0"/>
              <a:t>xchange</a:t>
            </a:r>
            <a:r>
              <a:rPr lang="en-US" sz="2000" dirty="0" smtClean="0"/>
              <a:t> losses</a:t>
            </a:r>
            <a:endParaRPr lang="cs-CZ" sz="20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Personal </a:t>
            </a:r>
            <a:r>
              <a:rPr lang="en-US" sz="2000" dirty="0"/>
              <a:t>computers and standard office </a:t>
            </a:r>
            <a:r>
              <a:rPr lang="en-US" sz="2000" dirty="0" smtClean="0"/>
              <a:t>equipment</a:t>
            </a:r>
            <a:endParaRPr lang="cs-CZ" sz="20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err="1" smtClean="0"/>
              <a:t>Purchase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en-US" sz="2000" dirty="0" smtClean="0"/>
              <a:t>furniture</a:t>
            </a:r>
            <a:r>
              <a:rPr lang="en-US" sz="2000" dirty="0"/>
              <a:t>, land, real </a:t>
            </a:r>
            <a:r>
              <a:rPr lang="en-US" sz="2000" dirty="0" smtClean="0"/>
              <a:t>estate</a:t>
            </a:r>
            <a:endParaRPr lang="cs-CZ" sz="20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VAT </a:t>
            </a:r>
            <a:r>
              <a:rPr lang="en-US" sz="2000" dirty="0"/>
              <a:t>in the case of </a:t>
            </a:r>
            <a:r>
              <a:rPr lang="en-US" sz="2000" dirty="0" smtClean="0"/>
              <a:t>taxpayers</a:t>
            </a:r>
            <a:endParaRPr lang="cs-CZ" sz="20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err="1" smtClean="0"/>
              <a:t>Internal</a:t>
            </a:r>
            <a:r>
              <a:rPr lang="cs-CZ" sz="2000" dirty="0" smtClean="0"/>
              <a:t> </a:t>
            </a:r>
            <a:r>
              <a:rPr lang="cs-CZ" sz="2000" dirty="0" err="1" smtClean="0"/>
              <a:t>Invoice</a:t>
            </a:r>
            <a:r>
              <a:rPr lang="en-US" sz="2000" dirty="0" smtClean="0"/>
              <a:t> </a:t>
            </a:r>
            <a:r>
              <a:rPr lang="en-US" sz="2000" dirty="0"/>
              <a:t>(within an organization)</a:t>
            </a:r>
            <a:endParaRPr lang="fr-FR" sz="2000" dirty="0">
              <a:solidFill>
                <a:srgbClr val="4D4D4D"/>
              </a:solidFill>
              <a:latin typeface="Verdana" pitchFamily="34" charset="0"/>
            </a:endParaRPr>
          </a:p>
        </p:txBody>
      </p:sp>
      <p:sp>
        <p:nvSpPr>
          <p:cNvPr id="4" name="ZoneTexte 8"/>
          <p:cNvSpPr txBox="1">
            <a:spLocks noChangeArrowheads="1"/>
          </p:cNvSpPr>
          <p:nvPr/>
        </p:nvSpPr>
        <p:spPr bwMode="auto">
          <a:xfrm>
            <a:off x="333955" y="238694"/>
            <a:ext cx="55102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charset="0"/>
              <a:buNone/>
            </a:pPr>
            <a:r>
              <a:rPr lang="cs-CZ" sz="3200" b="1" dirty="0" err="1" smtClean="0">
                <a:solidFill>
                  <a:srgbClr val="C00000"/>
                </a:solidFill>
                <a:latin typeface="Verdana" pitchFamily="34" charset="0"/>
              </a:rPr>
              <a:t>Ineigible</a:t>
            </a:r>
            <a:r>
              <a:rPr lang="cs-CZ" sz="3200" b="1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cs-CZ" sz="3200" b="1" dirty="0" err="1">
                <a:solidFill>
                  <a:srgbClr val="C00000"/>
                </a:solidFill>
                <a:latin typeface="Verdana" pitchFamily="34" charset="0"/>
              </a:rPr>
              <a:t>Expenditures</a:t>
            </a:r>
            <a:r>
              <a:rPr lang="cs-CZ" sz="3200" b="1" dirty="0">
                <a:solidFill>
                  <a:srgbClr val="C00000"/>
                </a:solidFill>
                <a:latin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176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483079" y="1217167"/>
            <a:ext cx="8022567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Examples</a:t>
            </a:r>
            <a:r>
              <a:rPr lang="cs-CZ" sz="2000" b="1" dirty="0"/>
              <a:t>:</a:t>
            </a:r>
            <a:endParaRPr lang="cs-CZ" sz="20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Excessive or reckless </a:t>
            </a:r>
            <a:r>
              <a:rPr lang="en-US" sz="2000" dirty="0" smtClean="0"/>
              <a:t>expenditure</a:t>
            </a:r>
            <a:endParaRPr lang="cs-CZ" sz="20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O</a:t>
            </a:r>
            <a:r>
              <a:rPr lang="en-US" sz="2000" dirty="0" err="1" smtClean="0"/>
              <a:t>pponent</a:t>
            </a:r>
            <a:r>
              <a:rPr lang="en-US" sz="2000" dirty="0" smtClean="0"/>
              <a:t> opinions</a:t>
            </a:r>
            <a:endParaRPr lang="cs-CZ" sz="20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All </a:t>
            </a:r>
            <a:r>
              <a:rPr lang="en-US" sz="2000" dirty="0"/>
              <a:t>expenses not meeting the eligibility requirements</a:t>
            </a:r>
            <a:br>
              <a:rPr lang="en-US" sz="2000" dirty="0"/>
            </a:br>
            <a:r>
              <a:rPr lang="en-US" sz="2000" dirty="0" smtClean="0"/>
              <a:t>Note</a:t>
            </a:r>
            <a:r>
              <a:rPr lang="cs-CZ" sz="2000" dirty="0" smtClean="0"/>
              <a:t>:</a:t>
            </a:r>
            <a:r>
              <a:rPr lang="en-US" sz="2000" dirty="0" smtClean="0"/>
              <a:t> </a:t>
            </a:r>
            <a:r>
              <a:rPr lang="en-US" sz="2000" dirty="0"/>
              <a:t>In </a:t>
            </a:r>
            <a:r>
              <a:rPr lang="cs-CZ" sz="2000" dirty="0" smtClean="0"/>
              <a:t>case</a:t>
            </a:r>
            <a:r>
              <a:rPr lang="en-US" sz="2000" dirty="0" smtClean="0"/>
              <a:t> </a:t>
            </a:r>
            <a:r>
              <a:rPr lang="en-US" sz="2000" dirty="0"/>
              <a:t>that an indirect tax is not identifiable, it is possible to include the entire amount of the eligible expenses (</a:t>
            </a:r>
            <a:r>
              <a:rPr lang="en-US" sz="2000" dirty="0" err="1"/>
              <a:t>eg</a:t>
            </a:r>
            <a:r>
              <a:rPr lang="en-US" sz="2000" dirty="0"/>
              <a:t>. VAT on the </a:t>
            </a:r>
            <a:r>
              <a:rPr lang="en-US" sz="2000" dirty="0" smtClean="0"/>
              <a:t>ticket)</a:t>
            </a:r>
            <a:endParaRPr lang="cs-CZ" sz="20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The pro</a:t>
            </a:r>
            <a:r>
              <a:rPr lang="cs-CZ" sz="2000" dirty="0" smtClean="0"/>
              <a:t> </a:t>
            </a:r>
            <a:r>
              <a:rPr lang="en-US" sz="2000" dirty="0" smtClean="0"/>
              <a:t>forma </a:t>
            </a:r>
            <a:r>
              <a:rPr lang="en-US" sz="2000" dirty="0"/>
              <a:t>invoice (eligible expenditure is only a bill) </a:t>
            </a:r>
            <a:r>
              <a:rPr lang="en-US" sz="2000" b="1" dirty="0"/>
              <a:t>in </a:t>
            </a:r>
            <a:r>
              <a:rPr lang="en-US" sz="2000" b="1" dirty="0" smtClean="0"/>
              <a:t>case </a:t>
            </a:r>
            <a:r>
              <a:rPr lang="en-US" sz="2000" b="1" dirty="0"/>
              <a:t>of advances on energy </a:t>
            </a:r>
            <a:r>
              <a:rPr lang="en-US" sz="2000" b="1" dirty="0" smtClean="0"/>
              <a:t> </a:t>
            </a:r>
            <a:r>
              <a:rPr lang="cs-CZ" sz="2000" b="1" dirty="0" err="1" smtClean="0"/>
              <a:t>it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is</a:t>
            </a:r>
            <a:r>
              <a:rPr lang="cs-CZ" sz="2000" b="1" dirty="0" smtClean="0"/>
              <a:t> </a:t>
            </a:r>
            <a:r>
              <a:rPr lang="en-US" sz="2000" b="1" dirty="0" smtClean="0"/>
              <a:t>eligible expenditure</a:t>
            </a:r>
            <a:endParaRPr lang="cs-CZ" sz="2000" b="1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Scholarships</a:t>
            </a:r>
            <a:r>
              <a:rPr lang="en-US" sz="2000" dirty="0"/>
              <a:t>, visiting professors</a:t>
            </a:r>
            <a:endParaRPr lang="fr-FR" sz="2000" dirty="0">
              <a:solidFill>
                <a:srgbClr val="4D4D4D"/>
              </a:solidFill>
              <a:latin typeface="Verdana" pitchFamily="34" charset="0"/>
            </a:endParaRPr>
          </a:p>
        </p:txBody>
      </p:sp>
      <p:sp>
        <p:nvSpPr>
          <p:cNvPr id="4" name="ZoneTexte 8"/>
          <p:cNvSpPr txBox="1">
            <a:spLocks noChangeArrowheads="1"/>
          </p:cNvSpPr>
          <p:nvPr/>
        </p:nvSpPr>
        <p:spPr bwMode="auto">
          <a:xfrm>
            <a:off x="333955" y="238694"/>
            <a:ext cx="55102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charset="0"/>
              <a:buNone/>
            </a:pPr>
            <a:r>
              <a:rPr lang="cs-CZ" sz="3200" b="1" dirty="0" err="1" smtClean="0">
                <a:solidFill>
                  <a:srgbClr val="C00000"/>
                </a:solidFill>
                <a:latin typeface="Verdana" pitchFamily="34" charset="0"/>
              </a:rPr>
              <a:t>Ineigible</a:t>
            </a:r>
            <a:r>
              <a:rPr lang="cs-CZ" sz="3200" b="1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cs-CZ" sz="3200" b="1" dirty="0" err="1">
                <a:solidFill>
                  <a:srgbClr val="C00000"/>
                </a:solidFill>
                <a:latin typeface="Verdana" pitchFamily="34" charset="0"/>
              </a:rPr>
              <a:t>Expenditures</a:t>
            </a:r>
            <a:r>
              <a:rPr lang="cs-CZ" sz="3200" b="1" dirty="0">
                <a:solidFill>
                  <a:srgbClr val="C00000"/>
                </a:solidFill>
                <a:latin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429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793628" y="1250172"/>
            <a:ext cx="7435971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400" b="1" dirty="0" smtClean="0">
                <a:solidFill>
                  <a:srgbClr val="C00000"/>
                </a:solidFill>
                <a:latin typeface="Verdana" pitchFamily="34" charset="0"/>
              </a:rPr>
              <a:t>Czech-</a:t>
            </a:r>
            <a:r>
              <a:rPr lang="cs-CZ" sz="2400" b="1" dirty="0" err="1" smtClean="0">
                <a:solidFill>
                  <a:srgbClr val="C00000"/>
                </a:solidFill>
                <a:latin typeface="Verdana" pitchFamily="34" charset="0"/>
              </a:rPr>
              <a:t>Norwegien</a:t>
            </a:r>
            <a:r>
              <a:rPr lang="cs-CZ" sz="2400" b="1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  <a:latin typeface="Verdana" pitchFamily="34" charset="0"/>
              </a:rPr>
              <a:t>Research</a:t>
            </a:r>
            <a:r>
              <a:rPr lang="cs-CZ" sz="2400" b="1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  <a:latin typeface="Verdana" pitchFamily="34" charset="0"/>
              </a:rPr>
              <a:t>Programme</a:t>
            </a:r>
            <a:r>
              <a:rPr lang="cs-CZ" sz="2400" b="1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cs-CZ" sz="2400" b="1" dirty="0">
                <a:solidFill>
                  <a:srgbClr val="C00000"/>
                </a:solidFill>
                <a:latin typeface="Verdana" pitchFamily="34" charset="0"/>
              </a:rPr>
              <a:t>CZ09</a:t>
            </a:r>
          </a:p>
          <a:p>
            <a:pPr algn="ctr">
              <a:lnSpc>
                <a:spcPct val="150000"/>
              </a:lnSpc>
            </a:pPr>
            <a:endParaRPr lang="cs-CZ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cs-CZ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Thank</a:t>
            </a:r>
            <a:r>
              <a:rPr lang="cs-CZ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</a:t>
            </a:r>
            <a:r>
              <a:rPr lang="cs-CZ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you</a:t>
            </a:r>
            <a:r>
              <a:rPr lang="cs-CZ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!</a:t>
            </a:r>
          </a:p>
          <a:p>
            <a:pPr marL="342900" indent="-342900">
              <a:buFont typeface="Arial" charset="0"/>
              <a:buChar char="•"/>
            </a:pP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fr-FR" sz="2000" dirty="0">
              <a:solidFill>
                <a:srgbClr val="4D4D4D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6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655604" y="1104260"/>
            <a:ext cx="8088345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/>
              <a:t>Included and approved in the budget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Used solely for the purpose of achieving the objectives and expected results of the project described in Annex I to Decision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/>
              <a:t>Is a real </a:t>
            </a:r>
            <a:r>
              <a:rPr lang="en-US" sz="2000" dirty="0" smtClean="0"/>
              <a:t>- </a:t>
            </a:r>
            <a:r>
              <a:rPr lang="cs-CZ" sz="2000" dirty="0" smtClean="0"/>
              <a:t>w</a:t>
            </a:r>
            <a:r>
              <a:rPr lang="en-US" sz="2000" dirty="0" smtClean="0"/>
              <a:t>as founded and is recorded in the accounts must be </a:t>
            </a:r>
            <a:r>
              <a:rPr lang="en-US" sz="2000" b="1" dirty="0" smtClean="0"/>
              <a:t>verifiable</a:t>
            </a:r>
            <a:r>
              <a:rPr lang="en-US" sz="2000" dirty="0" smtClean="0"/>
              <a:t> (accounting document) and </a:t>
            </a:r>
            <a:r>
              <a:rPr lang="en-US" sz="2000" b="1" dirty="0" smtClean="0"/>
              <a:t>controllable</a:t>
            </a:r>
            <a:r>
              <a:rPr lang="en-US" sz="2000" dirty="0" smtClean="0"/>
              <a:t> (proof of payment - receipt, bank statement); </a:t>
            </a:r>
            <a:r>
              <a:rPr lang="en-US" sz="2000" b="1" dirty="0" smtClean="0"/>
              <a:t>must be delivered </a:t>
            </a:r>
            <a:r>
              <a:rPr lang="en-US" sz="2000" dirty="0" smtClean="0"/>
              <a:t>- on the basis of invoices, contracts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Exception: Depreciation and </a:t>
            </a:r>
            <a:r>
              <a:rPr lang="cs-CZ" sz="2000" dirty="0" smtClean="0"/>
              <a:t>o</a:t>
            </a:r>
            <a:r>
              <a:rPr lang="en-US" sz="2000" dirty="0" err="1" smtClean="0"/>
              <a:t>verheads</a:t>
            </a:r>
            <a:r>
              <a:rPr lang="cs-CZ" sz="2000" dirty="0" smtClean="0"/>
              <a:t>, </a:t>
            </a:r>
            <a:r>
              <a:rPr lang="cs-CZ" sz="2000" dirty="0" err="1" smtClean="0"/>
              <a:t>which</a:t>
            </a:r>
            <a:r>
              <a:rPr lang="cs-CZ" sz="2000" dirty="0" smtClean="0"/>
              <a:t> are not </a:t>
            </a:r>
            <a:r>
              <a:rPr lang="cs-CZ" sz="2000" dirty="0" err="1" smtClean="0"/>
              <a:t>identifiable</a:t>
            </a:r>
            <a:r>
              <a:rPr lang="en-US" sz="2000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/>
              <a:t>Expen</a:t>
            </a:r>
            <a:r>
              <a:rPr lang="cs-CZ" sz="2000" dirty="0" err="1" smtClean="0"/>
              <a:t>ded</a:t>
            </a:r>
            <a:r>
              <a:rPr lang="cs-CZ" sz="2000" dirty="0" smtClean="0"/>
              <a:t> </a:t>
            </a:r>
            <a:r>
              <a:rPr lang="cs-CZ" sz="2000" dirty="0" err="1" smtClean="0"/>
              <a:t>during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project</a:t>
            </a:r>
            <a:r>
              <a:rPr lang="en-US" sz="2000" dirty="0" smtClean="0"/>
              <a:t> </a:t>
            </a:r>
            <a:r>
              <a:rPr lang="cs-CZ" sz="2000" dirty="0" smtClean="0"/>
              <a:t>(</a:t>
            </a:r>
            <a:r>
              <a:rPr lang="en-US" sz="2000" dirty="0" smtClean="0"/>
              <a:t>latest possible date of 30.4. 2017</a:t>
            </a:r>
            <a:r>
              <a:rPr lang="cs-CZ" sz="2000" dirty="0" smtClean="0"/>
              <a:t>) </a:t>
            </a:r>
            <a:r>
              <a:rPr lang="cs-CZ" sz="2000" dirty="0"/>
              <a:t>E</a:t>
            </a:r>
            <a:r>
              <a:rPr lang="en-US" sz="2000" dirty="0" err="1" smtClean="0"/>
              <a:t>xception</a:t>
            </a:r>
            <a:r>
              <a:rPr lang="en-US" sz="2000" dirty="0"/>
              <a:t>: Preparatory costs of fund for bilateral </a:t>
            </a:r>
            <a:r>
              <a:rPr lang="en-US" sz="2000" dirty="0" smtClean="0"/>
              <a:t>cooperation</a:t>
            </a:r>
            <a:br>
              <a:rPr lang="en-US" sz="2000" dirty="0" smtClean="0"/>
            </a:b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</p:txBody>
      </p:sp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655605" y="-318877"/>
            <a:ext cx="622827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cs-CZ" sz="2800" b="1" dirty="0" err="1">
                <a:solidFill>
                  <a:srgbClr val="C00000"/>
                </a:solidFill>
                <a:latin typeface="Verdana" pitchFamily="34" charset="0"/>
              </a:rPr>
              <a:t>Eligible</a:t>
            </a:r>
            <a:r>
              <a:rPr lang="cs-CZ" sz="2800" b="1" dirty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cs-CZ" sz="2800" b="1" dirty="0" err="1">
                <a:solidFill>
                  <a:srgbClr val="C00000"/>
                </a:solidFill>
                <a:latin typeface="Verdana" pitchFamily="34" charset="0"/>
              </a:rPr>
              <a:t>Expenditures</a:t>
            </a:r>
            <a:r>
              <a:rPr lang="cs-CZ" sz="2800" b="1" dirty="0">
                <a:solidFill>
                  <a:srgbClr val="C00000"/>
                </a:solidFill>
                <a:latin typeface="Verdana" pitchFamily="34" charset="0"/>
              </a:rPr>
              <a:t> </a:t>
            </a:r>
            <a:endParaRPr lang="cs-CZ" sz="2800" b="1" dirty="0" smtClean="0">
              <a:solidFill>
                <a:srgbClr val="C00000"/>
              </a:solidFill>
              <a:latin typeface="Verdana" pitchFamily="34" charset="0"/>
            </a:endParaRPr>
          </a:p>
          <a:p>
            <a:pPr marL="342900" indent="-342900">
              <a:buFont typeface="Arial" charset="0"/>
              <a:buNone/>
            </a:pPr>
            <a:r>
              <a:rPr lang="cs-CZ" sz="2000" b="1" dirty="0" smtClean="0">
                <a:solidFill>
                  <a:srgbClr val="4D4D4D"/>
                </a:solidFill>
                <a:latin typeface="Verdana" pitchFamily="34" charset="0"/>
              </a:rPr>
              <a:t>Basic </a:t>
            </a:r>
            <a:r>
              <a:rPr lang="cs-CZ" sz="2000" b="1" dirty="0" err="1" smtClean="0">
                <a:solidFill>
                  <a:srgbClr val="4D4D4D"/>
                </a:solidFill>
                <a:latin typeface="Verdana" pitchFamily="34" charset="0"/>
              </a:rPr>
              <a:t>Rules</a:t>
            </a:r>
            <a:endParaRPr lang="cs-CZ" sz="2000" b="1" dirty="0" smtClean="0">
              <a:solidFill>
                <a:srgbClr val="4D4D4D"/>
              </a:solidFill>
              <a:latin typeface="Verdana" pitchFamily="34" charset="0"/>
            </a:endParaRPr>
          </a:p>
          <a:p>
            <a:pPr marL="342900" indent="-342900">
              <a:buFont typeface="Arial" charset="0"/>
              <a:buNone/>
            </a:pPr>
            <a:r>
              <a:rPr lang="cs-CZ" sz="2000" b="1" dirty="0" err="1" smtClean="0">
                <a:solidFill>
                  <a:srgbClr val="4D4D4D"/>
                </a:solidFill>
                <a:latin typeface="Verdana" pitchFamily="34" charset="0"/>
              </a:rPr>
              <a:t>When</a:t>
            </a:r>
            <a:r>
              <a:rPr lang="cs-CZ" sz="2000" b="1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cs-CZ" sz="2000" b="1" dirty="0" err="1" smtClean="0">
                <a:solidFill>
                  <a:srgbClr val="4D4D4D"/>
                </a:solidFill>
                <a:latin typeface="Verdana" pitchFamily="34" charset="0"/>
              </a:rPr>
              <a:t>is</a:t>
            </a:r>
            <a:r>
              <a:rPr lang="cs-CZ" sz="2000" b="1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cs-CZ" sz="2000" b="1" dirty="0" err="1" smtClean="0">
                <a:solidFill>
                  <a:srgbClr val="4D4D4D"/>
                </a:solidFill>
                <a:latin typeface="Verdana" pitchFamily="34" charset="0"/>
              </a:rPr>
              <a:t>expenditure</a:t>
            </a:r>
            <a:r>
              <a:rPr lang="cs-CZ" sz="2000" b="1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cs-CZ" sz="2000" b="1" dirty="0" err="1" smtClean="0">
                <a:solidFill>
                  <a:srgbClr val="4D4D4D"/>
                </a:solidFill>
                <a:latin typeface="Verdana" pitchFamily="34" charset="0"/>
              </a:rPr>
              <a:t>eligible</a:t>
            </a:r>
            <a:endParaRPr lang="fr-FR" sz="20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85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461176" y="1104260"/>
            <a:ext cx="8245501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Is determined according to the usual accounting and management principles of organization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Must be recorded in the accounts of the participant (depreciation, overhead)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Is </a:t>
            </a:r>
            <a:r>
              <a:rPr lang="en-US" sz="2000" b="1" dirty="0" smtClean="0"/>
              <a:t>reasonable</a:t>
            </a:r>
            <a:r>
              <a:rPr lang="cs-CZ" sz="2000" dirty="0"/>
              <a:t>,</a:t>
            </a:r>
            <a:r>
              <a:rPr lang="en-US" sz="2000" dirty="0" smtClean="0"/>
              <a:t> </a:t>
            </a:r>
            <a:r>
              <a:rPr lang="en-US" sz="2000" b="1" dirty="0" smtClean="0"/>
              <a:t>economical</a:t>
            </a:r>
            <a:r>
              <a:rPr lang="en-US" sz="2000" dirty="0" smtClean="0"/>
              <a:t> (cost / performance ratio)</a:t>
            </a:r>
            <a:r>
              <a:rPr lang="cs-CZ" sz="2000" dirty="0" smtClean="0"/>
              <a:t> </a:t>
            </a:r>
            <a:r>
              <a:rPr lang="en-US" sz="2000" dirty="0"/>
              <a:t>, </a:t>
            </a:r>
            <a:r>
              <a:rPr lang="en-US" sz="2000" b="1" dirty="0"/>
              <a:t>efficient</a:t>
            </a:r>
            <a:r>
              <a:rPr lang="en-US" sz="2000" dirty="0"/>
              <a:t> </a:t>
            </a:r>
            <a:r>
              <a:rPr lang="cs-CZ" sz="2000" dirty="0" smtClean="0"/>
              <a:t> (</a:t>
            </a:r>
            <a:r>
              <a:rPr lang="cs-CZ" sz="2000" dirty="0" err="1" smtClean="0"/>
              <a:t>directly</a:t>
            </a:r>
            <a:r>
              <a:rPr lang="cs-CZ" sz="2000" dirty="0" smtClean="0"/>
              <a:t> </a:t>
            </a:r>
            <a:r>
              <a:rPr lang="cs-CZ" sz="2000" dirty="0" err="1" smtClean="0"/>
              <a:t>linked</a:t>
            </a:r>
            <a:r>
              <a:rPr lang="cs-CZ" sz="2000" dirty="0" smtClean="0"/>
              <a:t> to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project</a:t>
            </a:r>
            <a:r>
              <a:rPr lang="cs-CZ" sz="2000" dirty="0" smtClean="0"/>
              <a:t>)</a:t>
            </a:r>
            <a:endParaRPr lang="en-US" sz="20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Cleanse of ineligible expenditure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All financial transactions must be documented for audit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/>
              <a:t>Data archiving 10 years </a:t>
            </a:r>
            <a:r>
              <a:rPr lang="en-US" sz="2000" dirty="0" smtClean="0"/>
              <a:t>from 1.1. year after approval of the final report on the Czech-Norwegian research program</a:t>
            </a:r>
            <a:r>
              <a:rPr lang="cs-CZ" sz="2000" dirty="0" smtClean="0"/>
              <a:t> /(</a:t>
            </a:r>
            <a:r>
              <a:rPr lang="cs-CZ" sz="2000" dirty="0" err="1" smtClean="0"/>
              <a:t>approx</a:t>
            </a:r>
            <a:r>
              <a:rPr lang="cs-CZ" sz="2000" dirty="0" smtClean="0"/>
              <a:t>. 2019)</a:t>
            </a:r>
            <a:endParaRPr lang="en-US" sz="20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Exceptionally, </a:t>
            </a:r>
            <a:r>
              <a:rPr lang="en-US" sz="2000" b="1" dirty="0" smtClean="0"/>
              <a:t>payments</a:t>
            </a:r>
            <a:r>
              <a:rPr lang="en-US" sz="2000" dirty="0" smtClean="0"/>
              <a:t> can be made </a:t>
            </a:r>
            <a:r>
              <a:rPr lang="en-US" sz="2000" b="1" dirty="0" smtClean="0"/>
              <a:t>30 days of the completion of the project</a:t>
            </a:r>
            <a:r>
              <a:rPr lang="en-US" sz="2000" dirty="0" smtClean="0"/>
              <a:t> (personal expenses, payment of invoices)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</p:txBody>
      </p:sp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655605" y="-112143"/>
            <a:ext cx="622827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sz="2800" b="1" smtClean="0">
                <a:solidFill>
                  <a:srgbClr val="C00000"/>
                </a:solidFill>
                <a:latin typeface="Verdana" pitchFamily="34" charset="0"/>
              </a:rPr>
              <a:t>Eligible Expenditures </a:t>
            </a:r>
          </a:p>
          <a:p>
            <a:pPr marL="342900" indent="-342900">
              <a:buFont typeface="Arial" charset="0"/>
              <a:buNone/>
            </a:pPr>
            <a:r>
              <a:rPr lang="en-US" sz="2000" b="1" smtClean="0">
                <a:solidFill>
                  <a:srgbClr val="4D4D4D"/>
                </a:solidFill>
                <a:latin typeface="Verdana" pitchFamily="34" charset="0"/>
              </a:rPr>
              <a:t>Basic Rules</a:t>
            </a:r>
          </a:p>
          <a:p>
            <a:pPr marL="342900" indent="-342900">
              <a:buFont typeface="Arial" charset="0"/>
              <a:buNone/>
            </a:pPr>
            <a:r>
              <a:rPr lang="en-US" sz="2000" b="1" smtClean="0">
                <a:solidFill>
                  <a:srgbClr val="4D4D4D"/>
                </a:solidFill>
                <a:latin typeface="Verdana" pitchFamily="34" charset="0"/>
              </a:rPr>
              <a:t>When is expenditure eligible</a:t>
            </a:r>
            <a:endParaRPr lang="en-US" sz="2000" b="1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95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591995" y="1225689"/>
            <a:ext cx="782416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Proof meets Act. 563/1991 Coll., On Accounting</a:t>
            </a:r>
            <a:endParaRPr lang="cs-CZ" sz="20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Accounting </a:t>
            </a:r>
            <a:r>
              <a:rPr lang="en-US" sz="2000" dirty="0"/>
              <a:t>documents is correct, complete, conclusive, understandable and chronologically </a:t>
            </a:r>
            <a:r>
              <a:rPr lang="en-US" sz="2000" dirty="0" smtClean="0"/>
              <a:t>led</a:t>
            </a:r>
            <a:endParaRPr lang="cs-CZ" sz="20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/>
              <a:t>Expenditure </a:t>
            </a:r>
            <a:r>
              <a:rPr lang="en-US" sz="2000" b="1" dirty="0"/>
              <a:t>conducted with a clear link to the program </a:t>
            </a:r>
            <a:r>
              <a:rPr lang="en-US" sz="2000" dirty="0"/>
              <a:t>(</a:t>
            </a:r>
            <a:r>
              <a:rPr lang="en-US" sz="2000" dirty="0" err="1"/>
              <a:t>eg</a:t>
            </a:r>
            <a:r>
              <a:rPr lang="en-US" sz="2000" dirty="0"/>
              <a:t>. </a:t>
            </a:r>
            <a:r>
              <a:rPr lang="cs-CZ" sz="2000" dirty="0" smtClean="0"/>
              <a:t>p</a:t>
            </a:r>
            <a:r>
              <a:rPr lang="en-US" sz="2000" dirty="0" err="1" smtClean="0"/>
              <a:t>roject</a:t>
            </a:r>
            <a:r>
              <a:rPr lang="en-US" sz="2000" dirty="0" smtClean="0"/>
              <a:t> code</a:t>
            </a:r>
            <a:r>
              <a:rPr lang="cs-CZ" sz="2000" dirty="0" smtClean="0"/>
              <a:t>,</a:t>
            </a:r>
            <a:r>
              <a:rPr lang="en-US" sz="2000" dirty="0" smtClean="0"/>
              <a:t> </a:t>
            </a:r>
            <a:r>
              <a:rPr lang="en-US" sz="2000" dirty="0"/>
              <a:t>name on the invoice</a:t>
            </a:r>
            <a:r>
              <a:rPr lang="en-US" sz="2000" dirty="0" smtClean="0"/>
              <a:t>)</a:t>
            </a:r>
            <a:endParaRPr lang="cs-CZ" sz="20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err="1"/>
              <a:t>Own</a:t>
            </a:r>
            <a:r>
              <a:rPr lang="en-US" sz="2000" dirty="0"/>
              <a:t> resources separated from the support (grant CZ09)</a:t>
            </a:r>
            <a:endParaRPr lang="cs-CZ" sz="200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When </a:t>
            </a:r>
            <a:r>
              <a:rPr lang="en-US" sz="2000" dirty="0"/>
              <a:t>checking the records the recipient </a:t>
            </a:r>
            <a:r>
              <a:rPr lang="cs-CZ" sz="2000" dirty="0" err="1"/>
              <a:t>provide</a:t>
            </a:r>
            <a:r>
              <a:rPr lang="cs-CZ" sz="2000" dirty="0"/>
              <a:t> </a:t>
            </a:r>
            <a:r>
              <a:rPr lang="en-US" sz="2000" dirty="0"/>
              <a:t>full</a:t>
            </a:r>
            <a:r>
              <a:rPr lang="cs-CZ" sz="2000" dirty="0"/>
              <a:t> </a:t>
            </a:r>
            <a:r>
              <a:rPr lang="cs-CZ" sz="2000" dirty="0" err="1"/>
              <a:t>documentation</a:t>
            </a:r>
            <a:r>
              <a:rPr lang="cs-CZ" sz="2000" dirty="0"/>
              <a:t> </a:t>
            </a:r>
            <a:r>
              <a:rPr lang="en-US" sz="2000" dirty="0"/>
              <a:t>(from order entry and invoice after the bank statement)</a:t>
            </a:r>
            <a:endParaRPr lang="cs-CZ" sz="200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/>
              <a:t>Costs </a:t>
            </a:r>
            <a:r>
              <a:rPr lang="en-US" sz="2000" b="1" dirty="0"/>
              <a:t>incurred and paid by the partner are eligible under the same conditions as the expenses incurred and paid by the </a:t>
            </a:r>
            <a:r>
              <a:rPr lang="en-US" sz="2000" b="1" dirty="0" smtClean="0"/>
              <a:t>beneficiary</a:t>
            </a:r>
            <a:endParaRPr lang="cs-CZ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</p:txBody>
      </p:sp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655605" y="-112143"/>
            <a:ext cx="6228274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charset="0"/>
              <a:buNone/>
            </a:pPr>
            <a:r>
              <a:rPr lang="cs-CZ" sz="2800" b="1" dirty="0" err="1">
                <a:solidFill>
                  <a:srgbClr val="C00000"/>
                </a:solidFill>
                <a:latin typeface="Verdana" pitchFamily="34" charset="0"/>
              </a:rPr>
              <a:t>Eligible</a:t>
            </a:r>
            <a:r>
              <a:rPr lang="cs-CZ" sz="2800" b="1" dirty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cs-CZ" sz="2800" b="1" dirty="0" err="1">
                <a:solidFill>
                  <a:srgbClr val="C00000"/>
                </a:solidFill>
                <a:latin typeface="Verdana" pitchFamily="34" charset="0"/>
              </a:rPr>
              <a:t>Expenditures</a:t>
            </a:r>
            <a:r>
              <a:rPr lang="cs-CZ" sz="2800" b="1" dirty="0">
                <a:solidFill>
                  <a:srgbClr val="C00000"/>
                </a:solidFill>
                <a:latin typeface="Verdana" pitchFamily="34" charset="0"/>
              </a:rPr>
              <a:t> </a:t>
            </a:r>
            <a:endParaRPr lang="cs-CZ" sz="2800" b="1" dirty="0" smtClean="0">
              <a:solidFill>
                <a:srgbClr val="C00000"/>
              </a:solidFill>
              <a:latin typeface="Verdana" pitchFamily="34" charset="0"/>
            </a:endParaRPr>
          </a:p>
          <a:p>
            <a:pPr marL="342900" indent="-342900">
              <a:spcAft>
                <a:spcPts val="600"/>
              </a:spcAft>
              <a:buFont typeface="Arial" charset="0"/>
              <a:buNone/>
            </a:pPr>
            <a:r>
              <a:rPr lang="cs-CZ" sz="2000" b="1" dirty="0" err="1" smtClean="0">
                <a:solidFill>
                  <a:srgbClr val="4D4D4D"/>
                </a:solidFill>
                <a:latin typeface="Verdana" pitchFamily="34" charset="0"/>
              </a:rPr>
              <a:t>Accounting</a:t>
            </a:r>
            <a:endParaRPr lang="fr-FR" sz="20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41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215658" y="1190524"/>
            <a:ext cx="8721607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The staff performing specific </a:t>
            </a:r>
            <a:r>
              <a:rPr lang="en-US" sz="2000" b="1" dirty="0"/>
              <a:t>professional activities </a:t>
            </a:r>
            <a:r>
              <a:rPr lang="en-US" sz="2000" dirty="0"/>
              <a:t>necessary to achieve project goals or performing activities related to project management (</a:t>
            </a:r>
            <a:r>
              <a:rPr lang="en-US" sz="2000" dirty="0" smtClean="0"/>
              <a:t>coordinator)</a:t>
            </a:r>
            <a:endParaRPr lang="cs-CZ" sz="20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Calculating </a:t>
            </a:r>
            <a:r>
              <a:rPr lang="en-US" sz="2000" dirty="0"/>
              <a:t>the amount of personal expenditure is derived from the common practice in the </a:t>
            </a:r>
            <a:r>
              <a:rPr lang="en-US" sz="2000" dirty="0" smtClean="0"/>
              <a:t>organization</a:t>
            </a:r>
            <a:endParaRPr lang="cs-CZ" sz="20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/>
              <a:t>The </a:t>
            </a:r>
            <a:r>
              <a:rPr lang="en-US" sz="2000" b="1" dirty="0"/>
              <a:t>employee must </a:t>
            </a:r>
            <a:r>
              <a:rPr lang="cs-CZ" sz="2000" b="1" dirty="0" err="1" smtClean="0"/>
              <a:t>have</a:t>
            </a:r>
            <a:r>
              <a:rPr lang="cs-CZ" sz="2000" b="1" dirty="0" smtClean="0"/>
              <a:t> a </a:t>
            </a:r>
            <a:r>
              <a:rPr lang="cs-CZ" sz="2000" b="1" dirty="0" err="1" smtClean="0"/>
              <a:t>contract</a:t>
            </a:r>
            <a:r>
              <a:rPr lang="en-US" sz="2000" b="1" dirty="0" smtClean="0"/>
              <a:t> </a:t>
            </a:r>
            <a:r>
              <a:rPr lang="en-US" sz="2000" b="1" dirty="0"/>
              <a:t>with an </a:t>
            </a:r>
            <a:r>
              <a:rPr lang="en-US" sz="2000" b="1" dirty="0" smtClean="0"/>
              <a:t>organization </a:t>
            </a:r>
            <a:r>
              <a:rPr lang="en-US" sz="2000" dirty="0"/>
              <a:t>for a definite or indefinite period, whether in the form of </a:t>
            </a:r>
            <a:r>
              <a:rPr lang="cs-CZ" sz="2000" dirty="0" err="1" smtClean="0"/>
              <a:t>agreement</a:t>
            </a:r>
            <a:r>
              <a:rPr lang="cs-CZ" sz="2000" dirty="0" smtClean="0"/>
              <a:t> </a:t>
            </a:r>
            <a:r>
              <a:rPr lang="en-US" sz="2000" dirty="0" smtClean="0"/>
              <a:t>- </a:t>
            </a:r>
            <a:r>
              <a:rPr lang="en-US" sz="2000" dirty="0"/>
              <a:t>changes in employment contracts to be reported! (Labor </a:t>
            </a:r>
            <a:r>
              <a:rPr lang="cs-CZ" sz="2000" dirty="0" err="1" smtClean="0"/>
              <a:t>agreement</a:t>
            </a:r>
            <a:r>
              <a:rPr lang="en-US" sz="2000" dirty="0" smtClean="0"/>
              <a:t> </a:t>
            </a:r>
            <a:r>
              <a:rPr lang="en-US" sz="2000" dirty="0"/>
              <a:t>must be </a:t>
            </a:r>
            <a:r>
              <a:rPr lang="cs-CZ" sz="2000" dirty="0" err="1" smtClean="0"/>
              <a:t>signed</a:t>
            </a:r>
            <a:r>
              <a:rPr lang="cs-CZ" sz="2000" dirty="0" smtClean="0"/>
              <a:t> </a:t>
            </a:r>
            <a:r>
              <a:rPr lang="en-US" sz="2000" dirty="0" smtClean="0"/>
              <a:t>before </a:t>
            </a:r>
            <a:r>
              <a:rPr lang="en-US" sz="2000" dirty="0"/>
              <a:t>the emergence of the personal expenses</a:t>
            </a:r>
            <a:r>
              <a:rPr lang="en-US" sz="2000" dirty="0" smtClean="0"/>
              <a:t>.)</a:t>
            </a:r>
            <a:endParaRPr lang="cs-CZ" sz="20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Financial </a:t>
            </a:r>
            <a:r>
              <a:rPr lang="en-US" sz="2000" dirty="0"/>
              <a:t>reward may </a:t>
            </a:r>
            <a:r>
              <a:rPr lang="cs-CZ" sz="2000" dirty="0" smtClean="0"/>
              <a:t>not </a:t>
            </a:r>
            <a:r>
              <a:rPr lang="en-US" sz="2000" dirty="0" smtClean="0"/>
              <a:t>be </a:t>
            </a:r>
            <a:r>
              <a:rPr lang="en-US" sz="2000" dirty="0"/>
              <a:t>higher than normal expenses according to expertise, time and place in the organization. (</a:t>
            </a:r>
            <a:r>
              <a:rPr lang="en-US" sz="2000" dirty="0" err="1"/>
              <a:t>eg</a:t>
            </a:r>
            <a:r>
              <a:rPr lang="en-US" sz="2000" dirty="0"/>
              <a:t>. a foreigner working in the country</a:t>
            </a:r>
            <a:r>
              <a:rPr lang="en-US" sz="2000" dirty="0" smtClean="0"/>
              <a:t>)</a:t>
            </a:r>
            <a:endParaRPr lang="cs-CZ" sz="2000" dirty="0" smtClean="0"/>
          </a:p>
        </p:txBody>
      </p:sp>
      <p:sp>
        <p:nvSpPr>
          <p:cNvPr id="4" name="ZoneTexte 8"/>
          <p:cNvSpPr txBox="1">
            <a:spLocks noChangeArrowheads="1"/>
          </p:cNvSpPr>
          <p:nvPr/>
        </p:nvSpPr>
        <p:spPr bwMode="auto">
          <a:xfrm>
            <a:off x="215659" y="2298"/>
            <a:ext cx="6228274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charset="0"/>
              <a:buNone/>
            </a:pPr>
            <a:r>
              <a:rPr lang="cs-CZ" sz="2800" b="1" dirty="0" err="1">
                <a:solidFill>
                  <a:srgbClr val="C00000"/>
                </a:solidFill>
                <a:latin typeface="Verdana" pitchFamily="34" charset="0"/>
              </a:rPr>
              <a:t>Eligible</a:t>
            </a:r>
            <a:r>
              <a:rPr lang="cs-CZ" sz="2800" b="1" dirty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cs-CZ" sz="2800" b="1" dirty="0" err="1">
                <a:solidFill>
                  <a:srgbClr val="C00000"/>
                </a:solidFill>
                <a:latin typeface="Verdana" pitchFamily="34" charset="0"/>
              </a:rPr>
              <a:t>Expenditures</a:t>
            </a:r>
            <a:r>
              <a:rPr lang="cs-CZ" sz="2800" b="1" dirty="0">
                <a:solidFill>
                  <a:srgbClr val="C00000"/>
                </a:solidFill>
                <a:latin typeface="Verdana" pitchFamily="34" charset="0"/>
              </a:rPr>
              <a:t> </a:t>
            </a:r>
          </a:p>
          <a:p>
            <a:pPr marL="342900" indent="-342900">
              <a:buFont typeface="Arial" charset="0"/>
              <a:buNone/>
            </a:pPr>
            <a:r>
              <a:rPr lang="cs-CZ" sz="2400" b="1" dirty="0" err="1" smtClean="0">
                <a:solidFill>
                  <a:srgbClr val="4D4D4D"/>
                </a:solidFill>
                <a:latin typeface="Verdana" pitchFamily="34" charset="0"/>
              </a:rPr>
              <a:t>Personnel</a:t>
            </a:r>
            <a:r>
              <a:rPr lang="cs-CZ" sz="2400" b="1" dirty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cs-CZ" sz="2400" b="1" dirty="0" err="1">
                <a:solidFill>
                  <a:srgbClr val="4D4D4D"/>
                </a:solidFill>
                <a:latin typeface="Verdana" pitchFamily="34" charset="0"/>
              </a:rPr>
              <a:t>Expenditures</a:t>
            </a:r>
            <a:endParaRPr lang="fr-FR" sz="24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67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215658" y="1190524"/>
            <a:ext cx="8721607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Reimbursed </a:t>
            </a:r>
            <a:r>
              <a:rPr lang="en-US" sz="2000" dirty="0"/>
              <a:t>only actually worked and reported hours - we recommend using </a:t>
            </a:r>
            <a:r>
              <a:rPr lang="cs-CZ" sz="2000" dirty="0" smtClean="0"/>
              <a:t>T</a:t>
            </a:r>
            <a:r>
              <a:rPr lang="en-US" sz="2000" dirty="0" err="1" smtClean="0"/>
              <a:t>imesheets</a:t>
            </a:r>
            <a:r>
              <a:rPr lang="en-US" sz="2000" dirty="0" smtClean="0"/>
              <a:t> </a:t>
            </a:r>
            <a:r>
              <a:rPr lang="cs-CZ" sz="2000" dirty="0" smtClean="0"/>
              <a:t>f</a:t>
            </a:r>
            <a:r>
              <a:rPr lang="en-US" sz="2000" dirty="0" smtClean="0"/>
              <a:t>or </a:t>
            </a:r>
            <a:r>
              <a:rPr lang="en-US" sz="2000" dirty="0"/>
              <a:t>all </a:t>
            </a:r>
            <a:r>
              <a:rPr lang="en-US" sz="2000" dirty="0" smtClean="0"/>
              <a:t>employees</a:t>
            </a:r>
            <a:endParaRPr lang="cs-CZ" sz="20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Timesheets </a:t>
            </a:r>
            <a:r>
              <a:rPr lang="en-US" sz="2000" dirty="0"/>
              <a:t>are mandatory only if 100% of the worker's </a:t>
            </a:r>
            <a:r>
              <a:rPr lang="cs-CZ" sz="2000" dirty="0" err="1" smtClean="0"/>
              <a:t>load</a:t>
            </a:r>
            <a:r>
              <a:rPr lang="en-US" sz="2000" dirty="0" smtClean="0"/>
              <a:t> </a:t>
            </a:r>
            <a:r>
              <a:rPr lang="en-US" sz="2000" dirty="0"/>
              <a:t>to the project - time registration is carried out in accordance with normal practice in the </a:t>
            </a:r>
            <a:r>
              <a:rPr lang="en-US" sz="2000" dirty="0" smtClean="0"/>
              <a:t>organization</a:t>
            </a:r>
            <a:endParaRPr lang="cs-CZ" sz="20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Overtime </a:t>
            </a:r>
            <a:r>
              <a:rPr lang="en-US" sz="2000" dirty="0"/>
              <a:t>NOT </a:t>
            </a:r>
            <a:r>
              <a:rPr lang="en-US" sz="2000" dirty="0" smtClean="0"/>
              <a:t>ALLOWED</a:t>
            </a:r>
            <a:endParaRPr lang="cs-CZ" sz="20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To </a:t>
            </a:r>
            <a:r>
              <a:rPr lang="en-US" sz="2000" dirty="0"/>
              <a:t>total staff costs are </a:t>
            </a:r>
            <a:r>
              <a:rPr lang="cs-CZ" sz="2000" dirty="0"/>
              <a:t>g</a:t>
            </a:r>
            <a:r>
              <a:rPr lang="en-US" sz="2000" dirty="0" smtClean="0"/>
              <a:t>ross </a:t>
            </a:r>
            <a:r>
              <a:rPr lang="en-US" sz="2000" dirty="0"/>
              <a:t>salary, social security and health insurance </a:t>
            </a:r>
            <a:r>
              <a:rPr lang="en-US" sz="2000" dirty="0" smtClean="0"/>
              <a:t>(</a:t>
            </a:r>
            <a:r>
              <a:rPr lang="cs-CZ" sz="2000" dirty="0" err="1" smtClean="0"/>
              <a:t>or</a:t>
            </a:r>
            <a:r>
              <a:rPr lang="cs-CZ" sz="2000" dirty="0" smtClean="0"/>
              <a:t> </a:t>
            </a:r>
            <a:r>
              <a:rPr lang="cs-CZ" sz="2000" dirty="0" err="1" smtClean="0"/>
              <a:t>other</a:t>
            </a:r>
            <a:r>
              <a:rPr lang="cs-CZ" sz="2000" dirty="0" smtClean="0"/>
              <a:t> </a:t>
            </a:r>
            <a:r>
              <a:rPr lang="cs-CZ" sz="2000" dirty="0" err="1" smtClean="0"/>
              <a:t>compulsory</a:t>
            </a:r>
            <a:r>
              <a:rPr lang="cs-CZ" sz="2000" dirty="0" smtClean="0"/>
              <a:t> c</a:t>
            </a:r>
            <a:r>
              <a:rPr lang="en-US" sz="2000" dirty="0" err="1" smtClean="0"/>
              <a:t>harges</a:t>
            </a:r>
            <a:r>
              <a:rPr lang="en-US" sz="2000" dirty="0" smtClean="0"/>
              <a:t>)</a:t>
            </a:r>
            <a:endParaRPr lang="cs-CZ" sz="20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/>
              <a:t>You </a:t>
            </a:r>
            <a:r>
              <a:rPr lang="en-US" sz="2000" b="1" dirty="0"/>
              <a:t>can include the usual rewards </a:t>
            </a:r>
            <a:r>
              <a:rPr lang="en-US" sz="2000" dirty="0"/>
              <a:t>that correspond to common practice in the </a:t>
            </a:r>
            <a:r>
              <a:rPr lang="en-US" sz="2000" dirty="0" smtClean="0"/>
              <a:t>organization</a:t>
            </a:r>
            <a:endParaRPr lang="cs-CZ" sz="20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/>
              <a:t>Exceptional </a:t>
            </a:r>
            <a:r>
              <a:rPr lang="en-US" sz="2000" b="1" dirty="0"/>
              <a:t>rewards </a:t>
            </a:r>
            <a:r>
              <a:rPr lang="cs-CZ" sz="2000" dirty="0" smtClean="0"/>
              <a:t>– </a:t>
            </a:r>
            <a:r>
              <a:rPr lang="cs-CZ" sz="2000" dirty="0" err="1" smtClean="0"/>
              <a:t>only</a:t>
            </a:r>
            <a:r>
              <a:rPr lang="cs-CZ" sz="2000" dirty="0" smtClean="0"/>
              <a:t> </a:t>
            </a:r>
            <a:r>
              <a:rPr lang="cs-CZ" sz="2000" dirty="0" err="1" smtClean="0"/>
              <a:t>if</a:t>
            </a:r>
            <a:r>
              <a:rPr lang="cs-CZ" sz="2000" dirty="0" smtClean="0"/>
              <a:t> extra </a:t>
            </a:r>
            <a:r>
              <a:rPr lang="cs-CZ" sz="2000" dirty="0" err="1" smtClean="0"/>
              <a:t>work</a:t>
            </a:r>
            <a:r>
              <a:rPr lang="cs-CZ" sz="2000" dirty="0" smtClean="0"/>
              <a:t> and extra </a:t>
            </a:r>
            <a:r>
              <a:rPr lang="cs-CZ" sz="2000" dirty="0" err="1" smtClean="0"/>
              <a:t>results</a:t>
            </a:r>
            <a:r>
              <a:rPr lang="cs-CZ" sz="2000" dirty="0" smtClean="0"/>
              <a:t> are </a:t>
            </a:r>
            <a:r>
              <a:rPr lang="cs-CZ" sz="2000" dirty="0" err="1" smtClean="0"/>
              <a:t>delivered</a:t>
            </a:r>
            <a:endParaRPr lang="cs-CZ" sz="2000" dirty="0" smtClean="0"/>
          </a:p>
        </p:txBody>
      </p:sp>
      <p:sp>
        <p:nvSpPr>
          <p:cNvPr id="4" name="ZoneTexte 8"/>
          <p:cNvSpPr txBox="1">
            <a:spLocks noChangeArrowheads="1"/>
          </p:cNvSpPr>
          <p:nvPr/>
        </p:nvSpPr>
        <p:spPr bwMode="auto">
          <a:xfrm>
            <a:off x="215659" y="2298"/>
            <a:ext cx="6228274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charset="0"/>
              <a:buNone/>
            </a:pPr>
            <a:r>
              <a:rPr lang="cs-CZ" sz="2800" b="1" dirty="0" err="1">
                <a:solidFill>
                  <a:srgbClr val="C00000"/>
                </a:solidFill>
                <a:latin typeface="Verdana" pitchFamily="34" charset="0"/>
              </a:rPr>
              <a:t>Eligible</a:t>
            </a:r>
            <a:r>
              <a:rPr lang="cs-CZ" sz="2800" b="1" dirty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cs-CZ" sz="2800" b="1" dirty="0" err="1">
                <a:solidFill>
                  <a:srgbClr val="C00000"/>
                </a:solidFill>
                <a:latin typeface="Verdana" pitchFamily="34" charset="0"/>
              </a:rPr>
              <a:t>Expenditures</a:t>
            </a:r>
            <a:r>
              <a:rPr lang="cs-CZ" sz="2800" b="1" dirty="0">
                <a:solidFill>
                  <a:srgbClr val="C00000"/>
                </a:solidFill>
                <a:latin typeface="Verdana" pitchFamily="34" charset="0"/>
              </a:rPr>
              <a:t> </a:t>
            </a:r>
          </a:p>
          <a:p>
            <a:pPr marL="342900" indent="-342900">
              <a:buFont typeface="Arial" charset="0"/>
              <a:buNone/>
            </a:pPr>
            <a:r>
              <a:rPr lang="cs-CZ" sz="2400" b="1" dirty="0" err="1" smtClean="0">
                <a:solidFill>
                  <a:srgbClr val="4D4D4D"/>
                </a:solidFill>
                <a:latin typeface="Verdana" pitchFamily="34" charset="0"/>
              </a:rPr>
              <a:t>Personnel</a:t>
            </a:r>
            <a:r>
              <a:rPr lang="cs-CZ" sz="2400" b="1" dirty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cs-CZ" sz="2400" b="1" dirty="0" err="1">
                <a:solidFill>
                  <a:srgbClr val="4D4D4D"/>
                </a:solidFill>
                <a:latin typeface="Verdana" pitchFamily="34" charset="0"/>
              </a:rPr>
              <a:t>Expenditures</a:t>
            </a:r>
            <a:endParaRPr lang="fr-FR" sz="24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4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491705" y="1336436"/>
            <a:ext cx="8186469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b="1" dirty="0"/>
              <a:t>D</a:t>
            </a:r>
            <a:r>
              <a:rPr lang="en-US" sz="2000" b="1" dirty="0" err="1" smtClean="0"/>
              <a:t>epreciation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is</a:t>
            </a:r>
            <a:r>
              <a:rPr lang="cs-CZ" sz="2000" b="1" dirty="0" smtClean="0"/>
              <a:t> </a:t>
            </a:r>
            <a:r>
              <a:rPr lang="cs-CZ" sz="2000" b="1" dirty="0" err="1"/>
              <a:t>e</a:t>
            </a:r>
            <a:r>
              <a:rPr lang="cs-CZ" sz="2000" b="1" dirty="0" err="1" smtClean="0"/>
              <a:t>ligible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expenditure</a:t>
            </a:r>
            <a:r>
              <a:rPr lang="en-US" sz="2000" dirty="0" smtClean="0"/>
              <a:t>, </a:t>
            </a:r>
            <a:r>
              <a:rPr lang="en-US" sz="2000" dirty="0"/>
              <a:t>rather than the purchase price </a:t>
            </a:r>
            <a:r>
              <a:rPr lang="en-US" sz="2000" dirty="0" smtClean="0"/>
              <a:t>– </a:t>
            </a:r>
            <a:r>
              <a:rPr lang="cs-CZ" sz="2000" dirty="0" err="1" smtClean="0"/>
              <a:t>which</a:t>
            </a:r>
            <a:r>
              <a:rPr lang="cs-CZ" sz="2000" dirty="0" smtClean="0"/>
              <a:t> </a:t>
            </a:r>
            <a:r>
              <a:rPr lang="en-US" sz="2000" dirty="0" smtClean="0"/>
              <a:t>must </a:t>
            </a:r>
            <a:r>
              <a:rPr lang="en-US" sz="2000" dirty="0"/>
              <a:t>be accompanied by an </a:t>
            </a:r>
            <a:r>
              <a:rPr lang="en-US" sz="2000" dirty="0" smtClean="0"/>
              <a:t>invoice</a:t>
            </a:r>
            <a:endParaRPr lang="cs-CZ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According </a:t>
            </a:r>
            <a:r>
              <a:rPr lang="en-US" sz="2000" dirty="0"/>
              <a:t>to the Accounting Act in terms of long-term assets when it is time using the device longer than one year. The minimum cost limit - 40 </a:t>
            </a:r>
            <a:r>
              <a:rPr lang="en-US" sz="2000" dirty="0" smtClean="0"/>
              <a:t>thousand</a:t>
            </a:r>
            <a:r>
              <a:rPr lang="cs-CZ" sz="2000" dirty="0" smtClean="0"/>
              <a:t> CZK f</a:t>
            </a:r>
            <a:r>
              <a:rPr lang="en-US" sz="2000" dirty="0" smtClean="0"/>
              <a:t>or </a:t>
            </a:r>
            <a:r>
              <a:rPr lang="en-US" sz="2000" dirty="0"/>
              <a:t>tangible and </a:t>
            </a:r>
            <a:r>
              <a:rPr lang="en-US" sz="2000" dirty="0" smtClean="0"/>
              <a:t>60 thousand </a:t>
            </a:r>
            <a:r>
              <a:rPr lang="en-US" sz="2000" dirty="0"/>
              <a:t>CZK </a:t>
            </a:r>
            <a:r>
              <a:rPr lang="cs-CZ" sz="2000" dirty="0" err="1" smtClean="0"/>
              <a:t>for</a:t>
            </a:r>
            <a:r>
              <a:rPr lang="en-US" sz="2000" dirty="0" smtClean="0"/>
              <a:t> </a:t>
            </a:r>
            <a:r>
              <a:rPr lang="en-US" sz="2000" dirty="0"/>
              <a:t>intangible assets. </a:t>
            </a:r>
            <a:r>
              <a:rPr lang="cs-CZ" sz="2000" dirty="0" smtClean="0"/>
              <a:t>E</a:t>
            </a:r>
            <a:r>
              <a:rPr lang="en-US" sz="2000" dirty="0" err="1" smtClean="0"/>
              <a:t>xpenditures</a:t>
            </a:r>
            <a:r>
              <a:rPr lang="en-US" sz="2000" dirty="0" smtClean="0"/>
              <a:t> </a:t>
            </a:r>
            <a:r>
              <a:rPr lang="en-US" sz="2000" dirty="0"/>
              <a:t>include </a:t>
            </a:r>
            <a:r>
              <a:rPr lang="cs-CZ" sz="2000" dirty="0" err="1" smtClean="0"/>
              <a:t>also</a:t>
            </a:r>
            <a:r>
              <a:rPr lang="cs-CZ" sz="2000" dirty="0" smtClean="0"/>
              <a:t> </a:t>
            </a:r>
            <a:r>
              <a:rPr lang="en-US" sz="2000" dirty="0"/>
              <a:t>related expenditures (installation, transport, etc</a:t>
            </a:r>
            <a:r>
              <a:rPr lang="en-US" sz="2000" dirty="0" smtClean="0"/>
              <a:t>.)</a:t>
            </a:r>
            <a:endParaRPr lang="cs-CZ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Investments </a:t>
            </a:r>
            <a:r>
              <a:rPr lang="en-US" sz="2000" dirty="0"/>
              <a:t>are tracked </a:t>
            </a:r>
            <a:r>
              <a:rPr lang="en-US" sz="2000" dirty="0" smtClean="0"/>
              <a:t>separately</a:t>
            </a:r>
            <a:r>
              <a:rPr lang="cs-CZ" sz="2000" dirty="0" smtClean="0"/>
              <a:t> by </a:t>
            </a:r>
            <a:r>
              <a:rPr lang="cs-CZ" sz="2000" dirty="0" err="1" smtClean="0"/>
              <a:t>programme</a:t>
            </a:r>
            <a:r>
              <a:rPr lang="cs-CZ" sz="2000" dirty="0" smtClean="0"/>
              <a:t> </a:t>
            </a:r>
            <a:r>
              <a:rPr lang="cs-CZ" sz="2000" dirty="0" err="1" smtClean="0"/>
              <a:t>operator</a:t>
            </a:r>
            <a:endParaRPr lang="cs-CZ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Changes </a:t>
            </a:r>
            <a:r>
              <a:rPr lang="en-US" sz="2000" dirty="0"/>
              <a:t>must be reported in advance and have them approved by the </a:t>
            </a:r>
            <a:r>
              <a:rPr lang="cs-CZ" sz="2000" dirty="0" err="1"/>
              <a:t>p</a:t>
            </a:r>
            <a:r>
              <a:rPr lang="en-US" sz="2000" dirty="0" err="1" smtClean="0"/>
              <a:t>rogramme</a:t>
            </a:r>
            <a:r>
              <a:rPr lang="cs-CZ" sz="2000" dirty="0" smtClean="0"/>
              <a:t> </a:t>
            </a:r>
            <a:r>
              <a:rPr lang="cs-CZ" sz="2000" dirty="0" err="1" smtClean="0"/>
              <a:t>operator</a:t>
            </a:r>
            <a:endParaRPr lang="cs-CZ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property must be included in the accounting records of the project / </a:t>
            </a:r>
            <a:r>
              <a:rPr lang="en-US" sz="2000" dirty="0" smtClean="0"/>
              <a:t>organization</a:t>
            </a:r>
            <a:endParaRPr lang="cs-CZ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Depreciation </a:t>
            </a:r>
            <a:r>
              <a:rPr lang="en-US" sz="2000" dirty="0"/>
              <a:t>of buildings and land are not eligible costs </a:t>
            </a:r>
            <a:r>
              <a:rPr lang="en-US" sz="2000" dirty="0" smtClean="0"/>
              <a:t>CZ09</a:t>
            </a:r>
            <a:endParaRPr lang="cs-CZ" sz="2000" dirty="0" smtClean="0"/>
          </a:p>
        </p:txBody>
      </p:sp>
      <p:sp>
        <p:nvSpPr>
          <p:cNvPr id="4" name="ZoneTexte 8"/>
          <p:cNvSpPr txBox="1">
            <a:spLocks noChangeArrowheads="1"/>
          </p:cNvSpPr>
          <p:nvPr/>
        </p:nvSpPr>
        <p:spPr bwMode="auto">
          <a:xfrm>
            <a:off x="339955" y="-44915"/>
            <a:ext cx="51943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 typeface="Arial" charset="0"/>
              <a:buNone/>
            </a:pPr>
            <a:r>
              <a:rPr lang="cs-CZ" sz="3200" b="1" dirty="0" err="1">
                <a:solidFill>
                  <a:srgbClr val="C00000"/>
                </a:solidFill>
                <a:latin typeface="Verdana" pitchFamily="34" charset="0"/>
              </a:rPr>
              <a:t>Eligible</a:t>
            </a:r>
            <a:r>
              <a:rPr lang="cs-CZ" sz="3200" b="1" dirty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cs-CZ" sz="3200" b="1" dirty="0" err="1">
                <a:solidFill>
                  <a:srgbClr val="C00000"/>
                </a:solidFill>
                <a:latin typeface="Verdana" pitchFamily="34" charset="0"/>
              </a:rPr>
              <a:t>Expenditures</a:t>
            </a:r>
            <a:r>
              <a:rPr lang="cs-CZ" sz="3200" b="1" dirty="0">
                <a:solidFill>
                  <a:srgbClr val="C00000"/>
                </a:solidFill>
                <a:latin typeface="Verdana" pitchFamily="34" charset="0"/>
              </a:rPr>
              <a:t> </a:t>
            </a:r>
          </a:p>
          <a:p>
            <a:pPr marL="342900" indent="-342900">
              <a:spcAft>
                <a:spcPts val="600"/>
              </a:spcAft>
            </a:pPr>
            <a:r>
              <a:rPr lang="cs-CZ" sz="2000" b="1" dirty="0" err="1" smtClean="0">
                <a:solidFill>
                  <a:srgbClr val="4D4D4D"/>
                </a:solidFill>
                <a:latin typeface="Verdana" pitchFamily="34" charset="0"/>
              </a:rPr>
              <a:t>Tangible</a:t>
            </a:r>
            <a:r>
              <a:rPr lang="cs-CZ" sz="2000" b="1" dirty="0" smtClean="0">
                <a:solidFill>
                  <a:srgbClr val="4D4D4D"/>
                </a:solidFill>
                <a:latin typeface="Verdana" pitchFamily="34" charset="0"/>
              </a:rPr>
              <a:t> / </a:t>
            </a:r>
            <a:r>
              <a:rPr lang="cs-CZ" sz="2000" b="1" dirty="0" err="1" smtClean="0">
                <a:solidFill>
                  <a:srgbClr val="4D4D4D"/>
                </a:solidFill>
                <a:latin typeface="Verdana" pitchFamily="34" charset="0"/>
              </a:rPr>
              <a:t>Inangible</a:t>
            </a:r>
            <a:r>
              <a:rPr lang="cs-CZ" sz="2000" b="1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cs-CZ" sz="2000" b="1" dirty="0" err="1">
                <a:solidFill>
                  <a:srgbClr val="4D4D4D"/>
                </a:solidFill>
                <a:latin typeface="Verdana" pitchFamily="34" charset="0"/>
              </a:rPr>
              <a:t>assets</a:t>
            </a:r>
            <a:endParaRPr lang="cs-CZ" sz="2000" b="1" dirty="0">
              <a:solidFill>
                <a:srgbClr val="4D4D4D"/>
              </a:solidFill>
              <a:latin typeface="Verdana" pitchFamily="34" charset="0"/>
            </a:endParaRPr>
          </a:p>
          <a:p>
            <a:pPr marL="342900" indent="-342900">
              <a:spcAft>
                <a:spcPts val="600"/>
              </a:spcAft>
              <a:buFont typeface="Arial" charset="0"/>
              <a:buNone/>
            </a:pPr>
            <a:endParaRPr lang="cs-CZ" sz="2000" b="1" dirty="0" smtClean="0">
              <a:solidFill>
                <a:srgbClr val="4D4D4D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79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491705" y="1225117"/>
            <a:ext cx="824272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Depreciation according to accounting </a:t>
            </a:r>
            <a:r>
              <a:rPr lang="cs-CZ" sz="2000" dirty="0" err="1" smtClean="0"/>
              <a:t>standards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en-US" sz="2000" dirty="0" smtClean="0"/>
              <a:t>beneficiary </a:t>
            </a:r>
            <a:r>
              <a:rPr lang="en-US" sz="2000" dirty="0"/>
              <a:t>or the </a:t>
            </a:r>
            <a:r>
              <a:rPr lang="en-US" sz="2000" dirty="0" smtClean="0"/>
              <a:t>partner</a:t>
            </a:r>
            <a:endParaRPr lang="cs-CZ" sz="20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Depreciation </a:t>
            </a:r>
            <a:r>
              <a:rPr lang="en-US" sz="2000" dirty="0"/>
              <a:t>- fast or </a:t>
            </a:r>
            <a:r>
              <a:rPr lang="cs-CZ" sz="2000" dirty="0" err="1" smtClean="0"/>
              <a:t>regular</a:t>
            </a:r>
            <a:r>
              <a:rPr lang="cs-CZ" sz="2000" dirty="0" smtClean="0"/>
              <a:t>, </a:t>
            </a:r>
            <a:r>
              <a:rPr lang="cs-CZ" sz="2000" dirty="0" err="1" smtClean="0"/>
              <a:t>method</a:t>
            </a:r>
            <a:r>
              <a:rPr lang="cs-CZ" sz="2000" dirty="0" smtClean="0"/>
              <a:t> </a:t>
            </a:r>
            <a:r>
              <a:rPr lang="cs-CZ" sz="2000" dirty="0" err="1" smtClean="0"/>
              <a:t>cannot</a:t>
            </a:r>
            <a:r>
              <a:rPr lang="cs-CZ" sz="2000" dirty="0" smtClean="0"/>
              <a:t> </a:t>
            </a:r>
            <a:r>
              <a:rPr lang="cs-CZ" sz="2000" dirty="0" err="1" smtClean="0"/>
              <a:t>be</a:t>
            </a:r>
            <a:r>
              <a:rPr lang="cs-CZ" sz="2000" dirty="0" smtClean="0"/>
              <a:t> </a:t>
            </a:r>
            <a:r>
              <a:rPr lang="cs-CZ" sz="2000" dirty="0" err="1" smtClean="0"/>
              <a:t>changed</a:t>
            </a:r>
            <a:endParaRPr lang="cs-CZ" sz="20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/>
              <a:t>Expense </a:t>
            </a:r>
            <a:r>
              <a:rPr lang="en-US" sz="2000" b="1" dirty="0"/>
              <a:t>is incurred </a:t>
            </a:r>
            <a:r>
              <a:rPr lang="cs-CZ" sz="2000" b="1" dirty="0" smtClean="0"/>
              <a:t>as </a:t>
            </a:r>
            <a:r>
              <a:rPr lang="en-US" sz="2000" b="1" dirty="0" smtClean="0"/>
              <a:t>having </a:t>
            </a:r>
            <a:r>
              <a:rPr lang="en-US" sz="2000" b="1" dirty="0"/>
              <a:t>been entered in the </a:t>
            </a:r>
            <a:r>
              <a:rPr lang="cs-CZ" sz="2000" b="1" dirty="0" err="1" smtClean="0"/>
              <a:t>books</a:t>
            </a:r>
            <a:endParaRPr lang="cs-CZ" sz="2000" b="1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Depreciation </a:t>
            </a:r>
            <a:r>
              <a:rPr lang="en-US" sz="2000" dirty="0"/>
              <a:t>(expenses) applies only to the percentage of the equipment used on the project and depreciation can be applied only during the </a:t>
            </a:r>
            <a:r>
              <a:rPr lang="en-US" sz="2000" dirty="0" smtClean="0"/>
              <a:t>project</a:t>
            </a:r>
            <a:endParaRPr lang="cs-CZ" sz="20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Example</a:t>
            </a:r>
            <a:r>
              <a:rPr lang="en-US" sz="2000" dirty="0"/>
              <a:t>: A new instrument, the price </a:t>
            </a:r>
            <a:r>
              <a:rPr lang="en-US" sz="2000" dirty="0" smtClean="0"/>
              <a:t>500.000</a:t>
            </a:r>
            <a:r>
              <a:rPr lang="cs-CZ" sz="2000" dirty="0" smtClean="0"/>
              <a:t>NOK</a:t>
            </a:r>
            <a:r>
              <a:rPr lang="en-US" sz="2000" dirty="0" smtClean="0"/>
              <a:t>; </a:t>
            </a:r>
            <a:r>
              <a:rPr lang="en-US" sz="2000" dirty="0"/>
              <a:t>use for the project 60%; depreciation period of four years; the duration of the project three years.</a:t>
            </a:r>
            <a:br>
              <a:rPr lang="en-US" sz="2000" dirty="0"/>
            </a:br>
            <a:r>
              <a:rPr lang="en-US" sz="2000" dirty="0"/>
              <a:t>VP (project costs) = </a:t>
            </a:r>
            <a:r>
              <a:rPr lang="en-US" sz="2000" dirty="0" smtClean="0"/>
              <a:t>500.000</a:t>
            </a:r>
            <a:r>
              <a:rPr lang="cs-CZ" sz="2000" dirty="0" smtClean="0"/>
              <a:t>NOK</a:t>
            </a:r>
            <a:r>
              <a:rPr lang="en-US" sz="2000" dirty="0" smtClean="0"/>
              <a:t> </a:t>
            </a:r>
            <a:r>
              <a:rPr lang="en-US" sz="2000" dirty="0"/>
              <a:t>x 3 / 4x0,60 = </a:t>
            </a:r>
            <a:r>
              <a:rPr lang="en-US" sz="2000" dirty="0" smtClean="0"/>
              <a:t>225.000</a:t>
            </a:r>
            <a:r>
              <a:rPr lang="cs-CZ" sz="2000" dirty="0" smtClean="0"/>
              <a:t>NOK</a:t>
            </a: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fr-FR" sz="2000" dirty="0">
              <a:solidFill>
                <a:srgbClr val="4D4D4D"/>
              </a:solidFill>
              <a:latin typeface="Verdana" pitchFamily="34" charset="0"/>
            </a:endParaRPr>
          </a:p>
        </p:txBody>
      </p:sp>
      <p:sp>
        <p:nvSpPr>
          <p:cNvPr id="4" name="ZoneTexte 8"/>
          <p:cNvSpPr txBox="1">
            <a:spLocks noChangeArrowheads="1"/>
          </p:cNvSpPr>
          <p:nvPr/>
        </p:nvSpPr>
        <p:spPr bwMode="auto">
          <a:xfrm>
            <a:off x="483079" y="-44914"/>
            <a:ext cx="5194300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 typeface="Arial" charset="0"/>
              <a:buNone/>
            </a:pPr>
            <a:r>
              <a:rPr lang="cs-CZ" sz="3200" b="1" dirty="0" err="1">
                <a:solidFill>
                  <a:srgbClr val="C00000"/>
                </a:solidFill>
                <a:latin typeface="Verdana" pitchFamily="34" charset="0"/>
              </a:rPr>
              <a:t>Eligible</a:t>
            </a:r>
            <a:r>
              <a:rPr lang="cs-CZ" sz="3200" b="1" dirty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cs-CZ" sz="3200" b="1" dirty="0" err="1">
                <a:solidFill>
                  <a:srgbClr val="C00000"/>
                </a:solidFill>
                <a:latin typeface="Verdana" pitchFamily="34" charset="0"/>
              </a:rPr>
              <a:t>Expenditures</a:t>
            </a:r>
            <a:r>
              <a:rPr lang="cs-CZ" sz="3200" b="1" dirty="0">
                <a:solidFill>
                  <a:srgbClr val="C00000"/>
                </a:solidFill>
                <a:latin typeface="Verdana" pitchFamily="34" charset="0"/>
              </a:rPr>
              <a:t> </a:t>
            </a:r>
          </a:p>
          <a:p>
            <a:pPr marL="342900" indent="-342900">
              <a:spcAft>
                <a:spcPts val="600"/>
              </a:spcAft>
              <a:buFont typeface="Arial" charset="0"/>
              <a:buNone/>
            </a:pPr>
            <a:r>
              <a:rPr lang="cs-CZ" sz="2400" b="1" dirty="0" err="1" smtClean="0">
                <a:solidFill>
                  <a:srgbClr val="4D4D4D"/>
                </a:solidFill>
                <a:latin typeface="Verdana" pitchFamily="34" charset="0"/>
              </a:rPr>
              <a:t>Depreciation</a:t>
            </a:r>
            <a:r>
              <a:rPr lang="cs-CZ" sz="2400" b="1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cs-CZ" sz="2400" b="1" dirty="0" err="1" smtClean="0">
                <a:solidFill>
                  <a:srgbClr val="4D4D4D"/>
                </a:solidFill>
                <a:latin typeface="Verdana" pitchFamily="34" charset="0"/>
              </a:rPr>
              <a:t>of</a:t>
            </a:r>
            <a:r>
              <a:rPr lang="cs-CZ" sz="2400" b="1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cs-CZ" sz="2400" b="1" dirty="0" err="1" smtClean="0">
                <a:solidFill>
                  <a:srgbClr val="4D4D4D"/>
                </a:solidFill>
                <a:latin typeface="Verdana" pitchFamily="34" charset="0"/>
              </a:rPr>
              <a:t>equipment</a:t>
            </a:r>
            <a:endParaRPr lang="cs-CZ" sz="2400" b="1" dirty="0">
              <a:solidFill>
                <a:srgbClr val="4D4D4D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4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577967" y="1268162"/>
            <a:ext cx="7927677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Determination of indirect </a:t>
            </a:r>
            <a:r>
              <a:rPr lang="en-US" sz="2000" b="1" dirty="0" smtClean="0"/>
              <a:t>expenditure</a:t>
            </a:r>
            <a:r>
              <a:rPr lang="cs-CZ" sz="2000" b="1" dirty="0" smtClean="0"/>
              <a:t>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cs-CZ" sz="2000" dirty="0" smtClean="0"/>
              <a:t>a) </a:t>
            </a:r>
            <a:r>
              <a:rPr lang="en-US" sz="2000" dirty="0" smtClean="0"/>
              <a:t>On </a:t>
            </a:r>
            <a:r>
              <a:rPr lang="en-US" sz="2000" dirty="0"/>
              <a:t>the basis of analytical accounting </a:t>
            </a:r>
            <a:r>
              <a:rPr lang="en-US" sz="2000" dirty="0" err="1" smtClean="0"/>
              <a:t>syst</a:t>
            </a:r>
            <a:r>
              <a:rPr lang="cs-CZ" sz="2000" dirty="0" smtClean="0"/>
              <a:t>e</a:t>
            </a:r>
            <a:r>
              <a:rPr lang="en-US" sz="2000" dirty="0" smtClean="0"/>
              <a:t>m</a:t>
            </a:r>
            <a:endParaRPr lang="cs-CZ" sz="2000" dirty="0" smtClean="0"/>
          </a:p>
          <a:p>
            <a:pPr>
              <a:lnSpc>
                <a:spcPct val="150000"/>
              </a:lnSpc>
            </a:pPr>
            <a:r>
              <a:rPr lang="cs-CZ" sz="2000" dirty="0" smtClean="0"/>
              <a:t>b) </a:t>
            </a:r>
            <a:r>
              <a:rPr lang="en-US" sz="2000" dirty="0" smtClean="0"/>
              <a:t>Up </a:t>
            </a:r>
            <a:r>
              <a:rPr lang="en-US" sz="2000" dirty="0"/>
              <a:t>to 20% of direct costs (excluding subcontracting)</a:t>
            </a:r>
            <a:br>
              <a:rPr lang="en-US" sz="2000" dirty="0"/>
            </a:br>
            <a:r>
              <a:rPr lang="cs-CZ" sz="2000" dirty="0" smtClean="0"/>
              <a:t>c) </a:t>
            </a:r>
            <a:r>
              <a:rPr lang="en-US" sz="2000" dirty="0" smtClean="0"/>
              <a:t>Up </a:t>
            </a:r>
            <a:r>
              <a:rPr lang="en-US" sz="2000" dirty="0"/>
              <a:t>to 60% of direct costs (excluding subcontracting, for non-profit organizations, research </a:t>
            </a:r>
            <a:r>
              <a:rPr lang="en-US" sz="2000" dirty="0" smtClean="0"/>
              <a:t>institutions</a:t>
            </a:r>
            <a:r>
              <a:rPr lang="cs-CZ" sz="2000" dirty="0" smtClean="0"/>
              <a:t>,</a:t>
            </a:r>
            <a:r>
              <a:rPr lang="en-US" sz="2000" dirty="0" smtClean="0"/>
              <a:t> </a:t>
            </a:r>
            <a:r>
              <a:rPr lang="cs-CZ" sz="2000" dirty="0" smtClean="0"/>
              <a:t>e</a:t>
            </a:r>
            <a:r>
              <a:rPr lang="en-US" sz="2000" dirty="0" err="1" smtClean="0"/>
              <a:t>ducation</a:t>
            </a:r>
            <a:r>
              <a:rPr lang="en-US" sz="2000" dirty="0" smtClean="0"/>
              <a:t> </a:t>
            </a:r>
            <a:r>
              <a:rPr lang="en-US" sz="2000" dirty="0"/>
              <a:t>org. second and higher </a:t>
            </a:r>
            <a:r>
              <a:rPr lang="en-US" sz="2000" dirty="0" smtClean="0"/>
              <a:t>degree)</a:t>
            </a:r>
            <a:endParaRPr lang="cs-CZ" sz="20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/>
              <a:t>Overhead </a:t>
            </a:r>
            <a:r>
              <a:rPr lang="en-US" sz="2000" b="1" dirty="0"/>
              <a:t>costs can not </a:t>
            </a:r>
            <a:r>
              <a:rPr lang="cs-CZ" sz="2000" b="1" dirty="0" err="1" smtClean="0"/>
              <a:t>be</a:t>
            </a:r>
            <a:r>
              <a:rPr lang="cs-CZ" sz="2000" b="1" dirty="0" smtClean="0"/>
              <a:t> </a:t>
            </a:r>
            <a:r>
              <a:rPr lang="en-US" sz="2000" b="1" dirty="0" smtClean="0"/>
              <a:t>increase</a:t>
            </a:r>
            <a:r>
              <a:rPr lang="cs-CZ" sz="2000" b="1" dirty="0" smtClean="0"/>
              <a:t>d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percentage of overheads must be maintained throughout the project (in each year, </a:t>
            </a:r>
            <a:r>
              <a:rPr lang="cs-CZ" sz="2000" dirty="0" smtClean="0"/>
              <a:t>in</a:t>
            </a:r>
            <a:r>
              <a:rPr lang="en-US" sz="2000" dirty="0" smtClean="0"/>
              <a:t> </a:t>
            </a:r>
            <a:r>
              <a:rPr lang="cs-CZ" sz="2000" dirty="0" err="1" smtClean="0"/>
              <a:t>periodic</a:t>
            </a:r>
            <a:r>
              <a:rPr lang="cs-CZ" sz="2000" dirty="0" smtClean="0"/>
              <a:t> reporting</a:t>
            </a:r>
            <a:r>
              <a:rPr lang="en-US" sz="2000" dirty="0" smtClean="0"/>
              <a:t>)</a:t>
            </a:r>
            <a:endParaRPr lang="cs-CZ" sz="2000" dirty="0" smtClean="0">
              <a:solidFill>
                <a:srgbClr val="4D4D4D"/>
              </a:solidFill>
              <a:latin typeface="Verdana" pitchFamily="34" charset="0"/>
            </a:endParaRPr>
          </a:p>
        </p:txBody>
      </p:sp>
      <p:sp>
        <p:nvSpPr>
          <p:cNvPr id="4" name="ZoneTexte 8"/>
          <p:cNvSpPr txBox="1">
            <a:spLocks noChangeArrowheads="1"/>
          </p:cNvSpPr>
          <p:nvPr/>
        </p:nvSpPr>
        <p:spPr bwMode="auto">
          <a:xfrm>
            <a:off x="284670" y="-105814"/>
            <a:ext cx="5840085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charset="0"/>
              <a:buNone/>
            </a:pPr>
            <a:r>
              <a:rPr lang="cs-CZ" sz="2800" b="1" dirty="0" err="1">
                <a:solidFill>
                  <a:srgbClr val="C00000"/>
                </a:solidFill>
                <a:latin typeface="Verdana" pitchFamily="34" charset="0"/>
              </a:rPr>
              <a:t>Eligible</a:t>
            </a:r>
            <a:r>
              <a:rPr lang="cs-CZ" sz="2800" b="1" dirty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cs-CZ" sz="2800" b="1" dirty="0" err="1">
                <a:solidFill>
                  <a:srgbClr val="C00000"/>
                </a:solidFill>
                <a:latin typeface="Verdana" pitchFamily="34" charset="0"/>
              </a:rPr>
              <a:t>Expenditures</a:t>
            </a:r>
            <a:r>
              <a:rPr lang="cs-CZ" sz="2800" b="1" dirty="0">
                <a:solidFill>
                  <a:srgbClr val="C00000"/>
                </a:solidFill>
                <a:latin typeface="Verdana" pitchFamily="34" charset="0"/>
              </a:rPr>
              <a:t> </a:t>
            </a:r>
          </a:p>
          <a:p>
            <a:pPr marL="342900" indent="-342900">
              <a:spcAft>
                <a:spcPts val="600"/>
              </a:spcAft>
              <a:buFont typeface="Arial" charset="0"/>
              <a:buNone/>
            </a:pPr>
            <a:r>
              <a:rPr lang="cs-CZ" sz="2000" b="1" dirty="0" err="1" smtClean="0">
                <a:solidFill>
                  <a:srgbClr val="4D4D4D"/>
                </a:solidFill>
                <a:latin typeface="Verdana" pitchFamily="34" charset="0"/>
              </a:rPr>
              <a:t>Overhead</a:t>
            </a:r>
            <a:r>
              <a:rPr lang="cs-CZ" sz="2000" b="1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cs-CZ" sz="2000" b="1" dirty="0" err="1" smtClean="0">
                <a:solidFill>
                  <a:srgbClr val="4D4D4D"/>
                </a:solidFill>
                <a:latin typeface="Verdana" pitchFamily="34" charset="0"/>
              </a:rPr>
              <a:t>Cost</a:t>
            </a:r>
            <a:endParaRPr lang="fr-FR" sz="20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10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8388</TotalTime>
  <Words>1240</Words>
  <Application>Microsoft Office PowerPoint</Application>
  <PresentationFormat>Předvádění na obrazovce (4:3)</PresentationFormat>
  <Paragraphs>149</Paragraphs>
  <Slides>19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1" baseType="lpstr">
      <vt:lpstr>Thème Office</vt:lpstr>
      <vt:lpstr>Conception personnalisée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Reducing disparities _x0003_Strengthening relations</dc:title>
  <dc:creator>Utilisateur de Microsoft Office</dc:creator>
  <cp:lastModifiedBy>Aschermann Jan</cp:lastModifiedBy>
  <cp:revision>151</cp:revision>
  <cp:lastPrinted>2015-04-07T15:03:48Z</cp:lastPrinted>
  <dcterms:created xsi:type="dcterms:W3CDTF">2011-11-09T09:46:35Z</dcterms:created>
  <dcterms:modified xsi:type="dcterms:W3CDTF">2015-05-05T14:42:04Z</dcterms:modified>
</cp:coreProperties>
</file>