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8" r:id="rId3"/>
    <p:sldId id="259" r:id="rId4"/>
    <p:sldId id="261" r:id="rId5"/>
    <p:sldId id="271" r:id="rId6"/>
    <p:sldId id="268" r:id="rId7"/>
    <p:sldId id="269" r:id="rId8"/>
    <p:sldId id="272" r:id="rId9"/>
    <p:sldId id="267" r:id="rId1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08/04/2015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5445" y="1846054"/>
            <a:ext cx="7182449" cy="33297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Pokyn NKM k VZMR financovaných z EHP a Norských fondů 2009 - 2014</a:t>
            </a: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  <a:p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Česko-norský výzkumný program CZ09</a:t>
            </a:r>
          </a:p>
          <a:p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Czech-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Norwegian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research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programme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CZ09</a:t>
            </a: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555445" y="5279366"/>
            <a:ext cx="7398109" cy="8540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dirty="0" smtClean="0">
                <a:latin typeface="Verdana" pitchFamily="34" charset="0"/>
              </a:rPr>
              <a:t>Ministerstvo školství, mládeže a tělovýchovy</a:t>
            </a:r>
          </a:p>
          <a:p>
            <a:r>
              <a:rPr lang="en-GB" i="1" dirty="0"/>
              <a:t>Ministry of Education, Youth and Sports</a:t>
            </a:r>
            <a:endParaRPr lang="fr-FR" dirty="0">
              <a:latin typeface="Verdana" pitchFamily="34" charset="0"/>
            </a:endParaRPr>
          </a:p>
          <a:p>
            <a:r>
              <a:rPr lang="cs-CZ" dirty="0" smtClean="0">
                <a:latin typeface="Verdana" pitchFamily="34" charset="0"/>
              </a:rPr>
              <a:t>10.4.2015</a:t>
            </a:r>
            <a:endParaRPr lang="fr-FR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65826" y="1509701"/>
            <a:ext cx="826410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Úvod /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Introduction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						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Informace o programu školení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2.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Veřejné zakázky malého rozsahu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(VZMR)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3. Způsobilé výdaje /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Eligible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Cost</a:t>
            </a: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 Dotazy/FAQ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828135" y="323850"/>
            <a:ext cx="5194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Program</a:t>
            </a:r>
            <a:endParaRPr lang="fr-FR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151624"/>
            <a:ext cx="6228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Vymezení VZMR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Veřejná zakázka malého rozsahu (dále jen „VZMR“)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zakázky v hodnotě 0,- až 2 mil. Kč bez DPH resp. </a:t>
            </a:r>
            <a:r>
              <a:rPr lang="cs-CZ" dirty="0"/>
              <a:t>6</a:t>
            </a:r>
            <a:r>
              <a:rPr lang="cs-CZ" dirty="0" smtClean="0"/>
              <a:t> mil. Kč bez DPH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nespadají do posobnosti zákona č. 137/2006 Sb., o veřejných zakázkách s výjimkou § 6, § 12 odst. 3 a § 18 odst. 5 ZVZ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zadávání VZMR se řídí: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Pokynem národního kontaktního místa k VZMR financovaným z EHP a Norských fondů 2009 – 2014 (dále jen „Pokyn“) – </a:t>
            </a:r>
            <a:r>
              <a:rPr lang="cs-CZ" dirty="0" smtClean="0">
                <a:solidFill>
                  <a:srgbClr val="FF0000"/>
                </a:solidFill>
              </a:rPr>
              <a:t>verze č. 2 od 30.1.2015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Vnitřním předpisem zadavatele či jiným předpisem, kterým se musí zadavatel řídit (!)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se řídí Pokynem, nejsou-li vnitřní předpisy přísnější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v případech neupravených v Pokynu se postupuje individuálně a s předchozím souhlasem NKM/ZP – většinou analogicky dle ZVZ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149467"/>
            <a:ext cx="6228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Obecné principy VZMR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Zadavatel je povinen dodržovat základní principy: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princip hospodárnosti, efektivnosti a účelnosti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princip </a:t>
            </a:r>
            <a:r>
              <a:rPr lang="cs-CZ" dirty="0" smtClean="0"/>
              <a:t>transparentnosti – postup zadavatele musí být zpětně </a:t>
            </a:r>
            <a:r>
              <a:rPr lang="cs-CZ" dirty="0" err="1" smtClean="0"/>
              <a:t>překontrolovatelný</a:t>
            </a:r>
            <a:r>
              <a:rPr lang="cs-CZ" dirty="0" smtClean="0"/>
              <a:t>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princip zákazu </a:t>
            </a:r>
            <a:r>
              <a:rPr lang="cs-CZ" dirty="0" smtClean="0"/>
              <a:t>diskriminace – neuvádět a nepožadovat konkrétní obchodní značky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princip rovného </a:t>
            </a:r>
            <a:r>
              <a:rPr lang="cs-CZ" dirty="0" smtClean="0"/>
              <a:t>zacházení – nezvýhodňovat některého dodavatele/uchazeče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princip </a:t>
            </a:r>
            <a:r>
              <a:rPr lang="cs-CZ" dirty="0" smtClean="0"/>
              <a:t>proporcionality – zadavatel pečlivě zvolí odpovídající stupeň zveřejnění a </a:t>
            </a:r>
            <a:r>
              <a:rPr lang="cs-CZ" dirty="0" err="1" smtClean="0"/>
              <a:t>formalizovanosti</a:t>
            </a:r>
            <a:r>
              <a:rPr lang="cs-CZ" dirty="0" smtClean="0"/>
              <a:t> výběrového řízení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23850" y="154557"/>
            <a:ext cx="634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Rozdělení VZRM dle Pokynu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4"/>
            <a:ext cx="84010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VZMR se dělí dle Pokynu do 3 kategorií: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cs-CZ" dirty="0" smtClean="0"/>
              <a:t>VZMR do 199 999,- Kč bez DPH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u="sng" dirty="0" smtClean="0"/>
              <a:t>Doporučuje se </a:t>
            </a:r>
            <a:r>
              <a:rPr lang="cs-CZ" dirty="0" smtClean="0"/>
              <a:t>porovnání minimálně dvou nabídek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Zakázku je možné zadat formou objednávky a následné faktury nebo příslušného účetního dokladu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cs-CZ" dirty="0" smtClean="0"/>
              <a:t>VZMR do 499 999,- Kč bez DPH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Zadavatel povinně ověří informace o cenách na trhu minimálně 3 dodavatelů a ověření doloží podrobným písemným záznamem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Zakázku je možné zadat formou objednávky a následné faktury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cs-CZ" dirty="0" smtClean="0"/>
              <a:t>VZMR od 500 000,- Kč bez DPH až režim ZVZ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Zadavatel zpracuje zadávací dokumentaci a realizuje výběrové řízení dle </a:t>
            </a:r>
            <a:r>
              <a:rPr lang="cs-CZ" dirty="0" smtClean="0"/>
              <a:t>Pokynu</a:t>
            </a:r>
            <a:endParaRPr lang="cs-CZ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7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400050" y="154557"/>
            <a:ext cx="634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Příprava výběrového řízení </a:t>
            </a:r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/>
              <a:t>Stanovení předmětu plnění, předpokládané hodnoty, příprava ZD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stanoví předmět plnění vč. předpokládané hodnoty – (!) VŽDY je nutné sčítat obdobná plnění tak, aby nedocházelo k dělení zakázek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je povinen v rámci projektu sečíst obdobná plnění v průběhu 12 měsíců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sestavení zadávací dokumentace (ZD) – doporučujeme u složitějších plnění připravit smlouvu, která bude přílohou ZD. Zadavatel má pod kontrolou všechny obchodní podmínky.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stanovení kvalifikačních kritérií, hodnotících kritérií a případných obchodních podmínek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 správnost a úplnost zadávacích podmínek nese vždy odpovědnost zadavatel.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400050" y="154557"/>
            <a:ext cx="634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Průběh 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výběrového řízení </a:t>
            </a:r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50" y="1304925"/>
            <a:ext cx="8401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je povinen vyzvat k podání nabídek nejméně 5 dodavatelů,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zároveň uveřejní výzvu k podání nabídky vč. ZD na profilu zadavatele, případně webových stránkách nemá-li profil zřízen,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lhůta pro podání nabídek je minimálně 10 kalendářních dnů od publikace/odeslání výzvy,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zadavatel je povinen přijmout nabídku uchazeče, kterému nebyla výzva odeslána,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dirty="0" smtClean="0"/>
              <a:t>otevírání obálek s nabídkami, posouzení kvalifikace a posouzení a hodnocení nabídek provádí hodnotící komise – důležité je zachovat rovný přístup k uchazečům,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hodnocení nabídek – komise hodnotí nabídky podle přesně stanoveného popisu hodnocení v ZD,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zadavatel uzavře smlouvu s uchazečem, který předložil nejvhodnější nabídku, případně s druhým či třetím v pořadí,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zadavatel </a:t>
            </a:r>
            <a:r>
              <a:rPr lang="cs-CZ" b="1" u="sng" dirty="0" smtClean="0"/>
              <a:t>může</a:t>
            </a:r>
            <a:r>
              <a:rPr lang="cs-CZ" dirty="0" smtClean="0"/>
              <a:t> uzavřít smlouvu v případě, že obdrží jednu nabídku nebo po posouzení nabídek zbyla jedna nabídka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793628" y="1250172"/>
            <a:ext cx="743597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Česko-norský výzkumný program CZ09</a:t>
            </a:r>
          </a:p>
          <a:p>
            <a:pPr algn="ctr">
              <a:lnSpc>
                <a:spcPct val="150000"/>
              </a:lnSpc>
            </a:pPr>
            <a:endParaRPr lang="cs-CZ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Děkujeme za pozornost!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567</Words>
  <Application>Microsoft Office PowerPoint</Application>
  <PresentationFormat>Předvádění na obrazovce (4:3)</PresentationFormat>
  <Paragraphs>67</Paragraphs>
  <Slides>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Thème Office</vt:lpstr>
      <vt:lpstr>Conception personnalisée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Sulženko Petr Mgr.</cp:lastModifiedBy>
  <cp:revision>126</cp:revision>
  <cp:lastPrinted>2015-04-02T14:31:55Z</cp:lastPrinted>
  <dcterms:created xsi:type="dcterms:W3CDTF">2011-11-09T09:46:35Z</dcterms:created>
  <dcterms:modified xsi:type="dcterms:W3CDTF">2015-04-08T09:02:34Z</dcterms:modified>
</cp:coreProperties>
</file>