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58" r:id="rId3"/>
    <p:sldId id="261" r:id="rId4"/>
    <p:sldId id="271" r:id="rId5"/>
    <p:sldId id="268" r:id="rId6"/>
    <p:sldId id="269" r:id="rId7"/>
    <p:sldId id="272" r:id="rId8"/>
    <p:sldId id="267" r:id="rId9"/>
  </p:sldIdLst>
  <p:sldSz cx="9144000" cy="6858000" type="screen4x3"/>
  <p:notesSz cx="6797675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5F5F5F"/>
    <a:srgbClr val="003A78"/>
    <a:srgbClr val="002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6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11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F9CAA4-D264-4AD3-B51E-D47AE9F08268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93A3F-884E-4302-BBA2-242AABBE1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29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E3A332-C4DD-40A5-9E5C-3BB6C2AFD4CC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091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59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593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59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593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59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AB3B8-DB1D-437B-A210-53DF52522E7E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EDA7E-FCF9-4860-9AB1-11444C9AFB8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AC043-99BE-4CF8-A454-7ACC29ED6391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18740-7C55-4C74-8D56-842AA79300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891E97-7267-4B90-AC70-B3D6C4A349B7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A5490F-43D6-4496-A131-E4F9AEA79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FDF162-C735-4FCB-9BD7-E8237A5626E0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6F34A0-4F7F-4848-9DF2-228E3BB604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E52F10-139D-4952-A377-B7FF08224CB1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629D57-AEB7-4296-ABD0-C5CB0189D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B3C866-2730-4B54-9B91-ED466502DB0E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356867-066C-4E78-8A82-CC2B71AF4B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EB609A-F07F-4465-BFB4-78287CAC0606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99A08-7CC5-4E87-AE99-530AD361FF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CEEA83-6938-47E7-B37D-E31CCB4E4613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C8B6ED-A412-491B-AC03-CB8A5FAF05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62D234-23A2-43C6-AEA3-FF9C32F4C0A6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220256-E0BE-4748-B626-158B7B2032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A78708-BFAA-4DE0-AD29-9D0D54E73097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F5BBBA-CF90-4DAD-B69F-82EE7893F2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8DF6B-D000-4424-AB64-D710AAE5C964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45C2-5B32-4DCF-A758-BB53B393D4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53F33A-E5A5-44EC-BEFD-4BB6A8139C91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6309B4-057B-471A-8EB1-ECB4F05BD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0451E-C596-4285-96E2-74CDC7B485EC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5FD757-E6BF-41BD-8268-E025CBE93A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6972C-2AA9-44DC-91D8-797F6F249D21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37C014-D915-4BDC-AA74-46F1B65BFE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7D23-EFA2-4C47-8DAC-47F813F27D7F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36C4-D2CA-41D4-A95D-1A0F0B6E6B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67CD-015A-49AC-A2E3-46D340CDABDA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5D22-5403-4A7D-A841-63E5B4F896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78A15-7D7F-465F-B553-602C648860B5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660DF-35E6-4ED7-9BF3-3716B68673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2733-6639-4BA3-BBB0-2507898E9CB3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DEBE8-4FF5-4E4D-BA6C-EB84B1D13E1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3C842-1407-4DED-808F-97C0810DD7FF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14EAC-DCC8-484F-9416-4FED94BC74A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3B2E-6C81-4783-BF0B-84C36A624DDC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BC6E-46C4-46DF-8DA0-681C2894E9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2100" y="127000"/>
            <a:ext cx="8559800" cy="6591300"/>
          </a:xfrm>
          <a:prstGeom prst="rect">
            <a:avLst/>
          </a:prstGeom>
        </p:spPr>
      </p:pic>
      <p:pic>
        <p:nvPicPr>
          <p:cNvPr id="1032" name="Image 11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404813" y="-1000125"/>
            <a:ext cx="9956801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 descr="LogosEEAgrantsNORWAYgrants_CMJN.em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8640"/>
            <a:ext cx="1690603" cy="4874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2100" y="127000"/>
            <a:ext cx="8559800" cy="6591300"/>
          </a:xfrm>
          <a:prstGeom prst="rect">
            <a:avLst/>
          </a:prstGeom>
        </p:spPr>
      </p:pic>
      <p:pic>
        <p:nvPicPr>
          <p:cNvPr id="13315" name="Image 10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404813" y="-427038"/>
            <a:ext cx="9956801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LogosEEAgrantsNORWAYgrants_CMJN.em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3" y="448081"/>
            <a:ext cx="2497199" cy="72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555445" y="1571625"/>
            <a:ext cx="7182449" cy="36042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en-US" sz="3200" b="1" dirty="0">
                <a:solidFill>
                  <a:srgbClr val="C00000"/>
                </a:solidFill>
                <a:latin typeface="Verdana" pitchFamily="34" charset="0"/>
              </a:rPr>
              <a:t>Instruction </a:t>
            </a:r>
            <a:r>
              <a:rPr lang="cs-CZ" sz="3200" b="1" dirty="0" err="1">
                <a:solidFill>
                  <a:srgbClr val="C00000"/>
                </a:solidFill>
                <a:latin typeface="Verdana" pitchFamily="34" charset="0"/>
              </a:rPr>
              <a:t>of</a:t>
            </a:r>
            <a:r>
              <a:rPr lang="cs-CZ" sz="3200" b="1" dirty="0">
                <a:solidFill>
                  <a:srgbClr val="C00000"/>
                </a:solidFill>
                <a:latin typeface="Verdana" pitchFamily="34" charset="0"/>
              </a:rPr>
              <a:t> NCP</a:t>
            </a:r>
            <a:r>
              <a:rPr lang="en-US" sz="32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Verdana" pitchFamily="34" charset="0"/>
              </a:rPr>
              <a:t>to </a:t>
            </a:r>
            <a:r>
              <a:rPr lang="cs-CZ" sz="3200" b="1" dirty="0" err="1">
                <a:solidFill>
                  <a:srgbClr val="C00000"/>
                </a:solidFill>
                <a:latin typeface="Verdana" pitchFamily="34" charset="0"/>
              </a:rPr>
              <a:t>Procurement</a:t>
            </a:r>
            <a:r>
              <a:rPr lang="cs-CZ" sz="3200" b="1" dirty="0">
                <a:solidFill>
                  <a:srgbClr val="C00000"/>
                </a:solidFill>
                <a:latin typeface="Verdana" pitchFamily="34" charset="0"/>
              </a:rPr>
              <a:t> and </a:t>
            </a:r>
            <a:r>
              <a:rPr lang="cs-CZ" sz="3200" b="1" dirty="0" err="1">
                <a:solidFill>
                  <a:srgbClr val="C00000"/>
                </a:solidFill>
                <a:latin typeface="Verdana" pitchFamily="34" charset="0"/>
              </a:rPr>
              <a:t>Small</a:t>
            </a:r>
            <a:r>
              <a:rPr lang="cs-CZ" sz="32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3200" b="1" dirty="0" err="1">
                <a:solidFill>
                  <a:srgbClr val="C00000"/>
                </a:solidFill>
                <a:latin typeface="Verdana" pitchFamily="34" charset="0"/>
              </a:rPr>
              <a:t>Scale</a:t>
            </a:r>
            <a:r>
              <a:rPr lang="cs-CZ" sz="32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3200" b="1" dirty="0" err="1">
                <a:solidFill>
                  <a:srgbClr val="C00000"/>
                </a:solidFill>
                <a:latin typeface="Verdana" pitchFamily="34" charset="0"/>
              </a:rPr>
              <a:t>Contracting</a:t>
            </a:r>
            <a:r>
              <a:rPr lang="cs-CZ" sz="32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Verdana" pitchFamily="34" charset="0"/>
              </a:rPr>
              <a:t>funded </a:t>
            </a:r>
            <a:r>
              <a:rPr lang="en-US" sz="3200" b="1" dirty="0">
                <a:solidFill>
                  <a:srgbClr val="C00000"/>
                </a:solidFill>
                <a:latin typeface="Verdana" pitchFamily="34" charset="0"/>
              </a:rPr>
              <a:t>from the EEA and Norwegian Funds 2009 - 2014</a:t>
            </a:r>
            <a:endParaRPr lang="cs-CZ" sz="3200" b="1" dirty="0">
              <a:solidFill>
                <a:srgbClr val="C00000"/>
              </a:solidFill>
              <a:latin typeface="Verdana" pitchFamily="34" charset="0"/>
            </a:endParaRPr>
          </a:p>
          <a:p>
            <a:r>
              <a:rPr lang="cs-CZ" sz="2000" b="1" i="1" dirty="0" smtClean="0">
                <a:solidFill>
                  <a:srgbClr val="4D4D4D"/>
                </a:solidFill>
                <a:latin typeface="Verdana" pitchFamily="34" charset="0"/>
              </a:rPr>
              <a:t>Czech-</a:t>
            </a:r>
            <a:r>
              <a:rPr lang="cs-CZ" sz="2000" b="1" i="1" dirty="0" err="1" smtClean="0">
                <a:solidFill>
                  <a:srgbClr val="4D4D4D"/>
                </a:solidFill>
                <a:latin typeface="Verdana" pitchFamily="34" charset="0"/>
              </a:rPr>
              <a:t>Norwegian</a:t>
            </a:r>
            <a:r>
              <a:rPr lang="cs-CZ" sz="2000" b="1" i="1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cs-CZ" sz="2000" b="1" i="1" dirty="0" err="1" smtClean="0">
                <a:solidFill>
                  <a:srgbClr val="4D4D4D"/>
                </a:solidFill>
                <a:latin typeface="Verdana" pitchFamily="34" charset="0"/>
              </a:rPr>
              <a:t>research</a:t>
            </a:r>
            <a:r>
              <a:rPr lang="cs-CZ" sz="2000" b="1" i="1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cs-CZ" sz="2000" b="1" i="1" dirty="0" err="1" smtClean="0">
                <a:solidFill>
                  <a:srgbClr val="4D4D4D"/>
                </a:solidFill>
                <a:latin typeface="Verdana" pitchFamily="34" charset="0"/>
              </a:rPr>
              <a:t>programme</a:t>
            </a:r>
            <a:r>
              <a:rPr lang="cs-CZ" sz="2000" b="1" i="1" dirty="0" smtClean="0">
                <a:solidFill>
                  <a:srgbClr val="4D4D4D"/>
                </a:solidFill>
                <a:latin typeface="Verdana" pitchFamily="34" charset="0"/>
              </a:rPr>
              <a:t> CZ09</a:t>
            </a:r>
          </a:p>
          <a:p>
            <a:endParaRPr lang="cs-CZ" sz="2000" b="1" i="1" dirty="0" smtClean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555445" y="5279366"/>
            <a:ext cx="7398109" cy="85401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en-GB" i="1" dirty="0" smtClean="0"/>
              <a:t>Ministry </a:t>
            </a:r>
            <a:r>
              <a:rPr lang="en-GB" i="1" dirty="0"/>
              <a:t>of Education, Youth and Sports</a:t>
            </a:r>
            <a:endParaRPr lang="fr-FR" dirty="0">
              <a:latin typeface="Verdana" pitchFamily="34" charset="0"/>
            </a:endParaRPr>
          </a:p>
          <a:p>
            <a:r>
              <a:rPr lang="cs-CZ" dirty="0" smtClean="0">
                <a:latin typeface="Verdana" pitchFamily="34" charset="0"/>
              </a:rPr>
              <a:t>14.4.2015</a:t>
            </a:r>
            <a:endParaRPr lang="fr-FR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655605" y="151624"/>
            <a:ext cx="62282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cs-CZ" sz="2800" b="1" dirty="0" err="1" smtClean="0">
                <a:solidFill>
                  <a:srgbClr val="C00000"/>
                </a:solidFill>
                <a:latin typeface="Verdana" pitchFamily="34" charset="0"/>
              </a:rPr>
              <a:t>What</a:t>
            </a:r>
            <a:r>
              <a:rPr lang="cs-CZ" sz="28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  <a:latin typeface="Verdana" pitchFamily="34" charset="0"/>
              </a:rPr>
              <a:t>is</a:t>
            </a:r>
            <a:r>
              <a:rPr lang="cs-CZ" sz="28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  <a:latin typeface="Verdana" pitchFamily="34" charset="0"/>
              </a:rPr>
              <a:t>Small</a:t>
            </a:r>
            <a:r>
              <a:rPr lang="cs-CZ" sz="28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  <a:latin typeface="Verdana" pitchFamily="34" charset="0"/>
              </a:rPr>
              <a:t>Scale</a:t>
            </a:r>
            <a:r>
              <a:rPr lang="cs-CZ" sz="28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  <a:latin typeface="Verdana" pitchFamily="34" charset="0"/>
              </a:rPr>
              <a:t>Contracting</a:t>
            </a:r>
            <a:endParaRPr lang="cs-CZ" sz="2800" b="1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00050" y="1304925"/>
            <a:ext cx="840105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Small-scale contracting ( hereinafter " </a:t>
            </a:r>
            <a:r>
              <a:rPr lang="cs-CZ" dirty="0" smtClean="0"/>
              <a:t>SSC</a:t>
            </a:r>
            <a:r>
              <a:rPr lang="en-US" dirty="0" smtClean="0"/>
              <a:t> </a:t>
            </a:r>
            <a:r>
              <a:rPr lang="en-US" dirty="0"/>
              <a:t>" ) </a:t>
            </a:r>
            <a:endParaRPr lang="cs-CZ" dirty="0" smtClean="0"/>
          </a:p>
          <a:p>
            <a:pPr>
              <a:spcBef>
                <a:spcPts val="600"/>
              </a:spcBef>
            </a:pPr>
            <a:r>
              <a:rPr lang="cs-CZ" dirty="0" smtClean="0"/>
              <a:t>-</a:t>
            </a:r>
            <a:r>
              <a:rPr lang="en-US" dirty="0" smtClean="0"/>
              <a:t>contracts </a:t>
            </a:r>
            <a:r>
              <a:rPr lang="en-US" dirty="0"/>
              <a:t>with a value of 0, - up to 2 mil. CZK without VAT respectively . 6 mil. CZK without VAT </a:t>
            </a:r>
            <a:endParaRPr lang="cs-CZ" dirty="0" smtClean="0"/>
          </a:p>
          <a:p>
            <a:pPr>
              <a:spcBef>
                <a:spcPts val="600"/>
              </a:spcBef>
            </a:pPr>
            <a:r>
              <a:rPr lang="cs-CZ" dirty="0"/>
              <a:t>-</a:t>
            </a:r>
            <a:r>
              <a:rPr lang="en-US" dirty="0" smtClean="0"/>
              <a:t>do </a:t>
            </a:r>
            <a:r>
              <a:rPr lang="en-US" dirty="0"/>
              <a:t>not fall within the scope of the Act no. 137/2006 Coll. , on public procurement </a:t>
            </a:r>
            <a:r>
              <a:rPr lang="cs-CZ" dirty="0" smtClean="0"/>
              <a:t>(</a:t>
            </a:r>
            <a:r>
              <a:rPr lang="cs-CZ" dirty="0" err="1" smtClean="0"/>
              <a:t>herein</a:t>
            </a:r>
            <a:r>
              <a:rPr lang="cs-CZ" dirty="0" smtClean="0"/>
              <a:t> </a:t>
            </a:r>
            <a:r>
              <a:rPr lang="cs-CZ" dirty="0" err="1" smtClean="0"/>
              <a:t>further</a:t>
            </a:r>
            <a:r>
              <a:rPr lang="cs-CZ" dirty="0" smtClean="0"/>
              <a:t> </a:t>
            </a:r>
            <a:r>
              <a:rPr lang="cs-CZ" dirty="0" err="1" smtClean="0"/>
              <a:t>reffered</a:t>
            </a:r>
            <a:r>
              <a:rPr lang="cs-CZ" dirty="0" smtClean="0"/>
              <a:t> to as „</a:t>
            </a:r>
            <a:r>
              <a:rPr lang="cs-CZ" dirty="0" err="1" smtClean="0"/>
              <a:t>Act</a:t>
            </a:r>
            <a:r>
              <a:rPr lang="cs-CZ" dirty="0" smtClean="0"/>
              <a:t>“) </a:t>
            </a:r>
            <a:r>
              <a:rPr lang="en-US" dirty="0" smtClean="0"/>
              <a:t>with </a:t>
            </a:r>
            <a:r>
              <a:rPr lang="en-US" dirty="0"/>
              <a:t>the exception of § 6 , § 12 para. 3 and § 18 par . 5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Act</a:t>
            </a:r>
            <a:r>
              <a:rPr lang="cs-CZ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cs-CZ" dirty="0"/>
              <a:t>-</a:t>
            </a:r>
            <a:r>
              <a:rPr lang="cs-CZ" dirty="0" smtClean="0"/>
              <a:t>SSC</a:t>
            </a:r>
            <a:r>
              <a:rPr lang="en-US" dirty="0" smtClean="0"/>
              <a:t> </a:t>
            </a:r>
            <a:r>
              <a:rPr lang="en-US" dirty="0"/>
              <a:t>is governed by </a:t>
            </a:r>
            <a:endParaRPr lang="cs-CZ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 </a:t>
            </a:r>
            <a:r>
              <a:rPr lang="cs-CZ" dirty="0" smtClean="0"/>
              <a:t>	- </a:t>
            </a:r>
            <a:r>
              <a:rPr lang="cs-CZ" dirty="0" err="1" smtClean="0"/>
              <a:t>Instruction</a:t>
            </a:r>
            <a:r>
              <a:rPr lang="en-US" dirty="0" smtClean="0"/>
              <a:t> </a:t>
            </a:r>
            <a:r>
              <a:rPr lang="en-US" dirty="0"/>
              <a:t>of the National Focal Point for </a:t>
            </a:r>
            <a:r>
              <a:rPr lang="cs-CZ" dirty="0" smtClean="0"/>
              <a:t>SSC</a:t>
            </a:r>
            <a:r>
              <a:rPr lang="en-US" dirty="0" smtClean="0"/>
              <a:t> </a:t>
            </a:r>
            <a:r>
              <a:rPr lang="en-US" dirty="0"/>
              <a:t>funded from the EEA and Norwegian Fund 2009 - 2014 ( hereinafter the </a:t>
            </a:r>
            <a:r>
              <a:rPr lang="en-US" dirty="0" smtClean="0"/>
              <a:t>„</a:t>
            </a:r>
            <a:r>
              <a:rPr lang="cs-CZ" dirty="0" err="1" smtClean="0"/>
              <a:t>Instruction</a:t>
            </a:r>
            <a:r>
              <a:rPr lang="en-US" dirty="0" smtClean="0"/>
              <a:t>" </a:t>
            </a:r>
            <a:r>
              <a:rPr lang="en-US" dirty="0"/>
              <a:t>) - version no. 2 from January 30, 2015 </a:t>
            </a:r>
            <a:endParaRPr lang="cs-CZ" dirty="0" smtClean="0"/>
          </a:p>
          <a:p>
            <a:pPr>
              <a:spcBef>
                <a:spcPts val="600"/>
              </a:spcBef>
            </a:pPr>
            <a:r>
              <a:rPr lang="cs-CZ" dirty="0"/>
              <a:t>	</a:t>
            </a:r>
            <a:r>
              <a:rPr lang="cs-CZ" dirty="0" smtClean="0"/>
              <a:t>- </a:t>
            </a:r>
            <a:r>
              <a:rPr lang="en-US" dirty="0" smtClean="0"/>
              <a:t>Internal </a:t>
            </a:r>
            <a:r>
              <a:rPr lang="en-US" dirty="0"/>
              <a:t>regulations of the contracting authority or other regulations, which the contracting authority must follow ( ! ) </a:t>
            </a:r>
            <a:endParaRPr lang="cs-CZ" dirty="0" smtClean="0"/>
          </a:p>
          <a:p>
            <a:pPr>
              <a:spcBef>
                <a:spcPts val="600"/>
              </a:spcBef>
            </a:pPr>
            <a:r>
              <a:rPr lang="cs-CZ" dirty="0" err="1" smtClean="0"/>
              <a:t>Contracting</a:t>
            </a:r>
            <a:r>
              <a:rPr lang="cs-CZ" dirty="0" smtClean="0"/>
              <a:t> </a:t>
            </a:r>
            <a:r>
              <a:rPr lang="cs-CZ" dirty="0" err="1" smtClean="0"/>
              <a:t>authoriry</a:t>
            </a:r>
            <a:r>
              <a:rPr lang="en-US" dirty="0" smtClean="0"/>
              <a:t> </a:t>
            </a:r>
            <a:r>
              <a:rPr lang="en-US" dirty="0"/>
              <a:t>follows the </a:t>
            </a:r>
            <a:r>
              <a:rPr lang="cs-CZ" dirty="0" err="1" smtClean="0"/>
              <a:t>Instruction</a:t>
            </a:r>
            <a:r>
              <a:rPr lang="en-US" dirty="0" smtClean="0"/>
              <a:t>, </a:t>
            </a:r>
            <a:r>
              <a:rPr lang="en-US" dirty="0"/>
              <a:t>unless </a:t>
            </a:r>
            <a:r>
              <a:rPr lang="cs-CZ" dirty="0" err="1" smtClean="0"/>
              <a:t>the</a:t>
            </a:r>
            <a:r>
              <a:rPr lang="en-US" dirty="0" smtClean="0"/>
              <a:t> </a:t>
            </a:r>
            <a:r>
              <a:rPr lang="en-US" dirty="0"/>
              <a:t>internal regulations </a:t>
            </a:r>
            <a:r>
              <a:rPr lang="cs-CZ" dirty="0" smtClean="0"/>
              <a:t>are </a:t>
            </a:r>
            <a:r>
              <a:rPr lang="cs-CZ" dirty="0" err="1" smtClean="0"/>
              <a:t>stricter</a:t>
            </a:r>
            <a:endParaRPr lang="cs-CZ" dirty="0" smtClean="0"/>
          </a:p>
          <a:p>
            <a:pPr>
              <a:spcBef>
                <a:spcPts val="600"/>
              </a:spcBef>
            </a:pPr>
            <a:r>
              <a:rPr lang="cs-CZ" dirty="0" smtClean="0"/>
              <a:t>- </a:t>
            </a:r>
            <a:r>
              <a:rPr lang="en-US" dirty="0" smtClean="0"/>
              <a:t>in </a:t>
            </a:r>
            <a:r>
              <a:rPr lang="en-US" dirty="0"/>
              <a:t>cases not provided for in the </a:t>
            </a:r>
            <a:r>
              <a:rPr lang="cs-CZ" dirty="0" err="1" smtClean="0"/>
              <a:t>Intsruction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contracting</a:t>
            </a:r>
            <a:r>
              <a:rPr lang="cs-CZ" dirty="0" smtClean="0"/>
              <a:t> </a:t>
            </a:r>
            <a:r>
              <a:rPr lang="cs-CZ" dirty="0" err="1" smtClean="0"/>
              <a:t>authority</a:t>
            </a:r>
            <a:r>
              <a:rPr lang="cs-CZ" dirty="0" smtClean="0"/>
              <a:t> </a:t>
            </a:r>
            <a:r>
              <a:rPr lang="en-US" dirty="0" smtClean="0"/>
              <a:t>proceed</a:t>
            </a:r>
            <a:r>
              <a:rPr lang="cs-CZ" dirty="0" smtClean="0"/>
              <a:t>s</a:t>
            </a:r>
            <a:r>
              <a:rPr lang="en-US" dirty="0" smtClean="0"/>
              <a:t> </a:t>
            </a:r>
            <a:r>
              <a:rPr lang="en-US" dirty="0"/>
              <a:t>individually with the prior approval of the NCP / </a:t>
            </a:r>
            <a:r>
              <a:rPr lang="cs-CZ" dirty="0" smtClean="0"/>
              <a:t>PO</a:t>
            </a:r>
            <a:r>
              <a:rPr lang="en-US" dirty="0" smtClean="0"/>
              <a:t> </a:t>
            </a:r>
            <a:r>
              <a:rPr lang="en-US" dirty="0"/>
              <a:t>- mostly analogy under the </a:t>
            </a:r>
            <a:r>
              <a:rPr lang="cs-CZ" dirty="0" err="1" smtClean="0"/>
              <a:t>Act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27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655605" y="149467"/>
            <a:ext cx="62282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cs-CZ" sz="2800" b="1" dirty="0" smtClean="0">
                <a:solidFill>
                  <a:srgbClr val="C00000"/>
                </a:solidFill>
                <a:latin typeface="Verdana" pitchFamily="34" charset="0"/>
              </a:rPr>
              <a:t>General </a:t>
            </a:r>
            <a:r>
              <a:rPr lang="cs-CZ" sz="2800" b="1" dirty="0" err="1" smtClean="0">
                <a:solidFill>
                  <a:srgbClr val="C00000"/>
                </a:solidFill>
                <a:latin typeface="Verdana" pitchFamily="34" charset="0"/>
              </a:rPr>
              <a:t>Principles</a:t>
            </a:r>
            <a:r>
              <a:rPr lang="cs-CZ" sz="28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  <a:latin typeface="Verdana" pitchFamily="34" charset="0"/>
              </a:rPr>
              <a:t>of</a:t>
            </a:r>
            <a:r>
              <a:rPr lang="cs-CZ" sz="2800" b="1" dirty="0" smtClean="0">
                <a:solidFill>
                  <a:srgbClr val="C00000"/>
                </a:solidFill>
                <a:latin typeface="Verdana" pitchFamily="34" charset="0"/>
              </a:rPr>
              <a:t> SSC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00050" y="1304925"/>
            <a:ext cx="840105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The contracting authority is obliged to observe basic principles : </a:t>
            </a:r>
            <a:endParaRPr lang="cs-CZ" dirty="0" smtClean="0"/>
          </a:p>
          <a:p>
            <a:pPr>
              <a:spcBef>
                <a:spcPts val="600"/>
              </a:spcBef>
            </a:pPr>
            <a:r>
              <a:rPr lang="cs-CZ" dirty="0"/>
              <a:t>-</a:t>
            </a:r>
            <a:r>
              <a:rPr lang="en-US" dirty="0" smtClean="0"/>
              <a:t>principles </a:t>
            </a:r>
            <a:r>
              <a:rPr lang="en-US" dirty="0"/>
              <a:t>of economy, efficiency and effectiveness </a:t>
            </a:r>
            <a:endParaRPr lang="cs-CZ" dirty="0" smtClean="0"/>
          </a:p>
          <a:p>
            <a:pPr>
              <a:spcBef>
                <a:spcPts val="600"/>
              </a:spcBef>
            </a:pPr>
            <a:r>
              <a:rPr lang="cs-CZ" dirty="0"/>
              <a:t>-</a:t>
            </a:r>
            <a:r>
              <a:rPr lang="en-US" dirty="0" smtClean="0"/>
              <a:t>the </a:t>
            </a:r>
            <a:r>
              <a:rPr lang="en-US" dirty="0"/>
              <a:t>principle of transparency </a:t>
            </a:r>
            <a:r>
              <a:rPr lang="en-US" dirty="0" smtClean="0"/>
              <a:t>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procedure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contracting</a:t>
            </a:r>
            <a:r>
              <a:rPr lang="cs-CZ" dirty="0" smtClean="0"/>
              <a:t> </a:t>
            </a:r>
            <a:r>
              <a:rPr lang="cs-CZ" dirty="0" err="1" smtClean="0"/>
              <a:t>authority</a:t>
            </a:r>
            <a:r>
              <a:rPr lang="cs-CZ" dirty="0" smtClean="0"/>
              <a:t> </a:t>
            </a:r>
            <a:r>
              <a:rPr lang="cs-CZ" dirty="0" err="1" smtClean="0"/>
              <a:t>must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re-</a:t>
            </a:r>
            <a:r>
              <a:rPr lang="cs-CZ" dirty="0" err="1" smtClean="0"/>
              <a:t>checkable</a:t>
            </a:r>
            <a:endParaRPr lang="cs-CZ" dirty="0" smtClean="0"/>
          </a:p>
          <a:p>
            <a:pPr>
              <a:spcBef>
                <a:spcPts val="600"/>
              </a:spcBef>
            </a:pPr>
            <a:r>
              <a:rPr lang="cs-CZ" dirty="0" smtClean="0"/>
              <a:t>-</a:t>
            </a:r>
            <a:r>
              <a:rPr lang="en-US" dirty="0" smtClean="0"/>
              <a:t>the </a:t>
            </a:r>
            <a:r>
              <a:rPr lang="en-US" dirty="0"/>
              <a:t>principle of non-discrimination - not demanding the particular trademarks </a:t>
            </a:r>
            <a:endParaRPr lang="cs-CZ" dirty="0" smtClean="0"/>
          </a:p>
          <a:p>
            <a:pPr>
              <a:spcBef>
                <a:spcPts val="600"/>
              </a:spcBef>
            </a:pPr>
            <a:r>
              <a:rPr lang="cs-CZ" dirty="0" smtClean="0"/>
              <a:t>-</a:t>
            </a:r>
            <a:r>
              <a:rPr lang="en-US" dirty="0" smtClean="0"/>
              <a:t>the </a:t>
            </a:r>
            <a:r>
              <a:rPr lang="en-US" dirty="0"/>
              <a:t>principle of equal treatment - not favor any contractor / tenderer </a:t>
            </a:r>
            <a:endParaRPr lang="cs-CZ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the </a:t>
            </a:r>
            <a:r>
              <a:rPr lang="en-US" dirty="0"/>
              <a:t>principle of proportionality - the </a:t>
            </a:r>
            <a:r>
              <a:rPr lang="cs-CZ" dirty="0" err="1" smtClean="0"/>
              <a:t>contracting</a:t>
            </a:r>
            <a:r>
              <a:rPr lang="cs-CZ" dirty="0" smtClean="0"/>
              <a:t> </a:t>
            </a:r>
            <a:r>
              <a:rPr lang="cs-CZ" dirty="0" err="1" smtClean="0"/>
              <a:t>authority</a:t>
            </a:r>
            <a:r>
              <a:rPr lang="cs-CZ" dirty="0" smtClean="0"/>
              <a:t> </a:t>
            </a:r>
            <a:r>
              <a:rPr lang="en-US" dirty="0" smtClean="0"/>
              <a:t>carefully </a:t>
            </a:r>
            <a:r>
              <a:rPr lang="en-US" dirty="0"/>
              <a:t>selects the appropriate level of disclosure and </a:t>
            </a:r>
            <a:r>
              <a:rPr lang="cs-CZ" dirty="0" err="1" smtClean="0"/>
              <a:t>formalisation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en-US" dirty="0" smtClean="0"/>
              <a:t> </a:t>
            </a:r>
            <a:r>
              <a:rPr lang="en-US" dirty="0"/>
              <a:t>tender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66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323850" y="154557"/>
            <a:ext cx="63409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cs-CZ" sz="2800" b="1" dirty="0" err="1" smtClean="0">
                <a:solidFill>
                  <a:srgbClr val="C00000"/>
                </a:solidFill>
                <a:latin typeface="Verdana" pitchFamily="34" charset="0"/>
              </a:rPr>
              <a:t>Division</a:t>
            </a:r>
            <a:r>
              <a:rPr lang="cs-CZ" sz="28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  <a:latin typeface="Verdana" pitchFamily="34" charset="0"/>
              </a:rPr>
              <a:t>of</a:t>
            </a:r>
            <a:r>
              <a:rPr lang="cs-CZ" sz="2800" b="1" dirty="0" smtClean="0">
                <a:solidFill>
                  <a:srgbClr val="C00000"/>
                </a:solidFill>
                <a:latin typeface="Verdana" pitchFamily="34" charset="0"/>
              </a:rPr>
              <a:t> SSC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00050" y="1304924"/>
            <a:ext cx="840105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dirty="0" smtClean="0"/>
              <a:t>SSC</a:t>
            </a:r>
            <a:r>
              <a:rPr lang="en-US" dirty="0" smtClean="0"/>
              <a:t> are </a:t>
            </a:r>
            <a:r>
              <a:rPr lang="en-US" dirty="0"/>
              <a:t>divided into 3 categories : </a:t>
            </a:r>
            <a:endParaRPr lang="cs-CZ" dirty="0" smtClean="0"/>
          </a:p>
          <a:p>
            <a:pPr>
              <a:spcBef>
                <a:spcPts val="600"/>
              </a:spcBef>
            </a:pPr>
            <a:r>
              <a:rPr lang="cs-CZ" dirty="0" smtClean="0"/>
              <a:t>-SSC up to </a:t>
            </a:r>
            <a:r>
              <a:rPr lang="en-US" dirty="0" smtClean="0"/>
              <a:t>199 </a:t>
            </a:r>
            <a:r>
              <a:rPr lang="en-US" dirty="0"/>
              <a:t>999 , - CZK without VAT </a:t>
            </a:r>
            <a:endParaRPr lang="cs-CZ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is recommended to compare at least two bids </a:t>
            </a:r>
            <a:endParaRPr lang="cs-CZ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offer is possible to </a:t>
            </a:r>
            <a:r>
              <a:rPr lang="cs-CZ" dirty="0" smtClean="0"/>
              <a:t>place via </a:t>
            </a:r>
            <a:r>
              <a:rPr lang="en-US" dirty="0" smtClean="0"/>
              <a:t>the </a:t>
            </a:r>
            <a:r>
              <a:rPr lang="en-US" dirty="0"/>
              <a:t>order </a:t>
            </a:r>
            <a:r>
              <a:rPr lang="cs-CZ" dirty="0" err="1" smtClean="0"/>
              <a:t>following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invoice</a:t>
            </a:r>
            <a:r>
              <a:rPr lang="cs-CZ" dirty="0" smtClean="0"/>
              <a:t> </a:t>
            </a:r>
            <a:r>
              <a:rPr lang="en-US" dirty="0" smtClean="0"/>
              <a:t>or </a:t>
            </a:r>
            <a:r>
              <a:rPr lang="cs-CZ" dirty="0" err="1" smtClean="0"/>
              <a:t>appropriate</a:t>
            </a:r>
            <a:r>
              <a:rPr lang="cs-CZ" dirty="0" smtClean="0"/>
              <a:t> </a:t>
            </a:r>
            <a:r>
              <a:rPr lang="en-US" dirty="0" smtClean="0"/>
              <a:t>accounting </a:t>
            </a:r>
            <a:r>
              <a:rPr lang="en-US" dirty="0"/>
              <a:t>document </a:t>
            </a:r>
            <a:endParaRPr lang="cs-CZ" dirty="0" smtClean="0"/>
          </a:p>
          <a:p>
            <a:pPr>
              <a:spcBef>
                <a:spcPts val="600"/>
              </a:spcBef>
            </a:pPr>
            <a:r>
              <a:rPr lang="cs-CZ" dirty="0" smtClean="0"/>
              <a:t>-SSC up</a:t>
            </a:r>
            <a:r>
              <a:rPr lang="en-US" dirty="0" smtClean="0"/>
              <a:t> </a:t>
            </a:r>
            <a:r>
              <a:rPr lang="en-US" dirty="0"/>
              <a:t>to 499 999 , - CZK without VAT </a:t>
            </a:r>
            <a:endParaRPr lang="cs-CZ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err="1" smtClean="0"/>
              <a:t>Contracting</a:t>
            </a:r>
            <a:r>
              <a:rPr lang="cs-CZ" dirty="0" smtClean="0"/>
              <a:t> </a:t>
            </a:r>
            <a:r>
              <a:rPr lang="cs-CZ" dirty="0" err="1" smtClean="0"/>
              <a:t>authority</a:t>
            </a:r>
            <a:r>
              <a:rPr lang="cs-CZ" dirty="0" smtClean="0"/>
              <a:t> </a:t>
            </a:r>
            <a:r>
              <a:rPr lang="en-US" dirty="0" smtClean="0"/>
              <a:t>shall </a:t>
            </a:r>
            <a:r>
              <a:rPr lang="en-US" dirty="0"/>
              <a:t>verify the information on prices on the market for at least 3 suppliers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verification </a:t>
            </a:r>
            <a:r>
              <a:rPr lang="cs-CZ" dirty="0" err="1" smtClean="0"/>
              <a:t>must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en-US" dirty="0" smtClean="0"/>
              <a:t>accompanied </a:t>
            </a:r>
            <a:r>
              <a:rPr lang="en-US" dirty="0"/>
              <a:t>by a detailed written record </a:t>
            </a:r>
            <a:endParaRPr lang="cs-CZ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offer can is possible to </a:t>
            </a:r>
            <a:r>
              <a:rPr lang="cs-CZ" dirty="0"/>
              <a:t>place via </a:t>
            </a:r>
            <a:r>
              <a:rPr lang="en-US" dirty="0"/>
              <a:t>the order </a:t>
            </a:r>
            <a:r>
              <a:rPr lang="cs-CZ" dirty="0" err="1"/>
              <a:t>following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invoice</a:t>
            </a:r>
            <a:r>
              <a:rPr lang="cs-CZ" dirty="0"/>
              <a:t> </a:t>
            </a:r>
            <a:r>
              <a:rPr lang="en-US" dirty="0"/>
              <a:t>or </a:t>
            </a:r>
            <a:r>
              <a:rPr lang="cs-CZ" dirty="0" err="1"/>
              <a:t>appropriate</a:t>
            </a:r>
            <a:r>
              <a:rPr lang="cs-CZ" dirty="0"/>
              <a:t> </a:t>
            </a:r>
            <a:r>
              <a:rPr lang="en-US" dirty="0"/>
              <a:t>accounting document </a:t>
            </a:r>
            <a:endParaRPr lang="cs-CZ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SSC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r>
              <a:rPr lang="en-US" dirty="0"/>
              <a:t>500 000, - CZK without </a:t>
            </a:r>
            <a:r>
              <a:rPr lang="en-US" dirty="0" smtClean="0"/>
              <a:t>VAT</a:t>
            </a:r>
            <a:r>
              <a:rPr lang="cs-CZ" dirty="0" smtClean="0"/>
              <a:t> up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regime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Act</a:t>
            </a:r>
            <a:r>
              <a:rPr lang="cs-CZ" dirty="0" smtClean="0"/>
              <a:t> (2 mil. CZK) </a:t>
            </a:r>
            <a:r>
              <a:rPr lang="en-US" dirty="0" smtClean="0"/>
              <a:t> </a:t>
            </a:r>
            <a:r>
              <a:rPr lang="cs-CZ" dirty="0" err="1" smtClean="0"/>
              <a:t>Contracting</a:t>
            </a:r>
            <a:r>
              <a:rPr lang="cs-CZ" dirty="0" smtClean="0"/>
              <a:t> </a:t>
            </a:r>
            <a:r>
              <a:rPr lang="cs-CZ" dirty="0" err="1"/>
              <a:t>a</a:t>
            </a:r>
            <a:r>
              <a:rPr lang="cs-CZ" dirty="0" err="1" smtClean="0"/>
              <a:t>uthority</a:t>
            </a:r>
            <a:r>
              <a:rPr lang="cs-CZ" dirty="0" smtClean="0"/>
              <a:t> </a:t>
            </a:r>
            <a:r>
              <a:rPr lang="cs-CZ" dirty="0" err="1" smtClean="0"/>
              <a:t>prepares</a:t>
            </a:r>
            <a:r>
              <a:rPr lang="cs-CZ" dirty="0" smtClean="0"/>
              <a:t> </a:t>
            </a:r>
            <a:r>
              <a:rPr lang="en-US" dirty="0" smtClean="0"/>
              <a:t>tender </a:t>
            </a:r>
            <a:r>
              <a:rPr lang="en-US" dirty="0"/>
              <a:t>documents and implements the tender </a:t>
            </a:r>
            <a:r>
              <a:rPr lang="cs-CZ" dirty="0" err="1" smtClean="0"/>
              <a:t>according</a:t>
            </a:r>
            <a:r>
              <a:rPr lang="cs-CZ" dirty="0" smtClean="0"/>
              <a:t> to </a:t>
            </a:r>
            <a:r>
              <a:rPr lang="cs-CZ" dirty="0" err="1" smtClean="0"/>
              <a:t>Instruction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47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400050" y="154557"/>
            <a:ext cx="63409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cs-CZ" sz="2800" b="1" dirty="0" err="1" smtClean="0">
                <a:solidFill>
                  <a:srgbClr val="C00000"/>
                </a:solidFill>
                <a:latin typeface="Verdana" pitchFamily="34" charset="0"/>
              </a:rPr>
              <a:t>Preparation</a:t>
            </a:r>
            <a:r>
              <a:rPr lang="cs-CZ" sz="28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  <a:latin typeface="Verdana" pitchFamily="34" charset="0"/>
              </a:rPr>
              <a:t>of</a:t>
            </a:r>
            <a:r>
              <a:rPr lang="cs-CZ" sz="28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  <a:latin typeface="Verdana" pitchFamily="34" charset="0"/>
              </a:rPr>
              <a:t>the</a:t>
            </a:r>
            <a:r>
              <a:rPr lang="cs-CZ" sz="2800" b="1" dirty="0" smtClean="0">
                <a:solidFill>
                  <a:srgbClr val="C00000"/>
                </a:solidFill>
                <a:latin typeface="Verdana" pitchFamily="34" charset="0"/>
              </a:rPr>
              <a:t> tender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00050" y="1304925"/>
            <a:ext cx="840105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Determining the subject of performance , value , preparation </a:t>
            </a:r>
            <a:r>
              <a:rPr lang="cs-CZ" dirty="0" smtClean="0"/>
              <a:t>T</a:t>
            </a:r>
            <a:r>
              <a:rPr lang="en-US" dirty="0" smtClean="0"/>
              <a:t>D </a:t>
            </a:r>
            <a:endParaRPr lang="cs-CZ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contracting</a:t>
            </a:r>
            <a:r>
              <a:rPr lang="cs-CZ" dirty="0" smtClean="0"/>
              <a:t> </a:t>
            </a:r>
            <a:r>
              <a:rPr lang="cs-CZ" dirty="0" err="1" smtClean="0"/>
              <a:t>authority</a:t>
            </a:r>
            <a:r>
              <a:rPr lang="cs-CZ" dirty="0" smtClean="0"/>
              <a:t> </a:t>
            </a:r>
            <a:r>
              <a:rPr lang="en-US" dirty="0" smtClean="0"/>
              <a:t>establishes </a:t>
            </a:r>
            <a:r>
              <a:rPr lang="en-US" dirty="0"/>
              <a:t>the subject of performance incl. expected value - ( ! )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always necessary to add similar services so as to avoid splitting of contracts </a:t>
            </a:r>
            <a:endParaRPr lang="cs-CZ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dirty="0" smtClean="0"/>
              <a:t>contracting </a:t>
            </a:r>
            <a:r>
              <a:rPr lang="en-US" dirty="0"/>
              <a:t>authority is obliged under the project add up similar services in 12 months </a:t>
            </a:r>
            <a:endParaRPr lang="cs-CZ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dirty="0" smtClean="0"/>
              <a:t>preparation </a:t>
            </a:r>
            <a:r>
              <a:rPr lang="en-US" dirty="0"/>
              <a:t>of tender documents ( </a:t>
            </a:r>
            <a:r>
              <a:rPr lang="cs-CZ" dirty="0" smtClean="0"/>
              <a:t>T</a:t>
            </a:r>
            <a:r>
              <a:rPr lang="en-US" dirty="0" smtClean="0"/>
              <a:t>D </a:t>
            </a:r>
            <a:r>
              <a:rPr lang="en-US" dirty="0"/>
              <a:t>) </a:t>
            </a:r>
            <a:r>
              <a:rPr lang="en-US" dirty="0" smtClean="0"/>
              <a:t>–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en-US" dirty="0" smtClean="0"/>
              <a:t>recommended </a:t>
            </a:r>
            <a:r>
              <a:rPr lang="en-US" dirty="0"/>
              <a:t>for complex fulfillment prepare a </a:t>
            </a:r>
            <a:r>
              <a:rPr lang="cs-CZ" dirty="0" smtClean="0"/>
              <a:t>text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contract </a:t>
            </a:r>
            <a:r>
              <a:rPr lang="en-US" dirty="0"/>
              <a:t>that will be attached to </a:t>
            </a:r>
            <a:r>
              <a:rPr lang="cs-CZ" dirty="0" smtClean="0"/>
              <a:t>T</a:t>
            </a:r>
            <a:r>
              <a:rPr lang="en-US" dirty="0" smtClean="0"/>
              <a:t>D </a:t>
            </a:r>
            <a:r>
              <a:rPr lang="en-US" dirty="0"/>
              <a:t>. The contracting authority </a:t>
            </a:r>
            <a:r>
              <a:rPr lang="cs-CZ" dirty="0" smtClean="0"/>
              <a:t>has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terms</a:t>
            </a:r>
            <a:r>
              <a:rPr lang="cs-CZ" dirty="0" smtClean="0"/>
              <a:t> and </a:t>
            </a:r>
            <a:r>
              <a:rPr lang="cs-CZ" dirty="0" err="1" smtClean="0"/>
              <a:t>conditions</a:t>
            </a:r>
            <a:r>
              <a:rPr lang="en-US" dirty="0" smtClean="0"/>
              <a:t>. </a:t>
            </a:r>
            <a:endParaRPr lang="cs-CZ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dirty="0" smtClean="0"/>
              <a:t>determining </a:t>
            </a:r>
            <a:r>
              <a:rPr lang="en-US" dirty="0"/>
              <a:t>qualification criteria , evaluation criteria and potential business conditions </a:t>
            </a:r>
            <a:endParaRPr lang="cs-CZ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accuracy and completeness of specifications </a:t>
            </a:r>
            <a:r>
              <a:rPr lang="cs-CZ" dirty="0" err="1" smtClean="0"/>
              <a:t>of</a:t>
            </a:r>
            <a:r>
              <a:rPr lang="cs-CZ" dirty="0" smtClean="0"/>
              <a:t> TD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responsibility </a:t>
            </a:r>
            <a:r>
              <a:rPr lang="en-US" dirty="0"/>
              <a:t>of the </a:t>
            </a:r>
            <a:r>
              <a:rPr lang="cs-CZ" dirty="0" err="1" smtClean="0"/>
              <a:t>contracting</a:t>
            </a:r>
            <a:r>
              <a:rPr lang="cs-CZ" dirty="0" smtClean="0"/>
              <a:t> </a:t>
            </a:r>
            <a:r>
              <a:rPr lang="cs-CZ" dirty="0" err="1" smtClean="0"/>
              <a:t>authority</a:t>
            </a:r>
            <a:r>
              <a:rPr lang="en-US" dirty="0" smtClean="0"/>
              <a:t>.</a:t>
            </a:r>
            <a:endParaRPr lang="cs-CZ" dirty="0"/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305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400050" y="154557"/>
            <a:ext cx="634095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cs-CZ" sz="2800" b="1" dirty="0" err="1" smtClean="0">
                <a:solidFill>
                  <a:srgbClr val="C00000"/>
                </a:solidFill>
                <a:latin typeface="Verdana" pitchFamily="34" charset="0"/>
              </a:rPr>
              <a:t>The</a:t>
            </a:r>
            <a:r>
              <a:rPr lang="cs-CZ" sz="28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  <a:latin typeface="Verdana" pitchFamily="34" charset="0"/>
              </a:rPr>
              <a:t>course</a:t>
            </a:r>
            <a:r>
              <a:rPr lang="cs-CZ" sz="28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  <a:latin typeface="Verdana" pitchFamily="34" charset="0"/>
              </a:rPr>
              <a:t>of</a:t>
            </a:r>
            <a:r>
              <a:rPr lang="cs-CZ" sz="28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  <a:latin typeface="Verdana" pitchFamily="34" charset="0"/>
              </a:rPr>
              <a:t>the</a:t>
            </a:r>
            <a:r>
              <a:rPr lang="cs-CZ" sz="2800" b="1" dirty="0" smtClean="0">
                <a:solidFill>
                  <a:srgbClr val="C00000"/>
                </a:solidFill>
                <a:latin typeface="Verdana" pitchFamily="34" charset="0"/>
              </a:rPr>
              <a:t> tender</a:t>
            </a:r>
          </a:p>
          <a:p>
            <a:pPr marL="342900" indent="-342900"/>
            <a:endParaRPr lang="cs-CZ" sz="2800" b="1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00050" y="1304925"/>
            <a:ext cx="840105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dirty="0"/>
              <a:t>the contracting authority shall invite to tender at least 5 suppliers , </a:t>
            </a:r>
            <a:endParaRPr lang="cs-CZ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dirty="0" err="1" smtClean="0"/>
              <a:t>Contracting</a:t>
            </a:r>
            <a:r>
              <a:rPr lang="cs-CZ" dirty="0" smtClean="0"/>
              <a:t> </a:t>
            </a:r>
            <a:r>
              <a:rPr lang="cs-CZ" dirty="0" err="1" smtClean="0"/>
              <a:t>authority</a:t>
            </a:r>
            <a:r>
              <a:rPr lang="cs-CZ" dirty="0" smtClean="0"/>
              <a:t> </a:t>
            </a:r>
            <a:r>
              <a:rPr lang="en-US" dirty="0" smtClean="0"/>
              <a:t>also </a:t>
            </a:r>
            <a:r>
              <a:rPr lang="en-US" dirty="0"/>
              <a:t>publish the invitation to tender , incl. </a:t>
            </a:r>
            <a:r>
              <a:rPr lang="cs-CZ" dirty="0" smtClean="0"/>
              <a:t>T</a:t>
            </a:r>
            <a:r>
              <a:rPr lang="en-US" dirty="0" smtClean="0"/>
              <a:t>D </a:t>
            </a:r>
            <a:r>
              <a:rPr lang="en-US" dirty="0"/>
              <a:t>on the contracting entity profile or </a:t>
            </a:r>
            <a:r>
              <a:rPr lang="en-US" dirty="0" smtClean="0"/>
              <a:t>website</a:t>
            </a:r>
            <a:r>
              <a:rPr lang="cs-CZ" dirty="0" smtClean="0"/>
              <a:t>in case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en-US" dirty="0" smtClean="0"/>
              <a:t>does </a:t>
            </a:r>
            <a:r>
              <a:rPr lang="en-US" dirty="0"/>
              <a:t>not have a set up </a:t>
            </a:r>
            <a:r>
              <a:rPr lang="en-US" dirty="0" smtClean="0"/>
              <a:t>profile,</a:t>
            </a:r>
            <a:endParaRPr lang="cs-CZ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dirty="0" smtClean="0"/>
              <a:t>deadline </a:t>
            </a:r>
            <a:r>
              <a:rPr lang="en-US" dirty="0"/>
              <a:t>for submission of bids is at least 10 calendar days from publication / dispatch of invitations , </a:t>
            </a:r>
            <a:endParaRPr lang="cs-CZ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dirty="0" smtClean="0"/>
              <a:t>contracting </a:t>
            </a:r>
            <a:r>
              <a:rPr lang="en-US" dirty="0"/>
              <a:t>authority is obliged to accept the offer of the tenderer to whom the call was not sent , </a:t>
            </a:r>
            <a:endParaRPr lang="cs-CZ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dirty="0" smtClean="0"/>
              <a:t>opening </a:t>
            </a:r>
            <a:r>
              <a:rPr lang="en-US" dirty="0"/>
              <a:t>of the tenders , the assessment of qualifications and assessment and evaluation of tenders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en-US" dirty="0" smtClean="0"/>
              <a:t>conducted </a:t>
            </a:r>
            <a:r>
              <a:rPr lang="cs-CZ" dirty="0" smtClean="0"/>
              <a:t>by </a:t>
            </a:r>
            <a:r>
              <a:rPr lang="en-US" dirty="0" smtClean="0"/>
              <a:t>the </a:t>
            </a:r>
            <a:r>
              <a:rPr lang="en-US" dirty="0"/>
              <a:t>evaluation committee - it is important to maintain equal access to candidates </a:t>
            </a:r>
            <a:endParaRPr lang="cs-CZ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dirty="0" smtClean="0"/>
              <a:t>evaluation </a:t>
            </a:r>
            <a:r>
              <a:rPr lang="en-US" dirty="0"/>
              <a:t>of tenders - Commission assesses the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offers</a:t>
            </a:r>
            <a:r>
              <a:rPr lang="cs-CZ" dirty="0" smtClean="0"/>
              <a:t> </a:t>
            </a:r>
            <a:r>
              <a:rPr lang="en-US" dirty="0" smtClean="0"/>
              <a:t>according </a:t>
            </a:r>
            <a:r>
              <a:rPr lang="en-US" dirty="0"/>
              <a:t>to a precise description of the evaluation </a:t>
            </a:r>
            <a:r>
              <a:rPr lang="cs-CZ" dirty="0" smtClean="0"/>
              <a:t>in T</a:t>
            </a:r>
            <a:r>
              <a:rPr lang="en-US" dirty="0" smtClean="0"/>
              <a:t>D, </a:t>
            </a:r>
            <a:endParaRPr lang="cs-CZ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dirty="0" smtClean="0"/>
              <a:t>contracting </a:t>
            </a:r>
            <a:r>
              <a:rPr lang="en-US" dirty="0"/>
              <a:t>authority enters into a contract with the bidder who submitted the </a:t>
            </a:r>
            <a:r>
              <a:rPr lang="cs-CZ" dirty="0" smtClean="0"/>
              <a:t>most </a:t>
            </a:r>
            <a:r>
              <a:rPr lang="cs-CZ" dirty="0" err="1" smtClean="0"/>
              <a:t>advantageous</a:t>
            </a:r>
            <a:r>
              <a:rPr lang="cs-CZ" dirty="0" smtClean="0"/>
              <a:t> </a:t>
            </a:r>
            <a:r>
              <a:rPr lang="en-US" dirty="0" smtClean="0"/>
              <a:t>bid </a:t>
            </a:r>
            <a:r>
              <a:rPr lang="en-US" dirty="0"/>
              <a:t>, or the second or third in the </a:t>
            </a:r>
            <a:r>
              <a:rPr lang="en-US" dirty="0" smtClean="0"/>
              <a:t>order</a:t>
            </a:r>
            <a:r>
              <a:rPr lang="cs-CZ" dirty="0" smtClean="0"/>
              <a:t>,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dirty="0" smtClean="0"/>
              <a:t> </a:t>
            </a:r>
            <a:r>
              <a:rPr lang="en-US" dirty="0"/>
              <a:t>contracting authority may enter into a contract if it receives one bid or tender examination </a:t>
            </a:r>
            <a:r>
              <a:rPr lang="en-US" dirty="0" smtClean="0"/>
              <a:t>le</a:t>
            </a:r>
            <a:r>
              <a:rPr lang="cs-CZ" dirty="0" err="1" smtClean="0"/>
              <a:t>aves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r>
              <a:rPr lang="en-US" dirty="0"/>
              <a:t>one offer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90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793628" y="1250172"/>
            <a:ext cx="7435971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400" b="1" dirty="0" smtClean="0">
                <a:solidFill>
                  <a:srgbClr val="C00000"/>
                </a:solidFill>
                <a:latin typeface="Verdana" pitchFamily="34" charset="0"/>
              </a:rPr>
              <a:t>Czech-</a:t>
            </a:r>
            <a:r>
              <a:rPr lang="cs-CZ" sz="2400" b="1" dirty="0" err="1" smtClean="0">
                <a:solidFill>
                  <a:srgbClr val="C00000"/>
                </a:solidFill>
                <a:latin typeface="Verdana" pitchFamily="34" charset="0"/>
              </a:rPr>
              <a:t>Norwegian</a:t>
            </a:r>
            <a:r>
              <a:rPr lang="cs-CZ" sz="24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Verdana" pitchFamily="34" charset="0"/>
              </a:rPr>
              <a:t>Research</a:t>
            </a:r>
            <a:r>
              <a:rPr lang="cs-CZ" sz="2400" b="1" dirty="0" smtClean="0">
                <a:solidFill>
                  <a:srgbClr val="C00000"/>
                </a:solidFill>
                <a:latin typeface="Verdana" pitchFamily="34" charset="0"/>
              </a:rPr>
              <a:t>  Program </a:t>
            </a:r>
            <a:r>
              <a:rPr lang="cs-CZ" sz="2400" b="1" dirty="0">
                <a:solidFill>
                  <a:srgbClr val="C00000"/>
                </a:solidFill>
                <a:latin typeface="Verdana" pitchFamily="34" charset="0"/>
              </a:rPr>
              <a:t>CZ09</a:t>
            </a:r>
          </a:p>
          <a:p>
            <a:pPr algn="ctr">
              <a:lnSpc>
                <a:spcPct val="150000"/>
              </a:lnSpc>
            </a:pPr>
            <a:endParaRPr lang="cs-CZ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cs-CZ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Thank</a:t>
            </a:r>
            <a:r>
              <a:rPr lang="cs-CZ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</a:t>
            </a:r>
            <a:r>
              <a:rPr lang="cs-CZ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you</a:t>
            </a:r>
            <a:r>
              <a:rPr lang="cs-CZ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</a:t>
            </a:r>
            <a:r>
              <a:rPr lang="cs-CZ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for</a:t>
            </a:r>
            <a:r>
              <a:rPr lang="cs-CZ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</a:t>
            </a:r>
            <a:r>
              <a:rPr lang="cs-CZ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your</a:t>
            </a:r>
            <a:r>
              <a:rPr lang="cs-CZ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</a:t>
            </a:r>
            <a:r>
              <a:rPr lang="cs-CZ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attention</a:t>
            </a:r>
            <a:r>
              <a:rPr lang="cs-CZ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!</a:t>
            </a:r>
          </a:p>
          <a:p>
            <a:pPr marL="342900" indent="-342900">
              <a:buFont typeface="Arial" charset="0"/>
              <a:buChar char="•"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fr-FR" sz="2000" dirty="0">
              <a:solidFill>
                <a:srgbClr val="4D4D4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5274</TotalTime>
  <Words>664</Words>
  <Application>Microsoft Office PowerPoint</Application>
  <PresentationFormat>Předvádění na obrazovce (4:3)</PresentationFormat>
  <Paragraphs>56</Paragraphs>
  <Slides>7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Thème Office</vt:lpstr>
      <vt:lpstr>Conception personnalisée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disparities _x0003_Strengthening relations</dc:title>
  <dc:creator>Utilisateur de Microsoft Office</dc:creator>
  <cp:lastModifiedBy>Aschermann Jan</cp:lastModifiedBy>
  <cp:revision>135</cp:revision>
  <cp:lastPrinted>2015-04-13T07:32:07Z</cp:lastPrinted>
  <dcterms:created xsi:type="dcterms:W3CDTF">2011-11-09T09:46:35Z</dcterms:created>
  <dcterms:modified xsi:type="dcterms:W3CDTF">2015-05-05T14:03:19Z</dcterms:modified>
</cp:coreProperties>
</file>