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2"/>
  </p:notesMasterIdLst>
  <p:handoutMasterIdLst>
    <p:handoutMasterId r:id="rId23"/>
  </p:handoutMasterIdLst>
  <p:sldIdLst>
    <p:sldId id="258" r:id="rId3"/>
    <p:sldId id="261" r:id="rId4"/>
    <p:sldId id="274" r:id="rId5"/>
    <p:sldId id="273" r:id="rId6"/>
    <p:sldId id="260" r:id="rId7"/>
    <p:sldId id="276" r:id="rId8"/>
    <p:sldId id="271" r:id="rId9"/>
    <p:sldId id="265" r:id="rId10"/>
    <p:sldId id="262" r:id="rId11"/>
    <p:sldId id="272" r:id="rId12"/>
    <p:sldId id="277" r:id="rId13"/>
    <p:sldId id="268" r:id="rId14"/>
    <p:sldId id="264" r:id="rId15"/>
    <p:sldId id="278" r:id="rId16"/>
    <p:sldId id="269" r:id="rId17"/>
    <p:sldId id="266" r:id="rId18"/>
    <p:sldId id="270" r:id="rId19"/>
    <p:sldId id="275" r:id="rId20"/>
    <p:sldId id="267" r:id="rId21"/>
  </p:sldIdLst>
  <p:sldSz cx="9144000" cy="6858000" type="screen4x3"/>
  <p:notesSz cx="7102475" cy="10233025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5F5F5F"/>
    <a:srgbClr val="003A78"/>
    <a:srgbClr val="0021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26" autoAdjust="0"/>
    <p:restoredTop sz="94660"/>
  </p:normalViewPr>
  <p:slideViewPr>
    <p:cSldViewPr snapToGrid="0" snapToObjects="1">
      <p:cViewPr>
        <p:scale>
          <a:sx n="120" d="100"/>
          <a:sy n="120" d="100"/>
        </p:scale>
        <p:origin x="-154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739" cy="511651"/>
          </a:xfrm>
          <a:prstGeom prst="rect">
            <a:avLst/>
          </a:prstGeom>
        </p:spPr>
        <p:txBody>
          <a:bodyPr vert="horz" lIns="94778" tIns="47389" rIns="94778" bIns="473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3093" y="0"/>
            <a:ext cx="3077739" cy="511651"/>
          </a:xfrm>
          <a:prstGeom prst="rect">
            <a:avLst/>
          </a:prstGeom>
        </p:spPr>
        <p:txBody>
          <a:bodyPr vert="horz" lIns="94778" tIns="47389" rIns="94778" bIns="473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3F9CAA4-D264-4AD3-B51E-D47AE9F08268}" type="datetimeFigureOut">
              <a:rPr lang="fr-FR"/>
              <a:pPr>
                <a:defRPr/>
              </a:pPr>
              <a:t>05/05/2015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719598"/>
            <a:ext cx="3077739" cy="511651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3093" y="9719598"/>
            <a:ext cx="3077739" cy="511651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6093A3F-884E-4302-BBA2-242AABBE159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3295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739" cy="511651"/>
          </a:xfrm>
          <a:prstGeom prst="rect">
            <a:avLst/>
          </a:prstGeom>
        </p:spPr>
        <p:txBody>
          <a:bodyPr vert="horz" lIns="94778" tIns="47389" rIns="94778" bIns="473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511651"/>
          </a:xfrm>
          <a:prstGeom prst="rect">
            <a:avLst/>
          </a:prstGeom>
        </p:spPr>
        <p:txBody>
          <a:bodyPr vert="horz" lIns="94778" tIns="47389" rIns="94778" bIns="473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1E3A332-C4DD-40A5-9E5C-3BB6C2AFD4CC}" type="datetimeFigureOut">
              <a:rPr lang="fr-FR"/>
              <a:pPr>
                <a:defRPr/>
              </a:pPr>
              <a:t>05/05/2015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78" tIns="47389" rIns="94778" bIns="47389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10248" y="4860687"/>
            <a:ext cx="5681980" cy="4604861"/>
          </a:xfrm>
          <a:prstGeom prst="rect">
            <a:avLst/>
          </a:prstGeom>
        </p:spPr>
        <p:txBody>
          <a:bodyPr vert="horz" lIns="94778" tIns="47389" rIns="94778" bIns="47389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719598"/>
            <a:ext cx="3077739" cy="511651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093" y="9719598"/>
            <a:ext cx="3077739" cy="511651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7BCEB2A-038C-4EFF-BE92-5E0974619DD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80918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BCEB2A-038C-4EFF-BE92-5E0974619DDE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4593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BCEB2A-038C-4EFF-BE92-5E0974619DDE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4593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BCEB2A-038C-4EFF-BE92-5E0974619DDE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4593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AB3B8-DB1D-437B-A210-53DF52522E7E}" type="datetimeFigureOut">
              <a:rPr lang="fr-FR"/>
              <a:pPr>
                <a:defRPr/>
              </a:pPr>
              <a:t>05/05/2015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EDA7E-FCF9-4860-9AB1-11444C9AFB8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AC043-99BE-4CF8-A454-7ACC29ED6391}" type="datetimeFigureOut">
              <a:rPr lang="fr-FR"/>
              <a:pPr>
                <a:defRPr/>
              </a:pPr>
              <a:t>05/05/2015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18740-7C55-4C74-8D56-842AA793009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C891E97-7267-4B90-AC70-B3D6C4A349B7}" type="datetimeFigureOut">
              <a:rPr lang="fr-FR"/>
              <a:pPr>
                <a:defRPr/>
              </a:pPr>
              <a:t>05/05/2015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1A5490F-43D6-4496-A131-E4F9AEA79BA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EFDF162-C735-4FCB-9BD7-E8237A5626E0}" type="datetimeFigureOut">
              <a:rPr lang="fr-FR"/>
              <a:pPr>
                <a:defRPr/>
              </a:pPr>
              <a:t>05/05/2015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6F34A0-4F7F-4848-9DF2-228E3BB6041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6E52F10-139D-4952-A377-B7FF08224CB1}" type="datetimeFigureOut">
              <a:rPr lang="fr-FR"/>
              <a:pPr>
                <a:defRPr/>
              </a:pPr>
              <a:t>05/05/2015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3629D57-AEB7-4296-ABD0-C5CB0189DB2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6B3C866-2730-4B54-9B91-ED466502DB0E}" type="datetimeFigureOut">
              <a:rPr lang="fr-FR"/>
              <a:pPr>
                <a:defRPr/>
              </a:pPr>
              <a:t>05/05/2015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4356867-066C-4E78-8A82-CC2B71AF4BD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7EB609A-F07F-4465-BFB4-78287CAC0606}" type="datetimeFigureOut">
              <a:rPr lang="fr-FR"/>
              <a:pPr>
                <a:defRPr/>
              </a:pPr>
              <a:t>05/05/2015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699A08-7CC5-4E87-AE99-530AD361FF4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5CEEA83-6938-47E7-B37D-E31CCB4E4613}" type="datetimeFigureOut">
              <a:rPr lang="fr-FR"/>
              <a:pPr>
                <a:defRPr/>
              </a:pPr>
              <a:t>05/05/2015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7C8B6ED-A412-491B-AC03-CB8A5FAF05B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162D234-23A2-43C6-AEA3-FF9C32F4C0A6}" type="datetimeFigureOut">
              <a:rPr lang="fr-FR"/>
              <a:pPr>
                <a:defRPr/>
              </a:pPr>
              <a:t>05/05/2015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7220256-E0BE-4748-B626-158B7B20323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BA78708-BFAA-4DE0-AD29-9D0D54E73097}" type="datetimeFigureOut">
              <a:rPr lang="fr-FR"/>
              <a:pPr>
                <a:defRPr/>
              </a:pPr>
              <a:t>05/05/2015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6F5BBBA-CF90-4DAD-B69F-82EE7893F2E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8DF6B-D000-4424-AB64-D710AAE5C964}" type="datetimeFigureOut">
              <a:rPr lang="fr-FR"/>
              <a:pPr>
                <a:defRPr/>
              </a:pPr>
              <a:t>05/05/2015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C45C2-5B32-4DCF-A758-BB53B393D4E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D53F33A-E5A5-44EC-BEFD-4BB6A8139C91}" type="datetimeFigureOut">
              <a:rPr lang="fr-FR"/>
              <a:pPr>
                <a:defRPr/>
              </a:pPr>
              <a:t>05/05/2015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A6309B4-057B-471A-8EB1-ECB4F05BDBA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C80451E-C596-4285-96E2-74CDC7B485EC}" type="datetimeFigureOut">
              <a:rPr lang="fr-FR"/>
              <a:pPr>
                <a:defRPr/>
              </a:pPr>
              <a:t>05/05/2015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35FD757-E6BF-41BD-8268-E025CBE93A1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66972C-2AA9-44DC-91D8-797F6F249D21}" type="datetimeFigureOut">
              <a:rPr lang="fr-FR"/>
              <a:pPr>
                <a:defRPr/>
              </a:pPr>
              <a:t>05/05/2015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37C014-D915-4BDC-AA74-46F1B65BFE5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17D23-EFA2-4C47-8DAC-47F813F27D7F}" type="datetimeFigureOut">
              <a:rPr lang="fr-FR"/>
              <a:pPr>
                <a:defRPr/>
              </a:pPr>
              <a:t>05/05/2015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436C4-D2CA-41D4-A95D-1A0F0B6E6BD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667CD-015A-49AC-A2E3-46D340CDABDA}" type="datetimeFigureOut">
              <a:rPr lang="fr-FR"/>
              <a:pPr>
                <a:defRPr/>
              </a:pPr>
              <a:t>05/05/2015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A5D22-5403-4A7D-A841-63E5B4F896F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78A15-7D7F-465F-B553-602C648860B5}" type="datetimeFigureOut">
              <a:rPr lang="fr-FR"/>
              <a:pPr>
                <a:defRPr/>
              </a:pPr>
              <a:t>05/05/2015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660DF-35E6-4ED7-9BF3-3716B686735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F2733-6639-4BA3-BBB0-2507898E9CB3}" type="datetimeFigureOut">
              <a:rPr lang="fr-FR"/>
              <a:pPr>
                <a:defRPr/>
              </a:pPr>
              <a:t>05/05/2015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DEBE8-4FF5-4E4D-BA6C-EB84B1D13E1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3C842-1407-4DED-808F-97C0810DD7FF}" type="datetimeFigureOut">
              <a:rPr lang="fr-FR"/>
              <a:pPr>
                <a:defRPr/>
              </a:pPr>
              <a:t>05/05/2015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14EAC-DCC8-484F-9416-4FED94BC74A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23B2E-6C81-4783-BF0B-84C36A624DDC}" type="datetimeFigureOut">
              <a:rPr lang="fr-FR"/>
              <a:pPr>
                <a:defRPr/>
              </a:pPr>
              <a:t>05/05/2015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9BC6E-46C4-46DF-8DA0-681C2894E9B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92100" y="127000"/>
            <a:ext cx="8559800" cy="6591300"/>
          </a:xfrm>
          <a:prstGeom prst="rect">
            <a:avLst/>
          </a:prstGeom>
        </p:spPr>
      </p:pic>
      <p:pic>
        <p:nvPicPr>
          <p:cNvPr id="1032" name="Image 11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-404813" y="-1000125"/>
            <a:ext cx="9956801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 1" descr="LogosEEAgrantsNORWAYgrants_CMJN.emf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88640"/>
            <a:ext cx="1690603" cy="48749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4" r:id="rId3"/>
    <p:sldLayoutId id="2147483681" r:id="rId4"/>
    <p:sldLayoutId id="2147483680" r:id="rId5"/>
    <p:sldLayoutId id="2147483679" r:id="rId6"/>
    <p:sldLayoutId id="2147483678" r:id="rId7"/>
    <p:sldLayoutId id="2147483677" r:id="rId8"/>
    <p:sldLayoutId id="2147483676" r:id="rId9"/>
    <p:sldLayoutId id="2147483675" r:id="rId10"/>
    <p:sldLayoutId id="2147483674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92100" y="127000"/>
            <a:ext cx="8559800" cy="6591300"/>
          </a:xfrm>
          <a:prstGeom prst="rect">
            <a:avLst/>
          </a:prstGeom>
        </p:spPr>
      </p:pic>
      <p:pic>
        <p:nvPicPr>
          <p:cNvPr id="13315" name="Image 10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-404813" y="-427038"/>
            <a:ext cx="9956801" cy="254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LogosEEAgrantsNORWAYgrants_CMJN.emf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83" y="448081"/>
            <a:ext cx="2497199" cy="7200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555445" y="1846054"/>
            <a:ext cx="7182449" cy="3329796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r>
              <a:rPr lang="cs-CZ" sz="3200" b="1" dirty="0">
                <a:solidFill>
                  <a:srgbClr val="C00000"/>
                </a:solidFill>
                <a:latin typeface="Verdana" pitchFamily="34" charset="0"/>
              </a:rPr>
              <a:t>Způsobilé výdaje a další finanční </a:t>
            </a:r>
            <a:r>
              <a:rPr lang="cs-CZ" sz="3200" b="1" dirty="0" smtClean="0">
                <a:solidFill>
                  <a:srgbClr val="C00000"/>
                </a:solidFill>
                <a:latin typeface="Verdana" pitchFamily="34" charset="0"/>
              </a:rPr>
              <a:t>otázky</a:t>
            </a:r>
          </a:p>
          <a:p>
            <a:endParaRPr lang="cs-CZ" sz="3200" b="1" dirty="0" smtClean="0">
              <a:solidFill>
                <a:srgbClr val="C00000"/>
              </a:solidFill>
              <a:latin typeface="Verdana" pitchFamily="34" charset="0"/>
            </a:endParaRPr>
          </a:p>
          <a:p>
            <a:r>
              <a:rPr lang="cs-CZ" sz="2000" b="1" i="1" dirty="0" smtClean="0">
                <a:solidFill>
                  <a:srgbClr val="4D4D4D"/>
                </a:solidFill>
                <a:latin typeface="Verdana" pitchFamily="34" charset="0"/>
              </a:rPr>
              <a:t>Česko-norský výzkumný program CZ09</a:t>
            </a:r>
          </a:p>
          <a:p>
            <a:endParaRPr lang="cs-CZ" sz="2000" b="1" i="1" dirty="0" smtClean="0">
              <a:solidFill>
                <a:srgbClr val="4D4D4D"/>
              </a:solidFill>
              <a:latin typeface="Verdana" pitchFamily="34" charset="0"/>
            </a:endParaRPr>
          </a:p>
        </p:txBody>
      </p:sp>
      <p:sp>
        <p:nvSpPr>
          <p:cNvPr id="2" name="Titre 1"/>
          <p:cNvSpPr txBox="1">
            <a:spLocks/>
          </p:cNvSpPr>
          <p:nvPr/>
        </p:nvSpPr>
        <p:spPr>
          <a:xfrm>
            <a:off x="555445" y="5279366"/>
            <a:ext cx="7398109" cy="85401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r>
              <a:rPr lang="cs-CZ" dirty="0" smtClean="0">
                <a:latin typeface="Verdana" pitchFamily="34" charset="0"/>
              </a:rPr>
              <a:t>Ministerstvo školství, mládeže a tělovýchovy</a:t>
            </a:r>
          </a:p>
          <a:p>
            <a:r>
              <a:rPr lang="en-GB" i="1" dirty="0"/>
              <a:t>Ministry of Education, Youth and Sports</a:t>
            </a:r>
            <a:endParaRPr lang="fr-FR" dirty="0">
              <a:latin typeface="Verdana" pitchFamily="34" charset="0"/>
            </a:endParaRPr>
          </a:p>
          <a:p>
            <a:r>
              <a:rPr lang="cs-CZ" dirty="0" smtClean="0">
                <a:latin typeface="Verdana" pitchFamily="34" charset="0"/>
              </a:rPr>
              <a:t>10.4.2015</a:t>
            </a:r>
            <a:endParaRPr lang="fr-FR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oneTexte 8"/>
          <p:cNvSpPr txBox="1">
            <a:spLocks noChangeArrowheads="1"/>
          </p:cNvSpPr>
          <p:nvPr/>
        </p:nvSpPr>
        <p:spPr bwMode="auto">
          <a:xfrm>
            <a:off x="519830" y="1387431"/>
            <a:ext cx="816846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dirty="0" smtClean="0">
                <a:solidFill>
                  <a:srgbClr val="4D4D4D"/>
                </a:solidFill>
                <a:latin typeface="Verdana" pitchFamily="34" charset="0"/>
              </a:rPr>
              <a:t>Nepřímými náklady se rozumí způsobilé výdaje, které nelze přímo přiřadit danému projektu, ale které mohou být identifikovány a doloženy účetním systémem organizace jako vzniklé v přímé souvislosti s přímými výdaji projektu.</a:t>
            </a:r>
          </a:p>
          <a:p>
            <a:r>
              <a:rPr lang="cs-CZ" sz="2000" b="1" dirty="0" smtClean="0">
                <a:solidFill>
                  <a:srgbClr val="4D4D4D"/>
                </a:solidFill>
                <a:latin typeface="Verdana" pitchFamily="34" charset="0"/>
              </a:rPr>
              <a:t>Příklady: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4D4D4D"/>
                </a:solidFill>
                <a:latin typeface="Verdana" pitchFamily="34" charset="0"/>
              </a:rPr>
              <a:t>Výdaje na mzdu podpůrných zaměstnanců (ekonom, účetní, správce sítí..)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4D4D4D"/>
                </a:solidFill>
                <a:latin typeface="Verdana" pitchFamily="34" charset="0"/>
              </a:rPr>
              <a:t>Výdaje na vedení organizace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4D4D4D"/>
                </a:solidFill>
                <a:latin typeface="Verdana" pitchFamily="34" charset="0"/>
              </a:rPr>
              <a:t>Výdaje související s provozem budovy: nájem, úklid, ostraha, energie..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4D4D4D"/>
                </a:solidFill>
                <a:latin typeface="Verdana" pitchFamily="34" charset="0"/>
              </a:rPr>
              <a:t>Administrativní náklady: pošta, telefon, internet, kancelářské potřeby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4D4D4D"/>
                </a:solidFill>
                <a:latin typeface="Verdana" pitchFamily="34" charset="0"/>
              </a:rPr>
              <a:t>Všeobecně používané vybavení: počítače, tiskárny, kopírky aj.</a:t>
            </a:r>
          </a:p>
        </p:txBody>
      </p:sp>
      <p:sp>
        <p:nvSpPr>
          <p:cNvPr id="4" name="ZoneTexte 8"/>
          <p:cNvSpPr txBox="1">
            <a:spLocks noChangeArrowheads="1"/>
          </p:cNvSpPr>
          <p:nvPr/>
        </p:nvSpPr>
        <p:spPr bwMode="auto">
          <a:xfrm>
            <a:off x="284668" y="-105815"/>
            <a:ext cx="5840085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charset="0"/>
              <a:buNone/>
            </a:pPr>
            <a:r>
              <a:rPr lang="cs-CZ" sz="2800" b="1" dirty="0">
                <a:solidFill>
                  <a:srgbClr val="C00000"/>
                </a:solidFill>
                <a:latin typeface="Verdana" pitchFamily="34" charset="0"/>
              </a:rPr>
              <a:t>Způsobilé </a:t>
            </a:r>
            <a:r>
              <a:rPr lang="cs-CZ" sz="2800" b="1" dirty="0" smtClean="0">
                <a:solidFill>
                  <a:srgbClr val="C00000"/>
                </a:solidFill>
                <a:latin typeface="Verdana" pitchFamily="34" charset="0"/>
              </a:rPr>
              <a:t>výdaje </a:t>
            </a:r>
          </a:p>
          <a:p>
            <a:pPr marL="342900" indent="-342900">
              <a:spcAft>
                <a:spcPts val="600"/>
              </a:spcAft>
              <a:buFont typeface="Arial" charset="0"/>
              <a:buNone/>
            </a:pPr>
            <a:r>
              <a:rPr lang="cs-CZ" sz="2000" b="1" dirty="0" smtClean="0">
                <a:solidFill>
                  <a:srgbClr val="4D4D4D"/>
                </a:solidFill>
                <a:latin typeface="Verdana" pitchFamily="34" charset="0"/>
              </a:rPr>
              <a:t>Režijní výdaje</a:t>
            </a:r>
            <a:endParaRPr lang="fr-FR" sz="2000" b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46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oneTexte 8"/>
          <p:cNvSpPr txBox="1">
            <a:spLocks noChangeArrowheads="1"/>
          </p:cNvSpPr>
          <p:nvPr/>
        </p:nvSpPr>
        <p:spPr bwMode="auto">
          <a:xfrm>
            <a:off x="519830" y="1268161"/>
            <a:ext cx="8168468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b="1" dirty="0" err="1" smtClean="0">
                <a:solidFill>
                  <a:srgbClr val="4D4D4D"/>
                </a:solidFill>
                <a:latin typeface="Verdana" pitchFamily="34" charset="0"/>
              </a:rPr>
              <a:t>Annex</a:t>
            </a:r>
            <a:r>
              <a:rPr lang="cs-CZ" sz="2000" b="1" dirty="0" smtClean="0">
                <a:solidFill>
                  <a:srgbClr val="4D4D4D"/>
                </a:solidFill>
                <a:latin typeface="Verdana" pitchFamily="34" charset="0"/>
              </a:rPr>
              <a:t> 12 umožňuje: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4D4D4D"/>
                </a:solidFill>
                <a:latin typeface="Verdana" pitchFamily="34" charset="0"/>
              </a:rPr>
              <a:t>Vykazovat skutečné nepřímé náklady  s použitím analytického účetního systému přiřazující jednotlivé nepřímé náklady konkrétním projektům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4D4D4D"/>
                </a:solidFill>
                <a:latin typeface="Verdana" pitchFamily="34" charset="0"/>
              </a:rPr>
              <a:t>Použít pevnou sazbu pro nepřímé náklady (20% – 60%).</a:t>
            </a:r>
          </a:p>
          <a:p>
            <a:r>
              <a:rPr lang="cs-CZ" sz="2000" dirty="0">
                <a:solidFill>
                  <a:srgbClr val="4D4D4D"/>
                </a:solidFill>
                <a:latin typeface="Verdana" pitchFamily="34" charset="0"/>
              </a:rPr>
              <a:t>t</a:t>
            </a:r>
            <a:r>
              <a:rPr lang="cs-CZ" sz="2000" dirty="0" smtClean="0">
                <a:solidFill>
                  <a:srgbClr val="4D4D4D"/>
                </a:solidFill>
                <a:latin typeface="Verdana" pitchFamily="34" charset="0"/>
              </a:rPr>
              <a:t>akto: pokud se příjemce/další účastník projektu zúčastnil </a:t>
            </a:r>
            <a:r>
              <a:rPr lang="cs-CZ" sz="2000" dirty="0">
                <a:solidFill>
                  <a:srgbClr val="4D4D4D"/>
                </a:solidFill>
                <a:latin typeface="Verdana" pitchFamily="34" charset="0"/>
              </a:rPr>
              <a:t>projektů </a:t>
            </a:r>
            <a:r>
              <a:rPr lang="cs-CZ" sz="2000" dirty="0" smtClean="0">
                <a:solidFill>
                  <a:srgbClr val="4D4D4D"/>
                </a:solidFill>
                <a:latin typeface="Verdana" pitchFamily="34" charset="0"/>
              </a:rPr>
              <a:t>FP7 a má přiřazený kód PIC (Participant </a:t>
            </a:r>
            <a:r>
              <a:rPr lang="cs-CZ" sz="2000" dirty="0" err="1" smtClean="0">
                <a:solidFill>
                  <a:srgbClr val="4D4D4D"/>
                </a:solidFill>
                <a:latin typeface="Verdana" pitchFamily="34" charset="0"/>
              </a:rPr>
              <a:t>Identification</a:t>
            </a:r>
            <a:r>
              <a:rPr lang="cs-CZ" sz="2000" dirty="0" smtClean="0">
                <a:solidFill>
                  <a:srgbClr val="4D4D4D"/>
                </a:solidFill>
                <a:latin typeface="Verdana" pitchFamily="34" charset="0"/>
              </a:rPr>
              <a:t> </a:t>
            </a:r>
            <a:r>
              <a:rPr lang="cs-CZ" sz="2000" dirty="0" err="1" smtClean="0">
                <a:solidFill>
                  <a:srgbClr val="4D4D4D"/>
                </a:solidFill>
                <a:latin typeface="Verdana" pitchFamily="34" charset="0"/>
              </a:rPr>
              <a:t>Code</a:t>
            </a:r>
            <a:r>
              <a:rPr lang="cs-CZ" sz="2000" dirty="0" smtClean="0">
                <a:solidFill>
                  <a:srgbClr val="4D4D4D"/>
                </a:solidFill>
                <a:latin typeface="Verdana" pitchFamily="34" charset="0"/>
              </a:rPr>
              <a:t>) aplikuje stejný model výpočtu nepřímých nákladů, který se pojí s jeho PIC. Pokud </a:t>
            </a:r>
            <a:r>
              <a:rPr lang="cs-CZ" sz="2000" dirty="0">
                <a:solidFill>
                  <a:srgbClr val="4D4D4D"/>
                </a:solidFill>
                <a:latin typeface="Verdana" pitchFamily="34" charset="0"/>
              </a:rPr>
              <a:t>příjemce/další </a:t>
            </a:r>
            <a:r>
              <a:rPr lang="cs-CZ" sz="2000" dirty="0" smtClean="0">
                <a:solidFill>
                  <a:srgbClr val="4D4D4D"/>
                </a:solidFill>
                <a:latin typeface="Verdana" pitchFamily="34" charset="0"/>
              </a:rPr>
              <a:t>účastník PIC nemá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4D4D4D"/>
                </a:solidFill>
                <a:latin typeface="Verdana" pitchFamily="34" charset="0"/>
              </a:rPr>
              <a:t>Vykazuje skutečné nepřímé náklady (full </a:t>
            </a:r>
            <a:r>
              <a:rPr lang="cs-CZ" sz="2000" dirty="0" err="1" smtClean="0">
                <a:solidFill>
                  <a:srgbClr val="4D4D4D"/>
                </a:solidFill>
                <a:latin typeface="Verdana" pitchFamily="34" charset="0"/>
              </a:rPr>
              <a:t>cost</a:t>
            </a:r>
            <a:r>
              <a:rPr lang="cs-CZ" sz="2000" dirty="0" smtClean="0">
                <a:solidFill>
                  <a:srgbClr val="4D4D4D"/>
                </a:solidFill>
                <a:latin typeface="Verdana" pitchFamily="34" charset="0"/>
              </a:rPr>
              <a:t>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4D4D4D"/>
                </a:solidFill>
                <a:latin typeface="Verdana" pitchFamily="34" charset="0"/>
              </a:rPr>
              <a:t>Využije pevnou sazbu 20%-60% (</a:t>
            </a:r>
            <a:r>
              <a:rPr lang="cs-CZ" sz="2000" dirty="0" err="1" smtClean="0">
                <a:solidFill>
                  <a:srgbClr val="4D4D4D"/>
                </a:solidFill>
                <a:latin typeface="Verdana" pitchFamily="34" charset="0"/>
              </a:rPr>
              <a:t>flat</a:t>
            </a:r>
            <a:r>
              <a:rPr lang="cs-CZ" sz="2000" dirty="0" smtClean="0">
                <a:solidFill>
                  <a:srgbClr val="4D4D4D"/>
                </a:solidFill>
                <a:latin typeface="Verdana" pitchFamily="34" charset="0"/>
              </a:rPr>
              <a:t> </a:t>
            </a:r>
            <a:r>
              <a:rPr lang="cs-CZ" sz="2000" dirty="0" err="1" smtClean="0">
                <a:solidFill>
                  <a:srgbClr val="4D4D4D"/>
                </a:solidFill>
                <a:latin typeface="Verdana" pitchFamily="34" charset="0"/>
              </a:rPr>
              <a:t>rate</a:t>
            </a:r>
            <a:r>
              <a:rPr lang="cs-CZ" sz="2000" dirty="0" smtClean="0">
                <a:solidFill>
                  <a:srgbClr val="4D4D4D"/>
                </a:solidFill>
                <a:latin typeface="Verdana" pitchFamily="34" charset="0"/>
              </a:rPr>
              <a:t>)</a:t>
            </a:r>
          </a:p>
          <a:p>
            <a:r>
              <a:rPr lang="cs-CZ" sz="2000" b="1" dirty="0" smtClean="0">
                <a:solidFill>
                  <a:srgbClr val="4D4D4D"/>
                </a:solidFill>
                <a:latin typeface="Verdana" pitchFamily="34" charset="0"/>
              </a:rPr>
              <a:t>Výpočet:</a:t>
            </a:r>
            <a:endParaRPr lang="cs-CZ" sz="2000" b="1" dirty="0">
              <a:solidFill>
                <a:srgbClr val="4D4D4D"/>
              </a:solidFill>
              <a:latin typeface="Verdan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cs-CZ" sz="2000" i="1" dirty="0" smtClean="0">
                <a:solidFill>
                  <a:srgbClr val="4D4D4D"/>
                </a:solidFill>
                <a:latin typeface="Verdana" pitchFamily="34" charset="0"/>
              </a:rPr>
              <a:t>(A. přímé výdaje – </a:t>
            </a:r>
            <a:r>
              <a:rPr lang="cs-CZ" sz="2000" i="1" dirty="0" err="1" smtClean="0">
                <a:solidFill>
                  <a:srgbClr val="4D4D4D"/>
                </a:solidFill>
                <a:latin typeface="Verdana" pitchFamily="34" charset="0"/>
              </a:rPr>
              <a:t>Subcontracting</a:t>
            </a:r>
            <a:r>
              <a:rPr lang="cs-CZ" sz="2000" i="1" dirty="0" smtClean="0">
                <a:solidFill>
                  <a:srgbClr val="4D4D4D"/>
                </a:solidFill>
                <a:latin typeface="Verdana" pitchFamily="34" charset="0"/>
              </a:rPr>
              <a:t>) * (výše % dle PIC)= B. Nepřímé výdaje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i="1" dirty="0" smtClean="0">
                <a:solidFill>
                  <a:srgbClr val="4D4D4D"/>
                </a:solidFill>
                <a:latin typeface="Verdana" pitchFamily="34" charset="0"/>
              </a:rPr>
              <a:t>(1.000.000 – 100.000) * 60% = 540.000 Kč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i="1" dirty="0" smtClean="0">
                <a:solidFill>
                  <a:srgbClr val="4D4D4D"/>
                </a:solidFill>
                <a:latin typeface="Verdana" pitchFamily="34" charset="0"/>
              </a:rPr>
              <a:t>Celkový rozpočet roku = 1.540.000 Kč</a:t>
            </a:r>
          </a:p>
        </p:txBody>
      </p:sp>
      <p:sp>
        <p:nvSpPr>
          <p:cNvPr id="4" name="ZoneTexte 8"/>
          <p:cNvSpPr txBox="1">
            <a:spLocks noChangeArrowheads="1"/>
          </p:cNvSpPr>
          <p:nvPr/>
        </p:nvSpPr>
        <p:spPr bwMode="auto">
          <a:xfrm>
            <a:off x="284668" y="-105815"/>
            <a:ext cx="5840085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charset="0"/>
              <a:buNone/>
            </a:pPr>
            <a:r>
              <a:rPr lang="cs-CZ" sz="2800" b="1" dirty="0">
                <a:solidFill>
                  <a:srgbClr val="C00000"/>
                </a:solidFill>
                <a:latin typeface="Verdana" pitchFamily="34" charset="0"/>
              </a:rPr>
              <a:t>Způsobilé </a:t>
            </a:r>
            <a:r>
              <a:rPr lang="cs-CZ" sz="2800" b="1" dirty="0" smtClean="0">
                <a:solidFill>
                  <a:srgbClr val="C00000"/>
                </a:solidFill>
                <a:latin typeface="Verdana" pitchFamily="34" charset="0"/>
              </a:rPr>
              <a:t>výdaje </a:t>
            </a:r>
          </a:p>
          <a:p>
            <a:pPr marL="342900" indent="-342900">
              <a:spcAft>
                <a:spcPts val="600"/>
              </a:spcAft>
              <a:buFont typeface="Arial" charset="0"/>
              <a:buNone/>
            </a:pPr>
            <a:r>
              <a:rPr lang="cs-CZ" sz="2000" b="1" dirty="0" smtClean="0">
                <a:solidFill>
                  <a:srgbClr val="4D4D4D"/>
                </a:solidFill>
                <a:latin typeface="Verdana" pitchFamily="34" charset="0"/>
              </a:rPr>
              <a:t>Režijní výdaje</a:t>
            </a:r>
            <a:endParaRPr lang="fr-FR" sz="2000" b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66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oneTexte 8"/>
          <p:cNvSpPr txBox="1">
            <a:spLocks noChangeArrowheads="1"/>
          </p:cNvSpPr>
          <p:nvPr/>
        </p:nvSpPr>
        <p:spPr bwMode="auto">
          <a:xfrm>
            <a:off x="474600" y="1268161"/>
            <a:ext cx="7927677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000" dirty="0" smtClean="0">
                <a:solidFill>
                  <a:srgbClr val="4D4D4D"/>
                </a:solidFill>
                <a:latin typeface="Verdana" pitchFamily="34" charset="0"/>
              </a:rPr>
              <a:t>Výdaje spojené s dodáním služeb jsou způsobilé za podmínky, že dodání služby (</a:t>
            </a:r>
            <a:r>
              <a:rPr lang="cs-CZ" sz="2000" dirty="0" err="1" smtClean="0">
                <a:solidFill>
                  <a:srgbClr val="4D4D4D"/>
                </a:solidFill>
                <a:latin typeface="Verdana" pitchFamily="34" charset="0"/>
              </a:rPr>
              <a:t>charakterizovatelné</a:t>
            </a:r>
            <a:r>
              <a:rPr lang="cs-CZ" sz="2000" dirty="0" smtClean="0">
                <a:solidFill>
                  <a:srgbClr val="4D4D4D"/>
                </a:solidFill>
                <a:latin typeface="Verdana" pitchFamily="34" charset="0"/>
              </a:rPr>
              <a:t> jako </a:t>
            </a:r>
            <a:r>
              <a:rPr lang="cs-CZ" sz="2000" dirty="0" err="1" smtClean="0">
                <a:solidFill>
                  <a:srgbClr val="4D4D4D"/>
                </a:solidFill>
                <a:latin typeface="Verdana" pitchFamily="34" charset="0"/>
              </a:rPr>
              <a:t>subcontracting</a:t>
            </a:r>
            <a:r>
              <a:rPr lang="cs-CZ" sz="2000" dirty="0" smtClean="0">
                <a:solidFill>
                  <a:srgbClr val="4D4D4D"/>
                </a:solidFill>
                <a:latin typeface="Verdana" pitchFamily="34" charset="0"/>
              </a:rPr>
              <a:t> t.j. zadání specifické aktivity projektu jinému subjektu)  je v souladu s cíli projektu a vytváří přidanou hodnotu. Příjemce/další účastník musí zdůvodnit, že není </a:t>
            </a:r>
            <a:r>
              <a:rPr lang="cs-CZ" sz="2000" dirty="0">
                <a:solidFill>
                  <a:srgbClr val="4D4D4D"/>
                </a:solidFill>
                <a:latin typeface="Verdana" pitchFamily="34" charset="0"/>
              </a:rPr>
              <a:t>schopen zajistit službu vlastními </a:t>
            </a:r>
            <a:r>
              <a:rPr lang="cs-CZ" sz="2000" dirty="0" smtClean="0">
                <a:solidFill>
                  <a:srgbClr val="4D4D4D"/>
                </a:solidFill>
                <a:latin typeface="Verdana" pitchFamily="34" charset="0"/>
              </a:rPr>
              <a:t>kapacitami.</a:t>
            </a:r>
            <a:endParaRPr lang="cs-CZ" sz="2000" dirty="0">
              <a:solidFill>
                <a:srgbClr val="4D4D4D"/>
              </a:solidFill>
              <a:latin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000" b="1" dirty="0" smtClean="0">
                <a:solidFill>
                  <a:srgbClr val="4D4D4D"/>
                </a:solidFill>
                <a:latin typeface="Verdana" pitchFamily="34" charset="0"/>
              </a:rPr>
              <a:t>POZOR:</a:t>
            </a:r>
          </a:p>
          <a:p>
            <a:pPr>
              <a:lnSpc>
                <a:spcPct val="150000"/>
              </a:lnSpc>
            </a:pPr>
            <a:r>
              <a:rPr lang="cs-CZ" sz="2000" dirty="0" smtClean="0">
                <a:solidFill>
                  <a:srgbClr val="4D4D4D"/>
                </a:solidFill>
                <a:latin typeface="Verdana" pitchFamily="34" charset="0"/>
              </a:rPr>
              <a:t>Zprostředkovatel programu stanovil pro CZ09 podmínku: </a:t>
            </a:r>
            <a:r>
              <a:rPr lang="cs-CZ" sz="2000" dirty="0" err="1" smtClean="0">
                <a:solidFill>
                  <a:srgbClr val="4D4D4D"/>
                </a:solidFill>
                <a:latin typeface="Verdana" pitchFamily="34" charset="0"/>
              </a:rPr>
              <a:t>Subcontracting</a:t>
            </a:r>
            <a:r>
              <a:rPr lang="cs-CZ" sz="2000" dirty="0" smtClean="0">
                <a:solidFill>
                  <a:srgbClr val="4D4D4D"/>
                </a:solidFill>
                <a:latin typeface="Verdana" pitchFamily="34" charset="0"/>
              </a:rPr>
              <a:t> je max. 10% z rozpočtu partnera</a:t>
            </a:r>
          </a:p>
          <a:p>
            <a:pPr>
              <a:lnSpc>
                <a:spcPct val="150000"/>
              </a:lnSpc>
            </a:pPr>
            <a:r>
              <a:rPr lang="cs-CZ" sz="2000" b="1" dirty="0" smtClean="0">
                <a:solidFill>
                  <a:srgbClr val="4D4D4D"/>
                </a:solidFill>
                <a:latin typeface="Verdana" pitchFamily="34" charset="0"/>
              </a:rPr>
              <a:t>Příklady: 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4D4D4D"/>
                </a:solidFill>
                <a:latin typeface="Verdana" pitchFamily="34" charset="0"/>
              </a:rPr>
              <a:t>analýzy, laboratorní služby 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4D4D4D"/>
                </a:solidFill>
                <a:latin typeface="Verdana" pitchFamily="34" charset="0"/>
              </a:rPr>
              <a:t>Viz také pokyn pro VZMR </a:t>
            </a:r>
          </a:p>
        </p:txBody>
      </p:sp>
      <p:sp>
        <p:nvSpPr>
          <p:cNvPr id="4" name="ZoneTexte 8"/>
          <p:cNvSpPr txBox="1">
            <a:spLocks noChangeArrowheads="1"/>
          </p:cNvSpPr>
          <p:nvPr/>
        </p:nvSpPr>
        <p:spPr bwMode="auto">
          <a:xfrm>
            <a:off x="362307" y="-12543"/>
            <a:ext cx="6228274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charset="0"/>
              <a:buNone/>
            </a:pPr>
            <a:r>
              <a:rPr lang="cs-CZ" sz="2800" b="1" dirty="0">
                <a:solidFill>
                  <a:srgbClr val="C00000"/>
                </a:solidFill>
                <a:latin typeface="Verdana" pitchFamily="34" charset="0"/>
              </a:rPr>
              <a:t>Způsobilé </a:t>
            </a:r>
            <a:r>
              <a:rPr lang="cs-CZ" sz="2800" b="1" dirty="0" smtClean="0">
                <a:solidFill>
                  <a:srgbClr val="C00000"/>
                </a:solidFill>
                <a:latin typeface="Verdana" pitchFamily="34" charset="0"/>
              </a:rPr>
              <a:t>výdaje </a:t>
            </a:r>
          </a:p>
          <a:p>
            <a:pPr marL="342900" indent="-342900">
              <a:spcAft>
                <a:spcPts val="600"/>
              </a:spcAft>
              <a:buFont typeface="Arial" charset="0"/>
              <a:buNone/>
            </a:pPr>
            <a:r>
              <a:rPr lang="cs-CZ" sz="2000" b="1" dirty="0" err="1" smtClean="0">
                <a:solidFill>
                  <a:srgbClr val="4D4D4D"/>
                </a:solidFill>
                <a:latin typeface="Verdana" pitchFamily="34" charset="0"/>
              </a:rPr>
              <a:t>Subcontracting</a:t>
            </a:r>
            <a:endParaRPr lang="fr-FR" sz="2000" b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60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oneTexte 8"/>
          <p:cNvSpPr txBox="1">
            <a:spLocks noChangeArrowheads="1"/>
          </p:cNvSpPr>
          <p:nvPr/>
        </p:nvSpPr>
        <p:spPr bwMode="auto">
          <a:xfrm>
            <a:off x="508955" y="1219192"/>
            <a:ext cx="8143337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cs-CZ" sz="20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Cestovní výdaje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: jízdné, ubytování, stravné, ostatní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Cesty musí souviset s realizací projektu a pouze pro pracovníky podílejících se na projektu!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cs-CZ" sz="20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Jízdné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: vlaky nad 300 km vyšší třída; letecky nad 500km; (nad 200km pokud je výhodnější než vlak); </a:t>
            </a:r>
            <a:r>
              <a:rPr lang="cs-C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Taxi – zcela výjimečně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; místní doprava (MHD); soukromé vozidlo – opotřebení + PHM; služební vozidlo 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– 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pouze 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PHM 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(dle zákoníku práce č.262/2006 Sb. 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a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 vyhlášek MPSV)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cs-CZ" sz="20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Ubytování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: Výdaje za ubytování jsou hrazeny v prokázané výši, při respektování hospodárnosti a cen v místě a čase obvyklých.</a:t>
            </a:r>
          </a:p>
        </p:txBody>
      </p:sp>
      <p:sp>
        <p:nvSpPr>
          <p:cNvPr id="28675" name="ZoneTexte 8"/>
          <p:cNvSpPr txBox="1">
            <a:spLocks noChangeArrowheads="1"/>
          </p:cNvSpPr>
          <p:nvPr/>
        </p:nvSpPr>
        <p:spPr bwMode="auto">
          <a:xfrm>
            <a:off x="508955" y="69168"/>
            <a:ext cx="5194300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 typeface="Arial" charset="0"/>
              <a:buNone/>
            </a:pPr>
            <a:r>
              <a:rPr lang="cs-CZ" sz="2400" b="1" dirty="0">
                <a:solidFill>
                  <a:srgbClr val="C00000"/>
                </a:solidFill>
                <a:latin typeface="Verdana" pitchFamily="34" charset="0"/>
              </a:rPr>
              <a:t>Způsobilé výdaje </a:t>
            </a:r>
            <a:endParaRPr lang="cs-CZ" sz="2400" b="1" dirty="0" smtClean="0">
              <a:solidFill>
                <a:srgbClr val="C00000"/>
              </a:solidFill>
              <a:latin typeface="Verdana" pitchFamily="34" charset="0"/>
            </a:endParaRPr>
          </a:p>
          <a:p>
            <a:pPr marL="342900" indent="-342900">
              <a:spcAft>
                <a:spcPts val="600"/>
              </a:spcAft>
              <a:buFont typeface="Arial" charset="0"/>
              <a:buNone/>
            </a:pPr>
            <a:r>
              <a:rPr lang="cs-CZ" sz="2000" b="1" dirty="0" smtClean="0">
                <a:solidFill>
                  <a:srgbClr val="4D4D4D"/>
                </a:solidFill>
                <a:latin typeface="Verdana" pitchFamily="34" charset="0"/>
              </a:rPr>
              <a:t>Cestovní náhrady</a:t>
            </a:r>
          </a:p>
        </p:txBody>
      </p:sp>
    </p:spTree>
    <p:extLst>
      <p:ext uri="{BB962C8B-B14F-4D97-AF65-F5344CB8AC3E}">
        <p14:creationId xmlns:p14="http://schemas.microsoft.com/office/powerpoint/2010/main" val="44974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oneTexte 8"/>
          <p:cNvSpPr txBox="1">
            <a:spLocks noChangeArrowheads="1"/>
          </p:cNvSpPr>
          <p:nvPr/>
        </p:nvSpPr>
        <p:spPr bwMode="auto">
          <a:xfrm>
            <a:off x="508955" y="1219192"/>
            <a:ext cx="8143337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cs-CZ" sz="20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Stravné a kapesné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: Stravné se poskytuje, pokud není zahrnuto v ceně ubytování nebo poskytnuto při jednání. Jinak se přiměřeně snižuje. Způsobilým výdajem je i kapesné ve výši podle zákoníku práce (262/2006 Sb.)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cs-CZ" sz="20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Ostatní výdaje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: parkovné, dálniční poplatky, pojištění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Cestovní náhrady se řídí zákoníkem práce č. 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262/2006 Sb.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Silniční daň – nezpůsobilý výdaj</a:t>
            </a:r>
          </a:p>
          <a:p>
            <a:pPr>
              <a:lnSpc>
                <a:spcPct val="150000"/>
              </a:lnSpc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Příjemce/další účastník projektu musí být vedle účetních dokladů schopen na požádání doložit písemnou pozvánku, </a:t>
            </a:r>
            <a:r>
              <a:rPr lang="cs-CZ" sz="200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resp</a:t>
            </a:r>
            <a:r>
              <a:rPr lang="cs-CZ" sz="200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. program 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jednání, zápis ze služební cesty.</a:t>
            </a: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</p:txBody>
      </p:sp>
      <p:sp>
        <p:nvSpPr>
          <p:cNvPr id="28675" name="ZoneTexte 8"/>
          <p:cNvSpPr txBox="1">
            <a:spLocks noChangeArrowheads="1"/>
          </p:cNvSpPr>
          <p:nvPr/>
        </p:nvSpPr>
        <p:spPr bwMode="auto">
          <a:xfrm>
            <a:off x="508955" y="69168"/>
            <a:ext cx="5194300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 typeface="Arial" charset="0"/>
              <a:buNone/>
            </a:pPr>
            <a:r>
              <a:rPr lang="cs-CZ" sz="2400" b="1" dirty="0">
                <a:solidFill>
                  <a:srgbClr val="C00000"/>
                </a:solidFill>
                <a:latin typeface="Verdana" pitchFamily="34" charset="0"/>
              </a:rPr>
              <a:t>Způsobilé výdaje </a:t>
            </a:r>
            <a:endParaRPr lang="cs-CZ" sz="2400" b="1" dirty="0" smtClean="0">
              <a:solidFill>
                <a:srgbClr val="C00000"/>
              </a:solidFill>
              <a:latin typeface="Verdana" pitchFamily="34" charset="0"/>
            </a:endParaRPr>
          </a:p>
          <a:p>
            <a:pPr marL="342900" indent="-342900">
              <a:spcAft>
                <a:spcPts val="600"/>
              </a:spcAft>
              <a:buFont typeface="Arial" charset="0"/>
              <a:buNone/>
            </a:pPr>
            <a:r>
              <a:rPr lang="cs-CZ" sz="2000" b="1" dirty="0" smtClean="0">
                <a:solidFill>
                  <a:srgbClr val="4D4D4D"/>
                </a:solidFill>
                <a:latin typeface="Verdana" pitchFamily="34" charset="0"/>
              </a:rPr>
              <a:t>Cestovní náhrady</a:t>
            </a:r>
          </a:p>
        </p:txBody>
      </p:sp>
    </p:spTree>
    <p:extLst>
      <p:ext uri="{BB962C8B-B14F-4D97-AF65-F5344CB8AC3E}">
        <p14:creationId xmlns:p14="http://schemas.microsoft.com/office/powerpoint/2010/main" val="164142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oneTexte 8"/>
          <p:cNvSpPr txBox="1">
            <a:spLocks noChangeArrowheads="1"/>
          </p:cNvSpPr>
          <p:nvPr/>
        </p:nvSpPr>
        <p:spPr bwMode="auto">
          <a:xfrm>
            <a:off x="491705" y="1718098"/>
            <a:ext cx="7560783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DPH (VAT) – způsobilý pouze v případě, že plátce si nemůže uplatnit odpočet na vstupu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Clo je způsobilé, když je identifikovatelné – (otázka cla ještě bude řešena)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cs-CZ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cs-CZ" sz="16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  <a:p>
            <a:pPr marL="342900" indent="-342900">
              <a:buFont typeface="Arial" charset="0"/>
              <a:buChar char="•"/>
            </a:pPr>
            <a:endParaRPr lang="cs-CZ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  <a:p>
            <a:pPr marL="342900" indent="-342900">
              <a:buFont typeface="Arial" charset="0"/>
              <a:buChar char="•"/>
            </a:pPr>
            <a:endParaRPr lang="fr-FR" sz="2000" dirty="0">
              <a:solidFill>
                <a:srgbClr val="4D4D4D"/>
              </a:solidFill>
              <a:latin typeface="Verdana" pitchFamily="34" charset="0"/>
            </a:endParaRPr>
          </a:p>
        </p:txBody>
      </p:sp>
      <p:sp>
        <p:nvSpPr>
          <p:cNvPr id="4" name="ZoneTexte 8"/>
          <p:cNvSpPr txBox="1">
            <a:spLocks noChangeArrowheads="1"/>
          </p:cNvSpPr>
          <p:nvPr/>
        </p:nvSpPr>
        <p:spPr bwMode="auto">
          <a:xfrm>
            <a:off x="483079" y="-44914"/>
            <a:ext cx="5194300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 typeface="Arial" charset="0"/>
              <a:buNone/>
            </a:pPr>
            <a:r>
              <a:rPr lang="cs-CZ" sz="3200" b="1" dirty="0">
                <a:solidFill>
                  <a:srgbClr val="C00000"/>
                </a:solidFill>
                <a:latin typeface="Verdana" pitchFamily="34" charset="0"/>
              </a:rPr>
              <a:t>Způsobilé výdaje </a:t>
            </a:r>
            <a:endParaRPr lang="cs-CZ" sz="3200" b="1" dirty="0" smtClean="0">
              <a:solidFill>
                <a:srgbClr val="C00000"/>
              </a:solidFill>
              <a:latin typeface="Verdana" pitchFamily="34" charset="0"/>
            </a:endParaRPr>
          </a:p>
          <a:p>
            <a:pPr marL="342900" indent="-342900">
              <a:spcAft>
                <a:spcPts val="600"/>
              </a:spcAft>
              <a:buFont typeface="Arial" charset="0"/>
              <a:buNone/>
            </a:pPr>
            <a:r>
              <a:rPr lang="cs-CZ" sz="2000" b="1" dirty="0" smtClean="0">
                <a:solidFill>
                  <a:srgbClr val="4D4D4D"/>
                </a:solidFill>
                <a:latin typeface="Verdana" pitchFamily="34" charset="0"/>
              </a:rPr>
              <a:t>DPH, CLO</a:t>
            </a:r>
            <a:endParaRPr lang="cs-CZ" sz="2000" b="1" dirty="0">
              <a:solidFill>
                <a:srgbClr val="4D4D4D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81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oneTexte 8"/>
          <p:cNvSpPr txBox="1">
            <a:spLocks noChangeArrowheads="1"/>
          </p:cNvSpPr>
          <p:nvPr/>
        </p:nvSpPr>
        <p:spPr bwMode="auto">
          <a:xfrm>
            <a:off x="345058" y="1258797"/>
            <a:ext cx="8367622" cy="7632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Info</a:t>
            </a:r>
            <a:r>
              <a:rPr lang="cs-C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 z Rozhodnutí (čl. 4.)</a:t>
            </a:r>
            <a:endParaRPr lang="cs-CZ" sz="2000" b="1" dirty="0" smtClean="0"/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Změna v dílčí skladbě výdajů podléhá schválení poskytovatelem (MŠMT), není nutné změnové Rozhodnutí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cs-C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Není nutné 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hlásit změny pokud:</a:t>
            </a:r>
          </a:p>
          <a:p>
            <a:pPr marL="457200" indent="-457200">
              <a:lnSpc>
                <a:spcPct val="150000"/>
              </a:lnSpc>
              <a:buAutoNum type="alphaLcParenR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změna menší než 20% položky v daném roce 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nebo</a:t>
            </a:r>
            <a:endParaRPr lang="cs-CZ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  <a:p>
            <a:pPr marL="457200" indent="-457200">
              <a:lnSpc>
                <a:spcPct val="150000"/>
              </a:lnSpc>
              <a:buAutoNum type="alphaLcParenR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Změna menší než 60.000 Kč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Žádat se musí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:</a:t>
            </a:r>
          </a:p>
          <a:p>
            <a:pPr marL="457200" indent="-457200">
              <a:lnSpc>
                <a:spcPct val="150000"/>
              </a:lnSpc>
              <a:buAutoNum type="alphaLcParenR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Navýšení osobních výdajů</a:t>
            </a:r>
          </a:p>
          <a:p>
            <a:pPr marL="457200" indent="-457200">
              <a:lnSpc>
                <a:spcPct val="150000"/>
              </a:lnSpc>
              <a:buAutoNum type="alphaLcParenR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Každá změna kapitálových výdajů</a:t>
            </a:r>
          </a:p>
          <a:p>
            <a:pPr>
              <a:lnSpc>
                <a:spcPct val="150000"/>
              </a:lnSpc>
            </a:pPr>
            <a:endParaRPr lang="cs-CZ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endParaRPr lang="cs-CZ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endParaRPr lang="cs-CZ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endParaRPr lang="cs-CZ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  <a:p>
            <a:pPr marL="342900" indent="-342900">
              <a:buFont typeface="Arial" charset="0"/>
              <a:buChar char="•"/>
            </a:pPr>
            <a:endParaRPr lang="cs-CZ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  <a:p>
            <a:pPr marL="342900" indent="-342900">
              <a:buFont typeface="Arial" charset="0"/>
              <a:buChar char="•"/>
            </a:pP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  <a:p>
            <a:pPr marL="342900" indent="-342900">
              <a:buFont typeface="Arial" charset="0"/>
              <a:buChar char="•"/>
            </a:pP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  <a:p>
            <a:pPr marL="342900" indent="-342900">
              <a:buFont typeface="Arial" charset="0"/>
              <a:buChar char="•"/>
            </a:pPr>
            <a:endParaRPr lang="cs-CZ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  <a:p>
            <a:pPr marL="342900" indent="-342900">
              <a:buFont typeface="Arial" charset="0"/>
              <a:buChar char="•"/>
            </a:pPr>
            <a:endParaRPr lang="fr-FR" sz="2000" dirty="0">
              <a:solidFill>
                <a:srgbClr val="4D4D4D"/>
              </a:solidFill>
              <a:latin typeface="Verdana" pitchFamily="34" charset="0"/>
            </a:endParaRPr>
          </a:p>
        </p:txBody>
      </p:sp>
      <p:sp>
        <p:nvSpPr>
          <p:cNvPr id="4" name="ZoneTexte 8"/>
          <p:cNvSpPr txBox="1">
            <a:spLocks noChangeArrowheads="1"/>
          </p:cNvSpPr>
          <p:nvPr/>
        </p:nvSpPr>
        <p:spPr bwMode="auto">
          <a:xfrm>
            <a:off x="268394" y="-92622"/>
            <a:ext cx="5695084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charset="0"/>
              <a:buNone/>
            </a:pPr>
            <a:r>
              <a:rPr lang="cs-CZ" sz="3200" b="1" dirty="0">
                <a:solidFill>
                  <a:srgbClr val="C00000"/>
                </a:solidFill>
                <a:latin typeface="Verdana" pitchFamily="34" charset="0"/>
              </a:rPr>
              <a:t>Způsobilé výdaje </a:t>
            </a:r>
            <a:endParaRPr lang="cs-CZ" sz="3200" b="1" dirty="0" smtClean="0">
              <a:solidFill>
                <a:srgbClr val="C00000"/>
              </a:solidFill>
              <a:latin typeface="Verdana" pitchFamily="34" charset="0"/>
            </a:endParaRPr>
          </a:p>
          <a:p>
            <a:pPr marL="342900" indent="-342900">
              <a:spcAft>
                <a:spcPts val="600"/>
              </a:spcAft>
              <a:buFont typeface="Arial" charset="0"/>
              <a:buNone/>
            </a:pPr>
            <a:r>
              <a:rPr lang="cs-CZ" sz="2000" b="1" dirty="0" smtClean="0">
                <a:solidFill>
                  <a:srgbClr val="4D4D4D"/>
                </a:solidFill>
                <a:latin typeface="Verdana" pitchFamily="34" charset="0"/>
              </a:rPr>
              <a:t>Změny ve výdajích a v rozpočtu</a:t>
            </a:r>
          </a:p>
        </p:txBody>
      </p:sp>
    </p:spTree>
    <p:extLst>
      <p:ext uri="{BB962C8B-B14F-4D97-AF65-F5344CB8AC3E}">
        <p14:creationId xmlns:p14="http://schemas.microsoft.com/office/powerpoint/2010/main" val="40050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oneTexte 8"/>
          <p:cNvSpPr txBox="1">
            <a:spLocks noChangeArrowheads="1"/>
          </p:cNvSpPr>
          <p:nvPr/>
        </p:nvSpPr>
        <p:spPr bwMode="auto">
          <a:xfrm>
            <a:off x="483079" y="1217167"/>
            <a:ext cx="8022567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Úroky z dluhů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Poplatky za pozdní zaplacení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Bankovní poplatky za transakce a jiné finanční poplatky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Pokuty a penále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Kurzovní ztráty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Osobní počítače a standardní kancelářské vybavení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Nákup nábytku, půdy, nemovitostí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DPH v případě plátců daně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Vnitrofaktury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 (v rámci jedné organizace)</a:t>
            </a:r>
          </a:p>
        </p:txBody>
      </p:sp>
      <p:sp>
        <p:nvSpPr>
          <p:cNvPr id="4" name="ZoneTexte 8"/>
          <p:cNvSpPr txBox="1">
            <a:spLocks noChangeArrowheads="1"/>
          </p:cNvSpPr>
          <p:nvPr/>
        </p:nvSpPr>
        <p:spPr bwMode="auto">
          <a:xfrm>
            <a:off x="483079" y="-44914"/>
            <a:ext cx="51943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None/>
            </a:pPr>
            <a:r>
              <a:rPr lang="cs-CZ" sz="3200" b="1" dirty="0" smtClean="0">
                <a:solidFill>
                  <a:srgbClr val="C00000"/>
                </a:solidFill>
                <a:latin typeface="Verdana" pitchFamily="34" charset="0"/>
              </a:rPr>
              <a:t>Nezpůsobilé </a:t>
            </a:r>
            <a:r>
              <a:rPr lang="cs-CZ" sz="3200" b="1" dirty="0">
                <a:solidFill>
                  <a:srgbClr val="C00000"/>
                </a:solidFill>
                <a:latin typeface="Verdana" pitchFamily="34" charset="0"/>
              </a:rPr>
              <a:t>výdaje </a:t>
            </a:r>
            <a:endParaRPr lang="cs-CZ" sz="3200" b="1" dirty="0" smtClean="0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5" name="ZoneTexte 8"/>
          <p:cNvSpPr txBox="1">
            <a:spLocks noChangeArrowheads="1"/>
          </p:cNvSpPr>
          <p:nvPr/>
        </p:nvSpPr>
        <p:spPr bwMode="auto">
          <a:xfrm>
            <a:off x="483079" y="-44914"/>
            <a:ext cx="5194300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 typeface="Arial" charset="0"/>
              <a:buNone/>
            </a:pPr>
            <a:r>
              <a:rPr lang="cs-CZ" sz="3200" b="1" dirty="0" smtClean="0">
                <a:solidFill>
                  <a:srgbClr val="C00000"/>
                </a:solidFill>
                <a:latin typeface="Verdana" pitchFamily="34" charset="0"/>
              </a:rPr>
              <a:t>Nezpůsobilé výdaje</a:t>
            </a:r>
          </a:p>
          <a:p>
            <a:pPr marL="342900" indent="-342900">
              <a:spcAft>
                <a:spcPts val="600"/>
              </a:spcAft>
            </a:pPr>
            <a:r>
              <a:rPr 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Příklady</a:t>
            </a:r>
            <a:r>
              <a:rPr lang="cs-C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:</a:t>
            </a:r>
            <a:r>
              <a:rPr lang="cs-CZ" sz="2000" b="1" dirty="0" smtClean="0">
                <a:solidFill>
                  <a:srgbClr val="C00000"/>
                </a:solidFill>
                <a:latin typeface="Verdan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176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oneTexte 8"/>
          <p:cNvSpPr txBox="1">
            <a:spLocks noChangeArrowheads="1"/>
          </p:cNvSpPr>
          <p:nvPr/>
        </p:nvSpPr>
        <p:spPr bwMode="auto">
          <a:xfrm>
            <a:off x="483079" y="1217167"/>
            <a:ext cx="8022567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Nadměrné nebo lehkomyslné výdaje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Oponentské posudky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Veškeré výdaje nesplňující podmínky způsobilosti</a:t>
            </a:r>
          </a:p>
          <a:p>
            <a:pPr>
              <a:lnSpc>
                <a:spcPct val="150000"/>
              </a:lnSpc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Pozn. V případě, že nepřímá daň není identifikovatelná, je možné zahrnout celou částku do způsobilých výdajů (např. DPH na jízdence)</a:t>
            </a:r>
          </a:p>
          <a:p>
            <a:pPr marL="342900" indent="-342900">
              <a:buFont typeface="Arial" charset="0"/>
              <a:buChar char="•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Zálohová 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faktura (způsobilým výdajem je pouze její vyúčtování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) </a:t>
            </a:r>
            <a:r>
              <a:rPr lang="cs-C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v případě záloh na energie </a:t>
            </a:r>
            <a:r>
              <a:rPr lang="cs-C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je to </a:t>
            </a:r>
            <a:r>
              <a:rPr lang="cs-C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způsobilý výdaj</a:t>
            </a:r>
          </a:p>
          <a:p>
            <a:pPr marL="342900" indent="-342900">
              <a:buFont typeface="Arial" charset="0"/>
              <a:buChar char="•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Stipendia, hostující profesoři</a:t>
            </a: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  <a:p>
            <a:pPr marL="342900" indent="-342900">
              <a:buFont typeface="Arial" charset="0"/>
              <a:buChar char="•"/>
            </a:pPr>
            <a:endParaRPr lang="fr-FR" sz="2000" dirty="0">
              <a:solidFill>
                <a:srgbClr val="4D4D4D"/>
              </a:solidFill>
              <a:latin typeface="Verdana" pitchFamily="34" charset="0"/>
            </a:endParaRPr>
          </a:p>
        </p:txBody>
      </p:sp>
      <p:sp>
        <p:nvSpPr>
          <p:cNvPr id="4" name="ZoneTexte 8"/>
          <p:cNvSpPr txBox="1">
            <a:spLocks noChangeArrowheads="1"/>
          </p:cNvSpPr>
          <p:nvPr/>
        </p:nvSpPr>
        <p:spPr bwMode="auto">
          <a:xfrm>
            <a:off x="483079" y="-44914"/>
            <a:ext cx="5194300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 typeface="Arial" charset="0"/>
              <a:buNone/>
            </a:pPr>
            <a:r>
              <a:rPr lang="cs-CZ" sz="3200" b="1" dirty="0" smtClean="0">
                <a:solidFill>
                  <a:srgbClr val="C00000"/>
                </a:solidFill>
                <a:latin typeface="Verdana" pitchFamily="34" charset="0"/>
              </a:rPr>
              <a:t>Nezpůsobilé výdaje</a:t>
            </a:r>
          </a:p>
          <a:p>
            <a:pPr marL="342900" indent="-342900">
              <a:spcAft>
                <a:spcPts val="600"/>
              </a:spcAft>
            </a:pPr>
            <a:r>
              <a:rPr 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Příklady</a:t>
            </a:r>
            <a:r>
              <a:rPr lang="cs-C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:</a:t>
            </a:r>
            <a:r>
              <a:rPr lang="cs-CZ" sz="2000" b="1" dirty="0" smtClean="0">
                <a:solidFill>
                  <a:srgbClr val="C00000"/>
                </a:solidFill>
                <a:latin typeface="Verdan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813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oneTexte 8"/>
          <p:cNvSpPr txBox="1">
            <a:spLocks noChangeArrowheads="1"/>
          </p:cNvSpPr>
          <p:nvPr/>
        </p:nvSpPr>
        <p:spPr bwMode="auto">
          <a:xfrm>
            <a:off x="793628" y="1250172"/>
            <a:ext cx="7435971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2400" b="1" dirty="0">
                <a:solidFill>
                  <a:srgbClr val="C00000"/>
                </a:solidFill>
                <a:latin typeface="Verdana" pitchFamily="34" charset="0"/>
              </a:rPr>
              <a:t>Česko-norský výzkumný program CZ09</a:t>
            </a:r>
          </a:p>
          <a:p>
            <a:pPr algn="ctr">
              <a:lnSpc>
                <a:spcPct val="150000"/>
              </a:lnSpc>
            </a:pPr>
            <a:endParaRPr lang="cs-CZ" sz="3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cs-CZ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Děkujeme za pozornost!</a:t>
            </a:r>
          </a:p>
          <a:p>
            <a:pPr marL="342900" indent="-342900">
              <a:buFont typeface="Arial" charset="0"/>
              <a:buChar char="•"/>
            </a:pPr>
            <a:endParaRPr lang="cs-CZ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  <a:p>
            <a:pPr marL="342900" indent="-342900">
              <a:buFont typeface="Arial" charset="0"/>
              <a:buChar char="•"/>
            </a:pP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  <a:p>
            <a:pPr marL="342900" indent="-342900">
              <a:buFont typeface="Arial" charset="0"/>
              <a:buChar char="•"/>
            </a:pP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  <a:p>
            <a:pPr marL="342900" indent="-342900">
              <a:buFont typeface="Arial" charset="0"/>
              <a:buChar char="•"/>
            </a:pPr>
            <a:endParaRPr lang="cs-CZ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  <a:p>
            <a:pPr marL="342900" indent="-342900">
              <a:buFont typeface="Arial" charset="0"/>
              <a:buChar char="•"/>
            </a:pPr>
            <a:endParaRPr lang="fr-FR" sz="2000" dirty="0">
              <a:solidFill>
                <a:srgbClr val="4D4D4D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6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oneTexte 8"/>
          <p:cNvSpPr txBox="1">
            <a:spLocks noChangeArrowheads="1"/>
          </p:cNvSpPr>
          <p:nvPr/>
        </p:nvSpPr>
        <p:spPr bwMode="auto">
          <a:xfrm>
            <a:off x="461176" y="1318945"/>
            <a:ext cx="8237551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Je zahrnut a schválen v rozpočtu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Je použit výhradně za účelem dosažení cílů a očekávaných výsledků projektu popsaných v příloze I rozhodnutí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Je skutečný 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- tj. vznikl a je zaznamenám v účetnictví, musí být doložitelný </a:t>
            </a:r>
            <a:r>
              <a:rPr lang="cs-C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(účetní doklad) 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a kontrolovatelný (</a:t>
            </a:r>
            <a:r>
              <a:rPr lang="cs-C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doklad o zaplacení 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– stvrzenka, výpis z účtu); </a:t>
            </a:r>
            <a:r>
              <a:rPr lang="cs-C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musí být dodán 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– na základě faktury, smlouvy</a:t>
            </a:r>
            <a:endParaRPr lang="cs-CZ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výjimka z podmínky doložitelnosti jsou odpisy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 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- stačí pouze zanést do účetnictví a nepřímé náklady - režie, které nelze přímo identifikovat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Je vynaložen v průběhu řešení projektu 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(do 30.4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. 2017). Výjimka: „</a:t>
            </a:r>
            <a:r>
              <a:rPr lang="cs-CZ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preparatory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 </a:t>
            </a:r>
            <a:r>
              <a:rPr lang="cs-CZ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costs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“ 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z fondu na bilaterální spolupráci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Je stanoven podle obvyklých účetních a manažerských zásad 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organizace</a:t>
            </a: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cs-CZ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</p:txBody>
      </p:sp>
      <p:sp>
        <p:nvSpPr>
          <p:cNvPr id="28675" name="ZoneTexte 8"/>
          <p:cNvSpPr txBox="1">
            <a:spLocks noChangeArrowheads="1"/>
          </p:cNvSpPr>
          <p:nvPr/>
        </p:nvSpPr>
        <p:spPr bwMode="auto">
          <a:xfrm>
            <a:off x="655605" y="-112143"/>
            <a:ext cx="6228274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None/>
            </a:pPr>
            <a:r>
              <a:rPr lang="cs-CZ" sz="2800" b="1" dirty="0">
                <a:solidFill>
                  <a:srgbClr val="C00000"/>
                </a:solidFill>
                <a:latin typeface="Verdana" pitchFamily="34" charset="0"/>
              </a:rPr>
              <a:t>Způsobilé </a:t>
            </a:r>
            <a:r>
              <a:rPr lang="cs-CZ" sz="2800" b="1" dirty="0" smtClean="0">
                <a:solidFill>
                  <a:srgbClr val="C00000"/>
                </a:solidFill>
                <a:latin typeface="Verdana" pitchFamily="34" charset="0"/>
              </a:rPr>
              <a:t>výdaje </a:t>
            </a:r>
          </a:p>
          <a:p>
            <a:pPr marL="342900" indent="-342900">
              <a:buFont typeface="Arial" charset="0"/>
              <a:buNone/>
            </a:pPr>
            <a:r>
              <a:rPr lang="cs-CZ" sz="2000" b="1" dirty="0" smtClean="0">
                <a:solidFill>
                  <a:srgbClr val="4D4D4D"/>
                </a:solidFill>
                <a:latin typeface="Verdana" pitchFamily="34" charset="0"/>
              </a:rPr>
              <a:t>Základní pravidla</a:t>
            </a:r>
          </a:p>
          <a:p>
            <a:pPr marL="342900" indent="-342900">
              <a:buFont typeface="Arial" charset="0"/>
              <a:buNone/>
            </a:pPr>
            <a:r>
              <a:rPr lang="cs-CZ" sz="2000" b="1" dirty="0" smtClean="0">
                <a:solidFill>
                  <a:srgbClr val="4D4D4D"/>
                </a:solidFill>
                <a:latin typeface="Verdana" pitchFamily="34" charset="0"/>
              </a:rPr>
              <a:t>Kdy je výdaj způsobilý</a:t>
            </a:r>
            <a:endParaRPr lang="fr-FR" sz="2000" b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70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oneTexte 8"/>
          <p:cNvSpPr txBox="1">
            <a:spLocks noChangeArrowheads="1"/>
          </p:cNvSpPr>
          <p:nvPr/>
        </p:nvSpPr>
        <p:spPr bwMode="auto">
          <a:xfrm>
            <a:off x="564542" y="1104260"/>
            <a:ext cx="8094427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Musí být zanesený v účetní evidenci účastníka (odpisy, režie)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Je </a:t>
            </a:r>
            <a:r>
              <a:rPr lang="cs-C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přiměřený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 (odpovídá cenám v místě a čase obvyklým) a </a:t>
            </a:r>
            <a:r>
              <a:rPr 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hospodárný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 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(minimalizace výdajů), </a:t>
            </a:r>
            <a:r>
              <a:rPr lang="cs-C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efektivní 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(maximalizace poměrů mezi vstupy a výstupy projektu), </a:t>
            </a:r>
            <a:r>
              <a:rPr lang="cs-C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účelný 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(přímo vázaný na projekt)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Očištěn od nezpůsobilých výdajů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Všechny finanční operace nutné dokladovat pro audit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Archivace </a:t>
            </a:r>
            <a:r>
              <a:rPr 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dat </a:t>
            </a:r>
            <a:r>
              <a:rPr lang="cs-C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10 let 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od 1.1. 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následujícího po roce schválení závěrečné zprávy o programu CZ09 (tj. od cca roku 2019)</a:t>
            </a: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Výjimečně může být </a:t>
            </a:r>
            <a:r>
              <a:rPr lang="cs-C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úhrada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 provedena </a:t>
            </a:r>
            <a:r>
              <a:rPr lang="cs-C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30 dní po ukončení projektu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 (osobní náklady, úhrada faktury podle data splatnosti týkající se aktivity realizované před datem ukončení projektu).</a:t>
            </a:r>
          </a:p>
        </p:txBody>
      </p:sp>
      <p:sp>
        <p:nvSpPr>
          <p:cNvPr id="28675" name="ZoneTexte 8"/>
          <p:cNvSpPr txBox="1">
            <a:spLocks noChangeArrowheads="1"/>
          </p:cNvSpPr>
          <p:nvPr/>
        </p:nvSpPr>
        <p:spPr bwMode="auto">
          <a:xfrm>
            <a:off x="655605" y="-112143"/>
            <a:ext cx="6228274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None/>
            </a:pPr>
            <a:r>
              <a:rPr lang="cs-CZ" sz="2800" b="1" dirty="0">
                <a:solidFill>
                  <a:srgbClr val="C00000"/>
                </a:solidFill>
                <a:latin typeface="Verdana" pitchFamily="34" charset="0"/>
              </a:rPr>
              <a:t>Způsobilé </a:t>
            </a:r>
            <a:r>
              <a:rPr lang="cs-CZ" sz="2800" b="1" dirty="0" smtClean="0">
                <a:solidFill>
                  <a:srgbClr val="C00000"/>
                </a:solidFill>
                <a:latin typeface="Verdana" pitchFamily="34" charset="0"/>
              </a:rPr>
              <a:t>výdaje </a:t>
            </a:r>
          </a:p>
          <a:p>
            <a:pPr marL="342900" indent="-342900">
              <a:buFont typeface="Arial" charset="0"/>
              <a:buNone/>
            </a:pPr>
            <a:r>
              <a:rPr lang="cs-CZ" sz="2000" b="1" dirty="0" smtClean="0">
                <a:solidFill>
                  <a:srgbClr val="4D4D4D"/>
                </a:solidFill>
                <a:latin typeface="Verdana" pitchFamily="34" charset="0"/>
              </a:rPr>
              <a:t>Základní pravidla</a:t>
            </a:r>
          </a:p>
          <a:p>
            <a:pPr marL="342900" indent="-342900">
              <a:buFont typeface="Arial" charset="0"/>
              <a:buNone/>
            </a:pPr>
            <a:r>
              <a:rPr lang="cs-CZ" sz="2000" b="1" dirty="0" smtClean="0">
                <a:solidFill>
                  <a:srgbClr val="4D4D4D"/>
                </a:solidFill>
                <a:latin typeface="Verdana" pitchFamily="34" charset="0"/>
              </a:rPr>
              <a:t>Kdy je výdaj způsobilý</a:t>
            </a:r>
            <a:endParaRPr lang="fr-FR" sz="2000" b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8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oneTexte 8"/>
          <p:cNvSpPr txBox="1">
            <a:spLocks noChangeArrowheads="1"/>
          </p:cNvSpPr>
          <p:nvPr/>
        </p:nvSpPr>
        <p:spPr bwMode="auto">
          <a:xfrm>
            <a:off x="591994" y="1317520"/>
            <a:ext cx="8114683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Příjemci prostředků, kteří vedou účetnictví podle zákona č. 563/1991 Sb. o účetnictví vedou oddělený účetní systém nebo uvádí jednoznačný kód pro všechny transakce související s projektem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Doklad splňuje náležitosti  zák. 563/1991 Sb., o účetnictví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Účetní doklady 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s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právné, úplné, průkazné, srozumitelné a chronologicky vedené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Výdaje vedeny s jednoznačnou vazbou k projektu 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(např. označením kódem projektu na faktuře)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Vlastní zdroje odděleny od podpory (grantu CZ09)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Při kontrole příjemce poskytne evidenci v plném rozsahu</a:t>
            </a:r>
          </a:p>
          <a:p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	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(od objednávky přes fakturu, po </a:t>
            </a:r>
            <a:r>
              <a:rPr lang="cs-CZ" sz="20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bankovní výpis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Výdaje vzniklé a uhrazené partnerem jsou způsobilé podle stejných podmínek jako výdaje vzniklé a uhrazené příjemcem</a:t>
            </a:r>
          </a:p>
        </p:txBody>
      </p:sp>
      <p:sp>
        <p:nvSpPr>
          <p:cNvPr id="28675" name="ZoneTexte 8"/>
          <p:cNvSpPr txBox="1">
            <a:spLocks noChangeArrowheads="1"/>
          </p:cNvSpPr>
          <p:nvPr/>
        </p:nvSpPr>
        <p:spPr bwMode="auto">
          <a:xfrm>
            <a:off x="655605" y="-112143"/>
            <a:ext cx="6228274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charset="0"/>
              <a:buNone/>
            </a:pPr>
            <a:r>
              <a:rPr lang="cs-CZ" sz="2800" b="1" dirty="0">
                <a:solidFill>
                  <a:srgbClr val="C00000"/>
                </a:solidFill>
                <a:latin typeface="Verdana" pitchFamily="34" charset="0"/>
              </a:rPr>
              <a:t>Způsobilé </a:t>
            </a:r>
            <a:r>
              <a:rPr lang="cs-CZ" sz="2800" b="1" dirty="0" smtClean="0">
                <a:solidFill>
                  <a:srgbClr val="C00000"/>
                </a:solidFill>
                <a:latin typeface="Verdana" pitchFamily="34" charset="0"/>
              </a:rPr>
              <a:t>výdaje </a:t>
            </a:r>
          </a:p>
          <a:p>
            <a:pPr marL="342900" indent="-342900">
              <a:spcAft>
                <a:spcPts val="600"/>
              </a:spcAft>
              <a:buFont typeface="Arial" charset="0"/>
              <a:buNone/>
            </a:pPr>
            <a:r>
              <a:rPr lang="cs-CZ" sz="2000" b="1" dirty="0" smtClean="0">
                <a:solidFill>
                  <a:srgbClr val="4D4D4D"/>
                </a:solidFill>
                <a:latin typeface="Verdana" pitchFamily="34" charset="0"/>
              </a:rPr>
              <a:t>Vedení účetnictví</a:t>
            </a:r>
            <a:endParaRPr lang="fr-FR" sz="2000" b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62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oneTexte 8"/>
          <p:cNvSpPr txBox="1">
            <a:spLocks noChangeArrowheads="1"/>
          </p:cNvSpPr>
          <p:nvPr/>
        </p:nvSpPr>
        <p:spPr bwMode="auto">
          <a:xfrm>
            <a:off x="215659" y="1444966"/>
            <a:ext cx="848839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Na zaměstnance vykonávající specifickou </a:t>
            </a:r>
            <a:r>
              <a:rPr lang="cs-C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odbornou činnost 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nezbytnou pro dosažení cílů projektu nebo vykonávající </a:t>
            </a:r>
            <a:r>
              <a:rPr lang="cs-C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činnosti související s řízením projektu 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(koordinátor)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Výpočet výše osobních výdajů se odvíjí od běžné praxe v organizaci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Zaměstnanec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 musí být s organizací </a:t>
            </a:r>
            <a:r>
              <a:rPr lang="cs-C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v pracovním poměru  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na dobu určitou nebo neurčitou, též formou DPP či DPČ  (Pracovně právní vztah musí být uzavřen před vznikem osobního výdaje.)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Finanční ohodnocení nesmí být vyšší než obvyklé výdaje dle odbornosti, místa a času v dané organizaci. </a:t>
            </a:r>
            <a:r>
              <a:rPr lang="cs-CZ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(př. cizinec pracující v ČR)</a:t>
            </a:r>
          </a:p>
        </p:txBody>
      </p:sp>
      <p:sp>
        <p:nvSpPr>
          <p:cNvPr id="4" name="ZoneTexte 8"/>
          <p:cNvSpPr txBox="1">
            <a:spLocks noChangeArrowheads="1"/>
          </p:cNvSpPr>
          <p:nvPr/>
        </p:nvSpPr>
        <p:spPr bwMode="auto">
          <a:xfrm>
            <a:off x="215659" y="2298"/>
            <a:ext cx="6228274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charset="0"/>
              <a:buNone/>
            </a:pPr>
            <a:r>
              <a:rPr lang="cs-CZ" sz="2800" b="1" dirty="0">
                <a:solidFill>
                  <a:srgbClr val="C00000"/>
                </a:solidFill>
                <a:latin typeface="Verdana" pitchFamily="34" charset="0"/>
              </a:rPr>
              <a:t>Způsobilé </a:t>
            </a:r>
            <a:r>
              <a:rPr lang="cs-CZ" sz="2800" b="1" dirty="0" smtClean="0">
                <a:solidFill>
                  <a:srgbClr val="C00000"/>
                </a:solidFill>
                <a:latin typeface="Verdana" pitchFamily="34" charset="0"/>
              </a:rPr>
              <a:t>výdaje </a:t>
            </a:r>
          </a:p>
          <a:p>
            <a:pPr marL="342900" indent="-342900">
              <a:spcAft>
                <a:spcPts val="600"/>
              </a:spcAft>
              <a:buFont typeface="Arial" charset="0"/>
              <a:buNone/>
            </a:pPr>
            <a:r>
              <a:rPr lang="cs-CZ" sz="2000" b="1" dirty="0" smtClean="0">
                <a:solidFill>
                  <a:srgbClr val="4D4D4D"/>
                </a:solidFill>
                <a:latin typeface="Verdana" pitchFamily="34" charset="0"/>
              </a:rPr>
              <a:t>Osobní výdaje</a:t>
            </a:r>
            <a:endParaRPr lang="fr-FR" sz="2000" b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47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oneTexte 8"/>
          <p:cNvSpPr txBox="1">
            <a:spLocks noChangeArrowheads="1"/>
          </p:cNvSpPr>
          <p:nvPr/>
        </p:nvSpPr>
        <p:spPr bwMode="auto">
          <a:xfrm>
            <a:off x="215659" y="1524478"/>
            <a:ext cx="8488392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Proplácí se pouze skutečně odpracované a vykázané hodiny - doporučujeme používat časové výkazy (</a:t>
            </a:r>
            <a:r>
              <a:rPr lang="cs-CZ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Timesheets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) pro všechny zaměstnance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Timesheets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 nejsou povinné pouze v případě 100% úvazku zaměstnance na projekt – časová evidence se provádí v souladu s běžnou praxí v organizaci</a:t>
            </a:r>
            <a:endParaRPr lang="cs-CZ" sz="2000" dirty="0" smtClean="0">
              <a:solidFill>
                <a:srgbClr val="FF0000"/>
              </a:solidFill>
              <a:latin typeface="Verdan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Práce přesčas NENÍ POVOLENA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Do celkových osobních nákladů patří náklady zaměstnavatele na zaměstnance – tj. hrubá mzda, sociální a zdravotní pojištění (tzv. odvody)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Lze zahrnout i běžné odměny, 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které odpovídají běžné praxi v organizaci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Mimořádné odměny 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podloženy mimořádnou prací, výsledky</a:t>
            </a:r>
          </a:p>
        </p:txBody>
      </p:sp>
      <p:sp>
        <p:nvSpPr>
          <p:cNvPr id="4" name="ZoneTexte 8"/>
          <p:cNvSpPr txBox="1">
            <a:spLocks noChangeArrowheads="1"/>
          </p:cNvSpPr>
          <p:nvPr/>
        </p:nvSpPr>
        <p:spPr bwMode="auto">
          <a:xfrm>
            <a:off x="215659" y="2298"/>
            <a:ext cx="6228274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charset="0"/>
              <a:buNone/>
            </a:pPr>
            <a:r>
              <a:rPr lang="cs-CZ" sz="2800" b="1" dirty="0">
                <a:solidFill>
                  <a:srgbClr val="C00000"/>
                </a:solidFill>
                <a:latin typeface="Verdana" pitchFamily="34" charset="0"/>
              </a:rPr>
              <a:t>Způsobilé </a:t>
            </a:r>
            <a:r>
              <a:rPr lang="cs-CZ" sz="2800" b="1" dirty="0" smtClean="0">
                <a:solidFill>
                  <a:srgbClr val="C00000"/>
                </a:solidFill>
                <a:latin typeface="Verdana" pitchFamily="34" charset="0"/>
              </a:rPr>
              <a:t>výdaje </a:t>
            </a:r>
          </a:p>
          <a:p>
            <a:pPr marL="342900" indent="-342900">
              <a:spcAft>
                <a:spcPts val="600"/>
              </a:spcAft>
              <a:buFont typeface="Arial" charset="0"/>
              <a:buNone/>
            </a:pPr>
            <a:r>
              <a:rPr lang="cs-CZ" sz="2000" b="1" dirty="0" smtClean="0">
                <a:solidFill>
                  <a:srgbClr val="4D4D4D"/>
                </a:solidFill>
                <a:latin typeface="Verdana" pitchFamily="34" charset="0"/>
              </a:rPr>
              <a:t>Osobní výdaje</a:t>
            </a:r>
            <a:endParaRPr lang="fr-FR" sz="2000" b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21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oneTexte 8"/>
          <p:cNvSpPr txBox="1">
            <a:spLocks noChangeArrowheads="1"/>
          </p:cNvSpPr>
          <p:nvPr/>
        </p:nvSpPr>
        <p:spPr bwMode="auto">
          <a:xfrm>
            <a:off x="262393" y="1233069"/>
            <a:ext cx="8738484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Uznatelným výdajem jsou odpisy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, nikoliv pořizovací cena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 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- nutné doložit účetním dokladem.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Podle zákona o účetnictví jde o dlouhodobý majetek, pokud je doba používání zařízení delší než jeden rok. Minimální hranicí pořizovací ceny – 40 tis. Kč pro hmotný a 60 tis. Kč pro nehmotný majetek. Do výdajů se zahrnují i výdaje související (instalace, doprava atd.)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Investice jsou sledovány zprostředkovatelem odděleně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Z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měny je nutné předem hlásit a mít je schválené zprostředkovatelem programu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Majetek musí být zařazen do účetní evidence projektu/organizace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Odpisy budov a pozemků nejsou způsobilým výdajem v CZ09</a:t>
            </a:r>
            <a:endParaRPr lang="cs-CZ" sz="16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</p:txBody>
      </p:sp>
      <p:sp>
        <p:nvSpPr>
          <p:cNvPr id="4" name="ZoneTexte 8"/>
          <p:cNvSpPr txBox="1">
            <a:spLocks noChangeArrowheads="1"/>
          </p:cNvSpPr>
          <p:nvPr/>
        </p:nvSpPr>
        <p:spPr bwMode="auto">
          <a:xfrm>
            <a:off x="339955" y="-44915"/>
            <a:ext cx="5194300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 typeface="Arial" charset="0"/>
              <a:buNone/>
            </a:pPr>
            <a:r>
              <a:rPr lang="cs-CZ" sz="3200" b="1" dirty="0">
                <a:solidFill>
                  <a:srgbClr val="C00000"/>
                </a:solidFill>
                <a:latin typeface="Verdana" pitchFamily="34" charset="0"/>
              </a:rPr>
              <a:t>Způsobilé výdaje </a:t>
            </a:r>
            <a:endParaRPr lang="cs-CZ" sz="3200" b="1" dirty="0" smtClean="0">
              <a:solidFill>
                <a:srgbClr val="C00000"/>
              </a:solidFill>
              <a:latin typeface="Verdana" pitchFamily="34" charset="0"/>
            </a:endParaRPr>
          </a:p>
          <a:p>
            <a:pPr marL="342900" indent="-342900">
              <a:spcAft>
                <a:spcPts val="600"/>
              </a:spcAft>
              <a:buFont typeface="Arial" charset="0"/>
              <a:buNone/>
            </a:pPr>
            <a:r>
              <a:rPr lang="cs-CZ" sz="2000" b="1" dirty="0" smtClean="0">
                <a:solidFill>
                  <a:srgbClr val="4D4D4D"/>
                </a:solidFill>
                <a:latin typeface="Verdana" pitchFamily="34" charset="0"/>
              </a:rPr>
              <a:t>Majetek - odpisy</a:t>
            </a:r>
          </a:p>
        </p:txBody>
      </p:sp>
    </p:spTree>
    <p:extLst>
      <p:ext uri="{BB962C8B-B14F-4D97-AF65-F5344CB8AC3E}">
        <p14:creationId xmlns:p14="http://schemas.microsoft.com/office/powerpoint/2010/main" val="66353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oneTexte 8"/>
          <p:cNvSpPr txBox="1">
            <a:spLocks noChangeArrowheads="1"/>
          </p:cNvSpPr>
          <p:nvPr/>
        </p:nvSpPr>
        <p:spPr bwMode="auto">
          <a:xfrm>
            <a:off x="483079" y="1248971"/>
            <a:ext cx="7560783" cy="56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Odpisy dle účetních předpisů Příjemce nebo Partnera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Odpis (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h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motný majetek)- zrychlený nebo rovnoměrný, v průběhu realizace projektu nelze zvolenou metodu měnit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Výdaj vzniká dnem zanesení do účetnictví</a:t>
            </a:r>
            <a:endParaRPr lang="cs-CZ" sz="20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Odpisy (výdaje) platí pouze pro procentní část zařízení použité na projekt a </a:t>
            </a:r>
            <a:r>
              <a:rPr lang="cs-C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odpisy lze uplatnit pouze v průběhu projektu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Příklad: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 Nový přístroj, cena 500.000Kč; využití pro projekt 60%; doba odepisování 4 roky; trvání projektu 3 roky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VP (Výdaj Projektu)= 500.000Kč x 3/4x0,60 = 225.000Kč </a:t>
            </a:r>
            <a:endParaRPr lang="cs-CZ" sz="16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  <a:p>
            <a:pPr marL="342900" indent="-342900">
              <a:buFont typeface="Arial" charset="0"/>
              <a:buChar char="•"/>
            </a:pPr>
            <a:endParaRPr lang="cs-CZ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  <a:p>
            <a:pPr marL="342900" indent="-342900">
              <a:buFont typeface="Arial" charset="0"/>
              <a:buChar char="•"/>
            </a:pPr>
            <a:endParaRPr lang="fr-FR" sz="2000" dirty="0">
              <a:solidFill>
                <a:srgbClr val="4D4D4D"/>
              </a:solidFill>
              <a:latin typeface="Verdana" pitchFamily="34" charset="0"/>
            </a:endParaRPr>
          </a:p>
        </p:txBody>
      </p:sp>
      <p:sp>
        <p:nvSpPr>
          <p:cNvPr id="4" name="ZoneTexte 8"/>
          <p:cNvSpPr txBox="1">
            <a:spLocks noChangeArrowheads="1"/>
          </p:cNvSpPr>
          <p:nvPr/>
        </p:nvSpPr>
        <p:spPr bwMode="auto">
          <a:xfrm>
            <a:off x="483079" y="-44914"/>
            <a:ext cx="5194300" cy="103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 typeface="Arial" charset="0"/>
              <a:buNone/>
            </a:pPr>
            <a:r>
              <a:rPr lang="cs-CZ" sz="3200" b="1" dirty="0">
                <a:solidFill>
                  <a:srgbClr val="C00000"/>
                </a:solidFill>
                <a:latin typeface="Verdana" pitchFamily="34" charset="0"/>
              </a:rPr>
              <a:t>Způsobilé výdaje </a:t>
            </a:r>
            <a:endParaRPr lang="cs-CZ" sz="3200" b="1" dirty="0" smtClean="0">
              <a:solidFill>
                <a:srgbClr val="C00000"/>
              </a:solidFill>
              <a:latin typeface="Verdana" pitchFamily="34" charset="0"/>
            </a:endParaRPr>
          </a:p>
          <a:p>
            <a:pPr marL="342900" indent="-342900">
              <a:spcAft>
                <a:spcPts val="600"/>
              </a:spcAft>
              <a:buFont typeface="Arial" charset="0"/>
              <a:buNone/>
            </a:pPr>
            <a:r>
              <a:rPr lang="cs-CZ" sz="2400" b="1" dirty="0" smtClean="0">
                <a:solidFill>
                  <a:srgbClr val="4D4D4D"/>
                </a:solidFill>
                <a:latin typeface="Verdana" pitchFamily="34" charset="0"/>
              </a:rPr>
              <a:t>Odpisy majetku</a:t>
            </a:r>
            <a:endParaRPr lang="cs-CZ" sz="2400" b="1" dirty="0">
              <a:solidFill>
                <a:srgbClr val="4D4D4D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66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oneTexte 8"/>
          <p:cNvSpPr txBox="1">
            <a:spLocks noChangeArrowheads="1"/>
          </p:cNvSpPr>
          <p:nvPr/>
        </p:nvSpPr>
        <p:spPr bwMode="auto">
          <a:xfrm>
            <a:off x="577967" y="1268162"/>
            <a:ext cx="7927677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b="1" dirty="0" smtClean="0">
                <a:solidFill>
                  <a:srgbClr val="4D4D4D"/>
                </a:solidFill>
                <a:latin typeface="Verdana" pitchFamily="34" charset="0"/>
              </a:rPr>
              <a:t>Určení nepřímých výdajů</a:t>
            </a:r>
          </a:p>
          <a:p>
            <a:pPr marL="457200" indent="-457200">
              <a:buAutoNum type="alphaLcParenR"/>
            </a:pPr>
            <a:r>
              <a:rPr lang="cs-CZ" sz="2000" dirty="0" smtClean="0">
                <a:solidFill>
                  <a:srgbClr val="4D4D4D"/>
                </a:solidFill>
                <a:latin typeface="Verdana" pitchFamily="34" charset="0"/>
              </a:rPr>
              <a:t>Na základě analytického účetního systému</a:t>
            </a:r>
          </a:p>
          <a:p>
            <a:pPr marL="457200" indent="-457200">
              <a:buAutoNum type="alphaLcParenR"/>
            </a:pPr>
            <a:r>
              <a:rPr lang="cs-CZ" sz="2000" dirty="0" smtClean="0">
                <a:solidFill>
                  <a:srgbClr val="4D4D4D"/>
                </a:solidFill>
                <a:latin typeface="Verdana" pitchFamily="34" charset="0"/>
              </a:rPr>
              <a:t>Až 20% z přímých výdajů (bez </a:t>
            </a:r>
            <a:r>
              <a:rPr lang="cs-CZ" sz="2000" dirty="0" err="1" smtClean="0">
                <a:solidFill>
                  <a:srgbClr val="4D4D4D"/>
                </a:solidFill>
                <a:latin typeface="Verdana" pitchFamily="34" charset="0"/>
              </a:rPr>
              <a:t>Subcontractingu</a:t>
            </a:r>
            <a:r>
              <a:rPr lang="cs-CZ" sz="2000" dirty="0" smtClean="0">
                <a:solidFill>
                  <a:srgbClr val="4D4D4D"/>
                </a:solidFill>
                <a:latin typeface="Verdana" pitchFamily="34" charset="0"/>
              </a:rPr>
              <a:t>)</a:t>
            </a:r>
          </a:p>
          <a:p>
            <a:pPr marL="457200" indent="-457200">
              <a:buFontTx/>
              <a:buAutoNum type="alphaLcParenR"/>
            </a:pPr>
            <a:r>
              <a:rPr lang="cs-CZ" sz="2000" dirty="0" smtClean="0">
                <a:solidFill>
                  <a:srgbClr val="4D4D4D"/>
                </a:solidFill>
                <a:latin typeface="Verdana" pitchFamily="34" charset="0"/>
              </a:rPr>
              <a:t>Až </a:t>
            </a:r>
            <a:r>
              <a:rPr lang="cs-CZ" sz="2000" dirty="0">
                <a:solidFill>
                  <a:srgbClr val="4D4D4D"/>
                </a:solidFill>
                <a:latin typeface="Verdana" pitchFamily="34" charset="0"/>
              </a:rPr>
              <a:t>60% z přímých </a:t>
            </a:r>
            <a:r>
              <a:rPr lang="cs-CZ" sz="2000" dirty="0" smtClean="0">
                <a:solidFill>
                  <a:srgbClr val="4D4D4D"/>
                </a:solidFill>
                <a:latin typeface="Verdana" pitchFamily="34" charset="0"/>
              </a:rPr>
              <a:t>výdajů </a:t>
            </a:r>
            <a:r>
              <a:rPr lang="cs-CZ" sz="2000" dirty="0">
                <a:solidFill>
                  <a:srgbClr val="4D4D4D"/>
                </a:solidFill>
                <a:latin typeface="Verdana" pitchFamily="34" charset="0"/>
              </a:rPr>
              <a:t>(bez </a:t>
            </a:r>
            <a:r>
              <a:rPr lang="cs-CZ" sz="2000" dirty="0" err="1" smtClean="0">
                <a:solidFill>
                  <a:srgbClr val="4D4D4D"/>
                </a:solidFill>
                <a:latin typeface="Verdana" pitchFamily="34" charset="0"/>
              </a:rPr>
              <a:t>Subcontractingu</a:t>
            </a:r>
            <a:r>
              <a:rPr lang="cs-CZ" sz="2000" dirty="0" smtClean="0">
                <a:solidFill>
                  <a:srgbClr val="4D4D4D"/>
                </a:solidFill>
                <a:latin typeface="Verdana" pitchFamily="34" charset="0"/>
              </a:rPr>
              <a:t>, pro neziskové organizace; výzkumné instituce; </a:t>
            </a:r>
            <a:r>
              <a:rPr lang="cs-CZ" sz="2000" dirty="0" err="1" smtClean="0">
                <a:solidFill>
                  <a:srgbClr val="4D4D4D"/>
                </a:solidFill>
                <a:latin typeface="Verdana" pitchFamily="34" charset="0"/>
              </a:rPr>
              <a:t>org</a:t>
            </a:r>
            <a:r>
              <a:rPr lang="cs-CZ" sz="2000" dirty="0" smtClean="0">
                <a:solidFill>
                  <a:srgbClr val="4D4D4D"/>
                </a:solidFill>
                <a:latin typeface="Verdana" pitchFamily="34" charset="0"/>
              </a:rPr>
              <a:t>. vzdělávání druhého a vyššího stupně)</a:t>
            </a:r>
          </a:p>
          <a:p>
            <a:pPr marL="457200" indent="-457200">
              <a:buFontTx/>
              <a:buAutoNum type="alphaLcParenR"/>
            </a:pPr>
            <a:endParaRPr lang="cs-CZ" sz="2000" dirty="0">
              <a:solidFill>
                <a:srgbClr val="4D4D4D"/>
              </a:solidFill>
              <a:latin typeface="Verdana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cs-CZ" sz="2000" b="1" dirty="0">
                <a:solidFill>
                  <a:srgbClr val="4D4D4D"/>
                </a:solidFill>
                <a:latin typeface="Verdana" pitchFamily="34" charset="0"/>
              </a:rPr>
              <a:t>Režijní výdaje </a:t>
            </a:r>
            <a:r>
              <a:rPr lang="cs-CZ" sz="2000" b="1" dirty="0" smtClean="0">
                <a:solidFill>
                  <a:srgbClr val="4D4D4D"/>
                </a:solidFill>
                <a:latin typeface="Verdana" pitchFamily="34" charset="0"/>
              </a:rPr>
              <a:t>nelze navyšovat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000" b="1" dirty="0" smtClean="0">
                <a:solidFill>
                  <a:srgbClr val="4D4D4D"/>
                </a:solidFill>
                <a:latin typeface="Verdana" pitchFamily="34" charset="0"/>
              </a:rPr>
              <a:t>Nelze překročit výši podílu Režijních výdajů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4D4D4D"/>
                </a:solidFill>
                <a:latin typeface="Verdana" pitchFamily="34" charset="0"/>
              </a:rPr>
              <a:t>Procento režijních výdajů je nutné dodržovat po celou dobu projektu (v každém roce, v PEZ)</a:t>
            </a:r>
          </a:p>
          <a:p>
            <a:pPr marL="457200" indent="-457200">
              <a:buFont typeface="Arial" pitchFamily="34" charset="0"/>
              <a:buChar char="•"/>
            </a:pPr>
            <a:endParaRPr lang="cs-CZ" sz="2000" dirty="0" smtClean="0">
              <a:solidFill>
                <a:srgbClr val="4D4D4D"/>
              </a:solidFill>
              <a:latin typeface="Verdana" pitchFamily="34" charset="0"/>
            </a:endParaRPr>
          </a:p>
          <a:p>
            <a:pPr marL="457200" indent="-457200">
              <a:buFontTx/>
              <a:buAutoNum type="alphaLcParenR"/>
            </a:pPr>
            <a:endParaRPr lang="cs-CZ" sz="2000" dirty="0">
              <a:solidFill>
                <a:srgbClr val="4D4D4D"/>
              </a:solidFill>
              <a:latin typeface="Verdana" pitchFamily="34" charset="0"/>
            </a:endParaRPr>
          </a:p>
          <a:p>
            <a:pPr marL="457200" indent="-457200">
              <a:buFontTx/>
              <a:buAutoNum type="alphaLcParenR"/>
            </a:pPr>
            <a:endParaRPr lang="cs-CZ" sz="2000" dirty="0">
              <a:solidFill>
                <a:srgbClr val="4D4D4D"/>
              </a:solidFill>
              <a:latin typeface="Verdana" pitchFamily="34" charset="0"/>
            </a:endParaRPr>
          </a:p>
          <a:p>
            <a:pPr marL="457200" indent="-457200">
              <a:buAutoNum type="alphaLcParenR"/>
            </a:pPr>
            <a:endParaRPr lang="cs-CZ" sz="2000" dirty="0" smtClean="0">
              <a:solidFill>
                <a:srgbClr val="4D4D4D"/>
              </a:solidFill>
              <a:latin typeface="Verdana" pitchFamily="34" charset="0"/>
            </a:endParaRPr>
          </a:p>
          <a:p>
            <a:endParaRPr lang="cs-CZ" sz="2000" dirty="0" smtClean="0">
              <a:solidFill>
                <a:srgbClr val="4D4D4D"/>
              </a:solidFill>
              <a:latin typeface="Verdana" pitchFamily="34" charset="0"/>
            </a:endParaRPr>
          </a:p>
          <a:p>
            <a:pPr marL="342900" indent="-342900">
              <a:buFont typeface="Arial" charset="0"/>
              <a:buChar char="•"/>
            </a:pPr>
            <a:endParaRPr lang="fr-FR" sz="2000" dirty="0">
              <a:solidFill>
                <a:srgbClr val="4D4D4D"/>
              </a:solidFill>
              <a:latin typeface="Verdana" pitchFamily="34" charset="0"/>
            </a:endParaRPr>
          </a:p>
        </p:txBody>
      </p:sp>
      <p:sp>
        <p:nvSpPr>
          <p:cNvPr id="4" name="ZoneTexte 8"/>
          <p:cNvSpPr txBox="1">
            <a:spLocks noChangeArrowheads="1"/>
          </p:cNvSpPr>
          <p:nvPr/>
        </p:nvSpPr>
        <p:spPr bwMode="auto">
          <a:xfrm>
            <a:off x="284670" y="-105814"/>
            <a:ext cx="5840085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charset="0"/>
              <a:buNone/>
            </a:pPr>
            <a:r>
              <a:rPr lang="cs-CZ" sz="2800" b="1" dirty="0">
                <a:solidFill>
                  <a:srgbClr val="C00000"/>
                </a:solidFill>
                <a:latin typeface="Verdana" pitchFamily="34" charset="0"/>
              </a:rPr>
              <a:t>Způsobilé </a:t>
            </a:r>
            <a:r>
              <a:rPr lang="cs-CZ" sz="2800" b="1" dirty="0" smtClean="0">
                <a:solidFill>
                  <a:srgbClr val="C00000"/>
                </a:solidFill>
                <a:latin typeface="Verdana" pitchFamily="34" charset="0"/>
              </a:rPr>
              <a:t>výdaje </a:t>
            </a:r>
          </a:p>
          <a:p>
            <a:pPr marL="342900" indent="-342900">
              <a:spcAft>
                <a:spcPts val="600"/>
              </a:spcAft>
              <a:buFont typeface="Arial" charset="0"/>
              <a:buNone/>
            </a:pPr>
            <a:r>
              <a:rPr lang="cs-CZ" sz="2000" b="1" dirty="0" smtClean="0">
                <a:solidFill>
                  <a:srgbClr val="4D4D4D"/>
                </a:solidFill>
                <a:latin typeface="Verdana" pitchFamily="34" charset="0"/>
              </a:rPr>
              <a:t>Režijní výdaje</a:t>
            </a:r>
            <a:endParaRPr lang="fr-FR" sz="2000" b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53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8242</TotalTime>
  <Words>1537</Words>
  <Application>Microsoft Office PowerPoint</Application>
  <PresentationFormat>Předvádění na obrazovce (4:3)</PresentationFormat>
  <Paragraphs>172</Paragraphs>
  <Slides>19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19</vt:i4>
      </vt:variant>
    </vt:vector>
  </HeadingPairs>
  <TitlesOfParts>
    <vt:vector size="21" baseType="lpstr">
      <vt:lpstr>Thème Office</vt:lpstr>
      <vt:lpstr>Conception personnalisée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Reducing disparities _x0003_Strengthening relations</dc:title>
  <dc:creator>Utilisateur de Microsoft Office</dc:creator>
  <cp:lastModifiedBy>Aschermann Jan</cp:lastModifiedBy>
  <cp:revision>151</cp:revision>
  <cp:lastPrinted>2015-04-30T09:00:12Z</cp:lastPrinted>
  <dcterms:created xsi:type="dcterms:W3CDTF">2011-11-09T09:46:35Z</dcterms:created>
  <dcterms:modified xsi:type="dcterms:W3CDTF">2015-05-05T14:42:28Z</dcterms:modified>
</cp:coreProperties>
</file>