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9" r:id="rId3"/>
    <p:sldId id="290" r:id="rId4"/>
    <p:sldId id="293" r:id="rId5"/>
    <p:sldId id="292" r:id="rId6"/>
    <p:sldId id="286" r:id="rId7"/>
    <p:sldId id="296" r:id="rId8"/>
    <p:sldId id="295" r:id="rId9"/>
    <p:sldId id="280" r:id="rId10"/>
    <p:sldId id="294" r:id="rId11"/>
    <p:sldId id="297" r:id="rId12"/>
    <p:sldId id="298" r:id="rId13"/>
    <p:sldId id="299" r:id="rId14"/>
    <p:sldId id="303" r:id="rId15"/>
    <p:sldId id="300" r:id="rId16"/>
    <p:sldId id="301" r:id="rId17"/>
    <p:sldId id="302" r:id="rId18"/>
    <p:sldId id="281" r:id="rId19"/>
    <p:sldId id="260" r:id="rId2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96AFB3-FED7-4FEA-9AC7-22B9CBA30CB6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4E26472-B683-4489-8211-F3D77A79755C}">
      <dgm:prSet phldrT="[Text]" custT="1"/>
      <dgm:spPr/>
      <dgm:t>
        <a:bodyPr/>
        <a:lstStyle/>
        <a:p>
          <a:r>
            <a:rPr lang="cs-CZ" sz="1600" b="1" dirty="0" smtClean="0"/>
            <a:t>Programy státní podpory pro práci s dětmi a mládeží</a:t>
          </a:r>
          <a:endParaRPr lang="cs-CZ" sz="1600" b="1" dirty="0"/>
        </a:p>
      </dgm:t>
    </dgm:pt>
    <dgm:pt modelId="{7974B792-DCC7-4128-A5A4-474DD25FEF56}" type="parTrans" cxnId="{D7678CFF-D716-496A-B5EC-2DDC58CB0C02}">
      <dgm:prSet/>
      <dgm:spPr/>
      <dgm:t>
        <a:bodyPr/>
        <a:lstStyle/>
        <a:p>
          <a:endParaRPr lang="cs-CZ"/>
        </a:p>
      </dgm:t>
    </dgm:pt>
    <dgm:pt modelId="{0F47C9BC-8367-4F8A-8AB5-B6970EF71A29}" type="sibTrans" cxnId="{D7678CFF-D716-496A-B5EC-2DDC58CB0C02}">
      <dgm:prSet/>
      <dgm:spPr/>
      <dgm:t>
        <a:bodyPr/>
        <a:lstStyle/>
        <a:p>
          <a:endParaRPr lang="cs-CZ"/>
        </a:p>
      </dgm:t>
    </dgm:pt>
    <dgm:pt modelId="{BDEE41CB-3E6F-466E-B98E-A5A1A98DD9CD}">
      <dgm:prSet phldrT="[Text]" custT="1"/>
      <dgm:spPr/>
      <dgm:t>
        <a:bodyPr/>
        <a:lstStyle/>
        <a:p>
          <a:r>
            <a:rPr lang="cs-CZ" sz="1600" b="1" dirty="0" smtClean="0"/>
            <a:t>Projekt K2</a:t>
          </a:r>
          <a:endParaRPr lang="cs-CZ" sz="1600" b="1" dirty="0"/>
        </a:p>
      </dgm:t>
    </dgm:pt>
    <dgm:pt modelId="{BD661496-2C24-43C9-B1EC-B442508F2391}" type="parTrans" cxnId="{BDE32FBA-DB94-4E47-AED4-C781D279FF0E}">
      <dgm:prSet/>
      <dgm:spPr/>
      <dgm:t>
        <a:bodyPr/>
        <a:lstStyle/>
        <a:p>
          <a:endParaRPr lang="cs-CZ"/>
        </a:p>
      </dgm:t>
    </dgm:pt>
    <dgm:pt modelId="{28988B31-7BA7-4214-98F3-F798AC586497}" type="sibTrans" cxnId="{BDE32FBA-DB94-4E47-AED4-C781D279FF0E}">
      <dgm:prSet/>
      <dgm:spPr/>
      <dgm:t>
        <a:bodyPr/>
        <a:lstStyle/>
        <a:p>
          <a:endParaRPr lang="cs-CZ"/>
        </a:p>
      </dgm:t>
    </dgm:pt>
    <dgm:pt modelId="{18A91241-A2CD-4BB5-A111-FD0743617BCA}">
      <dgm:prSet phldrT="[Text]" custT="1"/>
      <dgm:spPr/>
      <dgm:t>
        <a:bodyPr/>
        <a:lstStyle/>
        <a:p>
          <a:r>
            <a:rPr lang="cs-CZ" sz="1600" b="1" dirty="0" smtClean="0"/>
            <a:t>Upravené Zásady vlády pro poskytování dotací NNO</a:t>
          </a:r>
          <a:endParaRPr lang="cs-CZ" sz="1600" b="1" dirty="0"/>
        </a:p>
      </dgm:t>
    </dgm:pt>
    <dgm:pt modelId="{A4D6C476-C5C1-4655-8906-5693AE077FEE}" type="parTrans" cxnId="{A722EFC3-68E7-464D-8063-7E8CCE682E42}">
      <dgm:prSet/>
      <dgm:spPr/>
      <dgm:t>
        <a:bodyPr/>
        <a:lstStyle/>
        <a:p>
          <a:endParaRPr lang="cs-CZ"/>
        </a:p>
      </dgm:t>
    </dgm:pt>
    <dgm:pt modelId="{6ED9D852-8263-43C3-B4EE-CB5A5705B823}" type="sibTrans" cxnId="{A722EFC3-68E7-464D-8063-7E8CCE682E42}">
      <dgm:prSet/>
      <dgm:spPr/>
      <dgm:t>
        <a:bodyPr/>
        <a:lstStyle/>
        <a:p>
          <a:endParaRPr lang="cs-CZ"/>
        </a:p>
      </dgm:t>
    </dgm:pt>
    <dgm:pt modelId="{2C96508C-4BCF-4B86-A654-7781C440BDC3}">
      <dgm:prSet phldrT="[Text]"/>
      <dgm:spPr/>
      <dgm:t>
        <a:bodyPr/>
        <a:lstStyle/>
        <a:p>
          <a:r>
            <a:rPr lang="cs-CZ" b="1" dirty="0" smtClean="0">
              <a:solidFill>
                <a:srgbClr val="418E96"/>
              </a:solidFill>
            </a:rPr>
            <a:t>NNO uznaná MŠMT pro práci s dětmi a mládeží do roku 2020</a:t>
          </a:r>
          <a:endParaRPr lang="cs-CZ" b="1" dirty="0">
            <a:solidFill>
              <a:srgbClr val="418E96"/>
            </a:solidFill>
          </a:endParaRPr>
        </a:p>
      </dgm:t>
    </dgm:pt>
    <dgm:pt modelId="{1AF83C28-AB69-4A37-9675-47DF8BB2C37E}" type="parTrans" cxnId="{DBC29E7B-6AC4-43F9-94E3-6C29484D366D}">
      <dgm:prSet/>
      <dgm:spPr/>
      <dgm:t>
        <a:bodyPr/>
        <a:lstStyle/>
        <a:p>
          <a:endParaRPr lang="cs-CZ"/>
        </a:p>
      </dgm:t>
    </dgm:pt>
    <dgm:pt modelId="{5035B44B-466E-4391-A33F-34BCF4900056}" type="sibTrans" cxnId="{DBC29E7B-6AC4-43F9-94E3-6C29484D366D}">
      <dgm:prSet/>
      <dgm:spPr/>
      <dgm:t>
        <a:bodyPr/>
        <a:lstStyle/>
        <a:p>
          <a:endParaRPr lang="cs-CZ"/>
        </a:p>
      </dgm:t>
    </dgm:pt>
    <dgm:pt modelId="{9C17A0AB-7975-42E3-97C4-3E1713340E37}" type="pres">
      <dgm:prSet presAssocID="{1896AFB3-FED7-4FEA-9AC7-22B9CBA30CB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29B42B-329F-47C1-A206-932578149368}" type="pres">
      <dgm:prSet presAssocID="{1896AFB3-FED7-4FEA-9AC7-22B9CBA30CB6}" presName="ellipse" presStyleLbl="trBgShp" presStyleIdx="0" presStyleCnt="1" custLinFactNeighborX="-753" custLinFactNeighborY="-10994"/>
      <dgm:spPr/>
    </dgm:pt>
    <dgm:pt modelId="{64460919-7E14-4AA8-A7AB-CDD2D6A9B0BC}" type="pres">
      <dgm:prSet presAssocID="{1896AFB3-FED7-4FEA-9AC7-22B9CBA30CB6}" presName="arrow1" presStyleLbl="fgShp" presStyleIdx="0" presStyleCnt="1"/>
      <dgm:spPr/>
    </dgm:pt>
    <dgm:pt modelId="{488D135F-4C1D-49DF-BB83-EE3FB668E6E6}" type="pres">
      <dgm:prSet presAssocID="{1896AFB3-FED7-4FEA-9AC7-22B9CBA30CB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70E70E-8FBD-4BA2-914A-F0A27D3CA859}" type="pres">
      <dgm:prSet presAssocID="{BDEE41CB-3E6F-466E-B98E-A5A1A98DD9CD}" presName="item1" presStyleLbl="node1" presStyleIdx="0" presStyleCnt="3" custScaleX="132332" custScaleY="1306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7229EF-87F0-4034-A76C-C4B461E29969}" type="pres">
      <dgm:prSet presAssocID="{18A91241-A2CD-4BB5-A111-FD0743617BCA}" presName="item2" presStyleLbl="node1" presStyleIdx="1" presStyleCnt="3" custScaleX="127197" custScaleY="122654" custLinFactNeighborX="-21227" custLinFactNeighborY="-318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A08840-CCD5-440F-9D22-70D95260A841}" type="pres">
      <dgm:prSet presAssocID="{2C96508C-4BCF-4B86-A654-7781C440BDC3}" presName="item3" presStyleLbl="node1" presStyleIdx="2" presStyleCnt="3" custScaleX="124743" custScaleY="116753" custLinFactNeighborX="34527" custLinFactNeighborY="-159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AFFFB8-EE54-4ED3-B1FA-F242006C71B3}" type="pres">
      <dgm:prSet presAssocID="{1896AFB3-FED7-4FEA-9AC7-22B9CBA30CB6}" presName="funnel" presStyleLbl="trAlignAcc1" presStyleIdx="0" presStyleCnt="1" custScaleX="127932" custScaleY="119963" custLinFactNeighborX="0" custLinFactNeighborY="-167"/>
      <dgm:spPr>
        <a:solidFill>
          <a:schemeClr val="accent1">
            <a:lumMod val="20000"/>
            <a:lumOff val="80000"/>
            <a:alpha val="40000"/>
          </a:schemeClr>
        </a:solidFill>
      </dgm:spPr>
      <dgm:t>
        <a:bodyPr/>
        <a:lstStyle/>
        <a:p>
          <a:endParaRPr lang="cs-CZ"/>
        </a:p>
      </dgm:t>
    </dgm:pt>
  </dgm:ptLst>
  <dgm:cxnLst>
    <dgm:cxn modelId="{A722EFC3-68E7-464D-8063-7E8CCE682E42}" srcId="{1896AFB3-FED7-4FEA-9AC7-22B9CBA30CB6}" destId="{18A91241-A2CD-4BB5-A111-FD0743617BCA}" srcOrd="2" destOrd="0" parTransId="{A4D6C476-C5C1-4655-8906-5693AE077FEE}" sibTransId="{6ED9D852-8263-43C3-B4EE-CB5A5705B823}"/>
    <dgm:cxn modelId="{C7075A9A-CC31-4322-997F-012E8BC087E6}" type="presOf" srcId="{BDEE41CB-3E6F-466E-B98E-A5A1A98DD9CD}" destId="{F07229EF-87F0-4034-A76C-C4B461E29969}" srcOrd="0" destOrd="0" presId="urn:microsoft.com/office/officeart/2005/8/layout/funnel1"/>
    <dgm:cxn modelId="{635C1250-FFC3-4F0F-8C10-D118A9D3147A}" type="presOf" srcId="{54E26472-B683-4489-8211-F3D77A79755C}" destId="{E0A08840-CCD5-440F-9D22-70D95260A841}" srcOrd="0" destOrd="0" presId="urn:microsoft.com/office/officeart/2005/8/layout/funnel1"/>
    <dgm:cxn modelId="{DBC29E7B-6AC4-43F9-94E3-6C29484D366D}" srcId="{1896AFB3-FED7-4FEA-9AC7-22B9CBA30CB6}" destId="{2C96508C-4BCF-4B86-A654-7781C440BDC3}" srcOrd="3" destOrd="0" parTransId="{1AF83C28-AB69-4A37-9675-47DF8BB2C37E}" sibTransId="{5035B44B-466E-4391-A33F-34BCF4900056}"/>
    <dgm:cxn modelId="{8833CF07-28B3-4852-92F3-20D6873FEB86}" type="presOf" srcId="{2C96508C-4BCF-4B86-A654-7781C440BDC3}" destId="{488D135F-4C1D-49DF-BB83-EE3FB668E6E6}" srcOrd="0" destOrd="0" presId="urn:microsoft.com/office/officeart/2005/8/layout/funnel1"/>
    <dgm:cxn modelId="{BDE32FBA-DB94-4E47-AED4-C781D279FF0E}" srcId="{1896AFB3-FED7-4FEA-9AC7-22B9CBA30CB6}" destId="{BDEE41CB-3E6F-466E-B98E-A5A1A98DD9CD}" srcOrd="1" destOrd="0" parTransId="{BD661496-2C24-43C9-B1EC-B442508F2391}" sibTransId="{28988B31-7BA7-4214-98F3-F798AC586497}"/>
    <dgm:cxn modelId="{2C5AB1B3-F2AC-4F9E-BA89-1A7C72B9DD80}" type="presOf" srcId="{1896AFB3-FED7-4FEA-9AC7-22B9CBA30CB6}" destId="{9C17A0AB-7975-42E3-97C4-3E1713340E37}" srcOrd="0" destOrd="0" presId="urn:microsoft.com/office/officeart/2005/8/layout/funnel1"/>
    <dgm:cxn modelId="{D7678CFF-D716-496A-B5EC-2DDC58CB0C02}" srcId="{1896AFB3-FED7-4FEA-9AC7-22B9CBA30CB6}" destId="{54E26472-B683-4489-8211-F3D77A79755C}" srcOrd="0" destOrd="0" parTransId="{7974B792-DCC7-4128-A5A4-474DD25FEF56}" sibTransId="{0F47C9BC-8367-4F8A-8AB5-B6970EF71A29}"/>
    <dgm:cxn modelId="{FDA98FF5-37CF-49B8-9623-FAFB927134EE}" type="presOf" srcId="{18A91241-A2CD-4BB5-A111-FD0743617BCA}" destId="{AC70E70E-8FBD-4BA2-914A-F0A27D3CA859}" srcOrd="0" destOrd="0" presId="urn:microsoft.com/office/officeart/2005/8/layout/funnel1"/>
    <dgm:cxn modelId="{747C7D94-2C2D-48F3-B896-8EBE21D2845E}" type="presParOf" srcId="{9C17A0AB-7975-42E3-97C4-3E1713340E37}" destId="{4229B42B-329F-47C1-A206-932578149368}" srcOrd="0" destOrd="0" presId="urn:microsoft.com/office/officeart/2005/8/layout/funnel1"/>
    <dgm:cxn modelId="{5C5FF278-6855-4068-8649-C9975C881767}" type="presParOf" srcId="{9C17A0AB-7975-42E3-97C4-3E1713340E37}" destId="{64460919-7E14-4AA8-A7AB-CDD2D6A9B0BC}" srcOrd="1" destOrd="0" presId="urn:microsoft.com/office/officeart/2005/8/layout/funnel1"/>
    <dgm:cxn modelId="{BFD5FA78-0B22-44E4-A7CE-0663EAA74B0E}" type="presParOf" srcId="{9C17A0AB-7975-42E3-97C4-3E1713340E37}" destId="{488D135F-4C1D-49DF-BB83-EE3FB668E6E6}" srcOrd="2" destOrd="0" presId="urn:microsoft.com/office/officeart/2005/8/layout/funnel1"/>
    <dgm:cxn modelId="{6A833F34-8686-4D28-BACF-2AC736FB54A8}" type="presParOf" srcId="{9C17A0AB-7975-42E3-97C4-3E1713340E37}" destId="{AC70E70E-8FBD-4BA2-914A-F0A27D3CA859}" srcOrd="3" destOrd="0" presId="urn:microsoft.com/office/officeart/2005/8/layout/funnel1"/>
    <dgm:cxn modelId="{63273A0B-E782-4936-B0A2-032329543CD0}" type="presParOf" srcId="{9C17A0AB-7975-42E3-97C4-3E1713340E37}" destId="{F07229EF-87F0-4034-A76C-C4B461E29969}" srcOrd="4" destOrd="0" presId="urn:microsoft.com/office/officeart/2005/8/layout/funnel1"/>
    <dgm:cxn modelId="{F33C50C7-D0C7-4A7D-80E1-3A27789B14AF}" type="presParOf" srcId="{9C17A0AB-7975-42E3-97C4-3E1713340E37}" destId="{E0A08840-CCD5-440F-9D22-70D95260A841}" srcOrd="5" destOrd="0" presId="urn:microsoft.com/office/officeart/2005/8/layout/funnel1"/>
    <dgm:cxn modelId="{0E449C7B-2B85-4F6A-A3C3-26DFE202F746}" type="presParOf" srcId="{9C17A0AB-7975-42E3-97C4-3E1713340E37}" destId="{D5AFFFB8-EE54-4ED3-B1FA-F242006C71B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71132-DE05-4944-BD95-987C3F3DD3C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ContrastingRightFacing" fov="0"/>
          <a:lightRig rig="threePt" dir="t">
            <a:rot lat="0" lon="0" rev="600000"/>
          </a:lightRig>
        </a:scene3d>
      </dgm:spPr>
      <dgm:t>
        <a:bodyPr/>
        <a:lstStyle/>
        <a:p>
          <a:endParaRPr lang="cs-CZ"/>
        </a:p>
      </dgm:t>
    </dgm:pt>
    <dgm:pt modelId="{38904536-E8FB-41BE-8D66-D5CC607C4970}">
      <dgm:prSet phldrT="[Text]" custT="1"/>
      <dgm:spPr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gm:spPr>
      <dgm:t>
        <a:bodyPr/>
        <a:lstStyle/>
        <a:p>
          <a:r>
            <a:rPr lang="cs-CZ" sz="1600" b="1" dirty="0" smtClean="0"/>
            <a:t>SWOT analýza stávajícího dotačního programu</a:t>
          </a:r>
          <a:endParaRPr lang="cs-CZ" sz="1600" b="1" dirty="0"/>
        </a:p>
      </dgm:t>
    </dgm:pt>
    <dgm:pt modelId="{90E6D866-8940-4B47-86E6-CA236CAA8B0C}" type="parTrans" cxnId="{A90B78A5-5635-4F7A-858C-125D628F7948}">
      <dgm:prSet/>
      <dgm:spPr/>
      <dgm:t>
        <a:bodyPr/>
        <a:lstStyle/>
        <a:p>
          <a:endParaRPr lang="cs-CZ"/>
        </a:p>
      </dgm:t>
    </dgm:pt>
    <dgm:pt modelId="{A0DDE2CB-0F95-4BD2-9D9B-0407566D22D0}" type="sibTrans" cxnId="{A90B78A5-5635-4F7A-858C-125D628F7948}">
      <dgm:prSet/>
      <dgm:spPr>
        <a:scene3d>
          <a:camera prst="perspectiveContrastingRightFacing" fov="0"/>
          <a:lightRig rig="threePt" dir="t">
            <a:rot lat="0" lon="0" rev="600000"/>
          </a:lightRig>
        </a:scene3d>
        <a:sp3d z="76200"/>
      </dgm:spPr>
      <dgm:t>
        <a:bodyPr/>
        <a:lstStyle/>
        <a:p>
          <a:endParaRPr lang="cs-CZ"/>
        </a:p>
      </dgm:t>
    </dgm:pt>
    <dgm:pt modelId="{7BFAE581-E974-4D19-A279-36A3D9576900}">
      <dgm:prSet phldrT="[Text]" custT="1"/>
      <dgm:spPr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gm:spPr>
      <dgm:t>
        <a:bodyPr/>
        <a:lstStyle/>
        <a:p>
          <a:r>
            <a:rPr lang="cs-CZ" sz="1600" b="1" dirty="0" smtClean="0"/>
            <a:t>Analýzy vybraných dotačních programů</a:t>
          </a:r>
          <a:endParaRPr lang="cs-CZ" sz="1600" b="1" dirty="0"/>
        </a:p>
      </dgm:t>
    </dgm:pt>
    <dgm:pt modelId="{B7B37934-16FD-4ABE-96FD-CF60922D3551}" type="parTrans" cxnId="{EB5BB9E9-9BBC-43AB-AF98-4559B8E4D7E9}">
      <dgm:prSet/>
      <dgm:spPr/>
      <dgm:t>
        <a:bodyPr/>
        <a:lstStyle/>
        <a:p>
          <a:endParaRPr lang="cs-CZ"/>
        </a:p>
      </dgm:t>
    </dgm:pt>
    <dgm:pt modelId="{99C7FBE4-08B6-45DC-96D0-5FCA69F72A98}" type="sibTrans" cxnId="{EB5BB9E9-9BBC-43AB-AF98-4559B8E4D7E9}">
      <dgm:prSet/>
      <dgm:spPr>
        <a:scene3d>
          <a:camera prst="perspectiveContrastingRightFacing" fov="0"/>
          <a:lightRig rig="threePt" dir="t">
            <a:rot lat="0" lon="0" rev="600000"/>
          </a:lightRig>
        </a:scene3d>
        <a:sp3d z="76200"/>
      </dgm:spPr>
      <dgm:t>
        <a:bodyPr/>
        <a:lstStyle/>
        <a:p>
          <a:endParaRPr lang="cs-CZ"/>
        </a:p>
      </dgm:t>
    </dgm:pt>
    <dgm:pt modelId="{4122A51A-EAC5-4757-BC9D-0C7BDDF7DD5E}">
      <dgm:prSet phldrT="[Text]" custT="1"/>
      <dgm:spPr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gm:spPr>
      <dgm:t>
        <a:bodyPr/>
        <a:lstStyle/>
        <a:p>
          <a:r>
            <a:rPr lang="cs-CZ" sz="1600" b="1" dirty="0" smtClean="0"/>
            <a:t>Dotazníkové šetření (106 dotazníků)</a:t>
          </a:r>
          <a:endParaRPr lang="cs-CZ" sz="1600" b="1" dirty="0"/>
        </a:p>
      </dgm:t>
    </dgm:pt>
    <dgm:pt modelId="{279F84EB-6C71-490A-B287-9E8394EF0BF3}" type="parTrans" cxnId="{09021AC2-14CE-4DA2-889D-AD15C28311DA}">
      <dgm:prSet/>
      <dgm:spPr/>
      <dgm:t>
        <a:bodyPr/>
        <a:lstStyle/>
        <a:p>
          <a:endParaRPr lang="cs-CZ"/>
        </a:p>
      </dgm:t>
    </dgm:pt>
    <dgm:pt modelId="{DBF6C0E8-8D86-4D62-8876-BEA5B429BF46}" type="sibTrans" cxnId="{09021AC2-14CE-4DA2-889D-AD15C28311DA}">
      <dgm:prSet/>
      <dgm:spPr>
        <a:scene3d>
          <a:camera prst="perspectiveContrastingRightFacing" fov="0"/>
          <a:lightRig rig="threePt" dir="t">
            <a:rot lat="0" lon="0" rev="600000"/>
          </a:lightRig>
        </a:scene3d>
        <a:sp3d z="76200"/>
      </dgm:spPr>
      <dgm:t>
        <a:bodyPr/>
        <a:lstStyle/>
        <a:p>
          <a:endParaRPr lang="cs-CZ"/>
        </a:p>
      </dgm:t>
    </dgm:pt>
    <dgm:pt modelId="{0690B640-23AC-4057-B663-76826687B045}">
      <dgm:prSet phldrT="[Text]" custT="1"/>
      <dgm:spPr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gm:spPr>
      <dgm:t>
        <a:bodyPr/>
        <a:lstStyle/>
        <a:p>
          <a:r>
            <a:rPr lang="cs-CZ" sz="1600" b="1" dirty="0" smtClean="0"/>
            <a:t>Veřejná konzultace</a:t>
          </a:r>
          <a:endParaRPr lang="cs-CZ" sz="1600" b="1" dirty="0"/>
        </a:p>
      </dgm:t>
    </dgm:pt>
    <dgm:pt modelId="{73350284-E898-495B-8301-52842067BE3B}" type="parTrans" cxnId="{27ECC3D8-4A02-4C33-BE8D-000B4C6CB830}">
      <dgm:prSet/>
      <dgm:spPr/>
      <dgm:t>
        <a:bodyPr/>
        <a:lstStyle/>
        <a:p>
          <a:endParaRPr lang="cs-CZ"/>
        </a:p>
      </dgm:t>
    </dgm:pt>
    <dgm:pt modelId="{529DB770-73C1-4489-B104-D96088C242CF}" type="sibTrans" cxnId="{27ECC3D8-4A02-4C33-BE8D-000B4C6CB830}">
      <dgm:prSet/>
      <dgm:spPr>
        <a:scene3d>
          <a:camera prst="perspectiveContrastingRightFacing" fov="0"/>
          <a:lightRig rig="threePt" dir="t">
            <a:rot lat="0" lon="0" rev="600000"/>
          </a:lightRig>
        </a:scene3d>
        <a:sp3d z="76200"/>
      </dgm:spPr>
      <dgm:t>
        <a:bodyPr/>
        <a:lstStyle/>
        <a:p>
          <a:endParaRPr lang="cs-CZ"/>
        </a:p>
      </dgm:t>
    </dgm:pt>
    <dgm:pt modelId="{8BC03BDD-2591-4AFB-B52D-4C04CAB96195}">
      <dgm:prSet phldrT="[Text]" custT="1"/>
      <dgm:spPr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gm:spPr>
      <dgm:t>
        <a:bodyPr/>
        <a:lstStyle/>
        <a:p>
          <a:r>
            <a:rPr lang="cs-CZ" sz="1600" b="1" dirty="0" smtClean="0"/>
            <a:t>Konzultace s hodnotiteli</a:t>
          </a:r>
          <a:endParaRPr lang="cs-CZ" sz="1600" b="1" dirty="0"/>
        </a:p>
      </dgm:t>
    </dgm:pt>
    <dgm:pt modelId="{0FB17573-98A1-4FFB-908B-090A9F584367}" type="parTrans" cxnId="{493EB1FD-9233-495C-9371-EC0A49EA1D7B}">
      <dgm:prSet/>
      <dgm:spPr/>
      <dgm:t>
        <a:bodyPr/>
        <a:lstStyle/>
        <a:p>
          <a:endParaRPr lang="cs-CZ"/>
        </a:p>
      </dgm:t>
    </dgm:pt>
    <dgm:pt modelId="{4282B524-1D0E-4807-BBB7-C2C8D8E76199}" type="sibTrans" cxnId="{493EB1FD-9233-495C-9371-EC0A49EA1D7B}">
      <dgm:prSet/>
      <dgm:spPr/>
      <dgm:t>
        <a:bodyPr/>
        <a:lstStyle/>
        <a:p>
          <a:endParaRPr lang="cs-CZ"/>
        </a:p>
      </dgm:t>
    </dgm:pt>
    <dgm:pt modelId="{FE14104B-9252-44D0-A6D1-E3D54DDAFCC2}" type="pres">
      <dgm:prSet presAssocID="{5BA71132-DE05-4944-BD95-987C3F3DD3C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96A6216-DB33-41A6-B517-07A271C0029E}" type="pres">
      <dgm:prSet presAssocID="{38904536-E8FB-41BE-8D66-D5CC607C4970}" presName="node" presStyleLbl="node1" presStyleIdx="0" presStyleCnt="5" custScaleX="521377" custScaleY="140258" custLinFactX="-20903" custLinFactY="5602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B3E64B-BD71-47F3-98FE-19FEFEC935B1}" type="pres">
      <dgm:prSet presAssocID="{A0DDE2CB-0F95-4BD2-9D9B-0407566D22D0}" presName="sibTrans" presStyleLbl="sibTrans2D1" presStyleIdx="0" presStyleCnt="4"/>
      <dgm:spPr/>
      <dgm:t>
        <a:bodyPr/>
        <a:lstStyle/>
        <a:p>
          <a:endParaRPr lang="cs-CZ"/>
        </a:p>
      </dgm:t>
    </dgm:pt>
    <dgm:pt modelId="{51DEC00A-D521-4266-B1C7-C8CE467C8A59}" type="pres">
      <dgm:prSet presAssocID="{A0DDE2CB-0F95-4BD2-9D9B-0407566D22D0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BFB40EAE-A23D-4B0E-A96C-33D988222D3E}" type="pres">
      <dgm:prSet presAssocID="{7BFAE581-E974-4D19-A279-36A3D9576900}" presName="node" presStyleLbl="node1" presStyleIdx="1" presStyleCnt="5" custScaleX="336630" custScaleY="125230" custLinFactX="-21108" custLinFactNeighborX="-100000" custLinFactNeighborY="-426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6FF2E6-92F8-4133-A53C-69094E3F051F}" type="pres">
      <dgm:prSet presAssocID="{99C7FBE4-08B6-45DC-96D0-5FCA69F72A98}" presName="sibTrans" presStyleLbl="sibTrans2D1" presStyleIdx="1" presStyleCnt="4"/>
      <dgm:spPr/>
      <dgm:t>
        <a:bodyPr/>
        <a:lstStyle/>
        <a:p>
          <a:endParaRPr lang="cs-CZ"/>
        </a:p>
      </dgm:t>
    </dgm:pt>
    <dgm:pt modelId="{9C4F57CC-B79E-4EFA-983B-E81562DC792B}" type="pres">
      <dgm:prSet presAssocID="{99C7FBE4-08B6-45DC-96D0-5FCA69F72A98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5EF078DA-2C89-40D8-9A8B-D5AC99B87A96}" type="pres">
      <dgm:prSet presAssocID="{4122A51A-EAC5-4757-BC9D-0C7BDDF7DD5E}" presName="node" presStyleLbl="node1" presStyleIdx="2" presStyleCnt="5" custScaleX="345133" custScaleY="113041" custLinFactNeighborX="-19261" custLinFactNeighborY="-12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E23AAA-1FD3-4E7E-89B6-8839052476E7}" type="pres">
      <dgm:prSet presAssocID="{DBF6C0E8-8D86-4D62-8876-BEA5B429BF46}" presName="sibTrans" presStyleLbl="sibTrans2D1" presStyleIdx="2" presStyleCnt="4"/>
      <dgm:spPr/>
      <dgm:t>
        <a:bodyPr/>
        <a:lstStyle/>
        <a:p>
          <a:endParaRPr lang="cs-CZ"/>
        </a:p>
      </dgm:t>
    </dgm:pt>
    <dgm:pt modelId="{349B917C-93EF-4EA2-B50D-A8820BF2787D}" type="pres">
      <dgm:prSet presAssocID="{DBF6C0E8-8D86-4D62-8876-BEA5B429BF46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D98D99AE-7C26-4567-BBC0-0C9306FA5BCC}" type="pres">
      <dgm:prSet presAssocID="{0690B640-23AC-4057-B663-76826687B045}" presName="node" presStyleLbl="node1" presStyleIdx="3" presStyleCnt="5" custScaleX="359568" custLinFactX="24291" custLinFactY="8544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642C97-D749-4232-8C5C-2DF977F62582}" type="pres">
      <dgm:prSet presAssocID="{529DB770-73C1-4489-B104-D96088C242C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B2B2C8A1-26C2-4FD8-BDC1-613B4DBB95C9}" type="pres">
      <dgm:prSet presAssocID="{529DB770-73C1-4489-B104-D96088C242CF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9ECA2AAC-8561-4EBA-B1ED-CF775FEA16F8}" type="pres">
      <dgm:prSet presAssocID="{8BC03BDD-2591-4AFB-B52D-4C04CAB96195}" presName="node" presStyleLbl="node1" presStyleIdx="4" presStyleCnt="5" custScaleX="322197" custScaleY="83967" custLinFactNeighborX="-59962" custLinFactNeighborY="-102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0B78A5-5635-4F7A-858C-125D628F7948}" srcId="{5BA71132-DE05-4944-BD95-987C3F3DD3C0}" destId="{38904536-E8FB-41BE-8D66-D5CC607C4970}" srcOrd="0" destOrd="0" parTransId="{90E6D866-8940-4B47-86E6-CA236CAA8B0C}" sibTransId="{A0DDE2CB-0F95-4BD2-9D9B-0407566D22D0}"/>
    <dgm:cxn modelId="{8E4D7AE0-6C0C-4153-8B63-45A4C3C9097F}" type="presOf" srcId="{5BA71132-DE05-4944-BD95-987C3F3DD3C0}" destId="{FE14104B-9252-44D0-A6D1-E3D54DDAFCC2}" srcOrd="0" destOrd="0" presId="urn:microsoft.com/office/officeart/2005/8/layout/process1"/>
    <dgm:cxn modelId="{B948E1CC-1317-4744-8129-0764ED044FE4}" type="presOf" srcId="{4122A51A-EAC5-4757-BC9D-0C7BDDF7DD5E}" destId="{5EF078DA-2C89-40D8-9A8B-D5AC99B87A96}" srcOrd="0" destOrd="0" presId="urn:microsoft.com/office/officeart/2005/8/layout/process1"/>
    <dgm:cxn modelId="{D8778774-E2B0-4F4F-B263-28A2505D9841}" type="presOf" srcId="{8BC03BDD-2591-4AFB-B52D-4C04CAB96195}" destId="{9ECA2AAC-8561-4EBA-B1ED-CF775FEA16F8}" srcOrd="0" destOrd="0" presId="urn:microsoft.com/office/officeart/2005/8/layout/process1"/>
    <dgm:cxn modelId="{27ECC3D8-4A02-4C33-BE8D-000B4C6CB830}" srcId="{5BA71132-DE05-4944-BD95-987C3F3DD3C0}" destId="{0690B640-23AC-4057-B663-76826687B045}" srcOrd="3" destOrd="0" parTransId="{73350284-E898-495B-8301-52842067BE3B}" sibTransId="{529DB770-73C1-4489-B104-D96088C242CF}"/>
    <dgm:cxn modelId="{A77EAA55-75CE-459B-A374-2D8184EB1F83}" type="presOf" srcId="{99C7FBE4-08B6-45DC-96D0-5FCA69F72A98}" destId="{B26FF2E6-92F8-4133-A53C-69094E3F051F}" srcOrd="0" destOrd="0" presId="urn:microsoft.com/office/officeart/2005/8/layout/process1"/>
    <dgm:cxn modelId="{26F521A7-C38B-49C0-ACE3-7EFAFA81B718}" type="presOf" srcId="{DBF6C0E8-8D86-4D62-8876-BEA5B429BF46}" destId="{71E23AAA-1FD3-4E7E-89B6-8839052476E7}" srcOrd="0" destOrd="0" presId="urn:microsoft.com/office/officeart/2005/8/layout/process1"/>
    <dgm:cxn modelId="{36577C75-51B1-473F-A8A7-0ABDBA5238BA}" type="presOf" srcId="{7BFAE581-E974-4D19-A279-36A3D9576900}" destId="{BFB40EAE-A23D-4B0E-A96C-33D988222D3E}" srcOrd="0" destOrd="0" presId="urn:microsoft.com/office/officeart/2005/8/layout/process1"/>
    <dgm:cxn modelId="{493EB1FD-9233-495C-9371-EC0A49EA1D7B}" srcId="{5BA71132-DE05-4944-BD95-987C3F3DD3C0}" destId="{8BC03BDD-2591-4AFB-B52D-4C04CAB96195}" srcOrd="4" destOrd="0" parTransId="{0FB17573-98A1-4FFB-908B-090A9F584367}" sibTransId="{4282B524-1D0E-4807-BBB7-C2C8D8E76199}"/>
    <dgm:cxn modelId="{09021AC2-14CE-4DA2-889D-AD15C28311DA}" srcId="{5BA71132-DE05-4944-BD95-987C3F3DD3C0}" destId="{4122A51A-EAC5-4757-BC9D-0C7BDDF7DD5E}" srcOrd="2" destOrd="0" parTransId="{279F84EB-6C71-490A-B287-9E8394EF0BF3}" sibTransId="{DBF6C0E8-8D86-4D62-8876-BEA5B429BF46}"/>
    <dgm:cxn modelId="{301E2E2A-4817-4EB0-A007-8D4643423C42}" type="presOf" srcId="{529DB770-73C1-4489-B104-D96088C242CF}" destId="{B2B2C8A1-26C2-4FD8-BDC1-613B4DBB95C9}" srcOrd="1" destOrd="0" presId="urn:microsoft.com/office/officeart/2005/8/layout/process1"/>
    <dgm:cxn modelId="{BC010C6D-2EE1-49D5-B34B-5465101294DF}" type="presOf" srcId="{38904536-E8FB-41BE-8D66-D5CC607C4970}" destId="{F96A6216-DB33-41A6-B517-07A271C0029E}" srcOrd="0" destOrd="0" presId="urn:microsoft.com/office/officeart/2005/8/layout/process1"/>
    <dgm:cxn modelId="{EB5BB9E9-9BBC-43AB-AF98-4559B8E4D7E9}" srcId="{5BA71132-DE05-4944-BD95-987C3F3DD3C0}" destId="{7BFAE581-E974-4D19-A279-36A3D9576900}" srcOrd="1" destOrd="0" parTransId="{B7B37934-16FD-4ABE-96FD-CF60922D3551}" sibTransId="{99C7FBE4-08B6-45DC-96D0-5FCA69F72A98}"/>
    <dgm:cxn modelId="{880BFA6D-65BF-458A-BC37-0443733CCCCD}" type="presOf" srcId="{529DB770-73C1-4489-B104-D96088C242CF}" destId="{E3642C97-D749-4232-8C5C-2DF977F62582}" srcOrd="0" destOrd="0" presId="urn:microsoft.com/office/officeart/2005/8/layout/process1"/>
    <dgm:cxn modelId="{17EA8572-59D6-48AC-9323-361CD6F5CA9B}" type="presOf" srcId="{DBF6C0E8-8D86-4D62-8876-BEA5B429BF46}" destId="{349B917C-93EF-4EA2-B50D-A8820BF2787D}" srcOrd="1" destOrd="0" presId="urn:microsoft.com/office/officeart/2005/8/layout/process1"/>
    <dgm:cxn modelId="{CAE71600-89EC-4974-B1B1-0E6307E37DB0}" type="presOf" srcId="{99C7FBE4-08B6-45DC-96D0-5FCA69F72A98}" destId="{9C4F57CC-B79E-4EFA-983B-E81562DC792B}" srcOrd="1" destOrd="0" presId="urn:microsoft.com/office/officeart/2005/8/layout/process1"/>
    <dgm:cxn modelId="{6E359399-DB1D-4EF7-A9CD-4F3CB44B1A82}" type="presOf" srcId="{A0DDE2CB-0F95-4BD2-9D9B-0407566D22D0}" destId="{51DEC00A-D521-4266-B1C7-C8CE467C8A59}" srcOrd="1" destOrd="0" presId="urn:microsoft.com/office/officeart/2005/8/layout/process1"/>
    <dgm:cxn modelId="{5FC31223-8C51-479C-B45D-F1D51A1DA873}" type="presOf" srcId="{A0DDE2CB-0F95-4BD2-9D9B-0407566D22D0}" destId="{EEB3E64B-BD71-47F3-98FE-19FEFEC935B1}" srcOrd="0" destOrd="0" presId="urn:microsoft.com/office/officeart/2005/8/layout/process1"/>
    <dgm:cxn modelId="{15293B07-DE1E-402B-B51D-43FAD2EC9DA5}" type="presOf" srcId="{0690B640-23AC-4057-B663-76826687B045}" destId="{D98D99AE-7C26-4567-BBC0-0C9306FA5BCC}" srcOrd="0" destOrd="0" presId="urn:microsoft.com/office/officeart/2005/8/layout/process1"/>
    <dgm:cxn modelId="{EACD7D4A-10AF-460F-A44D-24D93ECE7F2E}" type="presParOf" srcId="{FE14104B-9252-44D0-A6D1-E3D54DDAFCC2}" destId="{F96A6216-DB33-41A6-B517-07A271C0029E}" srcOrd="0" destOrd="0" presId="urn:microsoft.com/office/officeart/2005/8/layout/process1"/>
    <dgm:cxn modelId="{E019E8B3-59B9-46DC-81E2-3608CC72EFFF}" type="presParOf" srcId="{FE14104B-9252-44D0-A6D1-E3D54DDAFCC2}" destId="{EEB3E64B-BD71-47F3-98FE-19FEFEC935B1}" srcOrd="1" destOrd="0" presId="urn:microsoft.com/office/officeart/2005/8/layout/process1"/>
    <dgm:cxn modelId="{20E513C0-8D97-424A-B031-04EFC33A0D0A}" type="presParOf" srcId="{EEB3E64B-BD71-47F3-98FE-19FEFEC935B1}" destId="{51DEC00A-D521-4266-B1C7-C8CE467C8A59}" srcOrd="0" destOrd="0" presId="urn:microsoft.com/office/officeart/2005/8/layout/process1"/>
    <dgm:cxn modelId="{DEEE67BF-EF56-4E33-A092-2C5819D177B5}" type="presParOf" srcId="{FE14104B-9252-44D0-A6D1-E3D54DDAFCC2}" destId="{BFB40EAE-A23D-4B0E-A96C-33D988222D3E}" srcOrd="2" destOrd="0" presId="urn:microsoft.com/office/officeart/2005/8/layout/process1"/>
    <dgm:cxn modelId="{151A20CA-12D3-4A74-8004-B67DDF3F3312}" type="presParOf" srcId="{FE14104B-9252-44D0-A6D1-E3D54DDAFCC2}" destId="{B26FF2E6-92F8-4133-A53C-69094E3F051F}" srcOrd="3" destOrd="0" presId="urn:microsoft.com/office/officeart/2005/8/layout/process1"/>
    <dgm:cxn modelId="{E814DEFE-1B62-41CB-9406-70E07FFD27A7}" type="presParOf" srcId="{B26FF2E6-92F8-4133-A53C-69094E3F051F}" destId="{9C4F57CC-B79E-4EFA-983B-E81562DC792B}" srcOrd="0" destOrd="0" presId="urn:microsoft.com/office/officeart/2005/8/layout/process1"/>
    <dgm:cxn modelId="{5A98FA0C-F6F7-47A9-8DA9-C1484A74D3DF}" type="presParOf" srcId="{FE14104B-9252-44D0-A6D1-E3D54DDAFCC2}" destId="{5EF078DA-2C89-40D8-9A8B-D5AC99B87A96}" srcOrd="4" destOrd="0" presId="urn:microsoft.com/office/officeart/2005/8/layout/process1"/>
    <dgm:cxn modelId="{8DFA7D25-5FA5-44A7-A88B-D5B8C2DF7F28}" type="presParOf" srcId="{FE14104B-9252-44D0-A6D1-E3D54DDAFCC2}" destId="{71E23AAA-1FD3-4E7E-89B6-8839052476E7}" srcOrd="5" destOrd="0" presId="urn:microsoft.com/office/officeart/2005/8/layout/process1"/>
    <dgm:cxn modelId="{C79BFA11-0B84-48D2-91BD-0F584414474D}" type="presParOf" srcId="{71E23AAA-1FD3-4E7E-89B6-8839052476E7}" destId="{349B917C-93EF-4EA2-B50D-A8820BF2787D}" srcOrd="0" destOrd="0" presId="urn:microsoft.com/office/officeart/2005/8/layout/process1"/>
    <dgm:cxn modelId="{2DBA09C2-3A62-476A-BDD9-07DB546AF656}" type="presParOf" srcId="{FE14104B-9252-44D0-A6D1-E3D54DDAFCC2}" destId="{D98D99AE-7C26-4567-BBC0-0C9306FA5BCC}" srcOrd="6" destOrd="0" presId="urn:microsoft.com/office/officeart/2005/8/layout/process1"/>
    <dgm:cxn modelId="{D2752CEA-ACD2-4EE7-8D45-3E62E635F3E5}" type="presParOf" srcId="{FE14104B-9252-44D0-A6D1-E3D54DDAFCC2}" destId="{E3642C97-D749-4232-8C5C-2DF977F62582}" srcOrd="7" destOrd="0" presId="urn:microsoft.com/office/officeart/2005/8/layout/process1"/>
    <dgm:cxn modelId="{8792A78D-9175-451C-A2C7-790148D9D583}" type="presParOf" srcId="{E3642C97-D749-4232-8C5C-2DF977F62582}" destId="{B2B2C8A1-26C2-4FD8-BDC1-613B4DBB95C9}" srcOrd="0" destOrd="0" presId="urn:microsoft.com/office/officeart/2005/8/layout/process1"/>
    <dgm:cxn modelId="{336EB021-EC45-4A13-8D2F-A5A0B95D7D11}" type="presParOf" srcId="{FE14104B-9252-44D0-A6D1-E3D54DDAFCC2}" destId="{9ECA2AAC-8561-4EBA-B1ED-CF775FEA16F8}" srcOrd="8" destOrd="0" presId="urn:microsoft.com/office/officeart/2005/8/layout/process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9B42B-329F-47C1-A206-932578149368}">
      <dsp:nvSpPr>
        <dsp:cNvPr id="0" name=""/>
        <dsp:cNvSpPr/>
      </dsp:nvSpPr>
      <dsp:spPr>
        <a:xfrm>
          <a:off x="1584184" y="216028"/>
          <a:ext cx="3889782" cy="135087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60919-7E14-4AA8-A7AB-CDD2D6A9B0BC}">
      <dsp:nvSpPr>
        <dsp:cNvPr id="0" name=""/>
        <dsp:cNvSpPr/>
      </dsp:nvSpPr>
      <dsp:spPr>
        <a:xfrm>
          <a:off x="3187479" y="3672365"/>
          <a:ext cx="753833" cy="48245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D135F-4C1D-49DF-BB83-EE3FB668E6E6}">
      <dsp:nvSpPr>
        <dsp:cNvPr id="0" name=""/>
        <dsp:cNvSpPr/>
      </dsp:nvSpPr>
      <dsp:spPr>
        <a:xfrm>
          <a:off x="1755194" y="4058328"/>
          <a:ext cx="3618402" cy="90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418E96"/>
              </a:solidFill>
            </a:rPr>
            <a:t>NNO uznaná MŠMT pro práci s dětmi a mládeží do roku 2020</a:t>
          </a:r>
          <a:endParaRPr lang="cs-CZ" sz="2000" b="1" kern="1200" dirty="0">
            <a:solidFill>
              <a:srgbClr val="418E96"/>
            </a:solidFill>
          </a:endParaRPr>
        </a:p>
      </dsp:txBody>
      <dsp:txXfrm>
        <a:off x="1755194" y="4058328"/>
        <a:ext cx="3618402" cy="904600"/>
      </dsp:txXfrm>
    </dsp:sp>
    <dsp:sp modelId="{AC70E70E-8FBD-4BA2-914A-F0A27D3CA859}">
      <dsp:nvSpPr>
        <dsp:cNvPr id="0" name=""/>
        <dsp:cNvSpPr/>
      </dsp:nvSpPr>
      <dsp:spPr>
        <a:xfrm>
          <a:off x="2808309" y="1612009"/>
          <a:ext cx="1795613" cy="17723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Upravené Zásady vlády pro poskytování dotací NNO</a:t>
          </a:r>
          <a:endParaRPr lang="cs-CZ" sz="1600" b="1" kern="1200" dirty="0"/>
        </a:p>
      </dsp:txBody>
      <dsp:txXfrm>
        <a:off x="3071270" y="1871567"/>
        <a:ext cx="1269691" cy="1253254"/>
      </dsp:txXfrm>
    </dsp:sp>
    <dsp:sp modelId="{F07229EF-87F0-4034-A76C-C4B461E29969}">
      <dsp:nvSpPr>
        <dsp:cNvPr id="0" name=""/>
        <dsp:cNvSpPr/>
      </dsp:nvSpPr>
      <dsp:spPr>
        <a:xfrm>
          <a:off x="1584181" y="216019"/>
          <a:ext cx="1725937" cy="1664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Projekt K2</a:t>
          </a:r>
          <a:endParaRPr lang="cs-CZ" sz="1600" b="1" kern="1200" dirty="0"/>
        </a:p>
      </dsp:txBody>
      <dsp:txXfrm>
        <a:off x="1836939" y="459749"/>
        <a:ext cx="1220421" cy="1176833"/>
      </dsp:txXfrm>
    </dsp:sp>
    <dsp:sp modelId="{E0A08840-CCD5-440F-9D22-70D95260A841}">
      <dsp:nvSpPr>
        <dsp:cNvPr id="0" name=""/>
        <dsp:cNvSpPr/>
      </dsp:nvSpPr>
      <dsp:spPr>
        <a:xfrm>
          <a:off x="3744410" y="144018"/>
          <a:ext cx="1692638" cy="1584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Programy státní podpory pro práci s dětmi a mládeží</a:t>
          </a:r>
          <a:endParaRPr lang="cs-CZ" sz="1600" b="1" kern="1200" dirty="0"/>
        </a:p>
      </dsp:txBody>
      <dsp:txXfrm>
        <a:off x="3992291" y="376022"/>
        <a:ext cx="1196876" cy="1120214"/>
      </dsp:txXfrm>
    </dsp:sp>
    <dsp:sp modelId="{D5AFFFB8-EE54-4ED3-B1FA-F242006C71B3}">
      <dsp:nvSpPr>
        <dsp:cNvPr id="0" name=""/>
        <dsp:cNvSpPr/>
      </dsp:nvSpPr>
      <dsp:spPr>
        <a:xfrm>
          <a:off x="864091" y="-138393"/>
          <a:ext cx="5400609" cy="4051360"/>
        </a:xfrm>
        <a:prstGeom prst="funnel">
          <a:avLst/>
        </a:prstGeom>
        <a:solidFill>
          <a:schemeClr val="accent1">
            <a:lumMod val="20000"/>
            <a:lumOff val="8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A6216-DB33-41A6-B517-07A271C0029E}">
      <dsp:nvSpPr>
        <dsp:cNvPr id="0" name=""/>
        <dsp:cNvSpPr/>
      </dsp:nvSpPr>
      <dsp:spPr>
        <a:xfrm>
          <a:off x="0" y="2435547"/>
          <a:ext cx="2108719" cy="1524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SWOT analýza stávajícího dotačního programu</a:t>
          </a:r>
          <a:endParaRPr lang="cs-CZ" sz="1600" b="1" kern="1200" dirty="0"/>
        </a:p>
      </dsp:txBody>
      <dsp:txXfrm>
        <a:off x="44663" y="2480210"/>
        <a:ext cx="2019393" cy="1435566"/>
      </dsp:txXfrm>
    </dsp:sp>
    <dsp:sp modelId="{EEB3E64B-BD71-47F3-98FE-19FEFEC935B1}">
      <dsp:nvSpPr>
        <dsp:cNvPr id="0" name=""/>
        <dsp:cNvSpPr/>
      </dsp:nvSpPr>
      <dsp:spPr>
        <a:xfrm rot="18872776">
          <a:off x="1836984" y="2262777"/>
          <a:ext cx="177061" cy="100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841475" y="2293561"/>
        <a:ext cx="146970" cy="60182"/>
      </dsp:txXfrm>
    </dsp:sp>
    <dsp:sp modelId="{BFB40EAE-A23D-4B0E-A96C-33D988222D3E}">
      <dsp:nvSpPr>
        <dsp:cNvPr id="0" name=""/>
        <dsp:cNvSpPr/>
      </dsp:nvSpPr>
      <dsp:spPr>
        <a:xfrm>
          <a:off x="2028479" y="835947"/>
          <a:ext cx="1361506" cy="1361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Analýzy vybraných dotačních programů</a:t>
          </a:r>
          <a:endParaRPr lang="cs-CZ" sz="1600" b="1" kern="1200" dirty="0"/>
        </a:p>
      </dsp:txBody>
      <dsp:txXfrm>
        <a:off x="2068356" y="875824"/>
        <a:ext cx="1281752" cy="1281753"/>
      </dsp:txXfrm>
    </dsp:sp>
    <dsp:sp modelId="{B26FF2E6-92F8-4133-A53C-69094E3F051F}">
      <dsp:nvSpPr>
        <dsp:cNvPr id="0" name=""/>
        <dsp:cNvSpPr/>
      </dsp:nvSpPr>
      <dsp:spPr>
        <a:xfrm rot="862419">
          <a:off x="3481193" y="1690860"/>
          <a:ext cx="206689" cy="100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481664" y="1707186"/>
        <a:ext cx="176598" cy="60182"/>
      </dsp:txXfrm>
    </dsp:sp>
    <dsp:sp modelId="{5EF078DA-2C89-40D8-9A8B-D5AC99B87A96}">
      <dsp:nvSpPr>
        <dsp:cNvPr id="0" name=""/>
        <dsp:cNvSpPr/>
      </dsp:nvSpPr>
      <dsp:spPr>
        <a:xfrm>
          <a:off x="3767758" y="1352331"/>
          <a:ext cx="1395896" cy="1228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Dotazníkové šetření (106 dotazníků)</a:t>
          </a:r>
          <a:endParaRPr lang="cs-CZ" sz="1600" b="1" kern="1200" dirty="0"/>
        </a:p>
      </dsp:txBody>
      <dsp:txXfrm>
        <a:off x="3803754" y="1388327"/>
        <a:ext cx="1323904" cy="1156995"/>
      </dsp:txXfrm>
    </dsp:sp>
    <dsp:sp modelId="{71E23AAA-1FD3-4E7E-89B6-8839052476E7}">
      <dsp:nvSpPr>
        <dsp:cNvPr id="0" name=""/>
        <dsp:cNvSpPr/>
      </dsp:nvSpPr>
      <dsp:spPr>
        <a:xfrm rot="2260264">
          <a:off x="5249439" y="2644827"/>
          <a:ext cx="318745" cy="100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52576" y="2655693"/>
        <a:ext cx="288654" cy="60182"/>
      </dsp:txXfrm>
    </dsp:sp>
    <dsp:sp modelId="{D98D99AE-7C26-4567-BBC0-0C9306FA5BCC}">
      <dsp:nvSpPr>
        <dsp:cNvPr id="0" name=""/>
        <dsp:cNvSpPr/>
      </dsp:nvSpPr>
      <dsp:spPr>
        <a:xfrm>
          <a:off x="5616622" y="2873234"/>
          <a:ext cx="1454279" cy="1087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Veřejná konzultace</a:t>
          </a:r>
          <a:endParaRPr lang="cs-CZ" sz="1600" b="1" kern="1200" dirty="0"/>
        </a:p>
      </dsp:txBody>
      <dsp:txXfrm>
        <a:off x="5648465" y="2905077"/>
        <a:ext cx="1390593" cy="1023519"/>
      </dsp:txXfrm>
    </dsp:sp>
    <dsp:sp modelId="{E3642C97-D749-4232-8C5C-2DF977F62582}">
      <dsp:nvSpPr>
        <dsp:cNvPr id="0" name=""/>
        <dsp:cNvSpPr/>
      </dsp:nvSpPr>
      <dsp:spPr>
        <a:xfrm rot="18443604">
          <a:off x="6792228" y="2540752"/>
          <a:ext cx="365712" cy="100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798137" y="2572766"/>
        <a:ext cx="335621" cy="60182"/>
      </dsp:txXfrm>
    </dsp:sp>
    <dsp:sp modelId="{9ECA2AAC-8561-4EBA-B1ED-CF775FEA16F8}">
      <dsp:nvSpPr>
        <dsp:cNvPr id="0" name=""/>
        <dsp:cNvSpPr/>
      </dsp:nvSpPr>
      <dsp:spPr>
        <a:xfrm>
          <a:off x="6875649" y="1412128"/>
          <a:ext cx="1303131" cy="912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RightFacing" fov="0"/>
          <a:lightRig rig="threePt" dir="t">
            <a:rot lat="0" lon="0" rev="600000"/>
          </a:lightRig>
        </a:scene3d>
        <a:sp3d z="76200"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Konzultace s hodnotiteli</a:t>
          </a:r>
          <a:endParaRPr lang="cs-CZ" sz="1600" b="1" kern="1200" dirty="0"/>
        </a:p>
      </dsp:txBody>
      <dsp:txXfrm>
        <a:off x="6902387" y="1438866"/>
        <a:ext cx="1249655" cy="859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45E10-8F9E-4452-8E3A-72C159A5F568}" type="datetimeFigureOut">
              <a:rPr lang="cs-CZ" smtClean="0"/>
              <a:t>17.6.2015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397F3-3CD8-4974-A0EE-37672ED10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34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9896E-AAC5-47B3-9B06-89F872033931}" type="datetimeFigureOut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61F287-A295-4A24-B4CC-62BF6199F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920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3812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2467FA-7C84-4611-B36E-F3A4D1A120B5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354EF6-FEAE-4399-B0D7-846A7930D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2326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169BD83-D874-4B7F-B73B-E67981057F4A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C3B9678-6C80-4D09-93A4-7B3918196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95920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3663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5983E8-D5B1-49A6-8BBB-C7CBDEB3598B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2758CE-6E0D-43DE-A6B7-D906D643D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21070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C0EC4C-809D-4090-8335-FA8D5A1ECCD4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2D65D5E-8536-4E05-8084-56C876DE1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04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75E919-4544-4DB8-86CA-575F8A3E4771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01E44D-2492-4E5A-9643-18580CA1E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3514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38E596-295A-4B61-B729-C61AF45D2F57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88A564-1369-40AC-A186-2FB6E945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901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A15C4D-05FB-4BB0-BF91-218374A5353D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CA31512-7F9B-40F0-9EFA-EA937DB06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12080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C04D73-EC0A-4F27-9C51-B8202C2ED634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F2EDBE-8B40-41C3-9D9B-20228C619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1908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B56540-6E24-4A29-9067-0CEE196F308C}" type="datetime1">
              <a:rPr lang="cs-CZ"/>
              <a:pPr>
                <a:defRPr/>
              </a:pPr>
              <a:t>17.6.2015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28A35CA-A999-4D16-89BC-EB22805609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657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48C4D81-160F-4AC1-B81F-67752189D879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kvalita.nidv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isprom.msmt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626484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NNO uznaná MŠMT pro práci s dětmi a mládeží</a:t>
            </a:r>
            <a:r>
              <a:rPr lang="pl-PL" b="1" dirty="0" smtClean="0">
                <a:latin typeface="+mn-lt"/>
              </a:rPr>
              <a:t/>
            </a:r>
            <a:br>
              <a:rPr lang="pl-PL" b="1" dirty="0" smtClean="0">
                <a:latin typeface="+mn-lt"/>
              </a:rPr>
            </a:br>
            <a:endParaRPr lang="cs-CZ" sz="3600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805488"/>
            <a:ext cx="4784725" cy="5762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Mgr. Michal Urban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7, 118 12 Praha 1 • tel.: +420 234 811 134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Michal.Urban@msmt.cz • www.msmt.cz/mladez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5100" b="1" dirty="0" smtClean="0">
                <a:solidFill>
                  <a:srgbClr val="418E96"/>
                </a:solidFill>
              </a:rPr>
              <a:t>Největší změny</a:t>
            </a:r>
          </a:p>
          <a:p>
            <a:pPr lvl="0"/>
            <a:endParaRPr lang="cs-CZ" sz="2800" dirty="0" smtClean="0"/>
          </a:p>
          <a:p>
            <a:pPr lvl="0" algn="just"/>
            <a:r>
              <a:rPr lang="cs-CZ" sz="3700" dirty="0" smtClean="0"/>
              <a:t>NNO </a:t>
            </a:r>
            <a:r>
              <a:rPr lang="cs-CZ" sz="3700" dirty="0"/>
              <a:t>musí působit alespoň ve třech krajích (má tam organizační jednotku a musí to nějakým způsobem doložit)</a:t>
            </a:r>
          </a:p>
          <a:p>
            <a:pPr lvl="0" algn="just"/>
            <a:r>
              <a:rPr lang="cs-CZ" sz="3700" dirty="0"/>
              <a:t>NNO musí získat dotaci alespoň 4x v posledních pěti letech, </a:t>
            </a:r>
          </a:p>
          <a:p>
            <a:pPr lvl="0" algn="just"/>
            <a:r>
              <a:rPr lang="cs-CZ" sz="3700" dirty="0"/>
              <a:t>NNO  má definovanou organizační strukturu a jasně popsané procesy v organizaci (k tomu může organizaci pomoci OLINA </a:t>
            </a:r>
            <a:r>
              <a:rPr lang="cs-CZ" sz="3700" dirty="0" smtClean="0">
                <a:hlinkClick r:id="rId2"/>
              </a:rPr>
              <a:t>http</a:t>
            </a:r>
            <a:r>
              <a:rPr lang="cs-CZ" sz="3700" dirty="0">
                <a:hlinkClick r:id="rId2"/>
              </a:rPr>
              <a:t>://kvalita.nidv.cz</a:t>
            </a:r>
            <a:r>
              <a:rPr lang="cs-CZ" sz="3700" dirty="0" smtClean="0">
                <a:hlinkClick r:id="rId2"/>
              </a:rPr>
              <a:t>/</a:t>
            </a:r>
            <a:r>
              <a:rPr lang="cs-CZ" sz="3700" dirty="0" smtClean="0"/>
              <a:t> a </a:t>
            </a:r>
            <a:r>
              <a:rPr lang="cs-CZ" sz="3700" dirty="0"/>
              <a:t>výstupy z  projektu K2  vytvořené na NIDV- je možno do budoucna  využít metodickou pomoc ze strany NIDV, není to ale podmínka – NNO může mít svůj vlastní systém)</a:t>
            </a:r>
          </a:p>
          <a:p>
            <a:pPr lvl="0" algn="just"/>
            <a:r>
              <a:rPr lang="cs-CZ" sz="3700" dirty="0"/>
              <a:t>NNO má zpracovaný </a:t>
            </a:r>
            <a:r>
              <a:rPr lang="cs-CZ" sz="3700" dirty="0" smtClean="0"/>
              <a:t>strategický </a:t>
            </a:r>
            <a:r>
              <a:rPr lang="cs-CZ" sz="3700" dirty="0"/>
              <a:t>plán rozvoje do roku 2020 (ten bude schopna ještě detailněji po letech rozpracovat pro případ, že titul získá a bude chtít s MŠMT uzavřít smlouvu do roku 2020)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1485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059860"/>
              </p:ext>
            </p:extLst>
          </p:nvPr>
        </p:nvGraphicFramePr>
        <p:xfrm>
          <a:off x="1547664" y="2534040"/>
          <a:ext cx="6264696" cy="3930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2151"/>
                <a:gridCol w="2612545"/>
              </a:tblGrid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vznikla nejméně 5 let před podáním žádosti.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Doklad – Veřejný rejstřík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525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má organizační jednotku </a:t>
                      </a:r>
                      <a:r>
                        <a:rPr lang="cs-CZ" sz="1600" u="none" strike="noStrike" dirty="0" smtClean="0">
                          <a:effectLst/>
                        </a:rPr>
                        <a:t>minimálně </a:t>
                      </a:r>
                      <a:r>
                        <a:rPr lang="cs-CZ" sz="1600" u="none" strike="noStrike" dirty="0">
                          <a:effectLst/>
                        </a:rPr>
                        <a:t>ve 3 krajích České republiky.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Seznam krajů, ve kterých organizace působí (doloží informací, že je uvedeno v rejstříku nebo jiným způsobem – např. potvrzením samosprávy)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954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je podle svých stanov organizací dětí a mládeže nebo má ve svých stanovách zakotveno, že práce s dětmi a mládeží je její hlavní činností.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Stanovy organizace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010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317218"/>
              </p:ext>
            </p:extLst>
          </p:nvPr>
        </p:nvGraphicFramePr>
        <p:xfrm>
          <a:off x="1259632" y="2348880"/>
          <a:ext cx="6624736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2045"/>
                <a:gridCol w="2762691"/>
              </a:tblGrid>
              <a:tr h="61601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296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má jasně definovanou organizační strukturu a jasně popsané procesy v organizaci.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Organizační struktura a mapa procesů organizace nebo jiný adekvátní popis probíhajících činností v organizaci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zveřejňuje srozumitelnou a přehledně zpracovanou roční zprávu za uplynulý rok nebo určité období včetně informací o hospodaření organizace.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Roční zpráva organizace, která dokládá pravidelnou činnost s dětmi a mládeží a přehled hospodaření organizace. Roční zpráva je veřejně dostupná.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3221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261499"/>
              </p:ext>
            </p:extLst>
          </p:nvPr>
        </p:nvGraphicFramePr>
        <p:xfrm>
          <a:off x="1403648" y="2204862"/>
          <a:ext cx="6264696" cy="3960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2151"/>
                <a:gridCol w="2612545"/>
              </a:tblGrid>
              <a:tr h="4489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151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má zpracovaný strategický plán rozvoje obsahující koncepci rozvoje své činnosti do roku 2020 a stručný popis výchovně vzdělávacího programu, který obsahuje jasně formulované cíle, metody, formy.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Plán strategického rozvoje organizace do roku </a:t>
                      </a:r>
                      <a:r>
                        <a:rPr lang="cs-CZ" sz="1600" u="none" strike="noStrike" dirty="0" smtClean="0">
                          <a:effectLst/>
                        </a:rPr>
                        <a:t>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900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 Organizace nemá závazky po splatnosti mj. jiné vůči státu, obcím a krajům a nemá dluh na pojistném na veřejné zdravotní pojištění. Statutární orgán nebo členové statutárního orgánu  nebyl/i odsouzen/i pro jakýkoliv úmyslný trestný čin.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Čestné </a:t>
                      </a:r>
                      <a:r>
                        <a:rPr lang="cs-CZ" sz="1600" u="none" strike="noStrike" dirty="0" smtClean="0">
                          <a:effectLst/>
                        </a:rPr>
                        <a:t>prohlášení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953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988840"/>
            <a:ext cx="7571184" cy="4752528"/>
          </a:xfrm>
        </p:spPr>
        <p:txBody>
          <a:bodyPr>
            <a:normAutofit fontScale="85000" lnSpcReduction="10000"/>
          </a:bodyPr>
          <a:lstStyle/>
          <a:p>
            <a:r>
              <a:rPr lang="cs-CZ" sz="2100" dirty="0"/>
              <a:t>Plán vhodně popisuje výchozí situaci a potřeby cílové skupiny, na které organizace reaguje. </a:t>
            </a:r>
          </a:p>
          <a:p>
            <a:r>
              <a:rPr lang="cs-CZ" sz="2100" dirty="0" smtClean="0"/>
              <a:t>Strategické </a:t>
            </a:r>
            <a:r>
              <a:rPr lang="cs-CZ" sz="2100" dirty="0"/>
              <a:t>cíle uvedené v plánu jsou napojeny na výchozí situaci, jsou realistické, měřitelné, je jasné, čeho jimi chce organizace dosáhnout.</a:t>
            </a:r>
          </a:p>
          <a:p>
            <a:r>
              <a:rPr lang="cs-CZ" sz="2100" dirty="0" smtClean="0"/>
              <a:t>Plán </a:t>
            </a:r>
            <a:r>
              <a:rPr lang="cs-CZ" sz="2100" dirty="0"/>
              <a:t>strategického rozvoje je jasně propojen s cíli organizace, popisované klíčové aktivity nebo projekty jasně směřují k naplňování cílů. </a:t>
            </a:r>
          </a:p>
          <a:p>
            <a:r>
              <a:rPr lang="cs-CZ" sz="2100" dirty="0" smtClean="0"/>
              <a:t>Plán </a:t>
            </a:r>
            <a:r>
              <a:rPr lang="cs-CZ" sz="2100" dirty="0"/>
              <a:t>obsahuje základní informace o celoročním výchovně vzdělávacím programu organizace (cíle, metody, formy vzdělávání a způsob evaluace).</a:t>
            </a:r>
          </a:p>
          <a:p>
            <a:r>
              <a:rPr lang="cs-CZ" sz="2100" dirty="0" smtClean="0"/>
              <a:t>Dokument </a:t>
            </a:r>
            <a:r>
              <a:rPr lang="cs-CZ" sz="2100" dirty="0"/>
              <a:t>uvádí plánované finanční krytí popisovaných aktivit. </a:t>
            </a:r>
          </a:p>
          <a:p>
            <a:r>
              <a:rPr lang="cs-CZ" sz="2100" dirty="0" smtClean="0"/>
              <a:t>Z</a:t>
            </a:r>
            <a:r>
              <a:rPr lang="cs-CZ" sz="2100" dirty="0"/>
              <a:t> popisu je zřejmé, zda organizace disponuje nebo bude disponovat lidskými zdroji, které jsou pro naplňování strategického plánu nezbytně nutné. </a:t>
            </a:r>
          </a:p>
          <a:p>
            <a:r>
              <a:rPr lang="cs-CZ" sz="2100" dirty="0" smtClean="0"/>
              <a:t>Plán </a:t>
            </a:r>
            <a:r>
              <a:rPr lang="cs-CZ" sz="2100" dirty="0"/>
              <a:t>strategického rozvoje naplňuje Koncepci podpory mládeže na období 2014 – 2020 (vhodná je provázanost se strategickými materiály MŠMT či výsledky výzkumu). </a:t>
            </a:r>
          </a:p>
          <a:p>
            <a:r>
              <a:rPr lang="cs-CZ" sz="2100" dirty="0" smtClean="0"/>
              <a:t>Plán </a:t>
            </a:r>
            <a:r>
              <a:rPr lang="cs-CZ" sz="2100" dirty="0"/>
              <a:t>uvádí, jak se organizační jednotky organizace (pokud existují) aktivně zapojují do strategického plánování. </a:t>
            </a: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43608" y="1412776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rgbClr val="418E96"/>
                </a:solidFill>
              </a:rPr>
              <a:t>Plán strategického rozvoje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638251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34972"/>
              </p:ext>
            </p:extLst>
          </p:nvPr>
        </p:nvGraphicFramePr>
        <p:xfrm>
          <a:off x="1259632" y="2204865"/>
          <a:ext cx="6624736" cy="4323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2046"/>
                <a:gridCol w="2762690"/>
              </a:tblGrid>
              <a:tr h="6526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>
                    <a:solidFill>
                      <a:schemeClr val="accent1"/>
                    </a:solidFill>
                  </a:tcPr>
                </a:tc>
              </a:tr>
              <a:tr h="10704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Organizace obdržela nejméně ve čtyřech letech z posledních pěti let před podáním žádosti dotaci ze státního rozpočtu v rámci Programů státní podpory práce s dětmi a mládeží pro NNO, kterou řádně vyúčtovala.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Doložení seznamu podpořených projektů (seznam obsahuje rok, název projektu, číslo rozhodnutí, přidělenou částku)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</a:tr>
              <a:tr h="91837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Organizace svoji činnost systematicky prezentuje široké veřejnosti.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Odkaz na funkční a aktuální webové stránky organizace, případně odkaz na sociální sítě, </a:t>
                      </a:r>
                      <a:r>
                        <a:rPr lang="cs-CZ" sz="1400" u="none" strike="noStrike" dirty="0" err="1">
                          <a:effectLst/>
                        </a:rPr>
                        <a:t>newsletter</a:t>
                      </a:r>
                      <a:r>
                        <a:rPr lang="cs-CZ" sz="1400" u="none" strike="noStrike" dirty="0">
                          <a:effectLst/>
                        </a:rPr>
                        <a:t>, propagační materiály, média apod.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</a:tr>
              <a:tr h="16789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Činnost organizace je pravidelně vyhodnocována.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Popis systému vnitřního hodnocení organizace. Krátká zpráva popisující předmět hodnocení, metody hodnocení a způsob nakládání se zjištěními v obecné podobě. Akceptovatelná je zpráva z vlastního hodnocení např. za předcházející rok. 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70" marR="6370" marT="637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3524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0472"/>
              </p:ext>
            </p:extLst>
          </p:nvPr>
        </p:nvGraphicFramePr>
        <p:xfrm>
          <a:off x="1331640" y="2204862"/>
          <a:ext cx="7056784" cy="4613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3919"/>
                <a:gridCol w="2942865"/>
              </a:tblGrid>
              <a:tr h="35361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>
                    <a:solidFill>
                      <a:schemeClr val="accent1"/>
                    </a:solidFill>
                  </a:tcPr>
                </a:tc>
              </a:tr>
              <a:tr h="17423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realizuje činnost nejen pro vlastní členy, ale trvale nabízí činnosti a aktivity i pro další děti a mládež.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popíše systém zapojení dětí a mládeže, které nejsou členy organizace, do svých aktivit, včetně popisu vyhodnocení systému na základě statistických údajů a uvedení opatření na jeho zlepšování.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  <a:tr h="52077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podporuje dobrovolnictví mládeže.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Počet dobrovolníků zapojených do činnosti organizace.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  <a:tr h="5207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Přehled aktivit vykonávaných dobrovolníky.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  <a:tr h="3536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Popis způsobu práce s dobrovolníky.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  <a:tr h="52077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umožňuje účast na své činnosti i dětem a mládeži se speciálními vzdělávacími potřebami (tj. osobám se zdravotním nebo jiným hendikepem).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Popis systému zapojování těchto dětí a mládeže.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  <a:tr h="3086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Přehled akcí.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93" marR="6693" marT="669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1840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Kritéria pro udělení titulu</a:t>
            </a:r>
          </a:p>
          <a:p>
            <a:pPr lvl="0"/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08631"/>
              </p:ext>
            </p:extLst>
          </p:nvPr>
        </p:nvGraphicFramePr>
        <p:xfrm>
          <a:off x="1259632" y="2204864"/>
          <a:ext cx="6840760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7982"/>
                <a:gridCol w="2852778"/>
              </a:tblGrid>
              <a:tr h="3935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Otázka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Podklady k doložení, důkazy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>
                    <a:solidFill>
                      <a:schemeClr val="accent1"/>
                    </a:solidFill>
                  </a:tcPr>
                </a:tc>
              </a:tr>
              <a:tr h="115905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Organizace pravidelně vzdělává své vedoucí dětí a mládeže i ostatní pracovníky s dětmi a mládeží v akreditovaných vzdělávacích zařízeních nebo v rámci vlastního vzdělávacího systému, který je znám MŠMT.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Vzdělávací plán pracovníků a vedoucích dětí a mládeže (pracovníků pracujících s dětmi a mládeží) organizace.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/>
                </a:tc>
              </a:tr>
              <a:tr h="7798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Vypracovaný kompetenční profil vedoucích dětí a mládeže.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/>
                </a:tc>
              </a:tr>
              <a:tr h="213208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Organizace má kvalitní personální zabezpečení své činnosti.  Nejméně 60 % osob samostatně řídících činnost výchovné jednotky dětí a mládeže (např. oddílu, kroužku, klubu) jsou absolventy akreditovaných vzdělávacích programů nebo akcí realizovaných na základě vnitřního vzdělávacího systému organizace, který je znám MŠMT. 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Počet všech osob samostatně řídících činnost výchovné jednotky dětí a mládeže. Počet proškolených osob samostatně řídících činnost výchovné jednotky dětí a mládeže.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7" marR="7207" marT="720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5519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Žádost o titul</a:t>
            </a:r>
            <a:endParaRPr lang="cs-CZ" sz="2500" b="1" dirty="0" smtClean="0">
              <a:solidFill>
                <a:srgbClr val="418E96"/>
              </a:solidFill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Elektronické podání </a:t>
            </a:r>
            <a:r>
              <a:rPr lang="cs-CZ" sz="2800" dirty="0"/>
              <a:t>na </a:t>
            </a:r>
            <a:r>
              <a:rPr lang="cs-CZ" sz="2800" dirty="0">
                <a:hlinkClick r:id="rId2"/>
              </a:rPr>
              <a:t>http://</a:t>
            </a:r>
            <a:r>
              <a:rPr lang="cs-CZ" sz="2800" dirty="0" smtClean="0">
                <a:hlinkClick r:id="rId2"/>
              </a:rPr>
              <a:t>isprom.msmt.cz/</a:t>
            </a:r>
            <a:endParaRPr lang="cs-CZ" sz="2800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Vyplní se kompletní profil organizace – bude využito i u dalších projektů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Přílohy </a:t>
            </a:r>
            <a:r>
              <a:rPr lang="cs-CZ" sz="2800" dirty="0"/>
              <a:t>(každá je omezena </a:t>
            </a:r>
            <a:r>
              <a:rPr lang="cs-CZ" sz="2800"/>
              <a:t>10 </a:t>
            </a:r>
            <a:r>
              <a:rPr lang="cs-CZ" sz="2800" smtClean="0"/>
              <a:t>MB):  </a:t>
            </a:r>
            <a:endParaRPr lang="cs-CZ" sz="2800" dirty="0"/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300" dirty="0"/>
              <a:t>Žádost o titul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300" dirty="0"/>
              <a:t>Popis strategického plánu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300" dirty="0"/>
              <a:t>Čestné prohlášení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300" dirty="0"/>
              <a:t>Další doklady v zazipovaném souboru</a:t>
            </a:r>
          </a:p>
          <a:p>
            <a:pPr marL="342900" lvl="1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Uzávěrka </a:t>
            </a:r>
            <a:r>
              <a:rPr lang="cs-CZ" sz="2800" dirty="0"/>
              <a:t>15. 7. </a:t>
            </a:r>
            <a:r>
              <a:rPr lang="cs-CZ" sz="2800" dirty="0" smtClean="0"/>
              <a:t>2015 ve 13:00</a:t>
            </a:r>
          </a:p>
          <a:p>
            <a:pPr marL="342900" lvl="1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Žádost i v listinné podobě</a:t>
            </a:r>
          </a:p>
          <a:p>
            <a:pPr marL="342900" lvl="1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/>
              <a:t>Obálka se žádostí musí být označena heslem TITUL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 rot="1093495">
            <a:off x="6406662" y="4121953"/>
            <a:ext cx="2311290" cy="1026334"/>
          </a:xfrm>
          <a:prstGeom prst="rect">
            <a:avLst/>
          </a:prstGeom>
          <a:noFill/>
          <a:ln w="1174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Možnost žádosti o doplňující informaci během prázdnin!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752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5470525" cy="18002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latin typeface="+mn-lt"/>
              </a:rPr>
              <a:t>Děkuji za pozornost</a:t>
            </a:r>
            <a:endParaRPr lang="cs-CZ" b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445224"/>
            <a:ext cx="4784725" cy="936526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Mgr. Michal Urban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Karmelitská 7, 118 12 Praha 1 • tel.: +420 234 811 134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Michal.Urban@msmt.cz • www.msmt.cz/mladez</a:t>
            </a:r>
          </a:p>
        </p:txBody>
      </p:sp>
    </p:spTree>
    <p:extLst>
      <p:ext uri="{BB962C8B-B14F-4D97-AF65-F5344CB8AC3E}">
        <p14:creationId xmlns:p14="http://schemas.microsoft.com/office/powerpoint/2010/main" val="2313967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196752"/>
            <a:ext cx="7570787" cy="5400898"/>
          </a:xfrm>
        </p:spPr>
        <p:txBody>
          <a:bodyPr>
            <a:normAutofit/>
          </a:bodyPr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Východiska</a:t>
            </a: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88922808"/>
              </p:ext>
            </p:extLst>
          </p:nvPr>
        </p:nvGraphicFramePr>
        <p:xfrm>
          <a:off x="1115616" y="1772816"/>
          <a:ext cx="712879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301208"/>
            <a:ext cx="1803155" cy="180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0203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196752"/>
            <a:ext cx="7570787" cy="5400898"/>
          </a:xfrm>
        </p:spPr>
        <p:txBody>
          <a:bodyPr>
            <a:normAutofit/>
          </a:bodyPr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Vyhodnocení Programů státní podpory pro práci s dětmi a mládeží 2011-2015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prstClr val="black"/>
                </a:solidFill>
              </a:rPr>
              <a:t/>
            </a:r>
            <a:br>
              <a:rPr lang="cs-CZ" b="1" dirty="0" smtClean="0">
                <a:solidFill>
                  <a:prstClr val="black"/>
                </a:solidFill>
              </a:rPr>
            </a:br>
            <a:r>
              <a:rPr lang="cs-CZ" b="1" dirty="0" smtClean="0">
                <a:solidFill>
                  <a:prstClr val="black"/>
                </a:solidFill>
              </a:rPr>
              <a:t>Program </a:t>
            </a:r>
            <a:r>
              <a:rPr lang="cs-CZ" b="1" dirty="0">
                <a:solidFill>
                  <a:prstClr val="black"/>
                </a:solidFill>
              </a:rPr>
              <a:t>č. 1 </a:t>
            </a:r>
            <a:r>
              <a:rPr lang="cs-CZ" dirty="0">
                <a:solidFill>
                  <a:prstClr val="black"/>
                </a:solidFill>
              </a:rPr>
              <a:t>– zabezpečení pravidelné činnosti NNO pro organizované 	děti a mládež. </a:t>
            </a:r>
            <a:endParaRPr lang="cs-CZ" dirty="0" smtClean="0">
              <a:solidFill>
                <a:prstClr val="black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2100" b="1" dirty="0" smtClean="0">
                <a:solidFill>
                  <a:prstClr val="black"/>
                </a:solidFill>
              </a:rPr>
              <a:t>Program </a:t>
            </a:r>
            <a:r>
              <a:rPr lang="cs-CZ" sz="2100" b="1" dirty="0">
                <a:solidFill>
                  <a:prstClr val="black"/>
                </a:solidFill>
              </a:rPr>
              <a:t>č. 2 </a:t>
            </a:r>
            <a:r>
              <a:rPr lang="cs-CZ" dirty="0">
                <a:solidFill>
                  <a:prstClr val="black"/>
                </a:solidFill>
              </a:rPr>
              <a:t>– podpora vybraných forem práce s neorganizovanými 	dětmi a mládeží. </a:t>
            </a:r>
            <a:endParaRPr lang="cs-CZ" dirty="0" smtClean="0">
              <a:solidFill>
                <a:prstClr val="black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2100" b="1" dirty="0" smtClean="0">
                <a:solidFill>
                  <a:prstClr val="black"/>
                </a:solidFill>
              </a:rPr>
              <a:t>Program </a:t>
            </a:r>
            <a:r>
              <a:rPr lang="cs-CZ" sz="2100" b="1" dirty="0">
                <a:solidFill>
                  <a:prstClr val="black"/>
                </a:solidFill>
              </a:rPr>
              <a:t>č. 3 </a:t>
            </a:r>
            <a:r>
              <a:rPr lang="cs-CZ" dirty="0">
                <a:solidFill>
                  <a:prstClr val="black"/>
                </a:solidFill>
              </a:rPr>
              <a:t>– </a:t>
            </a:r>
            <a:r>
              <a:rPr lang="cs-CZ" dirty="0" smtClean="0">
                <a:solidFill>
                  <a:prstClr val="black"/>
                </a:solidFill>
              </a:rPr>
              <a:t>Mimořádné výzvy</a:t>
            </a:r>
            <a:endParaRPr lang="cs-CZ" dirty="0">
              <a:solidFill>
                <a:prstClr val="black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2100" b="1" dirty="0">
                <a:solidFill>
                  <a:prstClr val="black"/>
                </a:solidFill>
              </a:rPr>
              <a:t>P</a:t>
            </a:r>
            <a:r>
              <a:rPr lang="cs-CZ" sz="2100" b="1" dirty="0" smtClean="0">
                <a:solidFill>
                  <a:prstClr val="black"/>
                </a:solidFill>
              </a:rPr>
              <a:t>rogram </a:t>
            </a:r>
            <a:r>
              <a:rPr lang="cs-CZ" sz="2100" b="1" dirty="0">
                <a:solidFill>
                  <a:prstClr val="black"/>
                </a:solidFill>
              </a:rPr>
              <a:t>č. </a:t>
            </a:r>
            <a:r>
              <a:rPr lang="cs-CZ" sz="2100" b="1" dirty="0" smtClean="0">
                <a:solidFill>
                  <a:prstClr val="black"/>
                </a:solidFill>
              </a:rPr>
              <a:t>4 </a:t>
            </a:r>
            <a:r>
              <a:rPr lang="cs-CZ" dirty="0">
                <a:solidFill>
                  <a:prstClr val="black"/>
                </a:solidFill>
              </a:rPr>
              <a:t>– Podpora činnosti Informačních center pro mládež.  	Tento program je výhradně určen </a:t>
            </a:r>
            <a:r>
              <a:rPr lang="cs-CZ" dirty="0" smtClean="0">
                <a:solidFill>
                  <a:prstClr val="black"/>
                </a:solidFill>
              </a:rPr>
              <a:t>certifikovaným Informačním 	centrům </a:t>
            </a:r>
            <a:r>
              <a:rPr lang="cs-CZ" dirty="0">
                <a:solidFill>
                  <a:prstClr val="black"/>
                </a:solidFill>
              </a:rPr>
              <a:t>pro </a:t>
            </a:r>
            <a:r>
              <a:rPr lang="cs-CZ" dirty="0" smtClean="0">
                <a:solidFill>
                  <a:prstClr val="black"/>
                </a:solidFill>
              </a:rPr>
              <a:t>mládež .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418E96"/>
                </a:solidFill>
              </a:rPr>
              <a:t>________________________________________________________</a:t>
            </a:r>
            <a:endParaRPr lang="cs-CZ" dirty="0">
              <a:solidFill>
                <a:srgbClr val="418E96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2100" b="1" dirty="0">
                <a:solidFill>
                  <a:prstClr val="black"/>
                </a:solidFill>
              </a:rPr>
              <a:t>Priority: </a:t>
            </a:r>
            <a:r>
              <a:rPr lang="cs-CZ" dirty="0"/>
              <a:t>NNO, které jsou držiteli titulu „Organizace uznaná MŠMT pro oblast práce s dětmi a mládeží“</a:t>
            </a:r>
            <a:endParaRPr lang="cs-CZ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021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196752"/>
            <a:ext cx="7570787" cy="5400898"/>
          </a:xfrm>
        </p:spPr>
        <p:txBody>
          <a:bodyPr>
            <a:normAutofit/>
          </a:bodyPr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Vyhodnocení Programů státní podpory pro práci s dětmi a mládeží 2011-2015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endParaRPr lang="cs-CZ" sz="36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11375145"/>
              </p:ext>
            </p:extLst>
          </p:nvPr>
        </p:nvGraphicFramePr>
        <p:xfrm>
          <a:off x="179512" y="2132856"/>
          <a:ext cx="82809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731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412776"/>
            <a:ext cx="7570787" cy="5184874"/>
          </a:xfrm>
        </p:spPr>
        <p:txBody>
          <a:bodyPr>
            <a:normAutofit fontScale="55000" lnSpcReduction="20000"/>
          </a:bodyPr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418E96"/>
                </a:solidFill>
              </a:rPr>
              <a:t>Výsledky z konzultací týkající se „Titulu…“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endParaRPr lang="cs-CZ" sz="3600" b="1" dirty="0" smtClean="0">
              <a:solidFill>
                <a:srgbClr val="418E96"/>
              </a:solidFill>
            </a:endParaRPr>
          </a:p>
          <a:p>
            <a:pPr algn="just"/>
            <a:r>
              <a:rPr lang="cs-CZ" sz="4000" dirty="0"/>
              <a:t>Nejasné zvýhodnění pro uznané organizace, titul je zbytečný</a:t>
            </a:r>
          </a:p>
          <a:p>
            <a:pPr algn="just"/>
            <a:r>
              <a:rPr lang="cs-CZ" sz="4000" dirty="0"/>
              <a:t>V řadě případů organizace bez titulu pobírají několikanásobně vyšší dotaci než organizace s titulem</a:t>
            </a:r>
          </a:p>
          <a:p>
            <a:pPr algn="just"/>
            <a:r>
              <a:rPr lang="cs-CZ" sz="4000" dirty="0"/>
              <a:t>Titul více navázat na benefity pro organizace, zejm. finanční, včetně víceletého financování</a:t>
            </a:r>
          </a:p>
          <a:p>
            <a:pPr algn="just"/>
            <a:r>
              <a:rPr lang="cs-CZ" sz="4000" b="1" u="sng" dirty="0" smtClean="0"/>
              <a:t>Očekávání</a:t>
            </a:r>
            <a:r>
              <a:rPr lang="cs-CZ" sz="4000" dirty="0"/>
              <a:t>: jednodušší administrace (ve vztahu k stát. úřadům), lepší komunikace se sponzory, daňové výhody, užití v rámci PR organizace, zvýhodnění v bodovém hodnocení projektů, zapojení pracovníků těchto uznaných organizací do pracovních skupin zabývajících se přípravou legislativy, přípravou metodických pokynů apod.</a:t>
            </a:r>
          </a:p>
          <a:p>
            <a:pPr algn="just"/>
            <a:r>
              <a:rPr lang="cs-CZ" sz="4000" b="1" u="sng" dirty="0"/>
              <a:t>Titul pro NNO znamená</a:t>
            </a:r>
            <a:r>
              <a:rPr lang="cs-CZ" sz="4000" dirty="0"/>
              <a:t>: formu uznání, výrazný signál pro rodiče, že mohou takovému spolku svěřit své dítě</a:t>
            </a: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58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14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Titul NNO uznané MŠMT po práci s dětmi a mládeží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3600" b="1" dirty="0">
              <a:solidFill>
                <a:srgbClr val="418E96"/>
              </a:solidFill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Cíl: </a:t>
            </a:r>
            <a:r>
              <a:rPr lang="cs-CZ" sz="2400" b="1" dirty="0" smtClean="0"/>
              <a:t>Vybrat a prověřit NNO pracující s dětmi a mládeží s významným dopadem, jejichž činnost je opakovaně podporována ze strany MŠMT, a podpořit jejich kontinuální práci s víceletým přesahem, zjednodušit administrativu při žádání o dotaci a zapojit je více do naplňování Koncepce podpory mládeže na období 2014-2020.</a:t>
            </a: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132856"/>
            <a:ext cx="1305654" cy="13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13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Titul NNO uznané MŠMT po práci s dětmi a mládeží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Na období 2016-2020 (možnost opakování žádosti v dalším roce)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Velké změny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300" dirty="0" smtClean="0"/>
              <a:t>Benefity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300" dirty="0" smtClean="0"/>
              <a:t>Méně organizací (spolupráce s MŠMT)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300" dirty="0" smtClean="0"/>
              <a:t>Více požadovaných dokumentů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300" dirty="0" smtClean="0"/>
              <a:t>Provázanost s dotačními programy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2300" dirty="0" smtClean="0"/>
              <a:t>Kdo nemá titul neznamená, že není kvalitní!!!</a:t>
            </a: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92896"/>
            <a:ext cx="2376264" cy="242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5451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268760"/>
            <a:ext cx="7570787" cy="5328890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418E96"/>
                </a:solidFill>
              </a:rPr>
              <a:t>Benefity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Sjednání </a:t>
            </a:r>
            <a:r>
              <a:rPr lang="cs-CZ" sz="4400" dirty="0"/>
              <a:t>víceleté smlouvy o spolupráci mezi ministerstvem a nestátní neziskovou organizací o podpoře aktivit a služeb strategického významu, jejichž podpora se každoročně opakuje. Smlouva umožňuje navázat systémovější vztah mezi MŠMT a vybranou NNO, jejím předmětem je garance podpory konkrétního dlouhodobějšího projektu v oblasti práce s dětmi a mládeží ,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Administrativní </a:t>
            </a:r>
            <a:r>
              <a:rPr lang="cs-CZ" sz="4400" dirty="0"/>
              <a:t>úleva při podávání žádosti o dotaci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Možnost </a:t>
            </a:r>
            <a:r>
              <a:rPr lang="cs-CZ" sz="4400" dirty="0"/>
              <a:t>používat v rámci své vizuální identity značku „NNO UZNANÁ MŠMT PRO PRÁCI S DĚTMI A MLÁDEŽÍ“ za využití stanovených grafických prvků.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Prezentace </a:t>
            </a:r>
            <a:r>
              <a:rPr lang="cs-CZ" sz="4400" dirty="0"/>
              <a:t>NNO na webových stránkách MŠMT (seznam NNO – držitelů titulu bude zveřejněn na webových stránkách MŠMT, v sekci Mládež).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36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90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Příprava nové generace programů pro NNO</a:t>
            </a:r>
            <a:endParaRPr lang="cs-CZ" sz="2500" b="1" dirty="0" smtClean="0">
              <a:solidFill>
                <a:srgbClr val="418E96"/>
              </a:solidFill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Program č. 1 – </a:t>
            </a:r>
            <a:r>
              <a:rPr lang="cs-CZ" sz="2800" b="1" dirty="0" smtClean="0">
                <a:solidFill>
                  <a:srgbClr val="C00000"/>
                </a:solidFill>
              </a:rPr>
              <a:t>Zabezpečení činnosti uznaných organizací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Program č. 2 – Podpora střešních organizací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Program č. 3 – Podpora organizací, které mají pobočné spolky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Program č. 4 – Podpora NNO, které nemají pobočné spolky</a:t>
            </a:r>
            <a:endParaRPr lang="cs-CZ" sz="28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0097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us uznané organizace pro práci s mládeží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uznané organizace pro práci s mládeží</Template>
  <TotalTime>976</TotalTime>
  <Words>1148</Words>
  <Application>Microsoft Office PowerPoint</Application>
  <PresentationFormat>Předvádění na obrazovce 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Status uznané organizace pro práci s mládeží</vt:lpstr>
      <vt:lpstr>NNO uznaná MŠMT pro práci s dětmi a mládeží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uznané organizace pro práci s mládeží</dc:title>
  <dc:creator>Urban Michal</dc:creator>
  <cp:lastModifiedBy>Urban Michal</cp:lastModifiedBy>
  <cp:revision>65</cp:revision>
  <cp:lastPrinted>2014-03-03T08:03:39Z</cp:lastPrinted>
  <dcterms:created xsi:type="dcterms:W3CDTF">2014-03-03T07:11:34Z</dcterms:created>
  <dcterms:modified xsi:type="dcterms:W3CDTF">2015-06-17T11:56:42Z</dcterms:modified>
</cp:coreProperties>
</file>