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1"/>
  </p:notesMasterIdLst>
  <p:sldIdLst>
    <p:sldId id="338" r:id="rId7"/>
    <p:sldId id="342" r:id="rId8"/>
    <p:sldId id="340" r:id="rId9"/>
    <p:sldId id="341" r:id="rId10"/>
    <p:sldId id="339" r:id="rId11"/>
    <p:sldId id="325" r:id="rId12"/>
    <p:sldId id="271" r:id="rId13"/>
    <p:sldId id="294" r:id="rId14"/>
    <p:sldId id="331" r:id="rId15"/>
    <p:sldId id="333" r:id="rId16"/>
    <p:sldId id="334" r:id="rId17"/>
    <p:sldId id="296" r:id="rId18"/>
    <p:sldId id="289" r:id="rId19"/>
    <p:sldId id="33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86" d="100"/>
          <a:sy n="86" d="100"/>
        </p:scale>
        <p:origin x="23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05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16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3767-1083-4B93-890F-36090D7FAD7A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02AB-9F49-45B5-99C5-789D1666448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09600" y="1746806"/>
            <a:ext cx="8172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6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2038653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SPOLEČNÉ VZDĚLÁVÁNÍ V KONTEXTU OP VVV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266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65476" y="788737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Aktivity ve výzvách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9600" y="2114554"/>
            <a:ext cx="81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0825" y="1306287"/>
            <a:ext cx="8713788" cy="4819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Inkluzivní vzdělávání</a:t>
            </a:r>
          </a:p>
          <a:p>
            <a:pPr marL="360000">
              <a:buFont typeface="Wingdings" panose="05000000000000000000" pitchFamily="2" charset="2"/>
              <a:buChar char="Ø"/>
            </a:pPr>
            <a:r>
              <a:rPr lang="cs-CZ" sz="2000" dirty="0" smtClean="0"/>
              <a:t> oblast předškolního vzdělávání - </a:t>
            </a:r>
            <a:r>
              <a:rPr lang="cs-CZ" sz="2000" dirty="0"/>
              <a:t>otevřenosti a lepší spolupráci s rodiči a začleňování dětí do předškolního vzdělávání, včetně přípravy na </a:t>
            </a:r>
            <a:r>
              <a:rPr lang="cs-CZ" sz="2000" dirty="0" smtClean="0"/>
              <a:t>ně</a:t>
            </a:r>
          </a:p>
          <a:p>
            <a:pPr marL="360000">
              <a:buFont typeface="Wingdings" panose="05000000000000000000" pitchFamily="2" charset="2"/>
              <a:buChar char="Ø"/>
            </a:pPr>
            <a:r>
              <a:rPr lang="cs-CZ" sz="2000" dirty="0" smtClean="0"/>
              <a:t>Prevence </a:t>
            </a:r>
            <a:r>
              <a:rPr lang="cs-CZ" sz="2000" dirty="0"/>
              <a:t>školního neúspěchu </a:t>
            </a:r>
            <a:r>
              <a:rPr lang="cs-CZ" sz="2000" dirty="0" smtClean="0"/>
              <a:t>- usnadnění </a:t>
            </a:r>
            <a:r>
              <a:rPr lang="cs-CZ" sz="2000" dirty="0"/>
              <a:t>přechodů mezi stupni vzdělání, </a:t>
            </a:r>
            <a:r>
              <a:rPr lang="cs-CZ" sz="2000" dirty="0" smtClean="0"/>
              <a:t>zlepšení spolupráce </a:t>
            </a:r>
            <a:r>
              <a:rPr lang="cs-CZ" sz="2000" dirty="0"/>
              <a:t>mezi školou a rodinou a mezi školou a sociálními </a:t>
            </a:r>
            <a:r>
              <a:rPr lang="cs-CZ" sz="2000" dirty="0" smtClean="0"/>
              <a:t>službami</a:t>
            </a:r>
          </a:p>
          <a:p>
            <a:pPr marL="360000">
              <a:buFont typeface="Wingdings" panose="05000000000000000000" pitchFamily="2" charset="2"/>
              <a:buChar char="Ø"/>
            </a:pPr>
            <a:r>
              <a:rPr lang="cs-CZ" sz="2000" dirty="0" smtClean="0"/>
              <a:t> Další vzdělávání pedagogických pracovníků - rozvoj </a:t>
            </a:r>
            <a:r>
              <a:rPr lang="cs-CZ" sz="2000" dirty="0" err="1"/>
              <a:t>proinkluzivních</a:t>
            </a:r>
            <a:r>
              <a:rPr lang="cs-CZ" sz="2000" dirty="0"/>
              <a:t> kompetencí pedagogických pracovníků s ohledem na specifika dětí/žáků ze sociálně odlišného </a:t>
            </a:r>
            <a:r>
              <a:rPr lang="cs-CZ" sz="2000" dirty="0" smtClean="0"/>
              <a:t>prostředí</a:t>
            </a:r>
          </a:p>
          <a:p>
            <a:pPr marL="131400" indent="0">
              <a:buNone/>
            </a:pPr>
            <a:r>
              <a:rPr lang="cs-CZ" sz="2000" dirty="0" smtClean="0"/>
              <a:t>KAP/MAP</a:t>
            </a:r>
          </a:p>
          <a:p>
            <a:pPr marL="432000">
              <a:buFont typeface="Wingdings" panose="05000000000000000000" pitchFamily="2" charset="2"/>
              <a:buChar char="Ø"/>
            </a:pPr>
            <a:r>
              <a:rPr lang="cs-CZ" sz="2000" dirty="0" smtClean="0"/>
              <a:t>Inkluzivní </a:t>
            </a:r>
            <a:r>
              <a:rPr lang="cs-CZ" sz="2000" dirty="0"/>
              <a:t>vzdělávání na středních školách</a:t>
            </a:r>
          </a:p>
          <a:p>
            <a:pPr marL="432000">
              <a:buFont typeface="Wingdings" panose="05000000000000000000" pitchFamily="2" charset="2"/>
              <a:buChar char="Ø"/>
            </a:pPr>
            <a:r>
              <a:rPr lang="cs-CZ" sz="2000" dirty="0"/>
              <a:t>Otevřenost a </a:t>
            </a:r>
            <a:r>
              <a:rPr lang="cs-CZ" sz="2000" dirty="0" err="1"/>
              <a:t>inkluzivita</a:t>
            </a:r>
            <a:r>
              <a:rPr lang="cs-CZ" sz="2000" dirty="0"/>
              <a:t> vzdělávání v MŠ, ZŠ</a:t>
            </a:r>
          </a:p>
          <a:p>
            <a:pPr marL="432000">
              <a:buFont typeface="Wingdings" panose="05000000000000000000" pitchFamily="2" charset="2"/>
              <a:buChar char="Ø"/>
            </a:pPr>
            <a:r>
              <a:rPr lang="cs-CZ" sz="2000" dirty="0"/>
              <a:t>Dostupnost kvalitního vzdělávání MŠ, ZŠ</a:t>
            </a:r>
          </a:p>
          <a:p>
            <a:endParaRPr lang="cs-CZ" sz="2000" dirty="0"/>
          </a:p>
          <a:p>
            <a:pPr marL="5400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0" indent="0">
              <a:spcBef>
                <a:spcPct val="0"/>
              </a:spcBef>
              <a:buFontTx/>
              <a:buChar char="-"/>
            </a:pPr>
            <a:endParaRPr lang="cs-CZ" alt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Připravované výzvy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298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09600" y="2114554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8347" y="1292771"/>
            <a:ext cx="8271304" cy="43789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85057"/>
              </p:ext>
            </p:extLst>
          </p:nvPr>
        </p:nvGraphicFramePr>
        <p:xfrm>
          <a:off x="438397" y="1034144"/>
          <a:ext cx="7747660" cy="437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460"/>
                <a:gridCol w="2684599"/>
                <a:gridCol w="1582601"/>
              </a:tblGrid>
              <a:tr h="1028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Název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Celková alokace</a:t>
                      </a:r>
                      <a:endParaRPr lang="cs-CZ" sz="20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  <a:latin typeface="+mn-lt"/>
                        </a:rPr>
                        <a:t>(v  Kč</a:t>
                      </a:r>
                      <a:r>
                        <a:rPr lang="cs-CZ" sz="2000" kern="1200" dirty="0" smtClean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28081" marR="28081" marT="13456" marB="1345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  <a:latin typeface="+mn-lt"/>
                        </a:rPr>
                        <a:t>Termín  vyhlášení výzvy </a:t>
                      </a:r>
                      <a:endParaRPr lang="cs-CZ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75" marR="8775" marT="8775" marB="0"/>
                </a:tc>
              </a:tr>
              <a:tr h="852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Budování kapacit pro rozvoj škol I</a:t>
                      </a:r>
                    </a:p>
                  </a:txBody>
                  <a:tcPr marL="8775" marR="8775" marT="87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 mil.       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081" marR="28081" marT="13456" marB="134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11/2015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775" marR="8775" marT="8775" marB="0" anchor="ctr"/>
                </a:tc>
              </a:tr>
              <a:tr h="766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Rozvoj klíčových kompetencí v rámci oborových didaktik</a:t>
                      </a:r>
                    </a:p>
                  </a:txBody>
                  <a:tcPr marL="7020" marR="7020" marT="70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 mil.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8081" marR="28081" marT="13456" marB="134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11/2015 </a:t>
                      </a:r>
                    </a:p>
                    <a:p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081" marR="28081" marT="13456" marB="13456" anchor="ctr"/>
                </a:tc>
              </a:tr>
              <a:tr h="7331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Gramotnosti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20" marR="7020" marT="70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 mil.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8081" marR="28081" marT="13456" marB="134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11/2015 </a:t>
                      </a:r>
                    </a:p>
                    <a:p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081" marR="28081" marT="13456" marB="13456" anchor="ctr"/>
                </a:tc>
              </a:tr>
              <a:tr h="9625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Šablony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20" marR="7020" marT="70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Cca 5 mld.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081" marR="28081" marT="13456" marB="134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4/2016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081" marR="28081" marT="13456" marB="1345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9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Aktivity ve výzvách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4587" y="2114554"/>
            <a:ext cx="81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8313" y="1628775"/>
            <a:ext cx="820737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000" dirty="0">
                <a:latin typeface="+mn-lt"/>
                <a:ea typeface="+mn-ea"/>
              </a:rPr>
              <a:t>Budování kapacit pro rozvoj škol</a:t>
            </a:r>
          </a:p>
          <a:p>
            <a:pPr marL="3600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n-lt"/>
                <a:ea typeface="+mn-ea"/>
              </a:rPr>
              <a:t>pro </a:t>
            </a:r>
            <a:r>
              <a:rPr lang="cs-CZ" sz="2000" dirty="0">
                <a:latin typeface="+mn-lt"/>
                <a:ea typeface="+mn-ea"/>
              </a:rPr>
              <a:t>MŠ: čtenářská a matematická </a:t>
            </a:r>
            <a:r>
              <a:rPr lang="cs-CZ" sz="2000" dirty="0" err="1">
                <a:latin typeface="+mn-lt"/>
                <a:ea typeface="+mn-ea"/>
              </a:rPr>
              <a:t>pregramotnost</a:t>
            </a:r>
            <a:r>
              <a:rPr lang="cs-CZ" sz="2000" dirty="0">
                <a:latin typeface="+mn-lt"/>
                <a:ea typeface="+mn-ea"/>
              </a:rPr>
              <a:t>, polytechnické vzdělávání; </a:t>
            </a:r>
          </a:p>
          <a:p>
            <a:pPr marL="3600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n-lt"/>
                <a:ea typeface="+mn-ea"/>
              </a:rPr>
              <a:t>pro </a:t>
            </a:r>
            <a:r>
              <a:rPr lang="cs-CZ" sz="2000" dirty="0">
                <a:latin typeface="+mn-lt"/>
                <a:ea typeface="+mn-ea"/>
              </a:rPr>
              <a:t>ZŠ: matematická a čtenářská gramotnost (mimo vzdělávací oblast Jazyk a jazyková komunikace), přírodovědná gramotnost a badatelsky orientovaná výuka, podpora podnikavosti; </a:t>
            </a:r>
            <a:endParaRPr lang="cs-CZ" sz="2000" dirty="0" smtClean="0">
              <a:latin typeface="+mn-lt"/>
              <a:ea typeface="+mn-ea"/>
            </a:endParaRPr>
          </a:p>
          <a:p>
            <a:pPr marL="3600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n-lt"/>
                <a:ea typeface="+mn-ea"/>
              </a:rPr>
              <a:t>CLIL </a:t>
            </a:r>
            <a:r>
              <a:rPr lang="cs-CZ" sz="2000" dirty="0">
                <a:latin typeface="+mn-lt"/>
                <a:ea typeface="+mn-ea"/>
              </a:rPr>
              <a:t>v ZŠ a </a:t>
            </a:r>
            <a:r>
              <a:rPr lang="cs-CZ" sz="2000" dirty="0" smtClean="0">
                <a:latin typeface="+mn-lt"/>
                <a:ea typeface="+mn-ea"/>
              </a:rPr>
              <a:t>SŠ; </a:t>
            </a:r>
          </a:p>
          <a:p>
            <a:pPr marL="3600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n-lt"/>
                <a:ea typeface="+mn-ea"/>
              </a:rPr>
              <a:t>individuální </a:t>
            </a:r>
            <a:r>
              <a:rPr lang="cs-CZ" sz="2000" dirty="0">
                <a:latin typeface="+mn-lt"/>
                <a:ea typeface="+mn-ea"/>
              </a:rPr>
              <a:t>podpora pedagogů MŠ, ZŠ a SŠ, včetně podpory osobnostně sociálního rozvoje pedagogických pracovníků MŠ a </a:t>
            </a:r>
            <a:r>
              <a:rPr lang="cs-CZ" sz="2000" dirty="0" smtClean="0">
                <a:latin typeface="+mn-lt"/>
                <a:ea typeface="+mn-ea"/>
              </a:rPr>
              <a:t>ZŠ; </a:t>
            </a:r>
          </a:p>
          <a:p>
            <a:pPr marL="3600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n-lt"/>
                <a:ea typeface="+mn-ea"/>
              </a:rPr>
              <a:t>rozvoj </a:t>
            </a:r>
            <a:r>
              <a:rPr lang="cs-CZ" sz="2000" dirty="0">
                <a:latin typeface="+mn-lt"/>
                <a:ea typeface="+mn-ea"/>
              </a:rPr>
              <a:t>kreativity dětí a žáků.</a:t>
            </a:r>
          </a:p>
          <a:p>
            <a:pPr marL="3600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cs-CZ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06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Výzvy na šablony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4587" y="2114554"/>
            <a:ext cx="81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8313" y="1628775"/>
            <a:ext cx="820737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  <a:ea typeface="+mn-ea"/>
              </a:rPr>
              <a:t>Oprávnění žadatelé – školy nebo školská zařízení – jeden projekt na jedno RED – IZO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  <a:ea typeface="+mn-ea"/>
              </a:rPr>
              <a:t>Dvě výzvy: pro MŠ a ZŠ, pro SŠ a VOŠ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s-CZ" sz="2000" dirty="0" smtClean="0">
              <a:latin typeface="+mn-lt"/>
              <a:ea typeface="+mn-ea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  <a:ea typeface="+mn-ea"/>
              </a:rPr>
              <a:t>Šablony personální (chůva, školní psycholog, sociální pedagog, speciální pedagog, školní asistent)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  <a:ea typeface="+mn-ea"/>
              </a:rPr>
              <a:t>Šablony vzdělávací (v rámci DVPP i mimo něj, </a:t>
            </a:r>
            <a:r>
              <a:rPr lang="cs-CZ" sz="2000" dirty="0" err="1" smtClean="0">
                <a:latin typeface="+mn-lt"/>
                <a:ea typeface="+mn-ea"/>
              </a:rPr>
              <a:t>mentoring</a:t>
            </a:r>
            <a:r>
              <a:rPr lang="cs-CZ" sz="2000" dirty="0" smtClean="0">
                <a:latin typeface="+mn-lt"/>
                <a:ea typeface="+mn-ea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  <a:ea typeface="+mn-ea"/>
              </a:rPr>
              <a:t>Šablony podpůrné (</a:t>
            </a:r>
            <a:r>
              <a:rPr lang="cs-CZ" sz="2000" dirty="0" err="1" smtClean="0">
                <a:latin typeface="+mn-lt"/>
                <a:ea typeface="+mn-ea"/>
              </a:rPr>
              <a:t>networking</a:t>
            </a:r>
            <a:r>
              <a:rPr lang="cs-CZ" sz="2000" dirty="0" smtClean="0">
                <a:latin typeface="+mn-lt"/>
                <a:ea typeface="+mn-ea"/>
              </a:rPr>
              <a:t>, CLIL, žákovské kluby, doučování, tandemová výuky)</a:t>
            </a:r>
            <a:endParaRPr lang="cs-CZ" sz="2000" dirty="0">
              <a:latin typeface="+mn-lt"/>
              <a:ea typeface="+mn-ea"/>
            </a:endParaRPr>
          </a:p>
          <a:p>
            <a:pPr marL="3600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cs-CZ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75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89932" y="1467161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Koordinovaný přístup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2114554"/>
            <a:ext cx="8172450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Koordinované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intervencí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ze tří operačních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programů</a:t>
            </a:r>
          </a:p>
          <a:p>
            <a:pPr algn="just"/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VVV, </a:t>
            </a: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Operační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Zaměstnanost</a:t>
            </a:r>
          </a:p>
          <a:p>
            <a:pPr marL="342900" indent="-342900" algn="just">
              <a:buFontTx/>
              <a:buChar char="-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Integrovaný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regionální operační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  <a:p>
            <a:pPr algn="just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dirty="0" smtClean="0"/>
              <a:t> </a:t>
            </a:r>
            <a:endParaRPr lang="cs-CZ" altLang="cs-CZ" dirty="0"/>
          </a:p>
          <a:p>
            <a:pPr marL="158750" lvl="1" indent="0" algn="just">
              <a:lnSpc>
                <a:spcPts val="3300"/>
              </a:lnSpc>
              <a:spcBef>
                <a:spcPct val="0"/>
              </a:spcBef>
              <a:buFont typeface="Arial" charset="0"/>
              <a:buNone/>
            </a:pPr>
            <a:endParaRPr lang="cs-CZ" altLang="cs-CZ" dirty="0"/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7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847729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Pojetí inkluzivního vzdělávání v OP VVV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2114554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" y="1700213"/>
            <a:ext cx="894211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 algn="just">
              <a:lnSpc>
                <a:spcPct val="90000"/>
              </a:lnSpc>
              <a:spcBef>
                <a:spcPts val="1200"/>
              </a:spcBef>
              <a:buFont typeface="Wingdings" charset="2"/>
              <a:buChar char="Ø"/>
              <a:defRPr/>
            </a:pPr>
            <a:r>
              <a:rPr lang="cs-CZ" sz="2000" dirty="0" smtClean="0">
                <a:latin typeface="Calibri"/>
                <a:cs typeface="Calibri"/>
              </a:rPr>
              <a:t>Inkluze </a:t>
            </a:r>
            <a:r>
              <a:rPr lang="cs-CZ" sz="2000" dirty="0">
                <a:latin typeface="Calibri"/>
                <a:cs typeface="Calibri"/>
              </a:rPr>
              <a:t>je průřezové téma PO 3 – Rovný přístup ke kvalitnímu předškolnímu, primárnímu a sekundárnímu vzdělávání</a:t>
            </a:r>
          </a:p>
          <a:p>
            <a:pPr marL="800100" lvl="1" indent="-342900" algn="just">
              <a:lnSpc>
                <a:spcPct val="90000"/>
              </a:lnSpc>
              <a:spcBef>
                <a:spcPts val="1200"/>
              </a:spcBef>
              <a:buFont typeface="Wingdings" charset="2"/>
              <a:buChar char="Ø"/>
              <a:defRPr/>
            </a:pPr>
            <a:r>
              <a:rPr lang="cs-CZ" sz="2000" dirty="0" smtClean="0">
                <a:latin typeface="Calibri"/>
                <a:cs typeface="Calibri"/>
              </a:rPr>
              <a:t>Smyslem je vytvoření podmínek pro vzdělávání všech dětí, žáků a studentů ve společném integrujícím výchovném prostředí. </a:t>
            </a:r>
            <a:endParaRPr lang="cs-CZ" sz="2000" dirty="0">
              <a:latin typeface="Calibri"/>
              <a:cs typeface="Calibri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1200"/>
              </a:spcBef>
              <a:buFont typeface="Wingdings" charset="2"/>
              <a:buChar char="Ø"/>
              <a:defRPr/>
            </a:pPr>
            <a:r>
              <a:rPr lang="cs-CZ" sz="2000" dirty="0" smtClean="0">
                <a:latin typeface="Calibri"/>
                <a:cs typeface="Calibri"/>
              </a:rPr>
              <a:t>Děti navštěvují místní běžnou školu hlavního vzdělávacího proudu a jsou společně vzdělávány přiměřeně svým zájmům, schopnostem a nadání</a:t>
            </a:r>
          </a:p>
          <a:p>
            <a:pPr marL="800100" lvl="1" indent="-342900" algn="just">
              <a:lnSpc>
                <a:spcPct val="90000"/>
              </a:lnSpc>
              <a:spcBef>
                <a:spcPts val="1200"/>
              </a:spcBef>
              <a:buFont typeface="Wingdings" charset="2"/>
              <a:buChar char="Ø"/>
              <a:defRPr/>
            </a:pPr>
            <a:r>
              <a:rPr lang="cs-CZ" sz="2000" dirty="0" smtClean="0">
                <a:latin typeface="Calibri"/>
                <a:cs typeface="Calibri"/>
              </a:rPr>
              <a:t>Podpora učitelů (včetně budoucích) pro získání kompetencí v </a:t>
            </a:r>
            <a:r>
              <a:rPr lang="cs-CZ" sz="2000" dirty="0" err="1" smtClean="0">
                <a:latin typeface="Calibri"/>
                <a:cs typeface="Calibri"/>
              </a:rPr>
              <a:t>proinkluzivním</a:t>
            </a:r>
            <a:r>
              <a:rPr lang="cs-CZ" sz="2000" dirty="0" smtClean="0">
                <a:latin typeface="Calibri"/>
                <a:cs typeface="Calibri"/>
              </a:rPr>
              <a:t> vzdělávání dětí a žáků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  <a:defRPr/>
            </a:pPr>
            <a:r>
              <a:rPr lang="cs-CZ" sz="2000" b="1" dirty="0" smtClean="0">
                <a:latin typeface="Calibri"/>
                <a:cs typeface="Calibri"/>
              </a:rPr>
              <a:t>Výsledek - organizace</a:t>
            </a:r>
            <a:r>
              <a:rPr lang="cs-CZ" sz="2000" b="1" dirty="0">
                <a:latin typeface="Calibri"/>
                <a:cs typeface="Calibri"/>
              </a:rPr>
              <a:t>, ve kterých se zvýšila kvalita výchovy a vzdělávání a </a:t>
            </a:r>
            <a:r>
              <a:rPr lang="cs-CZ" sz="2000" b="1" dirty="0" err="1" smtClean="0">
                <a:latin typeface="Calibri"/>
                <a:cs typeface="Calibri"/>
              </a:rPr>
              <a:t>proinkluzivnost</a:t>
            </a:r>
            <a:endParaRPr lang="cs-CZ" sz="2000" b="1" dirty="0" smtClean="0">
              <a:latin typeface="Calibri"/>
              <a:cs typeface="Calibri"/>
            </a:endParaRPr>
          </a:p>
          <a:p>
            <a:pPr lvl="1" algn="just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2574829" y="2097301"/>
            <a:ext cx="3960813" cy="339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600" b="1" kern="0" dirty="0">
                <a:solidFill>
                  <a:sysClr val="window" lastClr="FFFFFF"/>
                </a:solidFill>
                <a:latin typeface="Calibri"/>
              </a:rPr>
              <a:t>Tematický cíl </a:t>
            </a:r>
            <a:r>
              <a:rPr lang="cs-CZ" altLang="cs-CZ" sz="1600" b="1" kern="0" dirty="0" smtClean="0">
                <a:solidFill>
                  <a:sysClr val="window" lastClr="FFFFFF"/>
                </a:solidFill>
                <a:latin typeface="Calibri"/>
              </a:rPr>
              <a:t>10 - 22,4 mld. Kč</a:t>
            </a:r>
            <a:endParaRPr lang="cs-CZ" altLang="cs-CZ" sz="16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" name="TextovéPole 13"/>
          <p:cNvSpPr txBox="1">
            <a:spLocks noChangeArrowheads="1"/>
          </p:cNvSpPr>
          <p:nvPr/>
        </p:nvSpPr>
        <p:spPr bwMode="auto">
          <a:xfrm>
            <a:off x="2575027" y="2457912"/>
            <a:ext cx="3960813" cy="52228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kern="0" dirty="0">
                <a:solidFill>
                  <a:srgbClr val="FFFFFF"/>
                </a:solidFill>
                <a:latin typeface="Calibri"/>
              </a:rPr>
              <a:t>Investice do vzdělávání, školení a odborné přípravy k získávání dovednosti a do </a:t>
            </a:r>
            <a:r>
              <a:rPr lang="cs-CZ" sz="1400" kern="0" dirty="0" smtClean="0">
                <a:solidFill>
                  <a:srgbClr val="FFFFFF"/>
                </a:solidFill>
                <a:latin typeface="Calibri"/>
              </a:rPr>
              <a:t>celoživotního </a:t>
            </a:r>
            <a:r>
              <a:rPr lang="cs-CZ" sz="1400" kern="0" dirty="0">
                <a:solidFill>
                  <a:srgbClr val="FFFFFF"/>
                </a:solidFill>
                <a:latin typeface="Calibri"/>
              </a:rPr>
              <a:t>učení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2575027" y="3321512"/>
            <a:ext cx="3960813" cy="338137"/>
          </a:xfrm>
          <a:prstGeom prst="rect">
            <a:avLst/>
          </a:prstGeom>
          <a:solidFill>
            <a:srgbClr val="5F5F5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altLang="cs-CZ" sz="1600" b="1" dirty="0" smtClean="0">
                <a:solidFill>
                  <a:schemeClr val="bg1"/>
                </a:solidFill>
                <a:latin typeface="Calibri"/>
                <a:cs typeface="Calibri"/>
              </a:rPr>
              <a:t>Tematický cíl 9 – 7 mld. Kč</a:t>
            </a:r>
            <a:endParaRPr lang="cs-CZ" altLang="cs-CZ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ovéPole 13"/>
          <p:cNvSpPr txBox="1">
            <a:spLocks noChangeArrowheads="1"/>
          </p:cNvSpPr>
          <p:nvPr/>
        </p:nvSpPr>
        <p:spPr bwMode="auto">
          <a:xfrm>
            <a:off x="2575027" y="3681874"/>
            <a:ext cx="3960813" cy="522288"/>
          </a:xfrm>
          <a:prstGeom prst="rect">
            <a:avLst/>
          </a:prstGeom>
          <a:solidFill>
            <a:srgbClr val="5F5F5F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400" dirty="0">
                <a:solidFill>
                  <a:schemeClr val="bg1"/>
                </a:solidFill>
              </a:rPr>
              <a:t>Podpora sociálního </a:t>
            </a:r>
            <a:r>
              <a:rPr lang="cs-CZ" sz="1400" dirty="0" smtClean="0">
                <a:solidFill>
                  <a:schemeClr val="bg1"/>
                </a:solidFill>
              </a:rPr>
              <a:t>začleňování a </a:t>
            </a:r>
            <a:r>
              <a:rPr lang="cs-CZ" sz="1400" dirty="0">
                <a:solidFill>
                  <a:schemeClr val="bg1"/>
                </a:solidFill>
              </a:rPr>
              <a:t>boj proti chudobě a </a:t>
            </a:r>
            <a:r>
              <a:rPr lang="cs-CZ" sz="1400" dirty="0" smtClean="0">
                <a:solidFill>
                  <a:schemeClr val="bg1"/>
                </a:solidFill>
              </a:rPr>
              <a:t>diskriminaci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6478" y="634184"/>
            <a:ext cx="87162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Prioritní osa 3:</a:t>
            </a:r>
          </a:p>
          <a:p>
            <a:endParaRPr lang="cs-CZ" dirty="0"/>
          </a:p>
          <a:p>
            <a:pPr lvl="0"/>
            <a:r>
              <a:rPr lang="cs-CZ" dirty="0" smtClean="0"/>
              <a:t>IP 1: Omezování </a:t>
            </a:r>
            <a:r>
              <a:rPr lang="cs-CZ" dirty="0"/>
              <a:t>a prevence předčasného ukončování školní docházky a podpora rovného přístupu ke kvalitním programům předškolního rozvoje, k primárnímu a sekundárnímu vzdělávání, možnostem formálního a neformálního vzdělávání, které umožňuje zpětné začlenění do procesu vzdělávání a odborné přípravy:</a:t>
            </a:r>
          </a:p>
          <a:p>
            <a:pPr lvl="1"/>
            <a:r>
              <a:rPr lang="cs-CZ" dirty="0" smtClean="0"/>
              <a:t>SC 1: Zvýšení </a:t>
            </a:r>
            <a:r>
              <a:rPr lang="cs-CZ" dirty="0"/>
              <a:t>kvality předškolního vzdělávání včetně usnadnění přechodu dětí na ZŠ;</a:t>
            </a:r>
          </a:p>
          <a:p>
            <a:pPr lvl="1"/>
            <a:r>
              <a:rPr lang="cs-CZ" dirty="0" smtClean="0"/>
              <a:t>SC 2: Zlepšení </a:t>
            </a:r>
            <a:r>
              <a:rPr lang="cs-CZ" dirty="0"/>
              <a:t>kvality vzdělávání a výsledků žáků v klíčových kompetencích;</a:t>
            </a:r>
          </a:p>
          <a:p>
            <a:pPr lvl="1"/>
            <a:r>
              <a:rPr lang="cs-CZ" dirty="0" smtClean="0"/>
              <a:t>SC 3: Rozvoj </a:t>
            </a:r>
            <a:r>
              <a:rPr lang="cs-CZ" dirty="0"/>
              <a:t>systému strategického řízení a hodnocení kvality ve vzdělávání;</a:t>
            </a:r>
          </a:p>
          <a:p>
            <a:pPr lvl="1"/>
            <a:r>
              <a:rPr lang="cs-CZ" dirty="0" smtClean="0"/>
              <a:t>SC 4: Zkvalitnění </a:t>
            </a:r>
            <a:r>
              <a:rPr lang="cs-CZ" dirty="0"/>
              <a:t>přípravy budoucích a začínajících pedagogických pracovníků;</a:t>
            </a:r>
          </a:p>
          <a:p>
            <a:pPr lvl="1"/>
            <a:r>
              <a:rPr lang="cs-CZ" dirty="0" smtClean="0"/>
              <a:t>SC 5: Zvýšení </a:t>
            </a:r>
            <a:r>
              <a:rPr lang="cs-CZ" dirty="0"/>
              <a:t>kvality vzdělávání a odborné přípravy včetně posílení jejich relevance pro trh práce</a:t>
            </a:r>
            <a:r>
              <a:rPr lang="cs-CZ" dirty="0" smtClean="0"/>
              <a:t>;</a:t>
            </a:r>
          </a:p>
          <a:p>
            <a:pPr lvl="1"/>
            <a:endParaRPr lang="cs-CZ" dirty="0"/>
          </a:p>
          <a:p>
            <a:pPr lvl="0"/>
            <a:r>
              <a:rPr lang="cs-CZ" dirty="0" smtClean="0"/>
              <a:t>IP 2: Boj </a:t>
            </a:r>
            <a:r>
              <a:rPr lang="cs-CZ" dirty="0"/>
              <a:t>proti všem formám diskriminace a prosazování rovných příležitostí:</a:t>
            </a:r>
          </a:p>
          <a:p>
            <a:pPr lvl="1"/>
            <a:r>
              <a:rPr lang="cs-CZ" dirty="0" smtClean="0"/>
              <a:t>SC 1: Kvalitní </a:t>
            </a:r>
            <a:r>
              <a:rPr lang="cs-CZ" dirty="0"/>
              <a:t>podmínky pro inkluzivní vzdělávání</a:t>
            </a:r>
            <a:r>
              <a:rPr lang="cs-CZ" dirty="0" smtClean="0"/>
              <a:t>;</a:t>
            </a:r>
          </a:p>
          <a:p>
            <a:pPr lvl="1"/>
            <a:endParaRPr lang="cs-CZ" dirty="0"/>
          </a:p>
          <a:p>
            <a:pPr lvl="0"/>
            <a:r>
              <a:rPr lang="cs-CZ" dirty="0" smtClean="0"/>
              <a:t>IP 3: </a:t>
            </a:r>
            <a:r>
              <a:rPr lang="cs-CZ" dirty="0" err="1" smtClean="0"/>
              <a:t>Socio</a:t>
            </a:r>
            <a:r>
              <a:rPr lang="cs-CZ" dirty="0" smtClean="0"/>
              <a:t>-ekonomická </a:t>
            </a:r>
            <a:r>
              <a:rPr lang="cs-CZ" dirty="0"/>
              <a:t>integrace </a:t>
            </a:r>
            <a:r>
              <a:rPr lang="cs-CZ" dirty="0" err="1"/>
              <a:t>marginalizovaných</a:t>
            </a:r>
            <a:r>
              <a:rPr lang="cs-CZ" dirty="0"/>
              <a:t> skupin, jako jsou Romové:</a:t>
            </a:r>
          </a:p>
          <a:p>
            <a:pPr lvl="1"/>
            <a:r>
              <a:rPr lang="cs-CZ" dirty="0" smtClean="0"/>
              <a:t>SC 2: Sociální </a:t>
            </a:r>
            <a:r>
              <a:rPr lang="cs-CZ" dirty="0"/>
              <a:t>integrace dětí a žáků včetně začleňování romských dětí do vzdělávání.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9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94972" y="847729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Opatření: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2114554"/>
            <a:ext cx="81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0825" y="1652004"/>
            <a:ext cx="8713788" cy="4724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>
                <a:ea typeface="Verdana" pitchFamily="34" charset="0"/>
                <a:cs typeface="Verdana" pitchFamily="34" charset="0"/>
              </a:rPr>
              <a:t>Profesní </a:t>
            </a:r>
            <a:r>
              <a:rPr lang="cs-CZ" sz="2000" dirty="0">
                <a:ea typeface="Verdana" pitchFamily="34" charset="0"/>
                <a:cs typeface="Verdana" pitchFamily="34" charset="0"/>
              </a:rPr>
              <a:t>podpora (</a:t>
            </a:r>
            <a:r>
              <a:rPr lang="cs-CZ" sz="2000" dirty="0" err="1">
                <a:ea typeface="Verdana" pitchFamily="34" charset="0"/>
                <a:cs typeface="Verdana" pitchFamily="34" charset="0"/>
              </a:rPr>
              <a:t>mentoring</a:t>
            </a:r>
            <a:r>
              <a:rPr lang="cs-CZ" sz="2000" dirty="0">
                <a:ea typeface="Verdana" pitchFamily="34" charset="0"/>
                <a:cs typeface="Verdana" pitchFamily="34" charset="0"/>
              </a:rPr>
              <a:t>, supervize) pedagogů a systematické vzdělávání pedagogických pracovníků ve stěžejních </a:t>
            </a:r>
            <a:r>
              <a:rPr lang="cs-CZ" sz="2000" dirty="0" smtClean="0">
                <a:ea typeface="Verdana" pitchFamily="34" charset="0"/>
                <a:cs typeface="Verdana" pitchFamily="34" charset="0"/>
              </a:rPr>
              <a:t>oblastech;</a:t>
            </a:r>
            <a:endParaRPr lang="cs-CZ" sz="20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ea typeface="Verdana" pitchFamily="34" charset="0"/>
                <a:cs typeface="Verdana" pitchFamily="34" charset="0"/>
              </a:rPr>
              <a:t>Rozvoj </a:t>
            </a:r>
            <a:r>
              <a:rPr lang="cs-CZ" sz="2000" dirty="0">
                <a:ea typeface="Verdana" pitchFamily="34" charset="0"/>
                <a:cs typeface="Verdana" pitchFamily="34" charset="0"/>
              </a:rPr>
              <a:t>spolupráce pedagogických a sociálních služeb a rodiny ve </a:t>
            </a:r>
            <a:r>
              <a:rPr lang="cs-CZ" sz="2000" dirty="0" smtClean="0">
                <a:ea typeface="Verdana" pitchFamily="34" charset="0"/>
                <a:cs typeface="Verdana" pitchFamily="34" charset="0"/>
              </a:rPr>
              <a:t>vzdělávání;</a:t>
            </a:r>
          </a:p>
          <a:p>
            <a:pPr marL="0" indent="0">
              <a:buNone/>
            </a:pPr>
            <a:r>
              <a:rPr lang="cs-CZ" sz="2000" dirty="0" smtClean="0">
                <a:ea typeface="Verdana" pitchFamily="34" charset="0"/>
                <a:cs typeface="Verdana" pitchFamily="34" charset="0"/>
              </a:rPr>
              <a:t>Zvýšení </a:t>
            </a:r>
            <a:r>
              <a:rPr lang="cs-CZ" sz="2000" dirty="0">
                <a:ea typeface="Verdana" pitchFamily="34" charset="0"/>
                <a:cs typeface="Verdana" pitchFamily="34" charset="0"/>
              </a:rPr>
              <a:t>kvality a efektivnosti systému pedagogicko-psychologického poradenství – spolupráce poradenských zařízení a škol;</a:t>
            </a:r>
          </a:p>
          <a:p>
            <a:pPr marL="0" indent="0">
              <a:buNone/>
            </a:pPr>
            <a:r>
              <a:rPr lang="cs-CZ" sz="2000" dirty="0" smtClean="0">
                <a:ea typeface="Verdana" pitchFamily="34" charset="0"/>
                <a:cs typeface="Verdana" pitchFamily="34" charset="0"/>
              </a:rPr>
              <a:t>Podpora </a:t>
            </a:r>
            <a:r>
              <a:rPr lang="cs-CZ" sz="2000" dirty="0">
                <a:ea typeface="Verdana" pitchFamily="34" charset="0"/>
                <a:cs typeface="Verdana" pitchFamily="34" charset="0"/>
              </a:rPr>
              <a:t>běžných školy (ZŠ, SŠ), školských zařízení a dalších organizací ve vzdělávání -  začleňování dětí a žáků se SVP s důrazem na odstraňování bariér v rozvoji klíčových kompetencí; </a:t>
            </a:r>
          </a:p>
          <a:p>
            <a:pPr marL="0" indent="0">
              <a:buNone/>
            </a:pPr>
            <a:r>
              <a:rPr lang="cs-CZ" sz="2000" dirty="0" smtClean="0">
                <a:ea typeface="Verdana" pitchFamily="34" charset="0"/>
                <a:cs typeface="Verdana" pitchFamily="34" charset="0"/>
              </a:rPr>
              <a:t>Zavádění </a:t>
            </a:r>
            <a:r>
              <a:rPr lang="cs-CZ" sz="2000" dirty="0">
                <a:ea typeface="Verdana" pitchFamily="34" charset="0"/>
                <a:cs typeface="Verdana" pitchFamily="34" charset="0"/>
              </a:rPr>
              <a:t>vyrovnávacích a podpůrných opatření; </a:t>
            </a:r>
          </a:p>
          <a:p>
            <a:pPr marL="0" indent="0">
              <a:buNone/>
            </a:pPr>
            <a:r>
              <a:rPr lang="cs-CZ" sz="2000" dirty="0" smtClean="0">
                <a:ea typeface="Verdana" pitchFamily="34" charset="0"/>
                <a:cs typeface="Verdana" pitchFamily="34" charset="0"/>
              </a:rPr>
              <a:t>Zlepšování </a:t>
            </a:r>
            <a:r>
              <a:rPr lang="cs-CZ" sz="2000" dirty="0">
                <a:ea typeface="Verdana" pitchFamily="34" charset="0"/>
                <a:cs typeface="Verdana" pitchFamily="34" charset="0"/>
              </a:rPr>
              <a:t>sociálního klimatu při začleňování žáků se </a:t>
            </a:r>
            <a:r>
              <a:rPr lang="cs-CZ" sz="2000" dirty="0" smtClean="0">
                <a:ea typeface="Verdana" pitchFamily="34" charset="0"/>
                <a:cs typeface="Verdana" pitchFamily="34" charset="0"/>
              </a:rPr>
              <a:t>SVP;</a:t>
            </a:r>
            <a:endParaRPr lang="cs-CZ" sz="20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cs-CZ" sz="2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85775" y="1288643"/>
            <a:ext cx="817245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000" dirty="0">
                <a:ea typeface="Verdana" pitchFamily="34" charset="0"/>
                <a:cs typeface="Verdana" pitchFamily="34" charset="0"/>
              </a:rPr>
              <a:t>Aktivity vedoucí k začlenění dětí a žáků s potřebou podpůrných opatření do zájmového a neformálního vzdělávání;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000" dirty="0">
                <a:ea typeface="Verdana" pitchFamily="34" charset="0"/>
                <a:cs typeface="Verdana" pitchFamily="34" charset="0"/>
              </a:rPr>
              <a:t>Preventivní a podpůrná opatření u žáků při přechodu ze ZŠ na SŠ, u žáků ohrožených předčasným odchodem ze vzdělávání a jejich podpora při vstupu na trh práce;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000" dirty="0">
                <a:ea typeface="Verdana" pitchFamily="34" charset="0"/>
                <a:cs typeface="Verdana" pitchFamily="34" charset="0"/>
              </a:rPr>
              <a:t>Posílení motivace ke vzdělávání.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s-CZ" sz="2000" dirty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s-CZ" sz="2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Vyhlášené výzvy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9599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09600" y="2114554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8347" y="1292771"/>
            <a:ext cx="8271304" cy="43789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64083"/>
              </p:ext>
            </p:extLst>
          </p:nvPr>
        </p:nvGraphicFramePr>
        <p:xfrm>
          <a:off x="609600" y="1292770"/>
          <a:ext cx="7805056" cy="396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562"/>
                <a:gridCol w="1328995"/>
                <a:gridCol w="1622068"/>
                <a:gridCol w="2512431"/>
              </a:tblGrid>
              <a:tr h="1008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Název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1" marR="5841" marT="584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Termín </a:t>
                      </a:r>
                      <a:r>
                        <a:rPr lang="cs-CZ" sz="2000" kern="1200" dirty="0" smtClean="0">
                          <a:effectLst/>
                        </a:rPr>
                        <a:t>zveřejnění výzvy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1" marR="5841" marT="584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Celková alokace</a:t>
                      </a:r>
                      <a:endParaRPr lang="cs-CZ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(v  Kč)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73" marR="22973" marT="11292" marB="112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žadatelé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68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Krajské akční plány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1" marR="5841" marT="58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8. 7. 2015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1" marR="5841" marT="58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340 000 000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73" marR="22973" marT="11292" marB="1129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</a:rPr>
                        <a:t>Všechny kraje v ČR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45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</a:rPr>
                        <a:t>Místní akční plány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1" marR="5841" marT="58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8. 9. 2015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1" marR="5841" marT="58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630 000 000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73" marR="22973" marT="11292" marB="1129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ORP, MAS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77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Inkluzivní vzdělávání (především sociálně vyloučené lokality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1" marR="5841" marT="58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effectLst/>
                        </a:rPr>
                        <a:t>24. 8. 2015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1" marR="5841" marT="58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700 000 000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73" marR="22973" marT="11292" marB="1129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Obce, školy, NNO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VVV [jen pro čtení]" id="{55DEF8B9-3EA4-4AA7-828A-8FE4F2423DC7}" vid="{5C77B7FB-FC31-4917-8A92-D3000B8830A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4a4cd-1400-468e-be1b-c7aad71d7d5a">15OPMSMT0001-3-1794</_dlc_DocId>
    <_dlc_DocIdUrl xmlns="0104a4cd-1400-468e-be1b-c7aad71d7d5a">
      <Url>https://op.msmt.cz/_layouts/15/DocIdRedir.aspx?ID=15OPMSMT0001-3-1794</Url>
      <Description>15OPMSMT0001-3-1794</Description>
    </_dlc_DocIdUrl>
  </documentManagement>
</p:properties>
</file>

<file path=customXml/itemProps1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B3836A6B-B9C0-4044-A2B1-4CDBD2A5CC87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sharepoint/v3"/>
    <ds:schemaRef ds:uri="http://schemas.microsoft.com/office/infopath/2007/PartnerControls"/>
    <ds:schemaRef ds:uri="0104a4cd-1400-468e-be1b-c7aad71d7d5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529</Words>
  <Application>Microsoft Office PowerPoint</Application>
  <PresentationFormat>Předvádění na obrazovce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Presová Eva</dc:creator>
  <cp:lastModifiedBy>Kalinová Barbara</cp:lastModifiedBy>
  <cp:revision>46</cp:revision>
  <dcterms:created xsi:type="dcterms:W3CDTF">2015-09-11T08:58:50Z</dcterms:created>
  <dcterms:modified xsi:type="dcterms:W3CDTF">2015-10-26T11:32:19Z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57e721e6-5a26-4ea5-976d-f98d56f3e5db</vt:lpwstr>
  </property>
</Properties>
</file>