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75" r:id="rId4"/>
    <p:sldId id="259" r:id="rId5"/>
    <p:sldId id="273" r:id="rId6"/>
    <p:sldId id="261" r:id="rId7"/>
    <p:sldId id="262" r:id="rId8"/>
    <p:sldId id="269" r:id="rId9"/>
    <p:sldId id="277" r:id="rId10"/>
    <p:sldId id="278" r:id="rId11"/>
    <p:sldId id="276" r:id="rId12"/>
    <p:sldId id="264" r:id="rId13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B4DADE"/>
    <a:srgbClr val="008080"/>
    <a:srgbClr val="9FD0D5"/>
    <a:srgbClr val="71B9C1"/>
    <a:srgbClr val="006666"/>
    <a:srgbClr val="418E9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15619" autoAdjust="0"/>
    <p:restoredTop sz="94687" autoAdjust="0"/>
  </p:normalViewPr>
  <p:slideViewPr>
    <p:cSldViewPr>
      <p:cViewPr varScale="1">
        <p:scale>
          <a:sx n="100" d="100"/>
          <a:sy n="100" d="100"/>
        </p:scale>
        <p:origin x="-123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70" d="100"/>
          <a:sy n="70" d="100"/>
        </p:scale>
        <p:origin x="-3414" y="-23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683C53-209C-40A5-8BC7-2A222E9E8B5F}" type="datetimeFigureOut">
              <a:rPr lang="cs-CZ" smtClean="0"/>
              <a:t>19.11.2015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AC157-68E0-4F13-9BFD-18D668B664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4720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0AC157-68E0-4F13-9BFD-18D668B66407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14644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>
          <a:xfrm>
            <a:off x="0" y="4715153"/>
            <a:ext cx="6797675" cy="5211485"/>
          </a:xfrm>
        </p:spPr>
        <p:txBody>
          <a:bodyPr/>
          <a:lstStyle/>
          <a:p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Negativní postoje rodičů k výuce sexuální výchovy nejsou podle dotazovaných respondentů příliš časté, </a:t>
            </a:r>
            <a:r>
              <a:rPr lang="cs-CZ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 83,4 % škol se ředitelé dosud nesetkali s žádným negativním postojem rodičů k výuce sexuální výchovy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cs-CZ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 více než desetině škol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(11,1 %) </a:t>
            </a:r>
            <a:r>
              <a:rPr lang="cs-CZ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uvedli rodiče výhrady založené na etnické, náboženské či jiné kulturní odlišnosti.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Výhrady k načasování probírání sexuální výchovy s ohledem na věk dítěte byly zaznamenány v 6,2 % škol. Ve 4,1 % škol vyjádřili rodiče nesouhlas se zařazením sexuální výchovy do kompetence školy. Výhrady vůči obsahu výuky měli rodiče ve 3,5 % škol. V nepatrném podílu škol se ředitelé setkali s výhradami rodičů vůči formě výuky (1,4 %) a s jejich jinými výhradami (1 %). Tyto jiné výhrady byly různého charakteru, mírně častěji byl uvedeny nesouhlasné reakce na konání besedy (přednášky) se sexuologem a výhrady náboženského charakteru.</a:t>
            </a:r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0AC157-68E0-4F13-9BFD-18D668B6640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68423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>
          <a:xfrm>
            <a:off x="0" y="4715153"/>
            <a:ext cx="6797675" cy="5211485"/>
          </a:xfrm>
        </p:spPr>
        <p:txBody>
          <a:bodyPr/>
          <a:lstStyle/>
          <a:p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0AC157-68E0-4F13-9BFD-18D668B6640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68423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0AC157-68E0-4F13-9BFD-18D668B6640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5325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>
          <a:xfrm>
            <a:off x="0" y="4531271"/>
            <a:ext cx="6797675" cy="5256584"/>
          </a:xfrm>
        </p:spPr>
        <p:txBody>
          <a:bodyPr/>
          <a:lstStyle/>
          <a:p>
            <a:pPr marL="0" indent="0">
              <a:buNone/>
            </a:pPr>
            <a:r>
              <a:rPr lang="cs-CZ" sz="1800" b="1" dirty="0" smtClean="0">
                <a:solidFill>
                  <a:srgbClr val="000000"/>
                </a:solidFill>
              </a:rPr>
              <a:t>Školský zákon</a:t>
            </a:r>
            <a:endParaRPr lang="cs-CZ" sz="1800" dirty="0" smtClean="0">
              <a:solidFill>
                <a:srgbClr val="000000"/>
              </a:solidFill>
            </a:endParaRP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q"/>
            </a:pPr>
            <a:r>
              <a:rPr lang="cs-CZ" sz="1400" dirty="0" smtClean="0">
                <a:solidFill>
                  <a:srgbClr val="000000"/>
                </a:solidFill>
              </a:rPr>
              <a:t> </a:t>
            </a:r>
            <a:r>
              <a:rPr lang="cs-CZ" sz="1400" b="1" dirty="0" smtClean="0">
                <a:solidFill>
                  <a:srgbClr val="000000"/>
                </a:solidFill>
              </a:rPr>
              <a:t>Platnost</a:t>
            </a:r>
            <a:r>
              <a:rPr lang="cs-CZ" sz="1400" dirty="0" smtClean="0">
                <a:solidFill>
                  <a:srgbClr val="000000"/>
                </a:solidFill>
              </a:rPr>
              <a:t> </a:t>
            </a:r>
            <a:r>
              <a:rPr lang="cs-CZ" sz="1400" b="1" dirty="0" smtClean="0">
                <a:solidFill>
                  <a:srgbClr val="000000"/>
                </a:solidFill>
              </a:rPr>
              <a:t>od</a:t>
            </a:r>
            <a:r>
              <a:rPr lang="cs-CZ" sz="1400" dirty="0" smtClean="0">
                <a:solidFill>
                  <a:srgbClr val="000000"/>
                </a:solidFill>
              </a:rPr>
              <a:t> </a:t>
            </a:r>
            <a:r>
              <a:rPr lang="cs-CZ" sz="1400" b="1" dirty="0" smtClean="0">
                <a:solidFill>
                  <a:srgbClr val="000000"/>
                </a:solidFill>
              </a:rPr>
              <a:t>24. 9. 2004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cs-CZ" sz="1400" b="1" dirty="0" smtClean="0">
                <a:solidFill>
                  <a:srgbClr val="000000"/>
                </a:solidFill>
              </a:rPr>
              <a:t> Vzdělávání v ČR je mimo jiné založeno na zásadách:</a:t>
            </a:r>
          </a:p>
          <a:p>
            <a:pPr marL="628650" indent="-185738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cs-CZ" sz="1200" b="1" dirty="0" smtClean="0">
                <a:solidFill>
                  <a:srgbClr val="000000"/>
                </a:solidFill>
              </a:rPr>
              <a:t>rovného přístupu každého státního občana ČR nebo jiného členského státu  EU ke vzdělávání bez jakékoli diskriminace z důvodu: </a:t>
            </a:r>
          </a:p>
          <a:p>
            <a:pPr marL="720725" indent="174625">
              <a:buFont typeface="Calibri" panose="020F0502020204030204" pitchFamily="34" charset="0"/>
              <a:buChar char="-"/>
            </a:pPr>
            <a:r>
              <a:rPr lang="cs-CZ" sz="1200" dirty="0" smtClean="0">
                <a:solidFill>
                  <a:srgbClr val="000000"/>
                </a:solidFill>
              </a:rPr>
              <a:t>rasy</a:t>
            </a:r>
          </a:p>
          <a:p>
            <a:pPr marL="720725" indent="174625">
              <a:buFont typeface="Calibri" panose="020F0502020204030204" pitchFamily="34" charset="0"/>
              <a:buChar char="-"/>
            </a:pPr>
            <a:r>
              <a:rPr lang="cs-CZ" sz="1200" dirty="0" smtClean="0">
                <a:solidFill>
                  <a:srgbClr val="000000"/>
                </a:solidFill>
              </a:rPr>
              <a:t>barvy pleti</a:t>
            </a:r>
          </a:p>
          <a:p>
            <a:pPr marL="720725" indent="174625">
              <a:buFont typeface="Calibri" panose="020F0502020204030204" pitchFamily="34" charset="0"/>
              <a:buChar char="-"/>
            </a:pPr>
            <a:r>
              <a:rPr lang="cs-CZ" sz="1200" dirty="0" smtClean="0">
                <a:solidFill>
                  <a:srgbClr val="000000"/>
                </a:solidFill>
              </a:rPr>
              <a:t>pohlaví</a:t>
            </a:r>
          </a:p>
          <a:p>
            <a:pPr marL="720725" indent="174625">
              <a:buFont typeface="Calibri" panose="020F0502020204030204" pitchFamily="34" charset="0"/>
              <a:buChar char="-"/>
            </a:pPr>
            <a:r>
              <a:rPr lang="cs-CZ" sz="1200" dirty="0" smtClean="0">
                <a:solidFill>
                  <a:srgbClr val="000000"/>
                </a:solidFill>
              </a:rPr>
              <a:t>jazyka a národnosti</a:t>
            </a:r>
          </a:p>
          <a:p>
            <a:pPr marL="720725" indent="174625">
              <a:buFont typeface="Calibri" panose="020F0502020204030204" pitchFamily="34" charset="0"/>
              <a:buChar char="-"/>
            </a:pPr>
            <a:r>
              <a:rPr lang="cs-CZ" sz="1200" dirty="0" smtClean="0">
                <a:solidFill>
                  <a:srgbClr val="000000"/>
                </a:solidFill>
              </a:rPr>
              <a:t>víry a náboženství</a:t>
            </a:r>
          </a:p>
          <a:p>
            <a:pPr marL="720725" indent="174625">
              <a:buFont typeface="Calibri" panose="020F0502020204030204" pitchFamily="34" charset="0"/>
              <a:buChar char="-"/>
            </a:pPr>
            <a:r>
              <a:rPr lang="cs-CZ" sz="1200" dirty="0" smtClean="0">
                <a:solidFill>
                  <a:srgbClr val="000000"/>
                </a:solidFill>
              </a:rPr>
              <a:t>etnického nebo sociálního původu</a:t>
            </a:r>
          </a:p>
          <a:p>
            <a:pPr marL="720725" indent="174625">
              <a:buFont typeface="Calibri" panose="020F0502020204030204" pitchFamily="34" charset="0"/>
              <a:buChar char="-"/>
            </a:pPr>
            <a:r>
              <a:rPr lang="cs-CZ" sz="1200" dirty="0" smtClean="0">
                <a:solidFill>
                  <a:srgbClr val="000000"/>
                </a:solidFill>
              </a:rPr>
              <a:t>majetku</a:t>
            </a:r>
          </a:p>
          <a:p>
            <a:pPr marL="720725" indent="174625">
              <a:buFont typeface="Calibri" panose="020F0502020204030204" pitchFamily="34" charset="0"/>
              <a:buChar char="-"/>
            </a:pPr>
            <a:r>
              <a:rPr lang="cs-CZ" sz="1200" dirty="0" smtClean="0">
                <a:solidFill>
                  <a:srgbClr val="000000"/>
                </a:solidFill>
              </a:rPr>
              <a:t>rodu a zdravotního stavu </a:t>
            </a:r>
          </a:p>
          <a:p>
            <a:pPr marL="720725" indent="174625">
              <a:buFont typeface="Calibri" panose="020F0502020204030204" pitchFamily="34" charset="0"/>
              <a:buChar char="-"/>
            </a:pPr>
            <a:r>
              <a:rPr lang="cs-CZ" sz="1200" dirty="0" smtClean="0">
                <a:solidFill>
                  <a:srgbClr val="000000"/>
                </a:solidFill>
              </a:rPr>
              <a:t>jiného postavení občana</a:t>
            </a:r>
          </a:p>
          <a:p>
            <a:pPr marL="628650" indent="-185738">
              <a:buFont typeface="Wingdings" panose="05000000000000000000" pitchFamily="2" charset="2"/>
              <a:buChar char="§"/>
            </a:pPr>
            <a:r>
              <a:rPr lang="cs-CZ" sz="1200" b="1" dirty="0" smtClean="0">
                <a:solidFill>
                  <a:srgbClr val="000000"/>
                </a:solidFill>
              </a:rPr>
              <a:t>zohledňování vzdělávacích potřeb jednotlivce</a:t>
            </a:r>
          </a:p>
          <a:p>
            <a:pPr marL="628650" indent="-185738">
              <a:buFont typeface="Wingdings" panose="05000000000000000000" pitchFamily="2" charset="2"/>
              <a:buChar char="§"/>
            </a:pPr>
            <a:r>
              <a:rPr lang="cs-CZ" sz="1200" b="1" dirty="0" smtClean="0">
                <a:solidFill>
                  <a:srgbClr val="000000"/>
                </a:solidFill>
              </a:rPr>
              <a:t>vzájemné úcty, respektu, názorové snášenlivosti, solidarity a důstojnosti všech účastníků vzdělávání</a:t>
            </a:r>
          </a:p>
          <a:p>
            <a:pPr algn="just"/>
            <a:endParaRPr lang="cs-CZ" dirty="0" smtClean="0"/>
          </a:p>
          <a:p>
            <a:pPr algn="just"/>
            <a:r>
              <a:rPr lang="cs-CZ" sz="1400" dirty="0" smtClean="0"/>
              <a:t>Strategie </a:t>
            </a:r>
            <a:r>
              <a:rPr lang="cs-CZ" sz="1400" dirty="0" smtClean="0"/>
              <a:t>vzdělávání 2020            </a:t>
            </a:r>
          </a:p>
          <a:p>
            <a:r>
              <a:rPr lang="cs-CZ" sz="1400" dirty="0" smtClean="0"/>
              <a:t>                   </a:t>
            </a:r>
            <a:r>
              <a:rPr lang="cs-CZ" sz="1400" dirty="0" smtClean="0"/>
              <a:t>↓</a:t>
            </a:r>
            <a:endParaRPr lang="cs-CZ" sz="1400" dirty="0" smtClean="0"/>
          </a:p>
          <a:p>
            <a:r>
              <a:rPr lang="cs-CZ" sz="1400" dirty="0" smtClean="0"/>
              <a:t>Dlouhodobý </a:t>
            </a:r>
            <a:r>
              <a:rPr lang="cs-CZ" sz="1400" dirty="0"/>
              <a:t>záměr vzdělávání a rozvoje vzdělávací soustavy České republiky na období 2015-2020 </a:t>
            </a:r>
          </a:p>
          <a:p>
            <a:pPr algn="just"/>
            <a:endParaRPr lang="cs-CZ" sz="1400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0AC157-68E0-4F13-9BFD-18D668B6640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1538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>
          <a:xfrm>
            <a:off x="0" y="4531271"/>
            <a:ext cx="6797675" cy="5256584"/>
          </a:xfrm>
        </p:spPr>
        <p:txBody>
          <a:bodyPr/>
          <a:lstStyle/>
          <a:p>
            <a:pPr lvl="0"/>
            <a:r>
              <a:rPr lang="cs-CZ" sz="1700" b="1" dirty="0" smtClean="0"/>
              <a:t>spolupráce </a:t>
            </a:r>
            <a:r>
              <a:rPr lang="cs-CZ" sz="1700" b="1" dirty="0"/>
              <a:t>školy s rodinou </a:t>
            </a:r>
            <a:r>
              <a:rPr lang="cs-CZ" sz="1700" dirty="0"/>
              <a:t>– informovanost rodičů a respekt k případným etnickým, národnostním, náboženským či sociálním specifikám rodin apod., </a:t>
            </a:r>
          </a:p>
          <a:p>
            <a:pPr lvl="0"/>
            <a:r>
              <a:rPr lang="cs-CZ" sz="1700" b="1" dirty="0"/>
              <a:t>systémovost a provázanost rodinné a sexuální výchovy s celým výchovně vzdělávacím procesem</a:t>
            </a:r>
            <a:r>
              <a:rPr lang="cs-CZ" sz="1700" dirty="0"/>
              <a:t>, </a:t>
            </a:r>
          </a:p>
          <a:p>
            <a:pPr lvl="0"/>
            <a:r>
              <a:rPr lang="cs-CZ" sz="1700" b="1" dirty="0"/>
              <a:t>princip důvěry </a:t>
            </a:r>
            <a:r>
              <a:rPr lang="cs-CZ" sz="1700" dirty="0"/>
              <a:t>žáků v učitele je důležitým aspektem efektivního výchovně vzdělávacího působení na žáky, zejména při práci s citlivými tématy, </a:t>
            </a:r>
          </a:p>
          <a:p>
            <a:pPr lvl="0"/>
            <a:r>
              <a:rPr lang="cs-CZ" sz="1700" b="1" dirty="0" smtClean="0"/>
              <a:t>koedukace </a:t>
            </a:r>
            <a:r>
              <a:rPr lang="cs-CZ" sz="1700" dirty="0"/>
              <a:t>– učitel však má možnost k realizaci některých témat využít podle potřeby a možností školy dělené </a:t>
            </a:r>
            <a:r>
              <a:rPr lang="cs-CZ" sz="1700" dirty="0" smtClean="0"/>
              <a:t>výuky</a:t>
            </a:r>
            <a:r>
              <a:rPr lang="cs-CZ" sz="1700" dirty="0"/>
              <a:t>, </a:t>
            </a:r>
          </a:p>
          <a:p>
            <a:pPr lvl="0"/>
            <a:r>
              <a:rPr lang="cs-CZ" sz="1700" b="1" dirty="0"/>
              <a:t>etický přístup </a:t>
            </a:r>
            <a:r>
              <a:rPr lang="cs-CZ" sz="1700" dirty="0"/>
              <a:t>– podpora a zachování morálních zásad, </a:t>
            </a:r>
          </a:p>
          <a:p>
            <a:pPr lvl="0"/>
            <a:r>
              <a:rPr lang="cs-CZ" sz="1700" b="1" dirty="0"/>
              <a:t>komplexnost a vyváženost </a:t>
            </a:r>
            <a:r>
              <a:rPr lang="cs-CZ" sz="1700" dirty="0"/>
              <a:t>(rozvíjení biologické, psychologické, sociální a etické složky souběžně), </a:t>
            </a:r>
          </a:p>
          <a:p>
            <a:pPr lvl="0"/>
            <a:r>
              <a:rPr lang="cs-CZ" sz="1700" b="1" dirty="0"/>
              <a:t>přiměřenost </a:t>
            </a:r>
            <a:r>
              <a:rPr lang="cs-CZ" sz="1700" dirty="0"/>
              <a:t>– především z hlediska biologické, psychické a sociální zralosti žáka, s přihlédnutím k náboženské příslušnosti, tradicím v rodině, rodinným hodnotám, regionálním zvláštnostem, ale také s ohledem na další specifika žáků, která by se měla respektovat také při výběru pomůcek a učebních materiálů, </a:t>
            </a:r>
          </a:p>
          <a:p>
            <a:pPr lvl="0"/>
            <a:r>
              <a:rPr lang="cs-CZ" sz="1700" b="1" dirty="0"/>
              <a:t>neodsuzující a citlivý postoj</a:t>
            </a:r>
            <a:r>
              <a:rPr lang="cs-CZ" sz="1700" dirty="0"/>
              <a:t>, což dává prostor pro zachycení varovných signálů rizikového chování a jeho včasnou intervenci.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0AC157-68E0-4F13-9BFD-18D668B6640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15386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>
          <a:xfrm>
            <a:off x="0" y="4715153"/>
            <a:ext cx="6797675" cy="5211485"/>
          </a:xfrm>
        </p:spPr>
        <p:txBody>
          <a:bodyPr/>
          <a:lstStyle/>
          <a:p>
            <a:pPr marL="177800" lvl="0" indent="-177800">
              <a:buFont typeface="Calibri" panose="020F0502020204030204" pitchFamily="34" charset="0"/>
              <a:buChar char="-"/>
            </a:pPr>
            <a:r>
              <a:rPr lang="cs-CZ" sz="1350" dirty="0" smtClean="0"/>
              <a:t>uvědomovat si, co je nebezpečné;</a:t>
            </a:r>
          </a:p>
          <a:p>
            <a:pPr marL="177800" lvl="0" indent="-177800">
              <a:buFont typeface="Calibri" panose="020F0502020204030204" pitchFamily="34" charset="0"/>
              <a:buChar char="-"/>
            </a:pPr>
            <a:r>
              <a:rPr lang="cs-CZ" sz="1350" dirty="0" smtClean="0"/>
              <a:t>projevovat bezpečný odstup vůči cizím osobám;</a:t>
            </a:r>
          </a:p>
          <a:p>
            <a:pPr marL="177800" lvl="0" indent="-177800">
              <a:buFont typeface="Calibri" panose="020F0502020204030204" pitchFamily="34" charset="0"/>
              <a:buChar char="-"/>
            </a:pPr>
            <a:r>
              <a:rPr lang="cs-CZ" sz="1350" dirty="0" smtClean="0"/>
              <a:t>vědět, jak se vyhnout nebezpečí (být opatrné, obezřetné, kam se v případě potřeby obrátit o pomoc, koho přivolat); </a:t>
            </a:r>
          </a:p>
          <a:p>
            <a:pPr marL="177800" indent="-177800">
              <a:buFont typeface="Calibri" panose="020F0502020204030204" pitchFamily="34" charset="0"/>
              <a:buChar char="-"/>
            </a:pPr>
            <a:r>
              <a:rPr lang="cs-CZ" sz="1350" dirty="0" smtClean="0"/>
              <a:t>bránit se projevům násilí;</a:t>
            </a:r>
          </a:p>
          <a:p>
            <a:pPr marL="177800" lvl="0" indent="-177800">
              <a:buFont typeface="Calibri" panose="020F0502020204030204" pitchFamily="34" charset="0"/>
              <a:buChar char="-"/>
            </a:pPr>
            <a:r>
              <a:rPr lang="cs-CZ" sz="1350" dirty="0" smtClean="0"/>
              <a:t>projevovat se citlivě k živým bytostem, přírodě i věcem, pomáhat druhým (např. kamarádům, mladším, slabším, aj.);</a:t>
            </a:r>
          </a:p>
          <a:p>
            <a:pPr marL="177800" indent="-177800">
              <a:buFont typeface="Calibri" panose="020F0502020204030204" pitchFamily="34" charset="0"/>
              <a:buChar char="-"/>
            </a:pPr>
            <a:r>
              <a:rPr lang="cs-CZ" sz="1350" dirty="0" smtClean="0"/>
              <a:t>chápat a respektovat názory jiného dítěte, domlouvat se, vyjednávat;</a:t>
            </a:r>
          </a:p>
          <a:p>
            <a:pPr marL="177800" lvl="0" indent="-177800">
              <a:buFont typeface="Calibri" panose="020F0502020204030204" pitchFamily="34" charset="0"/>
              <a:buChar char="-"/>
            </a:pPr>
            <a:r>
              <a:rPr lang="cs-CZ" sz="1350" dirty="0" smtClean="0"/>
              <a:t>obhajovat svoje potřeby, svůj postoj či přání, přijímat také názor druhého, dohodnout se na kompromisním řešení;</a:t>
            </a:r>
          </a:p>
          <a:p>
            <a:pPr marL="177800" lvl="0" indent="-177800">
              <a:buFont typeface="Calibri" panose="020F0502020204030204" pitchFamily="34" charset="0"/>
              <a:buChar char="-"/>
            </a:pPr>
            <a:r>
              <a:rPr lang="cs-CZ" sz="1350" dirty="0" smtClean="0"/>
              <a:t>všímat si, co si druhý přeje či potřebuje (např. dělit se s druhým dítětem o hračky, pomůcky, pamlsky, podělit se s jiným dítětem o činnost, počkat, vystřídat se);</a:t>
            </a:r>
          </a:p>
          <a:p>
            <a:pPr marL="177800" lvl="0" indent="-177800">
              <a:buFont typeface="Calibri" panose="020F0502020204030204" pitchFamily="34" charset="0"/>
              <a:buChar char="-"/>
            </a:pPr>
            <a:r>
              <a:rPr lang="cs-CZ" sz="1350" dirty="0" smtClean="0"/>
              <a:t>porozumět běžným projevům emocí a nálad (např. vnímat, že je jiné dítě smutné, zklamané nebo naopak něčím nadšené, že má radost); </a:t>
            </a:r>
          </a:p>
          <a:p>
            <a:pPr marL="177800" lvl="0" indent="-177800">
              <a:buFont typeface="Calibri" panose="020F0502020204030204" pitchFamily="34" charset="0"/>
              <a:buChar char="-"/>
            </a:pPr>
            <a:r>
              <a:rPr lang="cs-CZ" sz="1350" dirty="0" smtClean="0"/>
              <a:t>nepříjemný kontakt a komunikaci dokázat odmítnout;</a:t>
            </a:r>
          </a:p>
          <a:p>
            <a:pPr marL="177800" lvl="0" indent="-177800">
              <a:buFont typeface="Calibri" panose="020F0502020204030204" pitchFamily="34" charset="0"/>
              <a:buChar char="-"/>
            </a:pPr>
            <a:r>
              <a:rPr lang="cs-CZ" sz="1350" dirty="0" smtClean="0"/>
              <a:t>bránit se projevům násilí jiného dítěte (nenechat si ubližovat, nenechat se šidit, bránit se posmívání, ohradit se proti tomu); </a:t>
            </a:r>
          </a:p>
          <a:p>
            <a:pPr marL="177800" lvl="0" indent="-177800">
              <a:buFont typeface="Calibri" panose="020F0502020204030204" pitchFamily="34" charset="0"/>
              <a:buChar char="-"/>
            </a:pPr>
            <a:r>
              <a:rPr lang="cs-CZ" sz="1350" dirty="0" smtClean="0"/>
              <a:t>uvědomit si vztahy mezi lidmi(kamarádství, přátelství, vztahy mezi pohlavími, úcta ke stáří);</a:t>
            </a:r>
          </a:p>
          <a:p>
            <a:pPr marL="177800" indent="-177800">
              <a:buFont typeface="Calibri" panose="020F0502020204030204" pitchFamily="34" charset="0"/>
              <a:buChar char="-"/>
            </a:pPr>
            <a:r>
              <a:rPr lang="cs-CZ" sz="1350" dirty="0" smtClean="0"/>
              <a:t>nabídnout pomoc;</a:t>
            </a:r>
          </a:p>
          <a:p>
            <a:pPr marL="177800" indent="-177800">
              <a:buFont typeface="Calibri" panose="020F0502020204030204" pitchFamily="34" charset="0"/>
              <a:buChar char="-"/>
            </a:pPr>
            <a:r>
              <a:rPr lang="cs-CZ" sz="1350" dirty="0" smtClean="0"/>
              <a:t>rozlišovat společensky nežádoucí chování, vnímat co je lež, nespravedlivost, ubližování, lhostejnost, agresivita, vulgarismy ;</a:t>
            </a:r>
          </a:p>
          <a:p>
            <a:pPr marL="177800" lvl="0" indent="-177800">
              <a:buFont typeface="Calibri" panose="020F0502020204030204" pitchFamily="34" charset="0"/>
              <a:buChar char="-"/>
            </a:pPr>
            <a:r>
              <a:rPr lang="cs-CZ" sz="1350" dirty="0" smtClean="0"/>
              <a:t>pochopit funkci rodiny a jejích členů;</a:t>
            </a:r>
          </a:p>
          <a:p>
            <a:pPr marL="177800" lvl="0" indent="-177800">
              <a:buFont typeface="Calibri" panose="020F0502020204030204" pitchFamily="34" charset="0"/>
              <a:buChar char="-"/>
            </a:pPr>
            <a:r>
              <a:rPr lang="cs-CZ" sz="1350" dirty="0" smtClean="0"/>
              <a:t>orientovat se v rolích a pravidlech různých společenských skupin (rodina, třída, mateřská škola, herní skupina apod.) a umět jim přizpůsobit své chování …</a:t>
            </a:r>
          </a:p>
          <a:p>
            <a:pPr marL="0" lvl="8"/>
            <a:endParaRPr lang="cs-CZ" sz="1400" dirty="0"/>
          </a:p>
          <a:p>
            <a:pPr marL="87313" lvl="8" indent="-87313">
              <a:buFont typeface="+mj-lt"/>
              <a:buAutoNum type="arabicPeriod"/>
            </a:pPr>
            <a:endParaRPr lang="cs-CZ" sz="1400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0AC157-68E0-4F13-9BFD-18D668B6640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74052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>
          <a:xfrm>
            <a:off x="0" y="4459263"/>
            <a:ext cx="6797675" cy="5467375"/>
          </a:xfrm>
        </p:spPr>
        <p:txBody>
          <a:bodyPr/>
          <a:lstStyle/>
          <a:p>
            <a:r>
              <a:rPr lang="cs-CZ" dirty="0"/>
              <a:t>Vzdělávací oblast </a:t>
            </a:r>
            <a:r>
              <a:rPr lang="cs-CZ" b="1" dirty="0"/>
              <a:t>Člověk a jeho svět </a:t>
            </a:r>
            <a:r>
              <a:rPr lang="cs-CZ" dirty="0"/>
              <a:t>je jedinou vzdělávací oblastí RVP ZV, která je koncipována pouze pro 1. stupeň základního vzdělávání. Tato komplexní oblast vymezuje vzdělávací obsah týkající se člověka, rodiny, společnosti, vlasti, </a:t>
            </a:r>
            <a:r>
              <a:rPr lang="cs-CZ" dirty="0" smtClean="0"/>
              <a:t>p</a:t>
            </a:r>
            <a:r>
              <a:rPr lang="cs-CZ" dirty="0"/>
              <a:t>řírody, kultury, techniky, zdraví, bezpečí a dalších témat. </a:t>
            </a:r>
            <a:endParaRPr lang="cs-CZ" b="1" dirty="0"/>
          </a:p>
          <a:p>
            <a:r>
              <a:rPr lang="cs-CZ" dirty="0" smtClean="0"/>
              <a:t>Vzdělávání </a:t>
            </a:r>
            <a:r>
              <a:rPr lang="cs-CZ" dirty="0"/>
              <a:t>v oblasti Člověk a jeho svět rozvíjí poznatky, dovednosti a prvotní zkušenosti žáků získané ve výchově v rodině a v předškolním vzdělávání. Žáci se učí pozorovat a pojmenovávat věci jevy a děje, jejich vzájemné vztahy a souvislosti a utváří se tak jejich prvotní ucelený obraz světa. </a:t>
            </a:r>
            <a:endParaRPr lang="cs-CZ" dirty="0" smtClean="0"/>
          </a:p>
          <a:p>
            <a:r>
              <a:rPr lang="cs-CZ" dirty="0" smtClean="0"/>
              <a:t>V</a:t>
            </a:r>
            <a:r>
              <a:rPr lang="cs-CZ" dirty="0"/>
              <a:t> tematickém okruhu </a:t>
            </a:r>
            <a:r>
              <a:rPr lang="cs-CZ" b="1" dirty="0"/>
              <a:t>Místo, kde žijeme </a:t>
            </a:r>
            <a:r>
              <a:rPr lang="cs-CZ" dirty="0"/>
              <a:t>se žáci učí na základě poznávání nejbližšího okolí, vztahů a souvislostí v něm chápat organizaci života v rodině, ve škole, v obci, ve společnosti. Učí se do tohoto každodenního života vstupovat s vlastní aktivitou a představami, hledat nové i zajímavé věci a bezpečně se v tomto světě pohybovat. </a:t>
            </a:r>
            <a:endParaRPr lang="cs-CZ" dirty="0" smtClean="0"/>
          </a:p>
          <a:p>
            <a:r>
              <a:rPr lang="cs-CZ" dirty="0"/>
              <a:t>V tematickém okruhu </a:t>
            </a:r>
            <a:r>
              <a:rPr lang="cs-CZ" b="1" dirty="0"/>
              <a:t>Lidé kolem nás </a:t>
            </a:r>
            <a:r>
              <a:rPr lang="cs-CZ" dirty="0"/>
              <a:t>si žáci postupně osvojují a upevňují základy vhodného chování a jednání mezi lidmi, uvědomují si význam a podstatu pomoci a solidarity mezi lidmi, vzájemné úcty, snášenlivosti a rovného postavení mužů a žen. Poznávají, jak se lidé sdružují, baví, jakou vytvářejí kulturu. Seznamují se se základními právy a povinnostmi, se světem financí, ale i s problémy, které provázejí soužití lidí, celou společnost nebo i svět (globální problémy). </a:t>
            </a:r>
            <a:endParaRPr lang="cs-CZ" dirty="0" smtClean="0"/>
          </a:p>
          <a:p>
            <a:r>
              <a:rPr lang="cs-CZ" dirty="0"/>
              <a:t>V tematickém okruhu </a:t>
            </a:r>
            <a:r>
              <a:rPr lang="cs-CZ" b="1" dirty="0"/>
              <a:t>Lidé a čas </a:t>
            </a:r>
            <a:r>
              <a:rPr lang="cs-CZ" dirty="0"/>
              <a:t>se žáci učí orientovat v dějích a v čase. </a:t>
            </a:r>
            <a:endParaRPr lang="cs-CZ" dirty="0" smtClean="0"/>
          </a:p>
          <a:p>
            <a:r>
              <a:rPr lang="cs-CZ" dirty="0"/>
              <a:t>V tematickém okruhu </a:t>
            </a:r>
            <a:r>
              <a:rPr lang="cs-CZ" b="1" dirty="0"/>
              <a:t>Rozmanitost přírody </a:t>
            </a:r>
            <a:r>
              <a:rPr lang="cs-CZ" dirty="0"/>
              <a:t>žáci poznávají Zemi jako planetu sluneční soustavy, kde vznikl a rozvíjí se život. </a:t>
            </a:r>
            <a:endParaRPr lang="cs-CZ" dirty="0" smtClean="0"/>
          </a:p>
          <a:p>
            <a:r>
              <a:rPr lang="cs-CZ" dirty="0"/>
              <a:t>V tematickém okruhu </a:t>
            </a:r>
            <a:r>
              <a:rPr lang="cs-CZ" b="1" dirty="0"/>
              <a:t>Člověk a jeho zdraví </a:t>
            </a:r>
            <a:r>
              <a:rPr lang="cs-CZ" dirty="0"/>
              <a:t>žáci poznávají především sebe na základě poznávání člověka jako živé bytosti, která má své biologické a fyziologické, funkce a potřeby. Poznávají zdraví jako stav bio-psycho-sociální rovnováhy života. Žáci se seznamují s tím, jak se člověk vyvíjí a mění od narození do dospělosti, co je pro člověka vhodné a nevhodné z hlediska denního režimu, hygieny, výživy, mezilidských vztahů atd. Získávají základní poučení o zdraví a nemocech, o zdravotní prevenci a poskytování první pomoci. Osvojují si bezpečné chování a vzájemnou pomoc v různých životních situacích, včetně mimořádných událostí, které ohrožují zdraví jedinců i celých skupin obyvatel. Žáci si postupně uvědomují, jakou odpovědnost má každý člověk za své zdraví a bezpečnost i za zdraví jiných lidí. Žáci docházejí k poznání, že zdraví je důležitá hodnota v životě člověka. 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0AC157-68E0-4F13-9BFD-18D668B66407}" type="slidenum">
              <a:rPr lang="cs-CZ" smtClean="0"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74052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>
          <a:xfrm>
            <a:off x="0" y="4715153"/>
            <a:ext cx="6797675" cy="5211485"/>
          </a:xfrm>
        </p:spPr>
        <p:txBody>
          <a:bodyPr/>
          <a:lstStyle/>
          <a:p>
            <a:r>
              <a:rPr lang="cs-CZ" dirty="0"/>
              <a:t>Vzdělávací obor </a:t>
            </a:r>
            <a:r>
              <a:rPr lang="cs-CZ" b="1" dirty="0"/>
              <a:t>Výchova ke zdraví </a:t>
            </a:r>
            <a:r>
              <a:rPr lang="cs-CZ" dirty="0"/>
              <a:t>vede žáky</a:t>
            </a:r>
            <a:r>
              <a:rPr lang="cs-CZ" b="1" dirty="0"/>
              <a:t> </a:t>
            </a:r>
            <a:r>
              <a:rPr lang="cs-CZ" dirty="0"/>
              <a:t>k aktivnímu rozvoji a ochraně zdraví v propojení všech jeho složek (sociální, psychické a fyzické) a učí je být za ně odpovědný. Svým vzdělávacím obsahem navazuje na obsah vzdělávací oblasti Člověk a jeho svět a prolíná do ostatních vzdělávacích oblastí. Žáci si osvojují zásady zdravého životního stylu a jsou vedeni k jejich uplatňování ve svém životě i k osvojování účelného chování při ohrožení v každodenních rizikových situacích i při mimořádných událostech. Vzhledem k individuálnímu i sociálnímu rozměru zdraví vzdělávací obor Výchova ke zdraví obsahuje výchovu k mezilidským vztahům a je velmi úzce propojen s průřezovým tématem Osobnostní a sociální výchova. Žáci si rozšiřují a prohlubují poznatky o sobě i vztazích mezi lidmi, partnerských vztazích, manželství a rodině, škole a společenství vrstevníků</a:t>
            </a:r>
            <a:r>
              <a:rPr lang="cs-CZ" dirty="0" smtClean="0"/>
              <a:t>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0AC157-68E0-4F13-9BFD-18D668B6640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39963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>
          <a:xfrm>
            <a:off x="0" y="4531271"/>
            <a:ext cx="6797675" cy="5395367"/>
          </a:xfrm>
        </p:spPr>
        <p:txBody>
          <a:bodyPr/>
          <a:lstStyle/>
          <a:p>
            <a:r>
              <a:rPr lang="cs-CZ" sz="1600" b="1" dirty="0"/>
              <a:t>Výchova ke zdraví </a:t>
            </a:r>
            <a:r>
              <a:rPr lang="cs-CZ" sz="1600" dirty="0"/>
              <a:t>má ve vzdělávání především praktický a aplikační charakter. V návaznosti na</a:t>
            </a:r>
          </a:p>
          <a:p>
            <a:r>
              <a:rPr lang="cs-CZ" sz="1600" dirty="0"/>
              <a:t>přírodovědné a společenskovědní vzdělávání a s využitím specifických informací o zdraví směřuje především</a:t>
            </a:r>
          </a:p>
          <a:p>
            <a:r>
              <a:rPr lang="cs-CZ" sz="1600" dirty="0"/>
              <a:t>k hlubšímu poznávání rizikového a nerizikového chování (v partnerských vztazích, rodičovských rolích, ve</a:t>
            </a:r>
          </a:p>
          <a:p>
            <a:r>
              <a:rPr lang="cs-CZ" sz="1600" dirty="0"/>
              <a:t>styku s návykovými látkami a jinými škodlivinami, při ohrožení bezpečí atd.) a k osvojování praktických</a:t>
            </a:r>
          </a:p>
          <a:p>
            <a:r>
              <a:rPr lang="cs-CZ" sz="1600" dirty="0"/>
              <a:t>postupů vhodných pro všestrannou aktivní podporu osobního, ale i komunitního a globálního zdraví</a:t>
            </a:r>
          </a:p>
          <a:p>
            <a:r>
              <a:rPr lang="cs-CZ" sz="1600" dirty="0"/>
              <a:t>(v běžném životě i při mimořádných událostech</a:t>
            </a:r>
            <a:r>
              <a:rPr lang="cs-CZ" sz="1600" dirty="0" smtClean="0"/>
              <a:t>).</a:t>
            </a:r>
          </a:p>
          <a:p>
            <a:endParaRPr lang="cs-CZ" sz="1600" dirty="0"/>
          </a:p>
          <a:p>
            <a:r>
              <a:rPr lang="cs-CZ" sz="1600" b="1" dirty="0" smtClean="0"/>
              <a:t>SHRNUTÍ PRO ZŠ a SŠ:</a:t>
            </a:r>
          </a:p>
          <a:p>
            <a:endParaRPr lang="cs-CZ" sz="1600" dirty="0" smtClean="0"/>
          </a:p>
          <a:p>
            <a:r>
              <a:rPr lang="cs-CZ" sz="1600" dirty="0" smtClean="0"/>
              <a:t>Rodinná, vztahová </a:t>
            </a:r>
            <a:r>
              <a:rPr lang="cs-CZ" sz="1600" dirty="0"/>
              <a:t>a sexuální výchova je v základních </a:t>
            </a:r>
            <a:r>
              <a:rPr lang="cs-CZ" sz="1600" dirty="0" smtClean="0"/>
              <a:t>a středních školách </a:t>
            </a:r>
            <a:r>
              <a:rPr lang="cs-CZ" sz="1600" dirty="0"/>
              <a:t>realizována zejména prostřednictvím </a:t>
            </a:r>
            <a:r>
              <a:rPr lang="cs-CZ" sz="1600" dirty="0" smtClean="0"/>
              <a:t>uvedených vzdělávací ch oborů, Ty jsou však dále </a:t>
            </a:r>
            <a:r>
              <a:rPr lang="cs-CZ" sz="1600" dirty="0"/>
              <a:t>tematicky propojeny se vzdělávacími oblastmi Člověk a společnost, Člověk a příroda, </a:t>
            </a:r>
            <a:r>
              <a:rPr lang="cs-CZ" sz="1600" dirty="0" smtClean="0"/>
              <a:t>se vzdělávacím oborem Etická výchova, s </a:t>
            </a:r>
            <a:r>
              <a:rPr lang="cs-CZ" sz="1600" dirty="0"/>
              <a:t>průřezovými tématy Osobnostní a sociální výchova, Mediální </a:t>
            </a:r>
            <a:r>
              <a:rPr lang="cs-CZ" sz="1600" dirty="0" smtClean="0"/>
              <a:t>výchova  </a:t>
            </a:r>
            <a:r>
              <a:rPr lang="cs-CZ" sz="1600" dirty="0"/>
              <a:t>a tematicky zasahuje také do dalších vzdělávacích oblastí </a:t>
            </a:r>
            <a:r>
              <a:rPr lang="cs-CZ" sz="1600" dirty="0" smtClean="0"/>
              <a:t>. </a:t>
            </a:r>
            <a:endParaRPr lang="cs-CZ" sz="1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0AC157-68E0-4F13-9BFD-18D668B6640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68423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>
          <a:xfrm>
            <a:off x="0" y="4715153"/>
            <a:ext cx="6797675" cy="5211485"/>
          </a:xfrm>
        </p:spPr>
        <p:txBody>
          <a:bodyPr/>
          <a:lstStyle/>
          <a:p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Problematika sexuální výchovy byla zařazena do všech ročníků, nejčastěji na konci 1. a 2. stupně základní školy. V 1. ročníku se tato problematika probírá ve více než pětině škol (21,5 %), v dalších ročnících 1. stupně se zařazení sexuální výchovy zvyšuje. </a:t>
            </a:r>
            <a:r>
              <a:rPr lang="cs-CZ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 5. ročníku je sexuální výchova součástí výuky v 70 % škol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což je nejčastěji ze všech ročníků. Na 2. stupni je problematika sexuální výchovy zařazena do výuky ve více než polovině škol, </a:t>
            </a:r>
            <a:r>
              <a:rPr lang="cs-CZ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 největší míře se vyučuje v 8. a 9. ročníku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(69,1 %, resp. 63,7 %). </a:t>
            </a:r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0AC157-68E0-4F13-9BFD-18D668B6640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68423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>
          <a:xfrm>
            <a:off x="0" y="4715153"/>
            <a:ext cx="6797675" cy="5211485"/>
          </a:xfrm>
        </p:spPr>
        <p:txBody>
          <a:bodyPr/>
          <a:lstStyle/>
          <a:p>
            <a:r>
              <a:rPr lang="cs-CZ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Výklad učitele a diskuse učitele se žáky jsou využívány pro každou skupinu/třídu ve výrazné většině škol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(75,7 %, resp. 83 %). Přibližně třetina škol (33,5 %) uvedla, že používá besedu s odborníkem v mimoškolním prostředí pro některé skupiny/třídy. </a:t>
            </a:r>
            <a:r>
              <a:rPr lang="cs-CZ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Projektová výuka v sexuální výchově se používá ve třetině škol výjimečně, v další čtvrtině škol jen pro některé skupiny/třídy a v necelé pětině škol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(18,5 %) pro každou skupinu/třídu. </a:t>
            </a:r>
            <a:r>
              <a:rPr lang="cs-CZ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Zhruba ve třech pětinách škol se vzdělávací programy pro žáky na objednávku vůbec nepoužívají nebo jen ve výjimečných případech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V ještě menší míře se konají exkurze, v 55,6 % škol se vůbec nevyužívají a ve 26,4 % z nich jen výjimečně. Rovněž doporučené samostudium není příliš rozšířené, každé skupině/třídě je ukládáno v 15,3 % škol (některým skupinám/třídám je ukládáno v 13,9 % škol). </a:t>
            </a:r>
            <a:r>
              <a:rPr lang="cs-CZ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Spolupráce s rodiči (rodinou) se v necelé polovině škol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(47,2 %) </a:t>
            </a:r>
            <a:r>
              <a:rPr lang="cs-CZ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využívá jen výjimečně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 </a:t>
            </a:r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0AC157-68E0-4F13-9BFD-18D668B6640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6842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2987824" y="3356992"/>
            <a:ext cx="5470376" cy="1944216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pl-PL" b="1" dirty="0" smtClean="0">
                <a:latin typeface="+mn-lt"/>
              </a:rPr>
              <a:t>Státní podpora sportu </a:t>
            </a:r>
            <a:br>
              <a:rPr lang="pl-PL" b="1" dirty="0" smtClean="0">
                <a:latin typeface="+mn-lt"/>
              </a:rPr>
            </a:br>
            <a:r>
              <a:rPr lang="pl-PL" b="1" dirty="0" smtClean="0">
                <a:latin typeface="+mn-lt"/>
              </a:rPr>
              <a:t>pro rok 2013</a:t>
            </a:r>
            <a:endParaRPr lang="cs-CZ" b="1" dirty="0">
              <a:latin typeface="+mn-lt"/>
            </a:endParaRPr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2987824" y="5949280"/>
            <a:ext cx="4784576" cy="432048"/>
          </a:xfrm>
        </p:spPr>
        <p:txBody>
          <a:bodyPr>
            <a:normAutofit fontScale="77500" lnSpcReduction="20000"/>
          </a:bodyPr>
          <a:lstStyle>
            <a:lvl1pPr marL="0" indent="0">
              <a:buNone/>
              <a:defRPr/>
            </a:lvl1pPr>
          </a:lstStyle>
          <a:p>
            <a:pPr algn="l"/>
            <a:r>
              <a:rPr lang="cs-CZ" sz="900" dirty="0" smtClean="0"/>
              <a:t>Ministerstvo školství, mládeže a tělovýchovy</a:t>
            </a:r>
          </a:p>
          <a:p>
            <a:pPr algn="l"/>
            <a:r>
              <a:rPr lang="cs-CZ" sz="900" dirty="0" smtClean="0"/>
              <a:t>Karmelitská 7, 118 12 Praha 1 • tel.:: +420 234 811 111</a:t>
            </a:r>
          </a:p>
          <a:p>
            <a:pPr algn="l"/>
            <a:r>
              <a:rPr lang="cs-CZ" sz="900" dirty="0" smtClean="0"/>
              <a:t>msmt@msmt.cz • www.msmt.cz</a:t>
            </a:r>
            <a:endParaRPr lang="cs-CZ" sz="900" dirty="0"/>
          </a:p>
        </p:txBody>
      </p:sp>
      <p:sp>
        <p:nvSpPr>
          <p:cNvPr id="9" name="TextovéPole 8"/>
          <p:cNvSpPr txBox="1"/>
          <p:nvPr userDrawn="1"/>
        </p:nvSpPr>
        <p:spPr>
          <a:xfrm>
            <a:off x="323528" y="6093296"/>
            <a:ext cx="1872208" cy="64807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1074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2B30BC-CCD8-4378-88BC-430872E484EC}" type="datetime1">
              <a:rPr lang="cs-CZ" smtClean="0"/>
              <a:t>19.11.2015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5594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0CB82B-603D-4E52-A075-E2D552D01AC5}" type="datetime1">
              <a:rPr lang="cs-CZ" smtClean="0"/>
              <a:t>19.11.2015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6005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ablony MS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1115616" y="1556792"/>
            <a:ext cx="7571184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b="1" dirty="0" smtClean="0">
                <a:solidFill>
                  <a:srgbClr val="418E96"/>
                </a:solidFill>
              </a:rPr>
              <a:t>Státní podpora sportu pro rok 2013</a:t>
            </a:r>
          </a:p>
          <a:p>
            <a:pPr marL="0" indent="0">
              <a:buNone/>
            </a:pPr>
            <a:r>
              <a:rPr lang="cs-CZ" sz="2000" b="1" dirty="0" smtClean="0"/>
              <a:t>Státní podpora sportu pro rok 2013 byla projednána poradou vedení MŠMT dne 19. června 2012. </a:t>
            </a:r>
            <a:r>
              <a:rPr lang="cs-CZ" sz="2000" dirty="0" smtClean="0"/>
              <a:t>Jedná se o veřejné vyhlášení programů neinvestičního charakteru a charakteru programového financování reprodukce majetku v oblasti sportu. </a:t>
            </a:r>
          </a:p>
          <a:p>
            <a:pPr marL="0" indent="0">
              <a:buNone/>
            </a:pPr>
            <a:r>
              <a:rPr lang="cs-CZ" sz="2000" dirty="0" smtClean="0"/>
              <a:t>Státní finanční prostředky pro oblast sportu jsou z pozice státního rozpočtu vedeny ve dvou závazných ukazatelích, které pro rok 2013 jsou navrhovány s označením: </a:t>
            </a:r>
          </a:p>
          <a:p>
            <a:endParaRPr lang="cs-CZ" sz="2000" dirty="0" smtClean="0"/>
          </a:p>
          <a:p>
            <a:r>
              <a:rPr lang="cs-CZ" sz="2000" dirty="0" smtClean="0"/>
              <a:t>a) výdajový okruh: „Sportovní reprezentace“ </a:t>
            </a:r>
          </a:p>
          <a:p>
            <a:r>
              <a:rPr lang="cs-CZ" sz="2000" dirty="0" smtClean="0"/>
              <a:t>b) výdajový okruh: „Všeobecná sportovní činnost“ 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693081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B32F09-55A8-4CD1-800E-DE1F37E16F05}" type="datetime1">
              <a:rPr lang="cs-CZ" smtClean="0"/>
              <a:t>19.11.2015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127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4738B8-AF64-4FE4-B405-ED8BCA522024}" type="datetime1">
              <a:rPr lang="cs-CZ" smtClean="0"/>
              <a:t>19.11.2015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9242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CD8058-F576-4074-B136-4DCC072DDC84}" type="datetime1">
              <a:rPr lang="cs-CZ" smtClean="0"/>
              <a:t>19.11.2015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35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C822AEC-62FD-44ED-A00D-A24AEE9FD083}" type="datetime1">
              <a:rPr lang="cs-CZ" smtClean="0"/>
              <a:t>19.11.2015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7763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8011B5A-1E28-4D66-A5E1-E485A822FC52}" type="datetime1">
              <a:rPr lang="cs-CZ" smtClean="0"/>
              <a:t>19.11.2015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6041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BC10FC-2AAA-47B9-B9B2-B0B97568D014}" type="datetime1">
              <a:rPr lang="cs-CZ" smtClean="0"/>
              <a:t>19.11.2015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2929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DB8E4B-2AB7-4C74-93BC-179C3E3648DF}" type="datetime1">
              <a:rPr lang="cs-CZ" smtClean="0"/>
              <a:t>19.11.2015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7184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115616" y="1628800"/>
            <a:ext cx="7571184" cy="44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7" name="Zástupný symbol pro číslo snímku 5"/>
          <p:cNvSpPr txBox="1">
            <a:spLocks/>
          </p:cNvSpPr>
          <p:nvPr userDrawn="1"/>
        </p:nvSpPr>
        <p:spPr>
          <a:xfrm>
            <a:off x="251520" y="6356350"/>
            <a:ext cx="648072" cy="365125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marL="0" algn="l" defTabSz="914400" rtl="0" eaLnBrk="1" latinLnBrk="0" hangingPunct="1"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07FF043-C0B2-4D5E-9D2E-6F925F59FAFC}" type="slidenum">
              <a:rPr lang="cs-CZ" smtClean="0"/>
              <a:pPr algn="r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122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5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Miroslava.Salavcova@msmt.cz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915816" y="3356992"/>
            <a:ext cx="6228184" cy="1872208"/>
          </a:xfrm>
          <a:prstGeom prst="rect">
            <a:avLst/>
          </a:prstGeom>
          <a:ln>
            <a:noFill/>
          </a:ln>
        </p:spPr>
        <p:txBody>
          <a:bodyPr>
            <a:normAutofit fontScale="90000"/>
          </a:bodyPr>
          <a:lstStyle/>
          <a:p>
            <a:pPr algn="l">
              <a:lnSpc>
                <a:spcPct val="114000"/>
              </a:lnSpc>
              <a:spcBef>
                <a:spcPts val="4800"/>
              </a:spcBef>
              <a:spcAft>
                <a:spcPts val="2400"/>
              </a:spcAft>
            </a:pPr>
            <a:r>
              <a:rPr lang="cs-CZ" sz="3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cs-CZ" sz="3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exuální a vztahová výchova v ČR</a:t>
            </a:r>
            <a:r>
              <a:rPr lang="cs-CZ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2700" b="1" dirty="0" smtClean="0">
                <a:ln w="10541" cmpd="sng">
                  <a:noFill/>
                  <a:prstDash val="solid"/>
                </a:ln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Mezinárodní </a:t>
            </a:r>
            <a:r>
              <a:rPr lang="cs-CZ" sz="2700" b="1" dirty="0">
                <a:ln w="10541" cmpd="sng">
                  <a:noFill/>
                  <a:prstDash val="solid"/>
                </a:ln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seminář</a:t>
            </a:r>
            <a:r>
              <a:rPr lang="cs-CZ" sz="27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27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2700" b="1" dirty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Poslanecká sněmovna Parlamentu </a:t>
            </a:r>
            <a:r>
              <a:rPr lang="cs-CZ" sz="2700" b="1" dirty="0" smtClean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ČR </a:t>
            </a:r>
            <a:r>
              <a:rPr lang="cs-CZ" sz="2700" b="1" i="1" dirty="0">
                <a:solidFill>
                  <a:schemeClr val="tx2"/>
                </a:solidFill>
              </a:rPr>
              <a:t/>
            </a:r>
            <a:br>
              <a:rPr lang="cs-CZ" sz="2700" b="1" i="1" dirty="0">
                <a:solidFill>
                  <a:schemeClr val="tx2"/>
                </a:solidFill>
              </a:rPr>
            </a:br>
            <a:r>
              <a:rPr lang="cs-CZ" sz="2700" b="1" dirty="0" smtClean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10. 11. 2015</a:t>
            </a:r>
            <a:r>
              <a:rPr lang="cs-CZ" sz="27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27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27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27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altLang="cs-CZ" sz="2200" b="1" dirty="0" smtClean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PaedDr. Miroslava Salavcová, MŠMT</a:t>
            </a:r>
            <a:r>
              <a:rPr lang="cs-CZ" altLang="cs-CZ" sz="3200" dirty="0" smtClean="0">
                <a:solidFill>
                  <a:schemeClr val="accent1"/>
                </a:solidFill>
                <a:latin typeface="Arial" charset="0"/>
              </a:rPr>
              <a:t/>
            </a:r>
            <a:br>
              <a:rPr lang="cs-CZ" altLang="cs-CZ" sz="3200" dirty="0" smtClean="0">
                <a:solidFill>
                  <a:schemeClr val="accent1"/>
                </a:solidFill>
                <a:latin typeface="Arial" charset="0"/>
              </a:rPr>
            </a:br>
            <a:r>
              <a:rPr lang="cs-CZ" altLang="cs-CZ" sz="32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endParaRPr lang="cs-CZ" sz="3200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987824" y="5949280"/>
            <a:ext cx="4784576" cy="432048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cs-CZ" sz="700" dirty="0" smtClean="0"/>
              <a:t>Ministerstvo školství, mládeže a tělovýchovy</a:t>
            </a:r>
          </a:p>
          <a:p>
            <a:pPr marL="0" indent="0" algn="l">
              <a:buNone/>
            </a:pPr>
            <a:r>
              <a:rPr lang="cs-CZ" sz="700" dirty="0" smtClean="0"/>
              <a:t>Karmelitská 7, 118 12 Praha 1 • tel.: +420 234 811 111</a:t>
            </a:r>
          </a:p>
          <a:p>
            <a:pPr marL="0" indent="0" algn="l">
              <a:buNone/>
            </a:pPr>
            <a:r>
              <a:rPr lang="cs-CZ" sz="700" dirty="0" smtClean="0"/>
              <a:t>msmt@msmt.cz • www.msmt.cz</a:t>
            </a:r>
            <a:endParaRPr lang="cs-CZ" sz="700" dirty="0"/>
          </a:p>
        </p:txBody>
      </p:sp>
    </p:spTree>
    <p:extLst>
      <p:ext uri="{BB962C8B-B14F-4D97-AF65-F5344CB8AC3E}">
        <p14:creationId xmlns:p14="http://schemas.microsoft.com/office/powerpoint/2010/main" val="940358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71600" y="1196752"/>
            <a:ext cx="8172400" cy="5661248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cs-CZ" sz="2900" b="1" dirty="0">
                <a:ln>
                  <a:solidFill>
                    <a:srgbClr val="418E96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cs-CZ" sz="2900" b="1" dirty="0" smtClean="0">
                <a:ln>
                  <a:solidFill>
                    <a:srgbClr val="418E96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ychlé šetření ČŠI (3)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400" b="1" dirty="0" smtClean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Negativní postoje rodičů k výuce sexuální výchovy na ZŠ</a:t>
            </a:r>
          </a:p>
          <a:p>
            <a:pPr marL="0" indent="0">
              <a:spcBef>
                <a:spcPts val="600"/>
              </a:spcBef>
              <a:buClr>
                <a:srgbClr val="C00000"/>
              </a:buClr>
              <a:buNone/>
            </a:pPr>
            <a:endParaRPr lang="cs-CZ" sz="2400" dirty="0" smtClean="0">
              <a:solidFill>
                <a:srgbClr val="418E96"/>
              </a:solidFill>
              <a:effectLst>
                <a:outerShdw blurRad="38100" dist="254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132856"/>
            <a:ext cx="6763500" cy="43479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893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71600" y="1196752"/>
            <a:ext cx="8172400" cy="5661248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cs-CZ" sz="2900" b="1" dirty="0">
                <a:ln>
                  <a:solidFill>
                    <a:srgbClr val="418E96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cs-CZ" sz="2900" b="1" dirty="0" smtClean="0">
                <a:ln>
                  <a:solidFill>
                    <a:srgbClr val="418E96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alší oblasti podpory</a:t>
            </a:r>
            <a:endParaRPr lang="cs-CZ" sz="2900" dirty="0">
              <a:solidFill>
                <a:srgbClr val="418E96"/>
              </a:solidFill>
              <a:effectLst>
                <a:outerShdw blurRad="38100" dist="254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q"/>
            </a:pPr>
            <a:endParaRPr lang="cs-CZ" sz="2400" b="1" dirty="0" smtClean="0">
              <a:solidFill>
                <a:srgbClr val="418E96"/>
              </a:solidFill>
            </a:endParaRPr>
          </a:p>
          <a:p>
            <a:pPr>
              <a:lnSpc>
                <a:spcPct val="150000"/>
              </a:lnSpc>
              <a:spcBef>
                <a:spcPts val="1800"/>
              </a:spcBef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cs-CZ" sz="2400" b="1" dirty="0" smtClean="0">
                <a:solidFill>
                  <a:srgbClr val="418E96"/>
                </a:solidFill>
              </a:rPr>
              <a:t>Desatero MŠMT k sexuální výchově</a:t>
            </a:r>
          </a:p>
          <a:p>
            <a:pPr>
              <a:lnSpc>
                <a:spcPct val="150000"/>
              </a:lnSpc>
              <a:spcBef>
                <a:spcPts val="1800"/>
              </a:spcBef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cs-CZ" sz="2400" b="1" dirty="0" smtClean="0">
                <a:solidFill>
                  <a:srgbClr val="418E96"/>
                </a:solidFill>
              </a:rPr>
              <a:t>Dopis ministra školství ředitelům ZS k sexuální výchově</a:t>
            </a:r>
          </a:p>
          <a:p>
            <a:pPr>
              <a:spcBef>
                <a:spcPts val="2400"/>
              </a:spcBef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cs-CZ" sz="2400" b="1" dirty="0" smtClean="0">
                <a:solidFill>
                  <a:srgbClr val="418E96"/>
                </a:solidFill>
              </a:rPr>
              <a:t>Metodické doporučení </a:t>
            </a:r>
            <a:r>
              <a:rPr lang="cs-CZ" sz="2400" b="1" dirty="0">
                <a:solidFill>
                  <a:srgbClr val="418E96"/>
                </a:solidFill>
              </a:rPr>
              <a:t>MŠMT k realizaci sexuální výchovy </a:t>
            </a:r>
            <a:endParaRPr lang="cs-CZ" sz="2400" b="1" dirty="0" smtClean="0">
              <a:solidFill>
                <a:srgbClr val="418E96"/>
              </a:solidFill>
            </a:endParaRPr>
          </a:p>
          <a:p>
            <a:pPr marL="361950" indent="0">
              <a:spcBef>
                <a:spcPts val="0"/>
              </a:spcBef>
              <a:buClr>
                <a:srgbClr val="C00000"/>
              </a:buClr>
              <a:buNone/>
            </a:pPr>
            <a:r>
              <a:rPr lang="cs-CZ" sz="2400" b="1" dirty="0" smtClean="0">
                <a:solidFill>
                  <a:srgbClr val="418E96"/>
                </a:solidFill>
              </a:rPr>
              <a:t>v základních školách</a:t>
            </a:r>
          </a:p>
          <a:p>
            <a:pPr marL="361950" indent="-361950">
              <a:spcBef>
                <a:spcPts val="2400"/>
              </a:spcBef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cs-CZ" sz="2400" b="1" dirty="0" smtClean="0">
                <a:solidFill>
                  <a:srgbClr val="418E96"/>
                </a:solidFill>
              </a:rPr>
              <a:t>Podpora MŠMT </a:t>
            </a:r>
            <a:r>
              <a:rPr lang="cs-CZ" sz="2400" b="1" dirty="0">
                <a:solidFill>
                  <a:srgbClr val="418E96"/>
                </a:solidFill>
              </a:rPr>
              <a:t>vládní </a:t>
            </a:r>
            <a:r>
              <a:rPr lang="cs-CZ" sz="2400" b="1" dirty="0" smtClean="0">
                <a:solidFill>
                  <a:srgbClr val="418E96"/>
                </a:solidFill>
              </a:rPr>
              <a:t>kampani </a:t>
            </a:r>
            <a:r>
              <a:rPr lang="cs-CZ" sz="2400" b="1" dirty="0">
                <a:solidFill>
                  <a:srgbClr val="418E96"/>
                </a:solidFill>
              </a:rPr>
              <a:t>Stop sexuálnímu násilí </a:t>
            </a:r>
            <a:endParaRPr lang="cs-CZ" sz="2400" b="1" dirty="0" smtClean="0">
              <a:solidFill>
                <a:srgbClr val="418E96"/>
              </a:solidFill>
            </a:endParaRPr>
          </a:p>
          <a:p>
            <a:pPr marL="0" indent="361950">
              <a:spcBef>
                <a:spcPts val="0"/>
              </a:spcBef>
              <a:buClr>
                <a:srgbClr val="C00000"/>
              </a:buClr>
              <a:buNone/>
            </a:pPr>
            <a:r>
              <a:rPr lang="cs-CZ" sz="2400" b="1" dirty="0" smtClean="0">
                <a:solidFill>
                  <a:srgbClr val="418E96"/>
                </a:solidFill>
              </a:rPr>
              <a:t>na </a:t>
            </a:r>
            <a:r>
              <a:rPr lang="cs-CZ" sz="2400" b="1" dirty="0">
                <a:solidFill>
                  <a:srgbClr val="418E96"/>
                </a:solidFill>
              </a:rPr>
              <a:t>dětech</a:t>
            </a:r>
            <a:endParaRPr lang="cs-CZ" sz="2400" b="1" dirty="0" smtClean="0">
              <a:solidFill>
                <a:srgbClr val="418E9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773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cs-CZ" sz="3600" b="1" dirty="0" smtClean="0">
              <a:solidFill>
                <a:srgbClr val="418E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cs-CZ" sz="3600" b="1" dirty="0">
              <a:solidFill>
                <a:srgbClr val="418E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cs-CZ" sz="3600" b="1" dirty="0" smtClean="0">
                <a:ln>
                  <a:solidFill>
                    <a:srgbClr val="418E96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Děkuji za pozornost</a:t>
            </a:r>
            <a:endParaRPr lang="cs-CZ" sz="2800" dirty="0" smtClean="0">
              <a:ln>
                <a:solidFill>
                  <a:srgbClr val="418E96"/>
                </a:solidFill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spcBef>
                <a:spcPts val="0"/>
              </a:spcBef>
              <a:buClr>
                <a:schemeClr val="accent1"/>
              </a:buClr>
              <a:buNone/>
            </a:pPr>
            <a:r>
              <a:rPr lang="cs-CZ" sz="2800" dirty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cs-CZ" sz="2800" dirty="0" smtClean="0">
              <a:solidFill>
                <a:srgbClr val="418E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spcBef>
                <a:spcPts val="0"/>
              </a:spcBef>
              <a:buClr>
                <a:schemeClr val="accent1"/>
              </a:buClr>
              <a:buNone/>
            </a:pPr>
            <a:r>
              <a:rPr lang="cs-CZ" sz="2800" dirty="0" smtClean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PaedDr. Miroslava Salavcová</a:t>
            </a:r>
          </a:p>
          <a:p>
            <a:pPr marL="0" indent="0" algn="ctr">
              <a:spcBef>
                <a:spcPts val="0"/>
              </a:spcBef>
              <a:buClr>
                <a:schemeClr val="accent1"/>
              </a:buClr>
              <a:buNone/>
            </a:pPr>
            <a:r>
              <a:rPr lang="cs-CZ" sz="2800" dirty="0" smtClean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2800" dirty="0" smtClean="0">
              <a:solidFill>
                <a:srgbClr val="418E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spcBef>
                <a:spcPts val="0"/>
              </a:spcBef>
              <a:buClr>
                <a:schemeClr val="accent1"/>
              </a:buClr>
              <a:buNone/>
            </a:pPr>
            <a:r>
              <a:rPr lang="cs-CZ" dirty="0" smtClean="0">
                <a:solidFill>
                  <a:srgbClr val="418E96"/>
                </a:solidFill>
                <a:effectLst>
                  <a:outerShdw blurRad="38100" dist="25400" dir="2700000" algn="tl">
                    <a:srgbClr val="000000">
                      <a:alpha val="43137"/>
                    </a:srgbClr>
                  </a:outerShdw>
                </a:effectLst>
              </a:rPr>
              <a:t>MŠMT, odbor vzdělávání</a:t>
            </a:r>
          </a:p>
          <a:p>
            <a:pPr marL="0" indent="0" algn="ctr">
              <a:spcBef>
                <a:spcPts val="0"/>
              </a:spcBef>
              <a:buClr>
                <a:schemeClr val="accent1"/>
              </a:buClr>
              <a:buNone/>
            </a:pPr>
            <a:r>
              <a:rPr lang="cs-CZ" dirty="0" smtClean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dirty="0" smtClean="0">
              <a:solidFill>
                <a:srgbClr val="418E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r:id="rId3"/>
            </a:endParaRPr>
          </a:p>
          <a:p>
            <a:pPr marL="0" indent="0" algn="ctr">
              <a:spcBef>
                <a:spcPts val="0"/>
              </a:spcBef>
              <a:buClr>
                <a:schemeClr val="accent1"/>
              </a:buClr>
              <a:buNone/>
            </a:pPr>
            <a:r>
              <a:rPr lang="cs-CZ" dirty="0" smtClean="0">
                <a:solidFill>
                  <a:srgbClr val="418E96"/>
                </a:solidFill>
                <a:hlinkClick r:id="rId3"/>
              </a:rPr>
              <a:t>Miroslava.</a:t>
            </a:r>
            <a:r>
              <a:rPr lang="en-US" dirty="0" smtClean="0">
                <a:solidFill>
                  <a:srgbClr val="418E96"/>
                </a:solidFill>
                <a:hlinkClick r:id="rId3"/>
              </a:rPr>
              <a:t>S</a:t>
            </a:r>
            <a:r>
              <a:rPr lang="cs-CZ" dirty="0" err="1" smtClean="0">
                <a:solidFill>
                  <a:srgbClr val="418E96"/>
                </a:solidFill>
                <a:hlinkClick r:id="rId3"/>
              </a:rPr>
              <a:t>alavcova</a:t>
            </a:r>
            <a:r>
              <a:rPr lang="en-US" dirty="0" smtClean="0">
                <a:solidFill>
                  <a:srgbClr val="418E96"/>
                </a:solidFill>
                <a:hlinkClick r:id="rId3"/>
              </a:rPr>
              <a:t>@msmt.cz</a:t>
            </a:r>
            <a:endParaRPr lang="en-US" dirty="0" smtClean="0">
              <a:solidFill>
                <a:srgbClr val="418E96"/>
              </a:solidFill>
            </a:endParaRPr>
          </a:p>
          <a:p>
            <a:pPr marL="0" indent="0" algn="ctr">
              <a:spcBef>
                <a:spcPts val="0"/>
              </a:spcBef>
              <a:buClr>
                <a:schemeClr val="accent1"/>
              </a:buClr>
              <a:buNone/>
            </a:pPr>
            <a:endParaRPr lang="cs-CZ" sz="2800" dirty="0" smtClean="0">
              <a:solidFill>
                <a:srgbClr val="418E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99844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71600" y="1124744"/>
            <a:ext cx="8172400" cy="5688632"/>
          </a:xfrm>
          <a:ln>
            <a:noFill/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2900" b="1" dirty="0" smtClean="0">
                <a:ln>
                  <a:solidFill>
                    <a:srgbClr val="418E96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Systém vzdělávání v ČR</a:t>
            </a:r>
          </a:p>
          <a:p>
            <a:pPr marL="0" indent="0" algn="ctr">
              <a:spcBef>
                <a:spcPts val="1800"/>
              </a:spcBef>
              <a:buNone/>
            </a:pPr>
            <a:r>
              <a:rPr lang="cs-CZ" sz="2900" b="1" dirty="0" smtClean="0">
                <a:ln>
                  <a:solidFill>
                    <a:srgbClr val="418E96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Školský zákon </a:t>
            </a:r>
          </a:p>
          <a:p>
            <a:pPr marL="0" indent="0" algn="ctr">
              <a:spcBef>
                <a:spcPts val="6600"/>
              </a:spcBef>
              <a:buNone/>
            </a:pPr>
            <a:r>
              <a:rPr lang="cs-CZ" sz="2800" dirty="0" smtClean="0">
                <a:ln w="12700">
                  <a:solidFill>
                    <a:srgbClr val="C00000"/>
                  </a:solidFill>
                </a:ln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Národní program vzdělávání</a:t>
            </a:r>
          </a:p>
          <a:p>
            <a:pPr marL="0" indent="0" algn="ctr">
              <a:spcBef>
                <a:spcPts val="1200"/>
              </a:spcBef>
              <a:buNone/>
            </a:pPr>
            <a:endParaRPr lang="cs-CZ" sz="2400" dirty="0" smtClean="0">
              <a:ln>
                <a:solidFill>
                  <a:srgbClr val="C00000"/>
                </a:solidFill>
              </a:ln>
              <a:solidFill>
                <a:srgbClr val="008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spcBef>
                <a:spcPts val="2400"/>
              </a:spcBef>
              <a:buNone/>
            </a:pPr>
            <a:r>
              <a:rPr lang="cs-CZ" sz="2400" dirty="0" smtClean="0">
                <a:ln>
                  <a:solidFill>
                    <a:srgbClr val="C00000"/>
                  </a:solidFill>
                </a:ln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Dvoustupňové kurikulum</a:t>
            </a:r>
          </a:p>
          <a:p>
            <a:pPr marL="0" indent="0" algn="ctr">
              <a:buNone/>
            </a:pPr>
            <a:endParaRPr lang="cs-CZ" sz="2400" dirty="0">
              <a:ln>
                <a:solidFill>
                  <a:srgbClr val="C00000"/>
                </a:solidFill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cs-CZ" sz="2400" dirty="0" smtClean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Státní úroveň                                            </a:t>
            </a:r>
            <a:r>
              <a:rPr lang="cs-CZ" sz="2400" dirty="0" smtClean="0">
                <a:ln>
                  <a:solidFill>
                    <a:srgbClr val="008080"/>
                  </a:solidFill>
                </a:ln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Školní úroveň</a:t>
            </a:r>
          </a:p>
        </p:txBody>
      </p:sp>
      <p:cxnSp>
        <p:nvCxnSpPr>
          <p:cNvPr id="5" name="Přímá spojnice se šipkou 4"/>
          <p:cNvCxnSpPr>
            <a:stCxn id="23" idx="2"/>
          </p:cNvCxnSpPr>
          <p:nvPr/>
        </p:nvCxnSpPr>
        <p:spPr>
          <a:xfrm flipH="1">
            <a:off x="2671756" y="4811452"/>
            <a:ext cx="2391795" cy="292015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se šipkou 7"/>
          <p:cNvCxnSpPr>
            <a:stCxn id="23" idx="2"/>
          </p:cNvCxnSpPr>
          <p:nvPr/>
        </p:nvCxnSpPr>
        <p:spPr>
          <a:xfrm>
            <a:off x="5063551" y="4811452"/>
            <a:ext cx="2143814" cy="292015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aoblený obdélník 13"/>
          <p:cNvSpPr/>
          <p:nvPr/>
        </p:nvSpPr>
        <p:spPr>
          <a:xfrm>
            <a:off x="1547664" y="5517231"/>
            <a:ext cx="2213900" cy="910927"/>
          </a:xfrm>
          <a:prstGeom prst="roundRect">
            <a:avLst/>
          </a:prstGeom>
          <a:solidFill>
            <a:srgbClr val="C00000">
              <a:alpha val="48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Rámcový vzdělávací program</a:t>
            </a:r>
            <a:endParaRPr lang="cs-CZ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Zaoblený obdélník 14"/>
          <p:cNvSpPr/>
          <p:nvPr/>
        </p:nvSpPr>
        <p:spPr>
          <a:xfrm>
            <a:off x="6300192" y="5517230"/>
            <a:ext cx="2232248" cy="910928"/>
          </a:xfrm>
          <a:prstGeom prst="roundRect">
            <a:avLst/>
          </a:prstGeom>
          <a:solidFill>
            <a:srgbClr val="71B9C1">
              <a:alpha val="4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Školní </a:t>
            </a:r>
          </a:p>
          <a:p>
            <a:pPr algn="ctr"/>
            <a:r>
              <a:rPr lang="cs-CZ" b="1" dirty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</a:t>
            </a:r>
            <a:r>
              <a:rPr lang="cs-CZ" b="1" dirty="0" smtClean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zdělávací programy</a:t>
            </a:r>
            <a:endParaRPr lang="cs-CZ" b="1" dirty="0">
              <a:solidFill>
                <a:srgbClr val="008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Zaoblený obdélník 21"/>
          <p:cNvSpPr/>
          <p:nvPr/>
        </p:nvSpPr>
        <p:spPr>
          <a:xfrm>
            <a:off x="2888011" y="1734913"/>
            <a:ext cx="4320480" cy="648072"/>
          </a:xfrm>
          <a:prstGeom prst="roundRect">
            <a:avLst/>
          </a:prstGeom>
          <a:solidFill>
            <a:schemeClr val="accent1">
              <a:alpha val="2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rgbClr val="C00000"/>
                </a:solidFill>
              </a:ln>
              <a:solidFill>
                <a:schemeClr val="lt1">
                  <a:alpha val="0"/>
                </a:schemeClr>
              </a:solidFill>
            </a:endParaRPr>
          </a:p>
        </p:txBody>
      </p:sp>
      <p:sp>
        <p:nvSpPr>
          <p:cNvPr id="23" name="Zaoblený obdélník 22"/>
          <p:cNvSpPr/>
          <p:nvPr/>
        </p:nvSpPr>
        <p:spPr>
          <a:xfrm>
            <a:off x="3443371" y="4243189"/>
            <a:ext cx="3240360" cy="568263"/>
          </a:xfrm>
          <a:prstGeom prst="roundRect">
            <a:avLst/>
          </a:prstGeom>
          <a:solidFill>
            <a:srgbClr val="71B9C1">
              <a:alpha val="31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008080"/>
              </a:solidFill>
            </a:endParaRPr>
          </a:p>
        </p:txBody>
      </p:sp>
      <p:sp>
        <p:nvSpPr>
          <p:cNvPr id="24" name="Šipka dolů 23"/>
          <p:cNvSpPr/>
          <p:nvPr/>
        </p:nvSpPr>
        <p:spPr>
          <a:xfrm flipH="1">
            <a:off x="4844905" y="3645024"/>
            <a:ext cx="360040" cy="576064"/>
          </a:xfrm>
          <a:prstGeom prst="downArrow">
            <a:avLst/>
          </a:prstGeom>
          <a:solidFill>
            <a:srgbClr val="00808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Šipka doprava 29"/>
          <p:cNvSpPr/>
          <p:nvPr/>
        </p:nvSpPr>
        <p:spPr>
          <a:xfrm>
            <a:off x="3829051" y="5730378"/>
            <a:ext cx="2438400" cy="484632"/>
          </a:xfrm>
          <a:prstGeom prst="rightArrow">
            <a:avLst/>
          </a:prstGeom>
          <a:gradFill flip="none" rotWithShape="1">
            <a:gsLst>
              <a:gs pos="17000">
                <a:srgbClr val="C00000"/>
              </a:gs>
              <a:gs pos="100000">
                <a:srgbClr val="008080"/>
              </a:gs>
            </a:gsLst>
            <a:lin ang="0" scaled="1"/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gradFill>
                <a:gsLst>
                  <a:gs pos="0">
                    <a:srgbClr val="C00000"/>
                  </a:gs>
                  <a:gs pos="50000">
                    <a:srgbClr val="C00000">
                      <a:tint val="44500"/>
                      <a:satMod val="160000"/>
                    </a:srgbClr>
                  </a:gs>
                  <a:gs pos="100000">
                    <a:srgbClr val="C00000">
                      <a:tint val="23500"/>
                      <a:satMod val="160000"/>
                    </a:srgbClr>
                  </a:gs>
                </a:gsLst>
                <a:lin ang="5400000" scaled="1"/>
              </a:gradFill>
            </a:endParaRPr>
          </a:p>
        </p:txBody>
      </p:sp>
      <p:sp>
        <p:nvSpPr>
          <p:cNvPr id="13" name="Zaoblený obdélník 12"/>
          <p:cNvSpPr/>
          <p:nvPr/>
        </p:nvSpPr>
        <p:spPr>
          <a:xfrm>
            <a:off x="2888011" y="2996952"/>
            <a:ext cx="4320480" cy="648072"/>
          </a:xfrm>
          <a:prstGeom prst="roundRect">
            <a:avLst/>
          </a:prstGeom>
          <a:solidFill>
            <a:schemeClr val="accent1">
              <a:alpha val="2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rgbClr val="C00000"/>
                </a:solidFill>
              </a:ln>
              <a:solidFill>
                <a:schemeClr val="lt1">
                  <a:alpha val="0"/>
                </a:schemeClr>
              </a:solidFill>
            </a:endParaRPr>
          </a:p>
        </p:txBody>
      </p:sp>
      <p:sp>
        <p:nvSpPr>
          <p:cNvPr id="16" name="Šipka dolů 15"/>
          <p:cNvSpPr/>
          <p:nvPr/>
        </p:nvSpPr>
        <p:spPr>
          <a:xfrm flipH="1">
            <a:off x="4829195" y="2382985"/>
            <a:ext cx="360040" cy="613967"/>
          </a:xfrm>
          <a:prstGeom prst="downArrow">
            <a:avLst/>
          </a:prstGeom>
          <a:solidFill>
            <a:srgbClr val="00808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Šipka doleva 2"/>
          <p:cNvSpPr/>
          <p:nvPr/>
        </p:nvSpPr>
        <p:spPr>
          <a:xfrm flipV="1">
            <a:off x="2171700" y="3167441"/>
            <a:ext cx="714469" cy="360041"/>
          </a:xfrm>
          <a:prstGeom prst="leftArrow">
            <a:avLst/>
          </a:prstGeom>
          <a:solidFill>
            <a:srgbClr val="00808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Zaoblený obdélník 3"/>
          <p:cNvSpPr/>
          <p:nvPr/>
        </p:nvSpPr>
        <p:spPr>
          <a:xfrm>
            <a:off x="471264" y="2697388"/>
            <a:ext cx="1681386" cy="1312637"/>
          </a:xfrm>
          <a:prstGeom prst="roundRect">
            <a:avLst/>
          </a:prstGeom>
          <a:solidFill>
            <a:srgbClr val="B4DADE"/>
          </a:solidFill>
          <a:ln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471264" y="2859323"/>
            <a:ext cx="17194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Akreditované vzdělávací programy</a:t>
            </a:r>
            <a:endParaRPr lang="cs-CZ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Zaoblený obdélník 6"/>
          <p:cNvSpPr/>
          <p:nvPr/>
        </p:nvSpPr>
        <p:spPr>
          <a:xfrm>
            <a:off x="5366603" y="3782652"/>
            <a:ext cx="1416661" cy="366427"/>
          </a:xfrm>
          <a:prstGeom prst="roundRect">
            <a:avLst/>
          </a:prstGeom>
          <a:solidFill>
            <a:srgbClr val="B4DADE">
              <a:alpha val="4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Zaoblený obdélník 16"/>
          <p:cNvSpPr/>
          <p:nvPr/>
        </p:nvSpPr>
        <p:spPr>
          <a:xfrm>
            <a:off x="2267745" y="3660254"/>
            <a:ext cx="576064" cy="867066"/>
          </a:xfrm>
          <a:prstGeom prst="roundRect">
            <a:avLst/>
          </a:prstGeom>
          <a:solidFill>
            <a:srgbClr val="B4DADE">
              <a:alpha val="4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TextovéPole 8"/>
          <p:cNvSpPr txBox="1"/>
          <p:nvPr/>
        </p:nvSpPr>
        <p:spPr>
          <a:xfrm>
            <a:off x="2267745" y="3782653"/>
            <a:ext cx="5760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VŠ</a:t>
            </a:r>
          </a:p>
          <a:p>
            <a:r>
              <a:rPr lang="cs-CZ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VOŠ</a:t>
            </a:r>
            <a:endParaRPr lang="cs-CZ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5366603" y="3782653"/>
            <a:ext cx="14166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MŠ</a:t>
            </a:r>
            <a:r>
              <a:rPr lang="cs-CZ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ZŠ, SŠ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875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5616" y="1412776"/>
            <a:ext cx="7848872" cy="5400600"/>
          </a:xfrm>
          <a:ln>
            <a:noFill/>
          </a:ln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sz="3700" b="1" dirty="0">
                <a:ln>
                  <a:solidFill>
                    <a:srgbClr val="418E96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cs-CZ" sz="3700" b="1" dirty="0" smtClean="0">
                <a:ln>
                  <a:solidFill>
                    <a:srgbClr val="418E96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ámcový vzdělávací program </a:t>
            </a:r>
            <a:endParaRPr lang="cs-CZ" sz="3700" dirty="0" smtClean="0">
              <a:ln>
                <a:solidFill>
                  <a:srgbClr val="418E96"/>
                </a:solidFill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1800"/>
              </a:spcBef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cs-CZ" sz="3500" b="1" dirty="0" smtClean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Principy výchovy a vzdělávání v této oblasti</a:t>
            </a:r>
          </a:p>
          <a:p>
            <a:pPr marL="539750" indent="-182563">
              <a:lnSpc>
                <a:spcPct val="120000"/>
              </a:lnSpc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cs-CZ" sz="3100" dirty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cs-CZ" sz="3100" dirty="0" smtClean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polupráce školy </a:t>
            </a:r>
            <a:r>
              <a:rPr lang="cs-CZ" sz="3100" dirty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 rodinou </a:t>
            </a:r>
            <a:endParaRPr lang="cs-CZ" sz="3100" dirty="0" smtClean="0">
              <a:solidFill>
                <a:srgbClr val="418E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39750" indent="-182563">
              <a:lnSpc>
                <a:spcPct val="120000"/>
              </a:lnSpc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cs-CZ" sz="3100" dirty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systémovost a provázanost </a:t>
            </a:r>
            <a:r>
              <a:rPr lang="cs-CZ" sz="3100" dirty="0" smtClean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rodinné, vztahové a sexuální </a:t>
            </a:r>
            <a:r>
              <a:rPr lang="cs-CZ" sz="3100" dirty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výchovy s celým výchovně vzdělávacím </a:t>
            </a:r>
            <a:r>
              <a:rPr lang="cs-CZ" sz="3100" dirty="0" smtClean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procesem</a:t>
            </a:r>
          </a:p>
          <a:p>
            <a:pPr marL="539750" indent="-182563">
              <a:lnSpc>
                <a:spcPct val="120000"/>
              </a:lnSpc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cs-CZ" sz="3100" dirty="0" smtClean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důvěra </a:t>
            </a:r>
            <a:r>
              <a:rPr lang="cs-CZ" sz="3100" dirty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žáků v učitele </a:t>
            </a:r>
            <a:endParaRPr lang="cs-CZ" sz="3100" dirty="0" smtClean="0">
              <a:solidFill>
                <a:srgbClr val="418E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39750" indent="-182563">
              <a:lnSpc>
                <a:spcPct val="120000"/>
              </a:lnSpc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cs-CZ" sz="3100" dirty="0" smtClean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koedukace </a:t>
            </a:r>
          </a:p>
          <a:p>
            <a:pPr marL="539750" indent="-182563">
              <a:lnSpc>
                <a:spcPct val="120000"/>
              </a:lnSpc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cs-CZ" sz="3100" dirty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etický přístup </a:t>
            </a:r>
            <a:endParaRPr lang="cs-CZ" sz="3100" dirty="0" smtClean="0">
              <a:solidFill>
                <a:srgbClr val="418E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39750" indent="-182563">
              <a:lnSpc>
                <a:spcPct val="120000"/>
              </a:lnSpc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cs-CZ" sz="3100" dirty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komplexnost a vyváženost </a:t>
            </a:r>
            <a:endParaRPr lang="cs-CZ" sz="3100" dirty="0" smtClean="0">
              <a:solidFill>
                <a:srgbClr val="418E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39750" indent="-182563">
              <a:lnSpc>
                <a:spcPct val="120000"/>
              </a:lnSpc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cs-CZ" sz="3100" dirty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cs-CZ" sz="3100" dirty="0" smtClean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řiměřenost</a:t>
            </a:r>
          </a:p>
          <a:p>
            <a:pPr marL="539750" indent="-182563">
              <a:lnSpc>
                <a:spcPct val="120000"/>
              </a:lnSpc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cs-CZ" sz="3100" dirty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neodsuzující a citlivý postoj</a:t>
            </a:r>
            <a:endParaRPr lang="cs-CZ" sz="3100" dirty="0" smtClean="0">
              <a:solidFill>
                <a:srgbClr val="418E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4" algn="just">
              <a:spcBef>
                <a:spcPts val="1200"/>
              </a:spcBef>
              <a:buClr>
                <a:srgbClr val="C00000"/>
              </a:buClr>
              <a:buFont typeface="Wingdings" panose="05000000000000000000" pitchFamily="2" charset="2"/>
              <a:buChar char="q"/>
            </a:pPr>
            <a:endParaRPr lang="cs-CZ" sz="1900" b="1" dirty="0" smtClean="0">
              <a:solidFill>
                <a:srgbClr val="418E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22609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71600" y="1165920"/>
            <a:ext cx="8172400" cy="5661248"/>
          </a:xfrm>
          <a:ln>
            <a:noFill/>
          </a:ln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cs-CZ" sz="2900" b="1" dirty="0" smtClean="0">
                <a:ln>
                  <a:solidFill>
                    <a:srgbClr val="418E96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Oblasti výchovy a vzdělávání</a:t>
            </a:r>
            <a:r>
              <a:rPr lang="cs-CZ" sz="29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cs-CZ" sz="29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Clr>
                <a:srgbClr val="C00000"/>
              </a:buClr>
              <a:buNone/>
            </a:pPr>
            <a:r>
              <a:rPr lang="cs-CZ" sz="2700" b="1" dirty="0" smtClean="0">
                <a:ln>
                  <a:solidFill>
                    <a:srgbClr val="C00000"/>
                  </a:solidFill>
                </a:ln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Předškolní vzdělávání – RVP PV + konkretizované OV</a:t>
            </a:r>
            <a:endParaRPr lang="cs-CZ" sz="2700" dirty="0">
              <a:ln>
                <a:solidFill>
                  <a:srgbClr val="C00000"/>
                </a:solidFill>
              </a:ln>
              <a:solidFill>
                <a:srgbClr val="418E96"/>
              </a:solidFill>
            </a:endParaRPr>
          </a:p>
          <a:p>
            <a:pPr marL="0" indent="0">
              <a:spcBef>
                <a:spcPts val="1800"/>
              </a:spcBef>
              <a:buClr>
                <a:srgbClr val="C00000"/>
              </a:buClr>
              <a:buNone/>
            </a:pPr>
            <a:r>
              <a:rPr lang="cs-CZ" sz="2400" b="1" dirty="0" smtClean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Vzdělávací oblasti</a:t>
            </a:r>
          </a:p>
          <a:p>
            <a:pPr marL="342900" lvl="1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cs-CZ" sz="2400" b="1" dirty="0">
                <a:solidFill>
                  <a:srgbClr val="418E96"/>
                </a:solidFill>
              </a:rPr>
              <a:t>Dítě a jeho tělo (oblast biologická)</a:t>
            </a:r>
            <a:endParaRPr lang="cs-CZ" sz="2400" dirty="0">
              <a:solidFill>
                <a:srgbClr val="418E96"/>
              </a:solidFill>
            </a:endParaRPr>
          </a:p>
          <a:p>
            <a:pPr>
              <a:lnSpc>
                <a:spcPct val="150000"/>
              </a:lnSpc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cs-CZ" sz="2400" b="1" dirty="0">
                <a:solidFill>
                  <a:srgbClr val="418E96"/>
                </a:solidFill>
              </a:rPr>
              <a:t>Dítě </a:t>
            </a:r>
            <a:r>
              <a:rPr lang="cs-CZ" sz="2400" b="1" dirty="0" smtClean="0">
                <a:solidFill>
                  <a:srgbClr val="418E96"/>
                </a:solidFill>
              </a:rPr>
              <a:t>a </a:t>
            </a:r>
            <a:r>
              <a:rPr lang="cs-CZ" sz="2400" b="1" dirty="0">
                <a:solidFill>
                  <a:srgbClr val="418E96"/>
                </a:solidFill>
              </a:rPr>
              <a:t>jeho psychika (oblast psychologická</a:t>
            </a:r>
            <a:r>
              <a:rPr lang="cs-CZ" sz="2400" b="1" dirty="0" smtClean="0">
                <a:solidFill>
                  <a:srgbClr val="418E96"/>
                </a:solidFill>
              </a:rPr>
              <a:t>)</a:t>
            </a:r>
          </a:p>
          <a:p>
            <a:pPr marL="7048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cs-CZ" b="1" dirty="0">
                <a:solidFill>
                  <a:srgbClr val="418E96"/>
                </a:solidFill>
              </a:rPr>
              <a:t>Jazyk a </a:t>
            </a:r>
            <a:r>
              <a:rPr lang="cs-CZ" b="1" dirty="0" smtClean="0">
                <a:solidFill>
                  <a:srgbClr val="418E96"/>
                </a:solidFill>
              </a:rPr>
              <a:t>řeč</a:t>
            </a:r>
          </a:p>
          <a:p>
            <a:pPr marL="7048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cs-CZ" b="1" dirty="0">
                <a:solidFill>
                  <a:srgbClr val="418E96"/>
                </a:solidFill>
              </a:rPr>
              <a:t>Poznávací schopnosti a funkce, představivost, fantazie, myšlenkové </a:t>
            </a:r>
            <a:r>
              <a:rPr lang="cs-CZ" b="1" dirty="0" smtClean="0">
                <a:solidFill>
                  <a:srgbClr val="418E96"/>
                </a:solidFill>
              </a:rPr>
              <a:t>operace</a:t>
            </a:r>
          </a:p>
          <a:p>
            <a:pPr marL="7048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cs-CZ" b="1" dirty="0" smtClean="0">
                <a:solidFill>
                  <a:srgbClr val="418E96"/>
                </a:solidFill>
              </a:rPr>
              <a:t>Sebepojetí</a:t>
            </a:r>
            <a:r>
              <a:rPr lang="cs-CZ" b="1" dirty="0">
                <a:solidFill>
                  <a:srgbClr val="418E96"/>
                </a:solidFill>
              </a:rPr>
              <a:t>, city, </a:t>
            </a:r>
            <a:r>
              <a:rPr lang="cs-CZ" b="1" dirty="0" smtClean="0">
                <a:solidFill>
                  <a:srgbClr val="418E96"/>
                </a:solidFill>
              </a:rPr>
              <a:t>vůle</a:t>
            </a:r>
          </a:p>
          <a:p>
            <a:pPr marL="342900" lvl="1" indent="-342900">
              <a:lnSpc>
                <a:spcPct val="150000"/>
              </a:lnSpc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cs-CZ" sz="2400" b="1" dirty="0">
                <a:solidFill>
                  <a:srgbClr val="418E96"/>
                </a:solidFill>
              </a:rPr>
              <a:t>Dítě a ten druhý (oblast interpersonální</a:t>
            </a:r>
            <a:r>
              <a:rPr lang="cs-CZ" sz="2400" b="1" dirty="0" smtClean="0">
                <a:solidFill>
                  <a:srgbClr val="418E96"/>
                </a:solidFill>
              </a:rPr>
              <a:t>)</a:t>
            </a:r>
          </a:p>
          <a:p>
            <a:pPr marL="342900" lvl="1" indent="-342900">
              <a:lnSpc>
                <a:spcPct val="150000"/>
              </a:lnSpc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cs-CZ" sz="2400" b="1" dirty="0">
                <a:solidFill>
                  <a:srgbClr val="418E96"/>
                </a:solidFill>
              </a:rPr>
              <a:t>Dítě a společnost (oblast sociálně-kulturní</a:t>
            </a:r>
            <a:r>
              <a:rPr lang="cs-CZ" sz="2400" b="1" dirty="0" smtClean="0">
                <a:solidFill>
                  <a:srgbClr val="418E96"/>
                </a:solidFill>
              </a:rPr>
              <a:t>)</a:t>
            </a:r>
          </a:p>
          <a:p>
            <a:pPr marL="342900" lvl="1" indent="-342900">
              <a:lnSpc>
                <a:spcPct val="150000"/>
              </a:lnSpc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cs-CZ" sz="2400" b="1" dirty="0">
                <a:solidFill>
                  <a:srgbClr val="418E96"/>
                </a:solidFill>
              </a:rPr>
              <a:t>Dítě a svět (oblast environmentální)</a:t>
            </a:r>
            <a:endParaRPr lang="cs-CZ" sz="2400" dirty="0">
              <a:solidFill>
                <a:srgbClr val="418E96"/>
              </a:solidFill>
            </a:endParaRPr>
          </a:p>
          <a:p>
            <a:pPr marL="342900" lvl="1" indent="-342900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cs-CZ" sz="2400" dirty="0">
              <a:solidFill>
                <a:srgbClr val="418E96"/>
              </a:solidFill>
            </a:endParaRP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cs-CZ" sz="1800" b="1" dirty="0"/>
          </a:p>
          <a:p>
            <a:pPr marL="0" indent="0">
              <a:buClr>
                <a:srgbClr val="C00000"/>
              </a:buClr>
              <a:buNone/>
            </a:pPr>
            <a:endParaRPr lang="cs-CZ" sz="1900" b="1" dirty="0" smtClean="0">
              <a:solidFill>
                <a:srgbClr val="418E9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844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71600" y="1165920"/>
            <a:ext cx="8172400" cy="5661248"/>
          </a:xfrm>
        </p:spPr>
        <p:txBody>
          <a:bodyPr>
            <a:normAutofit fontScale="77500" lnSpcReduction="20000"/>
          </a:bodyPr>
          <a:lstStyle/>
          <a:p>
            <a:pPr marL="0" indent="0">
              <a:buClr>
                <a:srgbClr val="C00000"/>
              </a:buClr>
              <a:buNone/>
            </a:pPr>
            <a:r>
              <a:rPr lang="cs-CZ" sz="3700" b="1" dirty="0">
                <a:ln>
                  <a:solidFill>
                    <a:srgbClr val="418E96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Oblasti výchovy a vzdělávání</a:t>
            </a:r>
            <a:r>
              <a:rPr lang="cs-CZ" sz="37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0" indent="0">
              <a:buClr>
                <a:srgbClr val="C00000"/>
              </a:buClr>
              <a:buNone/>
            </a:pPr>
            <a:r>
              <a:rPr lang="cs-CZ" sz="3500" b="1" dirty="0" smtClean="0">
                <a:ln>
                  <a:solidFill>
                    <a:srgbClr val="C00000"/>
                  </a:solidFill>
                </a:ln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Základní </a:t>
            </a:r>
            <a:r>
              <a:rPr lang="cs-CZ" sz="3500" b="1" dirty="0">
                <a:ln>
                  <a:solidFill>
                    <a:srgbClr val="C00000"/>
                  </a:solidFill>
                </a:ln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školství</a:t>
            </a:r>
          </a:p>
          <a:p>
            <a:pPr marL="0" indent="0">
              <a:buClr>
                <a:srgbClr val="C00000"/>
              </a:buClr>
              <a:buNone/>
            </a:pPr>
            <a:r>
              <a:rPr lang="cs-CZ" sz="3100" b="1" dirty="0" smtClean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cs-CZ" sz="3100" b="1" dirty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stupeň ZŠ </a:t>
            </a:r>
            <a:endParaRPr lang="cs-CZ" sz="3100" b="1" dirty="0" smtClean="0">
              <a:solidFill>
                <a:srgbClr val="418E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cs-CZ" sz="2600" b="1" dirty="0" smtClean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Vzdělávací obor </a:t>
            </a:r>
            <a:r>
              <a:rPr lang="cs-CZ" sz="2600" b="1" dirty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Člověk a jeho </a:t>
            </a:r>
            <a:r>
              <a:rPr lang="cs-CZ" sz="2600" b="1" dirty="0" smtClean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svět</a:t>
            </a:r>
            <a:r>
              <a:rPr lang="cs-CZ" sz="2600" dirty="0" smtClean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2600" dirty="0" smtClean="0">
                <a:solidFill>
                  <a:srgbClr val="418E96"/>
                </a:solidFill>
              </a:rPr>
              <a:t>– tematické okruhy:</a:t>
            </a:r>
            <a:endParaRPr lang="cs-CZ" sz="2600" dirty="0">
              <a:solidFill>
                <a:srgbClr val="418E96"/>
              </a:solidFill>
            </a:endParaRPr>
          </a:p>
          <a:p>
            <a:pPr marL="609600"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cs-CZ" sz="2600" dirty="0" smtClean="0">
                <a:solidFill>
                  <a:srgbClr val="418E96"/>
                </a:solidFill>
              </a:rPr>
              <a:t>Místo, kde žijeme</a:t>
            </a:r>
          </a:p>
          <a:p>
            <a:pPr marL="609600"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cs-CZ" sz="2600" dirty="0" smtClean="0">
                <a:solidFill>
                  <a:srgbClr val="418E96"/>
                </a:solidFill>
              </a:rPr>
              <a:t>Lidé kolem nás</a:t>
            </a:r>
          </a:p>
          <a:p>
            <a:pPr marL="609600"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cs-CZ" sz="2600" dirty="0" smtClean="0">
                <a:solidFill>
                  <a:srgbClr val="418E96"/>
                </a:solidFill>
              </a:rPr>
              <a:t>Lidé a čas</a:t>
            </a:r>
          </a:p>
          <a:p>
            <a:pPr marL="609600"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cs-CZ" sz="2600" dirty="0" smtClean="0">
                <a:solidFill>
                  <a:srgbClr val="418E96"/>
                </a:solidFill>
              </a:rPr>
              <a:t>Rozmanitost přírody</a:t>
            </a:r>
          </a:p>
          <a:p>
            <a:pPr marL="609600"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cs-CZ" sz="2600" dirty="0" smtClean="0">
                <a:solidFill>
                  <a:srgbClr val="418E96"/>
                </a:solidFill>
              </a:rPr>
              <a:t>Člověk a jeho zdraví</a:t>
            </a:r>
          </a:p>
          <a:p>
            <a:pPr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cs-CZ" sz="2600" b="1" dirty="0" smtClean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Cílové zaměření</a:t>
            </a:r>
          </a:p>
          <a:p>
            <a:pPr marL="447675" lvl="0" indent="-180975">
              <a:spcBef>
                <a:spcPts val="600"/>
              </a:spcBef>
              <a:buClr>
                <a:srgbClr val="C00000"/>
              </a:buClr>
              <a:buFont typeface="Calibri" panose="020F0502020204030204" pitchFamily="34" charset="0"/>
              <a:buChar char="-"/>
            </a:pPr>
            <a:r>
              <a:rPr lang="cs-CZ" sz="2500" dirty="0" smtClean="0">
                <a:solidFill>
                  <a:srgbClr val="418E96"/>
                </a:solidFill>
              </a:rPr>
              <a:t>rozdíly </a:t>
            </a:r>
            <a:r>
              <a:rPr lang="cs-CZ" sz="2500" dirty="0">
                <a:solidFill>
                  <a:srgbClr val="418E96"/>
                </a:solidFill>
              </a:rPr>
              <a:t>mezi </a:t>
            </a:r>
            <a:r>
              <a:rPr lang="cs-CZ" sz="2500" dirty="0" smtClean="0">
                <a:solidFill>
                  <a:srgbClr val="418E96"/>
                </a:solidFill>
              </a:rPr>
              <a:t>lidmi,</a:t>
            </a:r>
          </a:p>
          <a:p>
            <a:pPr marL="447675" lvl="0" indent="-180975">
              <a:spcBef>
                <a:spcPts val="600"/>
              </a:spcBef>
              <a:buClr>
                <a:srgbClr val="C00000"/>
              </a:buClr>
              <a:buFont typeface="Calibri" panose="020F0502020204030204" pitchFamily="34" charset="0"/>
              <a:buChar char="-"/>
            </a:pPr>
            <a:r>
              <a:rPr lang="cs-CZ" sz="2500" dirty="0" smtClean="0">
                <a:solidFill>
                  <a:srgbClr val="418E96"/>
                </a:solidFill>
              </a:rPr>
              <a:t>kulturní </a:t>
            </a:r>
            <a:r>
              <a:rPr lang="cs-CZ" sz="2500" dirty="0">
                <a:solidFill>
                  <a:srgbClr val="418E96"/>
                </a:solidFill>
              </a:rPr>
              <a:t>a </a:t>
            </a:r>
            <a:r>
              <a:rPr lang="cs-CZ" sz="2500" dirty="0" smtClean="0">
                <a:solidFill>
                  <a:srgbClr val="418E96"/>
                </a:solidFill>
              </a:rPr>
              <a:t>tolerantní </a:t>
            </a:r>
            <a:r>
              <a:rPr lang="cs-CZ" sz="2500" dirty="0">
                <a:solidFill>
                  <a:srgbClr val="418E96"/>
                </a:solidFill>
              </a:rPr>
              <a:t>chování a jednání na základě respektu </a:t>
            </a:r>
            <a:r>
              <a:rPr lang="cs-CZ" sz="2500" dirty="0" smtClean="0">
                <a:solidFill>
                  <a:srgbClr val="418E96"/>
                </a:solidFill>
              </a:rPr>
              <a:t>a pravidel soužití,</a:t>
            </a:r>
          </a:p>
          <a:p>
            <a:pPr marL="447675" lvl="0" indent="-180975">
              <a:spcBef>
                <a:spcPts val="600"/>
              </a:spcBef>
              <a:buClr>
                <a:srgbClr val="C00000"/>
              </a:buClr>
              <a:buFont typeface="Calibri" panose="020F0502020204030204" pitchFamily="34" charset="0"/>
              <a:buChar char="-"/>
            </a:pPr>
            <a:r>
              <a:rPr lang="cs-CZ" sz="2500" dirty="0" smtClean="0">
                <a:solidFill>
                  <a:srgbClr val="418E96"/>
                </a:solidFill>
              </a:rPr>
              <a:t>samostatné </a:t>
            </a:r>
            <a:r>
              <a:rPr lang="cs-CZ" sz="2500" dirty="0">
                <a:solidFill>
                  <a:srgbClr val="418E96"/>
                </a:solidFill>
              </a:rPr>
              <a:t>a </a:t>
            </a:r>
            <a:r>
              <a:rPr lang="cs-CZ" sz="2500" dirty="0" smtClean="0">
                <a:solidFill>
                  <a:srgbClr val="418E96"/>
                </a:solidFill>
              </a:rPr>
              <a:t>sebevědomé </a:t>
            </a:r>
            <a:r>
              <a:rPr lang="cs-CZ" sz="2500" dirty="0">
                <a:solidFill>
                  <a:srgbClr val="418E96"/>
                </a:solidFill>
              </a:rPr>
              <a:t>vystupování a jednání,  </a:t>
            </a:r>
            <a:endParaRPr lang="cs-CZ" sz="2500" dirty="0" smtClean="0">
              <a:solidFill>
                <a:srgbClr val="418E96"/>
              </a:solidFill>
            </a:endParaRPr>
          </a:p>
          <a:p>
            <a:pPr marL="447675" lvl="0" indent="-180975">
              <a:spcBef>
                <a:spcPts val="600"/>
              </a:spcBef>
              <a:buClr>
                <a:srgbClr val="C00000"/>
              </a:buClr>
              <a:buFont typeface="Calibri" panose="020F0502020204030204" pitchFamily="34" charset="0"/>
              <a:buChar char="-"/>
            </a:pPr>
            <a:r>
              <a:rPr lang="cs-CZ" sz="2500" dirty="0" smtClean="0">
                <a:solidFill>
                  <a:srgbClr val="418E96"/>
                </a:solidFill>
              </a:rPr>
              <a:t>efektivní </a:t>
            </a:r>
            <a:r>
              <a:rPr lang="cs-CZ" sz="2500" dirty="0">
                <a:solidFill>
                  <a:srgbClr val="418E96"/>
                </a:solidFill>
              </a:rPr>
              <a:t>a bezkonfliktní komunikaci v méně běžných situacích, </a:t>
            </a:r>
          </a:p>
          <a:p>
            <a:pPr marL="447675" lvl="0" indent="-180975">
              <a:spcBef>
                <a:spcPts val="600"/>
              </a:spcBef>
              <a:buClr>
                <a:srgbClr val="C00000"/>
              </a:buClr>
              <a:buFont typeface="Calibri" panose="020F0502020204030204" pitchFamily="34" charset="0"/>
              <a:buChar char="-"/>
            </a:pPr>
            <a:r>
              <a:rPr lang="cs-CZ" sz="2500" dirty="0" smtClean="0">
                <a:solidFill>
                  <a:srgbClr val="418E96"/>
                </a:solidFill>
              </a:rPr>
              <a:t>bezpečná </a:t>
            </a:r>
            <a:r>
              <a:rPr lang="cs-CZ" sz="2500" dirty="0">
                <a:solidFill>
                  <a:srgbClr val="418E96"/>
                </a:solidFill>
              </a:rPr>
              <a:t>komunikaci prostřednictvím elektronických </a:t>
            </a:r>
            <a:r>
              <a:rPr lang="cs-CZ" sz="2500" dirty="0" smtClean="0">
                <a:solidFill>
                  <a:srgbClr val="418E96"/>
                </a:solidFill>
              </a:rPr>
              <a:t>médií,</a:t>
            </a:r>
          </a:p>
          <a:p>
            <a:pPr marL="447675" lvl="0" indent="-180975">
              <a:spcBef>
                <a:spcPts val="600"/>
              </a:spcBef>
              <a:buClr>
                <a:srgbClr val="C00000"/>
              </a:buClr>
              <a:buFont typeface="Calibri" panose="020F0502020204030204" pitchFamily="34" charset="0"/>
              <a:buChar char="-"/>
            </a:pPr>
            <a:r>
              <a:rPr lang="cs-CZ" sz="2500" dirty="0" smtClean="0">
                <a:solidFill>
                  <a:srgbClr val="418E96"/>
                </a:solidFill>
              </a:rPr>
              <a:t>poznávání </a:t>
            </a:r>
            <a:r>
              <a:rPr lang="cs-CZ" sz="2500" dirty="0">
                <a:solidFill>
                  <a:srgbClr val="418E96"/>
                </a:solidFill>
              </a:rPr>
              <a:t>a upevňování preventivního chování, účelného rozhodování a jednání v různých situacích ohrožení vlastního zdraví a bezpečnosti i zdraví a bezpečnosti druhých, včetně chování při mimořádných událostech.</a:t>
            </a:r>
          </a:p>
          <a:p>
            <a:pPr marL="977900" indent="-255588">
              <a:spcBef>
                <a:spcPts val="0"/>
              </a:spcBef>
              <a:buClr>
                <a:srgbClr val="C00000"/>
              </a:buClr>
              <a:buFont typeface="Calibri" panose="020F0502020204030204" pitchFamily="34" charset="0"/>
              <a:buChar char="-"/>
            </a:pPr>
            <a:endParaRPr lang="cs-CZ" sz="2400" b="1" dirty="0">
              <a:solidFill>
                <a:srgbClr val="418E96"/>
              </a:solidFill>
            </a:endParaRPr>
          </a:p>
          <a:p>
            <a:pPr marL="0" indent="0">
              <a:buClr>
                <a:srgbClr val="C00000"/>
              </a:buClr>
              <a:buNone/>
            </a:pPr>
            <a:endParaRPr lang="cs-CZ" sz="2400" b="1" dirty="0" smtClean="0">
              <a:solidFill>
                <a:srgbClr val="418E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62511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5616" y="1196752"/>
            <a:ext cx="7571184" cy="5661248"/>
          </a:xfrm>
        </p:spPr>
        <p:txBody>
          <a:bodyPr>
            <a:normAutofit fontScale="32500" lnSpcReduction="20000"/>
          </a:bodyPr>
          <a:lstStyle/>
          <a:p>
            <a:pPr marL="0" indent="0">
              <a:buClr>
                <a:srgbClr val="C00000"/>
              </a:buClr>
              <a:buNone/>
            </a:pPr>
            <a:r>
              <a:rPr lang="cs-CZ" sz="8900" b="1" dirty="0">
                <a:ln>
                  <a:solidFill>
                    <a:srgbClr val="418E96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Oblasti výchovy a vzdělávání</a:t>
            </a:r>
            <a:r>
              <a:rPr lang="cs-CZ" sz="8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0" indent="0">
              <a:buClr>
                <a:srgbClr val="C00000"/>
              </a:buClr>
              <a:buNone/>
            </a:pPr>
            <a:r>
              <a:rPr lang="cs-CZ" sz="8300" b="1" dirty="0">
                <a:ln>
                  <a:solidFill>
                    <a:srgbClr val="C00000"/>
                  </a:solidFill>
                </a:ln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Základní školství</a:t>
            </a:r>
          </a:p>
          <a:p>
            <a:pPr marL="0" indent="0">
              <a:buClr>
                <a:srgbClr val="C00000"/>
              </a:buClr>
              <a:buNone/>
            </a:pPr>
            <a:r>
              <a:rPr lang="cs-CZ" sz="7400" b="1" dirty="0" smtClean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</a:t>
            </a:r>
            <a:r>
              <a:rPr lang="cs-CZ" sz="7400" b="1" dirty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stupeň ZŠ </a:t>
            </a:r>
            <a:endParaRPr lang="cs-CZ" sz="7400" b="1" dirty="0" smtClean="0">
              <a:solidFill>
                <a:srgbClr val="418E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cs-CZ" sz="6200" b="1" dirty="0" smtClean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Vzdělávací </a:t>
            </a:r>
            <a:r>
              <a:rPr lang="cs-CZ" sz="6200" b="1" dirty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obor </a:t>
            </a:r>
            <a:r>
              <a:rPr lang="cs-CZ" sz="6200" b="1" dirty="0" smtClean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Výchova ke zdraví</a:t>
            </a:r>
            <a:r>
              <a:rPr lang="cs-CZ" sz="6200" dirty="0" smtClean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6200" dirty="0">
                <a:solidFill>
                  <a:srgbClr val="418E96"/>
                </a:solidFill>
              </a:rPr>
              <a:t>– </a:t>
            </a:r>
            <a:r>
              <a:rPr lang="cs-CZ" sz="6200" dirty="0" smtClean="0">
                <a:solidFill>
                  <a:srgbClr val="418E96"/>
                </a:solidFill>
              </a:rPr>
              <a:t>vzdělávací </a:t>
            </a:r>
            <a:r>
              <a:rPr lang="cs-CZ" sz="6200" dirty="0">
                <a:solidFill>
                  <a:srgbClr val="418E96"/>
                </a:solidFill>
              </a:rPr>
              <a:t>okruhy:</a:t>
            </a:r>
          </a:p>
          <a:p>
            <a:pPr marL="447675" indent="-180975"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cs-CZ" sz="5800" dirty="0" smtClean="0">
                <a:solidFill>
                  <a:srgbClr val="418E96"/>
                </a:solidFill>
              </a:rPr>
              <a:t>Vztahy mezi lidmi a formy soužití</a:t>
            </a:r>
            <a:endParaRPr lang="cs-CZ" sz="5800" dirty="0">
              <a:solidFill>
                <a:srgbClr val="418E96"/>
              </a:solidFill>
            </a:endParaRPr>
          </a:p>
          <a:p>
            <a:pPr marL="447675" indent="-180975"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cs-CZ" sz="5800" dirty="0" smtClean="0">
                <a:solidFill>
                  <a:srgbClr val="418E96"/>
                </a:solidFill>
              </a:rPr>
              <a:t>Změny v životě člověka na jejich reflexe</a:t>
            </a:r>
            <a:endParaRPr lang="cs-CZ" sz="5800" dirty="0">
              <a:solidFill>
                <a:srgbClr val="418E96"/>
              </a:solidFill>
            </a:endParaRPr>
          </a:p>
          <a:p>
            <a:pPr marL="447675" indent="-180975"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cs-CZ" sz="5800" dirty="0" smtClean="0">
                <a:solidFill>
                  <a:srgbClr val="418E96"/>
                </a:solidFill>
              </a:rPr>
              <a:t>Zdravý způsob života a péče o zdraví</a:t>
            </a:r>
            <a:endParaRPr lang="cs-CZ" sz="5800" dirty="0">
              <a:solidFill>
                <a:srgbClr val="418E96"/>
              </a:solidFill>
            </a:endParaRPr>
          </a:p>
          <a:p>
            <a:pPr marL="447675" indent="-180975"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cs-CZ" sz="5800" dirty="0" smtClean="0">
                <a:solidFill>
                  <a:srgbClr val="418E96"/>
                </a:solidFill>
              </a:rPr>
              <a:t>Rizika ohrožující zdraví a jejich prevence</a:t>
            </a:r>
            <a:endParaRPr lang="cs-CZ" sz="5800" dirty="0">
              <a:solidFill>
                <a:srgbClr val="418E96"/>
              </a:solidFill>
            </a:endParaRPr>
          </a:p>
          <a:p>
            <a:pPr marL="447675" indent="-180975"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cs-CZ" sz="5800" dirty="0" smtClean="0">
                <a:solidFill>
                  <a:srgbClr val="418E96"/>
                </a:solidFill>
              </a:rPr>
              <a:t>Hodnota a podpora zdraví</a:t>
            </a:r>
          </a:p>
          <a:p>
            <a:pPr marL="447675" indent="-180975"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cs-CZ" sz="5800" dirty="0" smtClean="0">
                <a:solidFill>
                  <a:srgbClr val="418E96"/>
                </a:solidFill>
              </a:rPr>
              <a:t>Osobnostní a sociální rozvoj</a:t>
            </a:r>
            <a:endParaRPr lang="cs-CZ" sz="5800" dirty="0">
              <a:solidFill>
                <a:srgbClr val="418E96"/>
              </a:solidFill>
            </a:endParaRPr>
          </a:p>
          <a:p>
            <a:pPr>
              <a:spcBef>
                <a:spcPts val="300"/>
              </a:spcBef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cs-CZ" sz="6200" b="1" dirty="0" smtClean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Cílové zaměření</a:t>
            </a:r>
          </a:p>
          <a:p>
            <a:pPr marL="447675" lvl="0" indent="-180975">
              <a:spcBef>
                <a:spcPts val="600"/>
              </a:spcBef>
              <a:buClr>
                <a:srgbClr val="C00000"/>
              </a:buClr>
              <a:buFont typeface="Calibri" panose="020F0502020204030204" pitchFamily="34" charset="0"/>
              <a:buChar char="-"/>
            </a:pPr>
            <a:r>
              <a:rPr lang="cs-CZ" sz="5500" dirty="0">
                <a:solidFill>
                  <a:srgbClr val="418E96"/>
                </a:solidFill>
              </a:rPr>
              <a:t>z</a:t>
            </a:r>
            <a:r>
              <a:rPr lang="cs-CZ" sz="5500" dirty="0" smtClean="0">
                <a:solidFill>
                  <a:srgbClr val="418E96"/>
                </a:solidFill>
              </a:rPr>
              <a:t>draví jako důležitá hodnota;</a:t>
            </a:r>
            <a:endParaRPr lang="cs-CZ" sz="5500" dirty="0">
              <a:solidFill>
                <a:srgbClr val="418E96"/>
              </a:solidFill>
            </a:endParaRPr>
          </a:p>
          <a:p>
            <a:pPr marL="447675" indent="-180975">
              <a:spcBef>
                <a:spcPts val="600"/>
              </a:spcBef>
              <a:buClr>
                <a:srgbClr val="C00000"/>
              </a:buClr>
              <a:buFont typeface="Calibri" panose="020F0502020204030204" pitchFamily="34" charset="0"/>
              <a:buChar char="-"/>
            </a:pPr>
            <a:r>
              <a:rPr lang="cs-CZ" sz="5500" dirty="0">
                <a:solidFill>
                  <a:srgbClr val="418E96"/>
                </a:solidFill>
              </a:rPr>
              <a:t>poznávání člověka jako jedince závislého v jednotlivých etapách života na způsobu vlastního jednání a rozhodování, na úrovni mezilidských vztahů i na kvalitě </a:t>
            </a:r>
            <a:r>
              <a:rPr lang="cs-CZ" sz="5500" dirty="0" smtClean="0">
                <a:solidFill>
                  <a:srgbClr val="418E96"/>
                </a:solidFill>
              </a:rPr>
              <a:t>prostředí;</a:t>
            </a:r>
            <a:endParaRPr lang="cs-CZ" sz="5500" dirty="0">
              <a:solidFill>
                <a:srgbClr val="418E96"/>
              </a:solidFill>
            </a:endParaRPr>
          </a:p>
          <a:p>
            <a:pPr marL="447675" lvl="0" indent="-180975">
              <a:spcBef>
                <a:spcPts val="600"/>
              </a:spcBef>
              <a:buClr>
                <a:srgbClr val="C00000"/>
              </a:buClr>
              <a:buFont typeface="Calibri" panose="020F0502020204030204" pitchFamily="34" charset="0"/>
              <a:buChar char="-"/>
            </a:pPr>
            <a:r>
              <a:rPr lang="cs-CZ" sz="5500" dirty="0" smtClean="0">
                <a:solidFill>
                  <a:srgbClr val="418E96"/>
                </a:solidFill>
              </a:rPr>
              <a:t>orientace v tom, co je zdravé a co není;</a:t>
            </a:r>
            <a:r>
              <a:rPr lang="cs-CZ" sz="5500" dirty="0">
                <a:solidFill>
                  <a:srgbClr val="418E96"/>
                </a:solidFill>
              </a:rPr>
              <a:t> </a:t>
            </a:r>
          </a:p>
          <a:p>
            <a:pPr marL="447675" lvl="0" indent="-180975">
              <a:spcBef>
                <a:spcPts val="600"/>
              </a:spcBef>
              <a:buClr>
                <a:srgbClr val="C00000"/>
              </a:buClr>
              <a:buFont typeface="Calibri" panose="020F0502020204030204" pitchFamily="34" charset="0"/>
              <a:buChar char="-"/>
            </a:pPr>
            <a:r>
              <a:rPr lang="cs-CZ" sz="5500" dirty="0" smtClean="0">
                <a:solidFill>
                  <a:srgbClr val="418E96"/>
                </a:solidFill>
              </a:rPr>
              <a:t>preventivní postupy </a:t>
            </a:r>
            <a:r>
              <a:rPr lang="cs-CZ" sz="5500" dirty="0">
                <a:solidFill>
                  <a:srgbClr val="418E96"/>
                </a:solidFill>
              </a:rPr>
              <a:t>pro ovlivňování </a:t>
            </a:r>
            <a:r>
              <a:rPr lang="cs-CZ" sz="5500" dirty="0" smtClean="0">
                <a:solidFill>
                  <a:srgbClr val="418E96"/>
                </a:solidFill>
              </a:rPr>
              <a:t>zdraví;</a:t>
            </a:r>
            <a:endParaRPr lang="cs-CZ" sz="5500" dirty="0">
              <a:solidFill>
                <a:srgbClr val="418E96"/>
              </a:solidFill>
            </a:endParaRPr>
          </a:p>
          <a:p>
            <a:pPr marL="447675" lvl="0" indent="-180975">
              <a:spcBef>
                <a:spcPts val="600"/>
              </a:spcBef>
              <a:buClr>
                <a:srgbClr val="C00000"/>
              </a:buClr>
              <a:buFont typeface="Calibri" panose="020F0502020204030204" pitchFamily="34" charset="0"/>
              <a:buChar char="-"/>
            </a:pPr>
            <a:r>
              <a:rPr lang="cs-CZ" sz="5500" dirty="0">
                <a:solidFill>
                  <a:srgbClr val="418E96"/>
                </a:solidFill>
              </a:rPr>
              <a:t>propojování činností a jednání souvisejících se zdravím a zdravými mezilidskými vztahy se </a:t>
            </a:r>
            <a:r>
              <a:rPr lang="cs-CZ" sz="5500" dirty="0" smtClean="0">
                <a:solidFill>
                  <a:srgbClr val="418E96"/>
                </a:solidFill>
              </a:rPr>
              <a:t>zákl. </a:t>
            </a:r>
            <a:r>
              <a:rPr lang="cs-CZ" sz="5500" dirty="0">
                <a:solidFill>
                  <a:srgbClr val="418E96"/>
                </a:solidFill>
              </a:rPr>
              <a:t>etickými a morálními postoji, s volním </a:t>
            </a:r>
            <a:r>
              <a:rPr lang="cs-CZ" sz="5500" dirty="0" smtClean="0">
                <a:solidFill>
                  <a:srgbClr val="418E96"/>
                </a:solidFill>
              </a:rPr>
              <a:t>úsilím …</a:t>
            </a:r>
            <a:endParaRPr lang="cs-CZ" sz="5500" dirty="0">
              <a:solidFill>
                <a:srgbClr val="418E96"/>
              </a:solidFill>
            </a:endParaRPr>
          </a:p>
          <a:p>
            <a:pPr marL="0" indent="0">
              <a:spcBef>
                <a:spcPts val="1200"/>
              </a:spcBef>
              <a:buClr>
                <a:schemeClr val="accent1"/>
              </a:buClr>
              <a:buNone/>
            </a:pPr>
            <a:endParaRPr lang="cs-CZ" sz="33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99844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71600" y="1196752"/>
            <a:ext cx="8172400" cy="5661248"/>
          </a:xfrm>
        </p:spPr>
        <p:txBody>
          <a:bodyPr>
            <a:normAutofit fontScale="62500" lnSpcReduction="20000"/>
          </a:bodyPr>
          <a:lstStyle/>
          <a:p>
            <a:pPr marL="0" indent="0">
              <a:buClr>
                <a:srgbClr val="C00000"/>
              </a:buClr>
              <a:buNone/>
            </a:pPr>
            <a:r>
              <a:rPr lang="cs-CZ" sz="4600" b="1" dirty="0">
                <a:ln>
                  <a:solidFill>
                    <a:srgbClr val="418E96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Oblasti výchovy a vzdělávání</a:t>
            </a:r>
            <a:r>
              <a:rPr lang="cs-CZ" sz="4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0" indent="0">
              <a:buClr>
                <a:srgbClr val="C00000"/>
              </a:buClr>
              <a:buNone/>
            </a:pPr>
            <a:r>
              <a:rPr lang="cs-CZ" sz="3900" b="1" dirty="0" smtClean="0">
                <a:ln>
                  <a:solidFill>
                    <a:srgbClr val="C00000"/>
                  </a:solidFill>
                </a:ln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Střední </a:t>
            </a:r>
            <a:r>
              <a:rPr lang="cs-CZ" sz="3900" b="1" dirty="0">
                <a:ln>
                  <a:solidFill>
                    <a:srgbClr val="C00000"/>
                  </a:solidFill>
                </a:ln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školství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cs-CZ" sz="3200" b="1" dirty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Vzdělávací obor Výchova ke zdraví</a:t>
            </a:r>
            <a:r>
              <a:rPr lang="cs-CZ" sz="3200" dirty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3200" dirty="0">
                <a:solidFill>
                  <a:srgbClr val="418E96"/>
                </a:solidFill>
              </a:rPr>
              <a:t>– vzdělávací okruhy</a:t>
            </a:r>
            <a:r>
              <a:rPr lang="cs-CZ" sz="3200" dirty="0" smtClean="0">
                <a:solidFill>
                  <a:srgbClr val="418E96"/>
                </a:solidFill>
              </a:rPr>
              <a:t>:</a:t>
            </a:r>
          </a:p>
          <a:p>
            <a:pPr marL="447675" indent="-266700">
              <a:spcBef>
                <a:spcPts val="30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cs-CZ" sz="2700" dirty="0" smtClean="0">
                <a:solidFill>
                  <a:srgbClr val="418E96"/>
                </a:solidFill>
              </a:rPr>
              <a:t>Zdravý způsob života a péče o zdraví</a:t>
            </a:r>
          </a:p>
          <a:p>
            <a:pPr marL="447675" indent="-266700"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cs-CZ" sz="2700" dirty="0" smtClean="0">
                <a:solidFill>
                  <a:srgbClr val="418E96"/>
                </a:solidFill>
              </a:rPr>
              <a:t>Vztahy mezi lidmi a formy soužití</a:t>
            </a:r>
          </a:p>
          <a:p>
            <a:pPr marL="447675" indent="-266700"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cs-CZ" sz="2700" dirty="0" smtClean="0">
                <a:solidFill>
                  <a:srgbClr val="418E96"/>
                </a:solidFill>
              </a:rPr>
              <a:t>Změny v životě člověka a jejich reflexe</a:t>
            </a:r>
          </a:p>
          <a:p>
            <a:pPr marL="447675" indent="-266700"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cs-CZ" sz="2700" dirty="0" smtClean="0">
                <a:solidFill>
                  <a:srgbClr val="418E96"/>
                </a:solidFill>
              </a:rPr>
              <a:t>Rizika ohrožující zdraví a jejich prevence</a:t>
            </a:r>
          </a:p>
          <a:p>
            <a:pPr marL="447675" indent="-266700"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cs-CZ" sz="2700" dirty="0" smtClean="0">
                <a:solidFill>
                  <a:srgbClr val="418E96"/>
                </a:solidFill>
              </a:rPr>
              <a:t>Ochrana člověka za mimořádných událostí</a:t>
            </a:r>
            <a:endParaRPr lang="cs-CZ" sz="2700" dirty="0">
              <a:solidFill>
                <a:srgbClr val="418E96"/>
              </a:solidFill>
            </a:endParaRPr>
          </a:p>
          <a:p>
            <a:pPr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cs-CZ" sz="3200" b="1" dirty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Cílové </a:t>
            </a:r>
            <a:r>
              <a:rPr lang="cs-CZ" sz="3200" b="1" dirty="0" smtClean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zaměření</a:t>
            </a:r>
          </a:p>
          <a:p>
            <a:pPr indent="-161925">
              <a:spcBef>
                <a:spcPts val="0"/>
              </a:spcBef>
              <a:buClr>
                <a:srgbClr val="C00000"/>
              </a:buClr>
              <a:buFont typeface="Calibri" panose="020F0502020204030204" pitchFamily="34" charset="0"/>
              <a:buChar char="-"/>
            </a:pPr>
            <a:r>
              <a:rPr lang="cs-CZ" sz="2700" dirty="0">
                <a:solidFill>
                  <a:srgbClr val="418E96"/>
                </a:solidFill>
              </a:rPr>
              <a:t>poznávání tělesných, duševních a sociálních potřeb i důsledků jejich naplňování či neuspokojování;</a:t>
            </a:r>
          </a:p>
          <a:p>
            <a:pPr indent="-161925">
              <a:spcBef>
                <a:spcPts val="200"/>
              </a:spcBef>
              <a:buClr>
                <a:srgbClr val="C00000"/>
              </a:buClr>
              <a:buFont typeface="Calibri" panose="020F0502020204030204" pitchFamily="34" charset="0"/>
              <a:buChar char="-"/>
            </a:pPr>
            <a:r>
              <a:rPr lang="cs-CZ" sz="2700" dirty="0">
                <a:solidFill>
                  <a:srgbClr val="418E96"/>
                </a:solidFill>
              </a:rPr>
              <a:t>poznávání životních hodnot a formování odpovídajících postojů souvisejících se zdravím</a:t>
            </a:r>
          </a:p>
          <a:p>
            <a:pPr marL="361950" indent="-95250">
              <a:spcBef>
                <a:spcPts val="0"/>
              </a:spcBef>
              <a:buClr>
                <a:srgbClr val="C00000"/>
              </a:buClr>
              <a:buNone/>
            </a:pPr>
            <a:r>
              <a:rPr lang="cs-CZ" sz="2700" dirty="0" smtClean="0">
                <a:solidFill>
                  <a:srgbClr val="418E96"/>
                </a:solidFill>
              </a:rPr>
              <a:t>  a </a:t>
            </a:r>
            <a:r>
              <a:rPr lang="cs-CZ" sz="2700" dirty="0">
                <a:solidFill>
                  <a:srgbClr val="418E96"/>
                </a:solidFill>
              </a:rPr>
              <a:t>mezilidskými vztahy;</a:t>
            </a:r>
          </a:p>
          <a:p>
            <a:pPr indent="-161925">
              <a:spcBef>
                <a:spcPts val="200"/>
              </a:spcBef>
              <a:buClr>
                <a:srgbClr val="C00000"/>
              </a:buClr>
              <a:buFont typeface="Calibri" panose="020F0502020204030204" pitchFamily="34" charset="0"/>
              <a:buChar char="-"/>
            </a:pPr>
            <a:r>
              <a:rPr lang="cs-CZ" sz="2700" dirty="0">
                <a:solidFill>
                  <a:srgbClr val="418E96"/>
                </a:solidFill>
              </a:rPr>
              <a:t>přebírání odpovědnosti za zdraví, bezpečnost a kvalitu životního prostředí;</a:t>
            </a:r>
          </a:p>
          <a:p>
            <a:pPr indent="-161925">
              <a:spcBef>
                <a:spcPts val="200"/>
              </a:spcBef>
              <a:buClr>
                <a:srgbClr val="C00000"/>
              </a:buClr>
              <a:buFont typeface="Calibri" panose="020F0502020204030204" pitchFamily="34" charset="0"/>
              <a:buChar char="-"/>
            </a:pPr>
            <a:r>
              <a:rPr lang="cs-CZ" sz="2700" dirty="0" smtClean="0">
                <a:solidFill>
                  <a:srgbClr val="418E96"/>
                </a:solidFill>
              </a:rPr>
              <a:t>uplatňování </a:t>
            </a:r>
            <a:r>
              <a:rPr lang="cs-CZ" sz="2700" dirty="0">
                <a:solidFill>
                  <a:srgbClr val="418E96"/>
                </a:solidFill>
              </a:rPr>
              <a:t>zdravého způsobu života a aktivní podpory zdraví: zařazování osvědčených </a:t>
            </a:r>
            <a:r>
              <a:rPr lang="cs-CZ" sz="2700" dirty="0" smtClean="0">
                <a:solidFill>
                  <a:srgbClr val="418E96"/>
                </a:solidFill>
              </a:rPr>
              <a:t>činností a </a:t>
            </a:r>
            <a:r>
              <a:rPr lang="cs-CZ" sz="2700" dirty="0">
                <a:solidFill>
                  <a:srgbClr val="418E96"/>
                </a:solidFill>
              </a:rPr>
              <a:t>postupů z oblasti hygieny, stravování, pohybu, osobního bezpečí, partnerských vztahů;</a:t>
            </a:r>
          </a:p>
          <a:p>
            <a:pPr indent="-161925">
              <a:spcBef>
                <a:spcPts val="200"/>
              </a:spcBef>
              <a:buClr>
                <a:srgbClr val="C00000"/>
              </a:buClr>
              <a:buFont typeface="Calibri" panose="020F0502020204030204" pitchFamily="34" charset="0"/>
              <a:buChar char="-"/>
            </a:pPr>
            <a:r>
              <a:rPr lang="cs-CZ" sz="2700" dirty="0" smtClean="0">
                <a:solidFill>
                  <a:srgbClr val="418E96"/>
                </a:solidFill>
              </a:rPr>
              <a:t>zprostředkování </a:t>
            </a:r>
            <a:r>
              <a:rPr lang="cs-CZ" sz="2700" dirty="0">
                <a:solidFill>
                  <a:srgbClr val="418E96"/>
                </a:solidFill>
              </a:rPr>
              <a:t>vhledu do života dospělých a rodiny a k uplatňování zákonnosti, tolerance, </a:t>
            </a:r>
            <a:r>
              <a:rPr lang="cs-CZ" sz="2700" dirty="0" smtClean="0">
                <a:solidFill>
                  <a:srgbClr val="418E96"/>
                </a:solidFill>
              </a:rPr>
              <a:t>respektu a </a:t>
            </a:r>
            <a:r>
              <a:rPr lang="cs-CZ" sz="2700" dirty="0">
                <a:solidFill>
                  <a:srgbClr val="418E96"/>
                </a:solidFill>
              </a:rPr>
              <a:t>pomoci jako předpokladu bezkonfliktního partnerského vztahu a rodinného života;</a:t>
            </a:r>
          </a:p>
          <a:p>
            <a:pPr indent="-161925">
              <a:spcBef>
                <a:spcPts val="200"/>
              </a:spcBef>
              <a:buClr>
                <a:srgbClr val="C00000"/>
              </a:buClr>
              <a:buFont typeface="Calibri" panose="020F0502020204030204" pitchFamily="34" charset="0"/>
              <a:buChar char="-"/>
            </a:pPr>
            <a:r>
              <a:rPr lang="cs-CZ" sz="2700" dirty="0">
                <a:solidFill>
                  <a:srgbClr val="418E96"/>
                </a:solidFill>
              </a:rPr>
              <a:t>aktivní </a:t>
            </a:r>
            <a:r>
              <a:rPr lang="cs-CZ" sz="2700" dirty="0" smtClean="0">
                <a:solidFill>
                  <a:srgbClr val="418E96"/>
                </a:solidFill>
              </a:rPr>
              <a:t>ochrana </a:t>
            </a:r>
            <a:r>
              <a:rPr lang="cs-CZ" sz="2700" dirty="0">
                <a:solidFill>
                  <a:srgbClr val="418E96"/>
                </a:solidFill>
              </a:rPr>
              <a:t>zdraví před návykovými látkami a jinými škodlivinami;</a:t>
            </a:r>
          </a:p>
          <a:p>
            <a:pPr indent="-161925">
              <a:spcBef>
                <a:spcPts val="200"/>
              </a:spcBef>
              <a:buClr>
                <a:srgbClr val="C00000"/>
              </a:buClr>
              <a:buFont typeface="Calibri" panose="020F0502020204030204" pitchFamily="34" charset="0"/>
              <a:buChar char="-"/>
            </a:pPr>
            <a:r>
              <a:rPr lang="cs-CZ" sz="2700" dirty="0">
                <a:solidFill>
                  <a:srgbClr val="418E96"/>
                </a:solidFill>
              </a:rPr>
              <a:t>osvojení způsobů účelného chování a poskytnutí (zajištění) nezbytné pomoci v situacích ohrožení </a:t>
            </a:r>
            <a:r>
              <a:rPr lang="cs-CZ" sz="2700" dirty="0" smtClean="0">
                <a:solidFill>
                  <a:srgbClr val="418E96"/>
                </a:solidFill>
              </a:rPr>
              <a:t>zdraví a </a:t>
            </a:r>
            <a:r>
              <a:rPr lang="cs-CZ" sz="2700" dirty="0">
                <a:solidFill>
                  <a:srgbClr val="418E96"/>
                </a:solidFill>
              </a:rPr>
              <a:t>bezpečí, včetně mimořádných </a:t>
            </a:r>
            <a:r>
              <a:rPr lang="cs-CZ" sz="2700" dirty="0" smtClean="0">
                <a:solidFill>
                  <a:srgbClr val="418E96"/>
                </a:solidFill>
              </a:rPr>
              <a:t>událostí …</a:t>
            </a:r>
            <a:endParaRPr lang="cs-CZ" sz="2700" b="1" dirty="0">
              <a:solidFill>
                <a:srgbClr val="418E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cs-CZ" sz="3600" dirty="0">
              <a:ln>
                <a:solidFill>
                  <a:srgbClr val="418E96"/>
                </a:solidFill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Clr>
                <a:srgbClr val="C00000"/>
              </a:buClr>
              <a:buNone/>
            </a:pPr>
            <a:endParaRPr lang="cs-CZ" sz="2800" b="1" dirty="0" smtClean="0">
              <a:solidFill>
                <a:srgbClr val="418E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99844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71600" y="1196752"/>
            <a:ext cx="8172400" cy="5661248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cs-CZ" sz="2900" b="1" dirty="0">
                <a:ln>
                  <a:solidFill>
                    <a:srgbClr val="418E96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cs-CZ" sz="2900" b="1" dirty="0" smtClean="0">
                <a:ln>
                  <a:solidFill>
                    <a:srgbClr val="418E96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ychlé šetření ČŠI (1)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400" b="1" dirty="0" smtClean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Zařazení problematiky sexuální výchovy na ZŠ</a:t>
            </a:r>
          </a:p>
          <a:p>
            <a:pPr marL="0" indent="0">
              <a:spcBef>
                <a:spcPts val="600"/>
              </a:spcBef>
              <a:buClr>
                <a:srgbClr val="C00000"/>
              </a:buClr>
              <a:buNone/>
            </a:pPr>
            <a:endParaRPr lang="cs-CZ" sz="2400" dirty="0" smtClean="0">
              <a:solidFill>
                <a:srgbClr val="418E96"/>
              </a:solidFill>
              <a:effectLst>
                <a:outerShdw blurRad="38100" dist="254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060848"/>
            <a:ext cx="5960318" cy="4277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1470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71600" y="1196752"/>
            <a:ext cx="8172400" cy="5661248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cs-CZ" sz="2900" b="1" dirty="0">
                <a:ln>
                  <a:solidFill>
                    <a:srgbClr val="418E96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cs-CZ" sz="2900" b="1" dirty="0" smtClean="0">
                <a:ln>
                  <a:solidFill>
                    <a:srgbClr val="418E96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ychlé šetření ČŠI (2)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400" b="1" dirty="0" smtClean="0">
                <a:solidFill>
                  <a:srgbClr val="418E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Využití metod a forem výuky na ZŠ</a:t>
            </a:r>
          </a:p>
          <a:p>
            <a:pPr marL="0" indent="0">
              <a:spcBef>
                <a:spcPts val="600"/>
              </a:spcBef>
              <a:buClr>
                <a:srgbClr val="C00000"/>
              </a:buClr>
              <a:buNone/>
            </a:pPr>
            <a:endParaRPr lang="cs-CZ" sz="2400" dirty="0" smtClean="0">
              <a:solidFill>
                <a:srgbClr val="418E96"/>
              </a:solidFill>
              <a:effectLst>
                <a:outerShdw blurRad="38100" dist="254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218209"/>
            <a:ext cx="7030372" cy="4229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893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MSMT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18E96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adpi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2389</TotalTime>
  <Words>1009</Words>
  <Application>Microsoft Office PowerPoint</Application>
  <PresentationFormat>Předvádění na obrazovce (4:3)</PresentationFormat>
  <Paragraphs>188</Paragraphs>
  <Slides>12</Slides>
  <Notes>12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systému Office</vt:lpstr>
      <vt:lpstr>Sexuální a vztahová výchova v ČR Mezinárodní seminář Poslanecká sněmovna Parlamentu ČR  10. 11. 2015  PaedDr. Miroslava Salavcová, MŠMT 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Státní podpora sportu  pro rok 2013</dc:title>
  <dc:creator>User</dc:creator>
  <cp:lastModifiedBy>salavcovam</cp:lastModifiedBy>
  <cp:revision>171</cp:revision>
  <cp:lastPrinted>2015-11-10T10:46:04Z</cp:lastPrinted>
  <dcterms:created xsi:type="dcterms:W3CDTF">2013-10-09T10:41:53Z</dcterms:created>
  <dcterms:modified xsi:type="dcterms:W3CDTF">2015-11-19T11:50:25Z</dcterms:modified>
</cp:coreProperties>
</file>