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68" r:id="rId3"/>
    <p:sldId id="265" r:id="rId4"/>
    <p:sldId id="266" r:id="rId5"/>
    <p:sldId id="267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44FFF1B-F00A-42AD-9FD9-40FB890CD7DD}" type="datetimeFigureOut">
              <a:rPr lang="cs-CZ" smtClean="0"/>
              <a:t>18.11.2015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E6EECF1-957D-48FD-8F33-9ED4D4E6F5E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4FFF1B-F00A-42AD-9FD9-40FB890CD7DD}" type="datetimeFigureOut">
              <a:rPr lang="cs-CZ" smtClean="0"/>
              <a:t>18.11.2015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6EECF1-957D-48FD-8F33-9ED4D4E6F5E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4FFF1B-F00A-42AD-9FD9-40FB890CD7DD}" type="datetimeFigureOut">
              <a:rPr lang="cs-CZ" smtClean="0"/>
              <a:t>18.11.2015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6EECF1-957D-48FD-8F33-9ED4D4E6F5E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4FFF1B-F00A-42AD-9FD9-40FB890CD7DD}" type="datetimeFigureOut">
              <a:rPr lang="cs-CZ" smtClean="0"/>
              <a:t>18.11.2015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6EECF1-957D-48FD-8F33-9ED4D4E6F5E4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4FFF1B-F00A-42AD-9FD9-40FB890CD7DD}" type="datetimeFigureOut">
              <a:rPr lang="cs-CZ" smtClean="0"/>
              <a:t>18.11.2015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6EECF1-957D-48FD-8F33-9ED4D4E6F5E4}" type="slidenum">
              <a:rPr lang="cs-CZ" smtClean="0"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4FFF1B-F00A-42AD-9FD9-40FB890CD7DD}" type="datetimeFigureOut">
              <a:rPr lang="cs-CZ" smtClean="0"/>
              <a:t>18.11.2015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6EECF1-957D-48FD-8F33-9ED4D4E6F5E4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4FFF1B-F00A-42AD-9FD9-40FB890CD7DD}" type="datetimeFigureOut">
              <a:rPr lang="cs-CZ" smtClean="0"/>
              <a:t>18.11.2015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6EECF1-957D-48FD-8F33-9ED4D4E6F5E4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4FFF1B-F00A-42AD-9FD9-40FB890CD7DD}" type="datetimeFigureOut">
              <a:rPr lang="cs-CZ" smtClean="0"/>
              <a:t>18.11.2015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6EECF1-957D-48FD-8F33-9ED4D4E6F5E4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4FFF1B-F00A-42AD-9FD9-40FB890CD7DD}" type="datetimeFigureOut">
              <a:rPr lang="cs-CZ" smtClean="0"/>
              <a:t>18.11.2015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6EECF1-957D-48FD-8F33-9ED4D4E6F5E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44FFF1B-F00A-42AD-9FD9-40FB890CD7DD}" type="datetimeFigureOut">
              <a:rPr lang="cs-CZ" smtClean="0"/>
              <a:t>18.11.2015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6EECF1-957D-48FD-8F33-9ED4D4E6F5E4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44FFF1B-F00A-42AD-9FD9-40FB890CD7DD}" type="datetimeFigureOut">
              <a:rPr lang="cs-CZ" smtClean="0"/>
              <a:t>18.11.2015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E6EECF1-957D-48FD-8F33-9ED4D4E6F5E4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44FFF1B-F00A-42AD-9FD9-40FB890CD7DD}" type="datetimeFigureOut">
              <a:rPr lang="cs-CZ" smtClean="0"/>
              <a:t>18.11.2015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E6EECF1-957D-48FD-8F33-9ED4D4E6F5E4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cs-CZ" sz="2800" b="1" u="sng" dirty="0">
                <a:latin typeface="Calibri Light" panose="020F0302020204030204" pitchFamily="34" charset="0"/>
              </a:rPr>
              <a:t>Podpora </a:t>
            </a:r>
            <a:r>
              <a:rPr lang="cs-CZ" sz="2800" b="1" u="sng" dirty="0" smtClean="0">
                <a:latin typeface="Calibri Light" panose="020F0302020204030204" pitchFamily="34" charset="0"/>
              </a:rPr>
              <a:t>profesního </a:t>
            </a:r>
            <a:r>
              <a:rPr lang="cs-CZ" sz="2800" b="1" u="sng" dirty="0">
                <a:latin typeface="Calibri Light" panose="020F0302020204030204" pitchFamily="34" charset="0"/>
              </a:rPr>
              <a:t>rozvoje učitelů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effectLst/>
              </a:rPr>
              <a:t> </a:t>
            </a:r>
            <a:br>
              <a:rPr lang="cs-CZ" dirty="0">
                <a:effectLst/>
              </a:rPr>
            </a:br>
            <a:r>
              <a:rPr lang="cs-CZ" dirty="0">
                <a:effectLst/>
              </a:rPr>
              <a:t>  </a:t>
            </a:r>
            <a:br>
              <a:rPr lang="cs-CZ" dirty="0">
                <a:effectLst/>
              </a:rPr>
            </a:br>
            <a:r>
              <a:rPr lang="cs-CZ" dirty="0">
                <a:effectLst/>
              </a:rPr>
              <a:t/>
            </a:r>
            <a:br>
              <a:rPr lang="cs-CZ" dirty="0">
                <a:effectLst/>
              </a:rPr>
            </a:b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63690"/>
            <a:ext cx="1440160" cy="141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délník 5"/>
          <p:cNvSpPr/>
          <p:nvPr/>
        </p:nvSpPr>
        <p:spPr>
          <a:xfrm>
            <a:off x="457200" y="2132856"/>
            <a:ext cx="82296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847975" algn="l"/>
              </a:tabLst>
            </a:pPr>
            <a:r>
              <a:rPr lang="cs-CZ" sz="2400" b="1" dirty="0" smtClean="0">
                <a:solidFill>
                  <a:srgbClr val="000000"/>
                </a:solidFill>
                <a:latin typeface="Calibri Light" panose="020F0302020204030204" pitchFamily="34" charset="0"/>
                <a:ea typeface="Cambria Math" panose="02040503050406030204" pitchFamily="18" charset="0"/>
                <a:cs typeface="Arial Unicode MS" panose="020B0604020202020204" pitchFamily="34" charset="-128"/>
              </a:rPr>
              <a:t>Programové </a:t>
            </a:r>
            <a:r>
              <a:rPr lang="cs-CZ" sz="2400" b="1" dirty="0">
                <a:solidFill>
                  <a:srgbClr val="000000"/>
                </a:solidFill>
                <a:latin typeface="Calibri Light" panose="020F0302020204030204" pitchFamily="34" charset="0"/>
                <a:ea typeface="Cambria Math" panose="02040503050406030204" pitchFamily="18" charset="0"/>
                <a:cs typeface="Arial Unicode MS" panose="020B0604020202020204" pitchFamily="34" charset="-128"/>
              </a:rPr>
              <a:t>prohlášení </a:t>
            </a:r>
            <a:r>
              <a:rPr lang="cs-CZ" sz="2400" b="1" dirty="0" smtClean="0">
                <a:solidFill>
                  <a:srgbClr val="000000"/>
                </a:solidFill>
                <a:latin typeface="Calibri Light" panose="020F0302020204030204" pitchFamily="34" charset="0"/>
                <a:ea typeface="Cambria Math" panose="02040503050406030204" pitchFamily="18" charset="0"/>
                <a:cs typeface="Arial Unicode MS" panose="020B0604020202020204" pitchFamily="34" charset="-128"/>
              </a:rPr>
              <a:t>vlády</a:t>
            </a:r>
          </a:p>
          <a:p>
            <a:pPr algn="just">
              <a:spcAft>
                <a:spcPts val="0"/>
              </a:spcAft>
              <a:tabLst>
                <a:tab pos="2847975" algn="l"/>
              </a:tabLst>
            </a:pPr>
            <a:endParaRPr lang="cs-CZ" sz="2400" dirty="0">
              <a:solidFill>
                <a:srgbClr val="000000"/>
              </a:solidFill>
              <a:latin typeface="Calibri Light" panose="020F0302020204030204" pitchFamily="34" charset="0"/>
              <a:ea typeface="Cambria Math" panose="02040503050406030204" pitchFamily="18" charset="0"/>
              <a:cs typeface="Arial Unicode MS" panose="020B0604020202020204" pitchFamily="34" charset="-128"/>
            </a:endParaRPr>
          </a:p>
          <a:p>
            <a:pPr algn="just">
              <a:spcAft>
                <a:spcPts val="0"/>
              </a:spcAft>
              <a:tabLst>
                <a:tab pos="2847975" algn="l"/>
              </a:tabLst>
            </a:pPr>
            <a:r>
              <a:rPr lang="cs-CZ" sz="2400" dirty="0">
                <a:solidFill>
                  <a:srgbClr val="000000"/>
                </a:solidFill>
                <a:latin typeface="Calibri Light" panose="020F0302020204030204" pitchFamily="34" charset="0"/>
                <a:ea typeface="Cambria Math" panose="02040503050406030204" pitchFamily="18" charset="0"/>
                <a:cs typeface="Arial Unicode MS" panose="020B0604020202020204" pitchFamily="34" charset="-128"/>
              </a:rPr>
              <a:t>Vláda bude prosazovat následující priority rozvoje ČR:</a:t>
            </a:r>
          </a:p>
          <a:p>
            <a:pPr algn="just">
              <a:spcAft>
                <a:spcPts val="0"/>
              </a:spcAft>
              <a:tabLst>
                <a:tab pos="2847975" algn="l"/>
              </a:tabLst>
            </a:pPr>
            <a:r>
              <a:rPr lang="cs-CZ" sz="2400" dirty="0">
                <a:solidFill>
                  <a:srgbClr val="000000"/>
                </a:solidFill>
                <a:latin typeface="Calibri Light" panose="020F0302020204030204" pitchFamily="34" charset="0"/>
                <a:ea typeface="Cambria Math" panose="02040503050406030204" pitchFamily="18" charset="0"/>
                <a:cs typeface="Arial Unicode MS" panose="020B0604020202020204" pitchFamily="34" charset="-128"/>
              </a:rPr>
              <a:t> </a:t>
            </a:r>
          </a:p>
          <a:p>
            <a:pPr algn="just">
              <a:spcAft>
                <a:spcPts val="0"/>
              </a:spcAft>
            </a:pPr>
            <a:r>
              <a:rPr lang="cs-CZ" sz="2400" b="1" dirty="0">
                <a:solidFill>
                  <a:srgbClr val="000000"/>
                </a:solidFill>
                <a:latin typeface="Calibri Light" panose="020F0302020204030204" pitchFamily="34" charset="0"/>
                <a:ea typeface="Cambria Math" panose="02040503050406030204" pitchFamily="18" charset="0"/>
                <a:cs typeface="Arial Unicode MS" panose="020B0604020202020204" pitchFamily="34" charset="-128"/>
              </a:rPr>
              <a:t>Rozvoj kvalitních a všeobecně dostupných veřejných služeb </a:t>
            </a:r>
            <a:r>
              <a:rPr lang="cs-CZ" sz="2400" b="1" dirty="0" smtClean="0">
                <a:solidFill>
                  <a:srgbClr val="000000"/>
                </a:solidFill>
                <a:latin typeface="Calibri Light" panose="020F0302020204030204" pitchFamily="34" charset="0"/>
                <a:ea typeface="Cambria Math" panose="02040503050406030204" pitchFamily="18" charset="0"/>
                <a:cs typeface="Arial Unicode MS" panose="020B0604020202020204" pitchFamily="34" charset="-128"/>
              </a:rPr>
              <a:t>             v </a:t>
            </a:r>
            <a:r>
              <a:rPr lang="cs-CZ" sz="2400" b="1" dirty="0">
                <a:solidFill>
                  <a:srgbClr val="000000"/>
                </a:solidFill>
                <a:latin typeface="Calibri Light" panose="020F0302020204030204" pitchFamily="34" charset="0"/>
                <a:ea typeface="Cambria Math" panose="02040503050406030204" pitchFamily="18" charset="0"/>
                <a:cs typeface="Arial Unicode MS" panose="020B0604020202020204" pitchFamily="34" charset="-128"/>
              </a:rPr>
              <a:t>oblasti školství</a:t>
            </a:r>
            <a:r>
              <a:rPr lang="cs-CZ" sz="2400" dirty="0">
                <a:solidFill>
                  <a:srgbClr val="000000"/>
                </a:solidFill>
                <a:latin typeface="Calibri Light" panose="020F0302020204030204" pitchFamily="34" charset="0"/>
                <a:ea typeface="Cambria Math" panose="02040503050406030204" pitchFamily="18" charset="0"/>
                <a:cs typeface="Arial Unicode MS" panose="020B0604020202020204" pitchFamily="34" charset="-128"/>
              </a:rPr>
              <a:t>, zdravotnictví, sociálního systému, dopravy </a:t>
            </a:r>
            <a:r>
              <a:rPr lang="cs-CZ" sz="2400" dirty="0" smtClean="0">
                <a:solidFill>
                  <a:srgbClr val="000000"/>
                </a:solidFill>
                <a:latin typeface="Calibri Light" panose="020F0302020204030204" pitchFamily="34" charset="0"/>
                <a:ea typeface="Cambria Math" panose="02040503050406030204" pitchFamily="18" charset="0"/>
                <a:cs typeface="Arial Unicode MS" panose="020B0604020202020204" pitchFamily="34" charset="-128"/>
              </a:rPr>
              <a:t>           a </a:t>
            </a:r>
            <a:r>
              <a:rPr lang="cs-CZ" sz="2400" dirty="0">
                <a:solidFill>
                  <a:srgbClr val="000000"/>
                </a:solidFill>
                <a:latin typeface="Calibri Light" panose="020F0302020204030204" pitchFamily="34" charset="0"/>
                <a:ea typeface="Cambria Math" panose="02040503050406030204" pitchFamily="18" charset="0"/>
                <a:cs typeface="Arial Unicode MS" panose="020B0604020202020204" pitchFamily="34" charset="-128"/>
              </a:rPr>
              <a:t>bezpečnosti. </a:t>
            </a:r>
            <a:r>
              <a:rPr lang="cs-CZ" sz="2400" b="1" dirty="0">
                <a:solidFill>
                  <a:srgbClr val="000000"/>
                </a:solidFill>
                <a:latin typeface="Calibri Light" panose="020F0302020204030204" pitchFamily="34" charset="0"/>
                <a:ea typeface="Cambria Math" panose="02040503050406030204" pitchFamily="18" charset="0"/>
                <a:cs typeface="Arial Unicode MS" panose="020B0604020202020204" pitchFamily="34" charset="-128"/>
              </a:rPr>
              <a:t>Všestrannou podporu vzdělání</a:t>
            </a:r>
            <a:r>
              <a:rPr lang="cs-CZ" sz="2400" dirty="0">
                <a:solidFill>
                  <a:srgbClr val="000000"/>
                </a:solidFill>
                <a:latin typeface="Calibri Light" panose="020F0302020204030204" pitchFamily="34" charset="0"/>
                <a:ea typeface="Cambria Math" panose="02040503050406030204" pitchFamily="18" charset="0"/>
                <a:cs typeface="Arial Unicode MS" panose="020B0604020202020204" pitchFamily="34" charset="-128"/>
              </a:rPr>
              <a:t>, vědy, kultury </a:t>
            </a:r>
            <a:r>
              <a:rPr lang="cs-CZ" sz="2400" dirty="0" smtClean="0">
                <a:solidFill>
                  <a:srgbClr val="000000"/>
                </a:solidFill>
                <a:latin typeface="Calibri Light" panose="020F0302020204030204" pitchFamily="34" charset="0"/>
                <a:ea typeface="Cambria Math" panose="02040503050406030204" pitchFamily="18" charset="0"/>
                <a:cs typeface="Arial Unicode MS" panose="020B0604020202020204" pitchFamily="34" charset="-128"/>
              </a:rPr>
              <a:t>            a </a:t>
            </a:r>
            <a:r>
              <a:rPr lang="cs-CZ" sz="2400" dirty="0">
                <a:solidFill>
                  <a:srgbClr val="000000"/>
                </a:solidFill>
                <a:latin typeface="Calibri Light" panose="020F0302020204030204" pitchFamily="34" charset="0"/>
                <a:ea typeface="Cambria Math" panose="02040503050406030204" pitchFamily="18" charset="0"/>
                <a:cs typeface="Arial Unicode MS" panose="020B0604020202020204" pitchFamily="34" charset="-128"/>
              </a:rPr>
              <a:t>sportu.</a:t>
            </a:r>
          </a:p>
          <a:p>
            <a:pPr algn="just">
              <a:spcAft>
                <a:spcPts val="0"/>
              </a:spcAft>
            </a:pPr>
            <a:r>
              <a:rPr lang="cs-CZ" i="1" dirty="0">
                <a:solidFill>
                  <a:srgbClr val="000000"/>
                </a:solidFill>
                <a:latin typeface="Calibri Light" panose="020F0302020204030204" pitchFamily="34" charset="0"/>
                <a:ea typeface="Cambria Math" panose="02040503050406030204" pitchFamily="18" charset="0"/>
                <a:cs typeface="Arial Unicode MS" panose="020B0604020202020204" pitchFamily="34" charset="-128"/>
              </a:rPr>
              <a:t>(šestá priorita vlády z jedenácti</a:t>
            </a:r>
            <a:r>
              <a:rPr lang="cs-CZ" i="1" dirty="0" smtClean="0">
                <a:solidFill>
                  <a:srgbClr val="000000"/>
                </a:solidFill>
                <a:latin typeface="Calibri Light" panose="020F0302020204030204" pitchFamily="34" charset="0"/>
                <a:ea typeface="Cambria Math" panose="02040503050406030204" pitchFamily="18" charset="0"/>
                <a:cs typeface="Arial Unicode MS" panose="020B0604020202020204" pitchFamily="34" charset="-128"/>
              </a:rPr>
              <a:t>)</a:t>
            </a:r>
          </a:p>
          <a:p>
            <a:pPr algn="just">
              <a:spcAft>
                <a:spcPts val="0"/>
              </a:spcAft>
            </a:pPr>
            <a:r>
              <a:rPr lang="cs-CZ" b="1" dirty="0" smtClean="0">
                <a:solidFill>
                  <a:srgbClr val="000000"/>
                </a:solidFill>
                <a:latin typeface="Calibri Light" panose="020F0302020204030204" pitchFamily="34" charset="0"/>
                <a:ea typeface="Cambria Math" panose="02040503050406030204" pitchFamily="18" charset="0"/>
                <a:cs typeface="Arial Unicode MS" panose="020B0604020202020204" pitchFamily="34" charset="-128"/>
              </a:rPr>
              <a:t> </a:t>
            </a:r>
            <a:r>
              <a:rPr lang="cs-CZ" dirty="0" smtClean="0">
                <a:solidFill>
                  <a:srgbClr val="000000"/>
                </a:solidFill>
                <a:latin typeface="Calibri Light" panose="020F0302020204030204" pitchFamily="34" charset="0"/>
                <a:ea typeface="Cambria Math" panose="02040503050406030204" pitchFamily="18" charset="0"/>
                <a:cs typeface="Arial Unicode MS" panose="020B0604020202020204" pitchFamily="34" charset="-128"/>
              </a:rPr>
              <a:t>14</a:t>
            </a:r>
            <a:r>
              <a:rPr lang="cs-CZ" dirty="0">
                <a:solidFill>
                  <a:srgbClr val="000000"/>
                </a:solidFill>
                <a:latin typeface="Calibri Light" panose="020F0302020204030204" pitchFamily="34" charset="0"/>
                <a:ea typeface="Cambria Math" panose="02040503050406030204" pitchFamily="18" charset="0"/>
                <a:cs typeface="Arial Unicode MS" panose="020B0604020202020204" pitchFamily="34" charset="-128"/>
              </a:rPr>
              <a:t>. 2. 2014 </a:t>
            </a:r>
            <a:endParaRPr lang="cs-CZ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Cambria Math" panose="02040503050406030204" pitchFamily="18" charset="0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3348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cs-CZ" sz="2600" dirty="0">
                <a:latin typeface="Calibri Light" panose="020F0302020204030204" pitchFamily="34" charset="0"/>
              </a:rPr>
              <a:t>Resortní priority</a:t>
            </a:r>
            <a:r>
              <a:rPr lang="cs-CZ" sz="2800" dirty="0">
                <a:latin typeface="Calibri Light" panose="020F0302020204030204" pitchFamily="34" charset="0"/>
              </a:rPr>
              <a:t>:</a:t>
            </a:r>
          </a:p>
          <a:p>
            <a:pPr marL="109728" indent="0">
              <a:buNone/>
            </a:pPr>
            <a:r>
              <a:rPr lang="cs-CZ" sz="2000" dirty="0" smtClean="0">
                <a:latin typeface="Calibri Light" panose="020F0302020204030204" pitchFamily="34" charset="0"/>
              </a:rPr>
              <a:t>3.6</a:t>
            </a:r>
            <a:r>
              <a:rPr lang="cs-CZ" sz="2000" dirty="0">
                <a:latin typeface="Calibri Light" panose="020F0302020204030204" pitchFamily="34" charset="0"/>
              </a:rPr>
              <a:t>.</a:t>
            </a:r>
            <a:r>
              <a:rPr lang="cs-CZ" sz="2400" dirty="0">
                <a:latin typeface="Calibri Light" panose="020F0302020204030204" pitchFamily="34" charset="0"/>
              </a:rPr>
              <a:t> Ministerstvo školství, mládeže a tělovýchovy</a:t>
            </a:r>
          </a:p>
          <a:p>
            <a:pPr marL="109728" indent="0" algn="ctr">
              <a:buNone/>
            </a:pPr>
            <a:r>
              <a:rPr lang="cs-CZ" sz="2200" i="1" dirty="0">
                <a:latin typeface="Calibri Light" panose="020F0302020204030204" pitchFamily="34" charset="0"/>
              </a:rPr>
              <a:t>(Výtah)</a:t>
            </a:r>
            <a:endParaRPr lang="cs-CZ" sz="2200" dirty="0">
              <a:latin typeface="Calibri Light" panose="020F0302020204030204" pitchFamily="34" charset="0"/>
            </a:endParaRPr>
          </a:p>
          <a:p>
            <a:endParaRPr lang="cs-CZ" sz="2800" b="1" dirty="0">
              <a:latin typeface="Calibri Light" panose="020F0302020204030204" pitchFamily="34" charset="0"/>
            </a:endParaRPr>
          </a:p>
          <a:p>
            <a:pPr marL="109728" indent="0" algn="just">
              <a:buNone/>
            </a:pPr>
            <a:r>
              <a:rPr lang="cs-CZ" sz="2600" b="1" dirty="0">
                <a:latin typeface="Calibri Light" panose="020F0302020204030204" pitchFamily="34" charset="0"/>
              </a:rPr>
              <a:t>Vláda zavede efektivní kariérní řád pro </a:t>
            </a:r>
            <a:r>
              <a:rPr lang="cs-CZ" sz="2600" b="1" dirty="0" smtClean="0">
                <a:latin typeface="Calibri Light" panose="020F0302020204030204" pitchFamily="34" charset="0"/>
              </a:rPr>
              <a:t>učitele s </a:t>
            </a:r>
            <a:r>
              <a:rPr lang="cs-CZ" sz="2600" b="1" dirty="0">
                <a:latin typeface="Calibri Light" panose="020F0302020204030204" pitchFamily="34" charset="0"/>
              </a:rPr>
              <a:t>jasnou motivační vazbou na jejich ohodnocení od roku 2015.</a:t>
            </a:r>
            <a:r>
              <a:rPr lang="cs-CZ" sz="2600" dirty="0">
                <a:latin typeface="Calibri Light" panose="020F0302020204030204" pitchFamily="34" charset="0"/>
              </a:rPr>
              <a:t> Zároveň bude usilovat </a:t>
            </a:r>
            <a:r>
              <a:rPr lang="cs-CZ" sz="2600" dirty="0" smtClean="0">
                <a:latin typeface="Calibri Light" panose="020F0302020204030204" pitchFamily="34" charset="0"/>
              </a:rPr>
              <a:t>o postupné </a:t>
            </a:r>
            <a:r>
              <a:rPr lang="cs-CZ" sz="2600" dirty="0">
                <a:latin typeface="Calibri Light" panose="020F0302020204030204" pitchFamily="34" charset="0"/>
              </a:rPr>
              <a:t>zvyšování prostředků na mzdy pedagogických a nepedagogických pracovníků i na modernizaci škol a jejich vybavení.</a:t>
            </a:r>
          </a:p>
          <a:p>
            <a:pPr algn="just"/>
            <a:endParaRPr lang="cs-CZ" sz="3000" dirty="0">
              <a:latin typeface="Calibri Light" panose="020F030202020403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63690"/>
            <a:ext cx="1440160" cy="141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650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 algn="ctr">
              <a:buNone/>
            </a:pPr>
            <a:r>
              <a:rPr lang="cs-CZ" b="1" dirty="0">
                <a:latin typeface="Calibri Light" panose="020F0302020204030204" pitchFamily="34" charset="0"/>
              </a:rPr>
              <a:t>Doporučení pro postavení učitelů </a:t>
            </a:r>
            <a:r>
              <a:rPr lang="cs-CZ" b="1" i="1" dirty="0">
                <a:latin typeface="Calibri Light" panose="020F0302020204030204" pitchFamily="34" charset="0"/>
              </a:rPr>
              <a:t>(tzv. Charta učitelů)</a:t>
            </a:r>
            <a:endParaRPr lang="cs-CZ" dirty="0">
              <a:latin typeface="Calibri Light" panose="020F0302020204030204" pitchFamily="34" charset="0"/>
            </a:endParaRPr>
          </a:p>
          <a:p>
            <a:pPr marL="109728" indent="0" algn="ctr">
              <a:buNone/>
            </a:pPr>
            <a:r>
              <a:rPr lang="cs-CZ" sz="2100" dirty="0">
                <a:latin typeface="Calibri Light" panose="020F0302020204030204" pitchFamily="34" charset="0"/>
              </a:rPr>
              <a:t>(UNESCO zvláštní mezinárodní konference o postavení učitelů, </a:t>
            </a:r>
            <a:endParaRPr lang="cs-CZ" sz="2100" dirty="0" smtClean="0">
              <a:latin typeface="Calibri Light" panose="020F0302020204030204" pitchFamily="34" charset="0"/>
            </a:endParaRPr>
          </a:p>
          <a:p>
            <a:pPr marL="109728" indent="0" algn="ctr">
              <a:buNone/>
            </a:pPr>
            <a:r>
              <a:rPr lang="cs-CZ" sz="2100" dirty="0" smtClean="0">
                <a:latin typeface="Calibri Light" panose="020F0302020204030204" pitchFamily="34" charset="0"/>
              </a:rPr>
              <a:t>Paříž</a:t>
            </a:r>
            <a:r>
              <a:rPr lang="cs-CZ" sz="2100" dirty="0">
                <a:latin typeface="Calibri Light" panose="020F0302020204030204" pitchFamily="34" charset="0"/>
              </a:rPr>
              <a:t>, 21. 9. – 5. 10. 1966)</a:t>
            </a:r>
          </a:p>
          <a:p>
            <a:pPr marL="109728" indent="0" algn="ctr">
              <a:buNone/>
            </a:pPr>
            <a:endParaRPr lang="cs-CZ" sz="1900" i="1" dirty="0" smtClean="0">
              <a:latin typeface="Calibri Light" panose="020F0302020204030204" pitchFamily="34" charset="0"/>
            </a:endParaRPr>
          </a:p>
          <a:p>
            <a:pPr marL="109728" indent="0" algn="ctr">
              <a:buNone/>
            </a:pPr>
            <a:r>
              <a:rPr lang="cs-CZ" sz="1900" i="1" dirty="0" smtClean="0">
                <a:latin typeface="Calibri Light" panose="020F0302020204030204" pitchFamily="34" charset="0"/>
              </a:rPr>
              <a:t>(</a:t>
            </a:r>
            <a:r>
              <a:rPr lang="cs-CZ" sz="1900" i="1" dirty="0">
                <a:latin typeface="Calibri Light" panose="020F0302020204030204" pitchFamily="34" charset="0"/>
              </a:rPr>
              <a:t>výtah)</a:t>
            </a:r>
            <a:endParaRPr lang="cs-CZ" sz="1900" dirty="0">
              <a:latin typeface="Calibri Light" panose="020F0302020204030204" pitchFamily="34" charset="0"/>
            </a:endParaRPr>
          </a:p>
          <a:p>
            <a:pPr marL="109728" indent="0" algn="ctr">
              <a:buNone/>
            </a:pPr>
            <a:r>
              <a:rPr lang="cs-CZ" dirty="0">
                <a:latin typeface="Calibri Light" panose="020F0302020204030204" pitchFamily="34" charset="0"/>
              </a:rPr>
              <a:t>Služební postup a </a:t>
            </a:r>
            <a:r>
              <a:rPr lang="cs-CZ" dirty="0" smtClean="0">
                <a:latin typeface="Calibri Light" panose="020F0302020204030204" pitchFamily="34" charset="0"/>
              </a:rPr>
              <a:t>povýšení</a:t>
            </a:r>
          </a:p>
          <a:p>
            <a:pPr algn="ctr"/>
            <a:endParaRPr lang="cs-CZ" dirty="0">
              <a:latin typeface="Calibri Light" panose="020F0302020204030204" pitchFamily="34" charset="0"/>
            </a:endParaRPr>
          </a:p>
          <a:p>
            <a:pPr marL="109728" indent="0" algn="just">
              <a:buNone/>
            </a:pPr>
            <a:r>
              <a:rPr lang="cs-CZ" sz="2100" dirty="0">
                <a:latin typeface="Calibri Light" panose="020F0302020204030204" pitchFamily="34" charset="0"/>
              </a:rPr>
              <a:t>43. </a:t>
            </a:r>
            <a:r>
              <a:rPr lang="cs-CZ" b="1" dirty="0">
                <a:latin typeface="Calibri Light" panose="020F0302020204030204" pitchFamily="34" charset="0"/>
              </a:rPr>
              <a:t>Pokud to poměry dovolí, měl by každý zkušený učitel mít možnost být povýšen</a:t>
            </a:r>
            <a:r>
              <a:rPr lang="cs-CZ" dirty="0">
                <a:latin typeface="Calibri Light" panose="020F0302020204030204" pitchFamily="34" charset="0"/>
              </a:rPr>
              <a:t> na místo inspektora nebo úředníka školské správy, ředitele školy nebo </a:t>
            </a:r>
            <a:r>
              <a:rPr lang="cs-CZ" b="1" dirty="0">
                <a:latin typeface="Calibri Light" panose="020F0302020204030204" pitchFamily="34" charset="0"/>
              </a:rPr>
              <a:t>jiné místo vyžadující zvláštní odpovědnost</a:t>
            </a:r>
            <a:r>
              <a:rPr lang="cs-CZ" b="1" dirty="0" smtClean="0">
                <a:latin typeface="Calibri Light" panose="020F0302020204030204" pitchFamily="34" charset="0"/>
              </a:rPr>
              <a:t>.</a:t>
            </a:r>
          </a:p>
          <a:p>
            <a:pPr algn="just"/>
            <a:endParaRPr lang="cs-CZ" dirty="0">
              <a:latin typeface="Calibri Light" panose="020F0302020204030204" pitchFamily="34" charset="0"/>
            </a:endParaRPr>
          </a:p>
          <a:p>
            <a:pPr marL="109728" indent="0" algn="just">
              <a:buNone/>
            </a:pPr>
            <a:r>
              <a:rPr lang="cs-CZ" sz="2100" dirty="0">
                <a:latin typeface="Calibri Light" panose="020F0302020204030204" pitchFamily="34" charset="0"/>
              </a:rPr>
              <a:t>44</a:t>
            </a:r>
            <a:r>
              <a:rPr lang="cs-CZ" dirty="0">
                <a:latin typeface="Calibri Light" panose="020F0302020204030204" pitchFamily="34" charset="0"/>
              </a:rPr>
              <a:t>. </a:t>
            </a:r>
            <a:r>
              <a:rPr lang="cs-CZ" b="1" dirty="0">
                <a:latin typeface="Calibri Light" panose="020F0302020204030204" pitchFamily="34" charset="0"/>
              </a:rPr>
              <a:t>Povýšení by se mělo opírat o objektivní zhodnocení kvalifikace učitele</a:t>
            </a:r>
            <a:r>
              <a:rPr lang="cs-CZ" dirty="0">
                <a:latin typeface="Calibri Light" panose="020F0302020204030204" pitchFamily="34" charset="0"/>
              </a:rPr>
              <a:t> pro příslušné místo, přičemž </a:t>
            </a:r>
            <a:r>
              <a:rPr lang="cs-CZ" b="1" dirty="0">
                <a:latin typeface="Calibri Light" panose="020F0302020204030204" pitchFamily="34" charset="0"/>
              </a:rPr>
              <a:t>kritéria by měla být přísně odborná a stanovená po konzultaci s učitelskými organizacemi.</a:t>
            </a:r>
            <a:endParaRPr lang="cs-CZ" dirty="0">
              <a:latin typeface="Calibri Light" panose="020F0302020204030204" pitchFamily="34" charset="0"/>
            </a:endParaRP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63690"/>
            <a:ext cx="1440160" cy="141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780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cs-CZ" sz="2800" b="1" u="sng" dirty="0">
                <a:latin typeface="Calibri Light" panose="020F0302020204030204" pitchFamily="34" charset="0"/>
              </a:rPr>
              <a:t>Podpora profesního rozvoje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sz="2400" dirty="0" smtClean="0">
                <a:latin typeface="Calibri Light" panose="020F0302020204030204" pitchFamily="34" charset="0"/>
              </a:rPr>
              <a:t>Významné </a:t>
            </a:r>
            <a:r>
              <a:rPr lang="cs-CZ" sz="2400" dirty="0">
                <a:latin typeface="Calibri Light" panose="020F0302020204030204" pitchFamily="34" charset="0"/>
              </a:rPr>
              <a:t>téma pro odborový svaz, který ve svém programu </a:t>
            </a:r>
            <a:r>
              <a:rPr lang="cs-CZ" sz="2400" dirty="0" smtClean="0">
                <a:latin typeface="Calibri Light" panose="020F0302020204030204" pitchFamily="34" charset="0"/>
              </a:rPr>
              <a:t>slučuje: </a:t>
            </a:r>
            <a:endParaRPr lang="cs-CZ" sz="2400" dirty="0">
              <a:latin typeface="Calibri Light" panose="020F0302020204030204" pitchFamily="34" charset="0"/>
            </a:endParaRPr>
          </a:p>
          <a:p>
            <a:pPr marL="566928" lvl="0" indent="-457200" algn="just">
              <a:buFont typeface="+mj-lt"/>
              <a:buAutoNum type="alphaLcParenR"/>
            </a:pPr>
            <a:r>
              <a:rPr lang="cs-CZ" sz="2400" dirty="0" smtClean="0">
                <a:latin typeface="Calibri Light" panose="020F0302020204030204" pitchFamily="34" charset="0"/>
              </a:rPr>
              <a:t> zlepšování </a:t>
            </a:r>
            <a:r>
              <a:rPr lang="cs-CZ" sz="2400" dirty="0">
                <a:latin typeface="Calibri Light" panose="020F0302020204030204" pitchFamily="34" charset="0"/>
              </a:rPr>
              <a:t>pracovních, platových, sociálních podmínek </a:t>
            </a:r>
            <a:r>
              <a:rPr lang="cs-CZ" sz="2400" dirty="0" smtClean="0">
                <a:latin typeface="Calibri Light" panose="020F0302020204030204" pitchFamily="34" charset="0"/>
              </a:rPr>
              <a:t>zaměstnanců ve školství;</a:t>
            </a:r>
            <a:endParaRPr lang="cs-CZ" sz="2400" dirty="0">
              <a:latin typeface="Calibri Light" panose="020F0302020204030204" pitchFamily="34" charset="0"/>
            </a:endParaRPr>
          </a:p>
          <a:p>
            <a:pPr marL="566928" indent="-457200" algn="just">
              <a:buFont typeface="+mj-lt"/>
              <a:buAutoNum type="alphaLcParenR"/>
            </a:pPr>
            <a:r>
              <a:rPr lang="cs-CZ" sz="2400" dirty="0" smtClean="0">
                <a:latin typeface="Calibri Light" panose="020F0302020204030204" pitchFamily="34" charset="0"/>
              </a:rPr>
              <a:t> úsilí </a:t>
            </a:r>
            <a:r>
              <a:rPr lang="cs-CZ" sz="2400" dirty="0">
                <a:latin typeface="Calibri Light" panose="020F0302020204030204" pitchFamily="34" charset="0"/>
              </a:rPr>
              <a:t>o zvyšování kvality českého školství a o rozvoj vzdělávací </a:t>
            </a:r>
            <a:r>
              <a:rPr lang="cs-CZ" sz="2400" dirty="0" smtClean="0">
                <a:latin typeface="Calibri Light" panose="020F0302020204030204" pitchFamily="34" charset="0"/>
              </a:rPr>
              <a:t>soustavy.</a:t>
            </a:r>
            <a:endParaRPr lang="cs-CZ" sz="2400" dirty="0">
              <a:latin typeface="Calibri Light" panose="020F0302020204030204" pitchFamily="34" charset="0"/>
            </a:endParaRPr>
          </a:p>
          <a:p>
            <a:pPr algn="just"/>
            <a:endParaRPr lang="cs-CZ" sz="2400" dirty="0" smtClean="0">
              <a:latin typeface="Calibri Light" panose="020F030202020403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sz="2400" dirty="0" smtClean="0">
                <a:latin typeface="Calibri Light" panose="020F0302020204030204" pitchFamily="34" charset="0"/>
              </a:rPr>
              <a:t>Aktivity </a:t>
            </a:r>
            <a:r>
              <a:rPr lang="cs-CZ" sz="2400" dirty="0">
                <a:latin typeface="Calibri Light" panose="020F0302020204030204" pitchFamily="34" charset="0"/>
              </a:rPr>
              <a:t>směřující k profesnímu rozvoji jsou nesporně vyjádřením </a:t>
            </a:r>
            <a:r>
              <a:rPr lang="cs-CZ" sz="2400" dirty="0" smtClean="0">
                <a:latin typeface="Calibri Light" panose="020F0302020204030204" pitchFamily="34" charset="0"/>
              </a:rPr>
              <a:t>zájmu o </a:t>
            </a:r>
            <a:r>
              <a:rPr lang="cs-CZ" sz="2400" dirty="0">
                <a:latin typeface="Calibri Light" panose="020F0302020204030204" pitchFamily="34" charset="0"/>
              </a:rPr>
              <a:t>kvalitu vzdělávání, ale zároveň v našem pojetí mají něco přinést pedagogům – musí být vytvořeny podmínky a pak i oceněny výsledky, efekty profesního </a:t>
            </a:r>
            <a:r>
              <a:rPr lang="cs-CZ" sz="2400" dirty="0" smtClean="0">
                <a:latin typeface="Calibri Light" panose="020F0302020204030204" pitchFamily="34" charset="0"/>
              </a:rPr>
              <a:t>rozvoje.</a:t>
            </a:r>
            <a:endParaRPr lang="cs-CZ" sz="2400" dirty="0">
              <a:latin typeface="Calibri Light" panose="020F030202020403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63690"/>
            <a:ext cx="1440160" cy="141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067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109728" indent="0" algn="ctr">
              <a:buNone/>
            </a:pPr>
            <a:r>
              <a:rPr lang="cs-CZ" sz="8000" b="1" u="sng" dirty="0"/>
              <a:t>Podpora profesního rozvoje</a:t>
            </a:r>
          </a:p>
          <a:p>
            <a:pPr lvl="0" algn="ctr"/>
            <a:endParaRPr lang="cs-CZ" sz="8000" dirty="0" smtClean="0"/>
          </a:p>
          <a:p>
            <a:pPr lvl="0">
              <a:buFont typeface="Wingdings" panose="05000000000000000000" pitchFamily="2" charset="2"/>
              <a:buChar char="q"/>
            </a:pPr>
            <a:r>
              <a:rPr lang="cs-CZ" sz="9600" dirty="0" smtClean="0">
                <a:latin typeface="Calibri Light" panose="020F0302020204030204" pitchFamily="34" charset="0"/>
              </a:rPr>
              <a:t>Důležité </a:t>
            </a:r>
            <a:r>
              <a:rPr lang="cs-CZ" sz="9600" dirty="0">
                <a:latin typeface="Calibri Light" panose="020F0302020204030204" pitchFamily="34" charset="0"/>
              </a:rPr>
              <a:t>aspekty</a:t>
            </a:r>
            <a:r>
              <a:rPr lang="cs-CZ" sz="9600" dirty="0" smtClean="0">
                <a:latin typeface="Calibri Light" panose="020F0302020204030204" pitchFamily="34" charset="0"/>
              </a:rPr>
              <a:t>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cs-CZ" sz="9600" dirty="0" smtClean="0">
                <a:latin typeface="Calibri Light" panose="020F0302020204030204" pitchFamily="34" charset="0"/>
              </a:rPr>
              <a:t>podpora </a:t>
            </a:r>
            <a:r>
              <a:rPr lang="cs-CZ" sz="9600" dirty="0">
                <a:latin typeface="Calibri Light" panose="020F0302020204030204" pitchFamily="34" charset="0"/>
              </a:rPr>
              <a:t>by měla být dobře organizovaná tak, aby korespondovala s běžným životem školy, nebyla složitá, byla srozumitelná a minimalizovala nové povinnosti v administrativní poloze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cs-CZ" sz="9600" dirty="0">
                <a:latin typeface="Calibri Light" panose="020F0302020204030204" pitchFamily="34" charset="0"/>
              </a:rPr>
              <a:t>vyjádření v právních předpisech respektující školské – pedagogické zadání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cs-CZ" sz="9600" dirty="0">
                <a:latin typeface="Calibri Light" panose="020F0302020204030204" pitchFamily="34" charset="0"/>
              </a:rPr>
              <a:t>ekonomické dopady – investice do vzdělání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cs-CZ" sz="9600" dirty="0">
                <a:latin typeface="Calibri Light" panose="020F0302020204030204" pitchFamily="34" charset="0"/>
              </a:rPr>
              <a:t>návaznost na výstup z fakult připravujících </a:t>
            </a:r>
            <a:r>
              <a:rPr lang="cs-CZ" sz="9600" dirty="0" smtClean="0">
                <a:latin typeface="Calibri Light" panose="020F0302020204030204" pitchFamily="34" charset="0"/>
              </a:rPr>
              <a:t>učitele.</a:t>
            </a:r>
            <a:endParaRPr lang="cs-CZ" sz="9600" dirty="0">
              <a:latin typeface="Calibri Light" panose="020F0302020204030204" pitchFamily="34" charset="0"/>
            </a:endParaRPr>
          </a:p>
          <a:p>
            <a:pPr marL="109728" indent="0" algn="just">
              <a:buNone/>
            </a:pPr>
            <a:endParaRPr lang="cs-CZ" sz="9600" dirty="0" smtClean="0">
              <a:latin typeface="Calibri Light" panose="020F030202020403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sz="9600" dirty="0" smtClean="0">
                <a:latin typeface="Calibri Light" panose="020F0302020204030204" pitchFamily="34" charset="0"/>
              </a:rPr>
              <a:t>Odborový </a:t>
            </a:r>
            <a:r>
              <a:rPr lang="cs-CZ" sz="9600" dirty="0">
                <a:latin typeface="Calibri Light" panose="020F0302020204030204" pitchFamily="34" charset="0"/>
              </a:rPr>
              <a:t>svaz je nadále připraven být konstruktivním účastníkem tvorby nového systému</a:t>
            </a:r>
            <a:r>
              <a:rPr lang="cs-CZ" sz="9600" dirty="0" smtClean="0">
                <a:latin typeface="Calibri Light" panose="020F0302020204030204" pitchFamily="34" charset="0"/>
              </a:rPr>
              <a:t>.</a:t>
            </a:r>
          </a:p>
          <a:p>
            <a:pPr marL="109728" indent="0" algn="just">
              <a:buNone/>
            </a:pPr>
            <a:endParaRPr lang="cs-CZ" sz="9600" dirty="0">
              <a:latin typeface="Calibri Light" panose="020F030202020403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sz="9600" dirty="0" smtClean="0">
              <a:latin typeface="Calibri Light" panose="020F030202020403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cs-CZ" sz="8000" dirty="0"/>
              <a:t> </a:t>
            </a:r>
            <a:r>
              <a:rPr lang="cs-CZ" sz="8000" dirty="0" smtClean="0"/>
              <a:t>                                                            </a:t>
            </a:r>
            <a:r>
              <a:rPr lang="cs-CZ" sz="7200" dirty="0" smtClean="0"/>
              <a:t>Děkuji za pozornost</a:t>
            </a:r>
            <a:endParaRPr lang="cs-CZ" sz="7200" dirty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63690"/>
            <a:ext cx="1440160" cy="141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766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</TotalTime>
  <Words>228</Words>
  <Application>Microsoft Office PowerPoint</Application>
  <PresentationFormat>Předvádění na obrazovce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4" baseType="lpstr">
      <vt:lpstr>Arial Unicode MS</vt:lpstr>
      <vt:lpstr>Calibri Light</vt:lpstr>
      <vt:lpstr>Cambria Math</vt:lpstr>
      <vt:lpstr>Lucida Sans Unicode</vt:lpstr>
      <vt:lpstr>Verdana</vt:lpstr>
      <vt:lpstr>Wingdings</vt:lpstr>
      <vt:lpstr>Wingdings 2</vt:lpstr>
      <vt:lpstr>Wingdings 3</vt:lpstr>
      <vt:lpstr>Shluk</vt:lpstr>
      <vt:lpstr>      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18. Předsednictvo ČMOS PŠ</dc:title>
  <dc:creator>Školství</dc:creator>
  <cp:lastModifiedBy>Pavlík Petr</cp:lastModifiedBy>
  <cp:revision>18</cp:revision>
  <dcterms:created xsi:type="dcterms:W3CDTF">2013-11-25T22:55:19Z</dcterms:created>
  <dcterms:modified xsi:type="dcterms:W3CDTF">2015-11-18T06:24:56Z</dcterms:modified>
</cp:coreProperties>
</file>