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0" r:id="rId3"/>
    <p:sldId id="263" r:id="rId4"/>
    <p:sldId id="267" r:id="rId5"/>
    <p:sldId id="278" r:id="rId6"/>
    <p:sldId id="268" r:id="rId7"/>
    <p:sldId id="277" r:id="rId8"/>
    <p:sldId id="271" r:id="rId9"/>
    <p:sldId id="276" r:id="rId10"/>
    <p:sldId id="275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D842F-D1FA-8447-9713-AC4D5BB36BB2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8608-F1D5-3B4E-97F4-2B24B5BBF2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599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397B8-26E4-0D40-8E04-5AED3EE67CD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BB032-631B-BF46-AFED-57347C9DFC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512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306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29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18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82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56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7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30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56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29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83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C892C-2A7D-C94F-8C74-E1C7475EF2FD}" type="datetimeFigureOut">
              <a:rPr lang="en-US" smtClean="0"/>
              <a:t>11/18/2015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6B4F6-807F-A747-A720-46EEAE65B3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07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>
            <a:spLocks noGrp="1"/>
          </p:cNvSpPr>
          <p:nvPr>
            <p:ph type="body" idx="1"/>
          </p:nvPr>
        </p:nvSpPr>
        <p:spPr>
          <a:xfrm>
            <a:off x="442004" y="4802909"/>
            <a:ext cx="8459873" cy="18318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r" defTabSz="327984"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333333"/>
                </a:solidFill>
                <a:latin typeface="Calibri"/>
                <a:ea typeface="Gill Sans Light"/>
                <a:cs typeface="Calibri"/>
                <a:sym typeface="Gill Sans Light"/>
              </a:rPr>
              <a:t>Tomáš Janík</a:t>
            </a:r>
            <a:endParaRPr lang="cs-CZ" sz="2400" dirty="0">
              <a:latin typeface="Calibri"/>
              <a:ea typeface="Gill Sans Light"/>
              <a:cs typeface="Calibri"/>
              <a:sym typeface="Gill Sans Light"/>
            </a:endParaRPr>
          </a:p>
          <a:p>
            <a:pPr marL="0" indent="0" algn="r" defTabSz="327984"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cs-CZ" sz="2400" dirty="0" smtClean="0">
                <a:latin typeface="Calibri"/>
                <a:ea typeface="Gill Sans Light"/>
                <a:cs typeface="Calibri"/>
                <a:sym typeface="Gill Sans Light"/>
              </a:rPr>
              <a:t>Pedagogická fakulta </a:t>
            </a:r>
            <a:r>
              <a:rPr lang="cs-CZ" sz="2400" dirty="0" smtClean="0">
                <a:solidFill>
                  <a:srgbClr val="333333"/>
                </a:solidFill>
                <a:latin typeface="Calibri"/>
                <a:ea typeface="Gill Sans Light"/>
                <a:cs typeface="Calibri"/>
                <a:sym typeface="Gill Sans Light"/>
              </a:rPr>
              <a:t>Masarykovy univerzity</a:t>
            </a:r>
            <a:r>
              <a:rPr sz="2400" dirty="0" smtClean="0">
                <a:solidFill>
                  <a:srgbClr val="333333"/>
                </a:solidFill>
                <a:latin typeface="Calibri"/>
                <a:ea typeface="Gill Sans Light"/>
                <a:cs typeface="Calibri"/>
                <a:sym typeface="Gill Sans Light"/>
              </a:rPr>
              <a:t> </a:t>
            </a:r>
            <a:endParaRPr lang="cs-CZ" sz="2400" dirty="0">
              <a:latin typeface="Calibri"/>
              <a:ea typeface="Gill Sans Light"/>
              <a:cs typeface="Calibri"/>
              <a:sym typeface="Gill Sans Light"/>
            </a:endParaRPr>
          </a:p>
          <a:p>
            <a:pPr marL="0" indent="0" algn="r" defTabSz="327984"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cs-CZ" sz="2400" dirty="0">
                <a:cs typeface="Calibri"/>
              </a:rPr>
              <a:t>Konference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Škola </a:t>
            </a:r>
            <a:r>
              <a:rPr lang="cs-CZ" sz="2400" dirty="0">
                <a:solidFill>
                  <a:srgbClr val="800000"/>
                </a:solidFill>
                <a:cs typeface="Calibri"/>
              </a:rPr>
              <a:t>pro budoucnost, budoucnost pro školu</a:t>
            </a:r>
            <a:endParaRPr lang="cs-CZ" sz="2400" dirty="0">
              <a:solidFill>
                <a:srgbClr val="800000"/>
              </a:solidFill>
              <a:latin typeface="Calibri"/>
              <a:cs typeface="Calibri"/>
            </a:endParaRPr>
          </a:p>
          <a:p>
            <a:pPr marL="0" indent="0" algn="r" defTabSz="327984"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cs-CZ" sz="2400" dirty="0" smtClean="0">
                <a:latin typeface="Calibri"/>
                <a:cs typeface="Calibri"/>
              </a:rPr>
              <a:t>19. </a:t>
            </a:r>
            <a:r>
              <a:rPr lang="en-US" sz="2400" dirty="0">
                <a:latin typeface="Calibri"/>
                <a:cs typeface="Calibri"/>
              </a:rPr>
              <a:t>l</a:t>
            </a:r>
            <a:r>
              <a:rPr lang="cs-CZ" sz="2400" dirty="0" err="1">
                <a:latin typeface="Calibri"/>
                <a:cs typeface="Calibri"/>
              </a:rPr>
              <a:t>istopadu</a:t>
            </a:r>
            <a:r>
              <a:rPr lang="cs-CZ" sz="2400" dirty="0">
                <a:latin typeface="Calibri"/>
                <a:cs typeface="Calibri"/>
              </a:rPr>
              <a:t> </a:t>
            </a:r>
            <a:r>
              <a:rPr lang="cs-CZ" sz="2400" dirty="0" smtClean="0">
                <a:latin typeface="Calibri"/>
                <a:cs typeface="Calibri"/>
              </a:rPr>
              <a:t>2015 </a:t>
            </a:r>
            <a:r>
              <a:rPr lang="en-US" sz="2400" dirty="0">
                <a:latin typeface="Calibri"/>
                <a:cs typeface="Calibri"/>
              </a:rPr>
              <a:t>–</a:t>
            </a:r>
            <a:r>
              <a:rPr lang="cs-CZ" sz="2400" dirty="0">
                <a:latin typeface="Calibri"/>
                <a:cs typeface="Calibri"/>
              </a:rPr>
              <a:t> </a:t>
            </a:r>
            <a:r>
              <a:rPr lang="cs-CZ" sz="2400" dirty="0" smtClean="0">
                <a:cs typeface="Calibri"/>
              </a:rPr>
              <a:t>Poslanecká sněmovna </a:t>
            </a:r>
            <a:r>
              <a:rPr lang="cs-CZ" sz="2400" dirty="0">
                <a:cs typeface="Calibri"/>
              </a:rPr>
              <a:t>parlamentu ČR</a:t>
            </a:r>
            <a:endParaRPr lang="cs-CZ" sz="2400" dirty="0">
              <a:latin typeface="Calibri"/>
              <a:cs typeface="Calibri"/>
            </a:endParaRPr>
          </a:p>
        </p:txBody>
      </p:sp>
      <p:sp>
        <p:nvSpPr>
          <p:cNvPr id="528" name="Shape 528"/>
          <p:cNvSpPr/>
          <p:nvPr/>
        </p:nvSpPr>
        <p:spPr>
          <a:xfrm>
            <a:off x="270365" y="486933"/>
            <a:ext cx="8654603" cy="1911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2145" tIns="32146" rIns="32145" bIns="32146">
            <a:spAutoFit/>
          </a:bodyPr>
          <a:lstStyle/>
          <a:p>
            <a:pPr lvl="0" algn="l">
              <a:defRPr sz="1800"/>
            </a:pPr>
            <a:r>
              <a:rPr lang="cs-CZ" sz="4000" b="1" dirty="0" smtClean="0">
                <a:solidFill>
                  <a:srgbClr val="800000"/>
                </a:solidFill>
                <a:latin typeface="Calibri"/>
                <a:ea typeface="Gill Sans Light"/>
                <a:cs typeface="Calibri"/>
                <a:sym typeface="Gill Sans Light"/>
              </a:rPr>
              <a:t>Kariérní systém </a:t>
            </a:r>
            <a:r>
              <a:rPr lang="cs-CZ" sz="4000" b="1" dirty="0" smtClean="0">
                <a:latin typeface="Calibri"/>
                <a:ea typeface="Gill Sans Light"/>
                <a:cs typeface="Calibri"/>
                <a:sym typeface="Gill Sans Light"/>
              </a:rPr>
              <a:t>ano...</a:t>
            </a:r>
            <a:endParaRPr lang="cs-CZ" sz="4000" b="1" dirty="0">
              <a:latin typeface="Calibri"/>
              <a:ea typeface="Gill Sans Light"/>
              <a:cs typeface="Calibri"/>
              <a:sym typeface="Gill Sans Light"/>
            </a:endParaRPr>
          </a:p>
          <a:p>
            <a:pPr lvl="0" algn="l">
              <a:defRPr sz="1800"/>
            </a:pPr>
            <a:r>
              <a:rPr lang="cs-CZ" sz="4000" b="1" dirty="0">
                <a:solidFill>
                  <a:srgbClr val="800000"/>
                </a:solidFill>
                <a:latin typeface="Calibri"/>
                <a:ea typeface="Gill Sans Light"/>
                <a:cs typeface="Calibri"/>
                <a:sym typeface="Gill Sans Light"/>
              </a:rPr>
              <a:t>a</a:t>
            </a:r>
            <a:r>
              <a:rPr lang="cs-CZ" sz="4000" b="1" dirty="0" smtClean="0">
                <a:solidFill>
                  <a:srgbClr val="800000"/>
                </a:solidFill>
                <a:latin typeface="Calibri"/>
                <a:ea typeface="Gill Sans Light"/>
                <a:cs typeface="Calibri"/>
                <a:sym typeface="Gill Sans Light"/>
              </a:rPr>
              <a:t>le jako součást širšího rámce </a:t>
            </a:r>
          </a:p>
          <a:p>
            <a:pPr lvl="0" algn="l">
              <a:defRPr sz="1800"/>
            </a:pPr>
            <a:r>
              <a:rPr lang="cs-CZ" sz="4000" b="1" dirty="0" smtClean="0">
                <a:solidFill>
                  <a:srgbClr val="800000"/>
                </a:solidFill>
                <a:latin typeface="Calibri"/>
                <a:ea typeface="Gill Sans Light"/>
                <a:cs typeface="Calibri"/>
                <a:sym typeface="Gill Sans Light"/>
              </a:rPr>
              <a:t>podpory profesního rozvoje učitelů </a:t>
            </a:r>
            <a:endParaRPr lang="cs-CZ" sz="4000" b="1" dirty="0">
              <a:solidFill>
                <a:srgbClr val="800000"/>
              </a:solidFill>
              <a:latin typeface="Calibri"/>
              <a:ea typeface="Gill Sans Light"/>
              <a:cs typeface="Calibri"/>
              <a:sym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54586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ofessionalisierungskontinuu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065" y="144775"/>
            <a:ext cx="7038507" cy="16227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0" y="63758"/>
            <a:ext cx="2390468" cy="1574248"/>
          </a:xfrm>
        </p:spPr>
        <p:txBody>
          <a:bodyPr>
            <a:noAutofit/>
          </a:bodyPr>
          <a:lstStyle/>
          <a:p>
            <a:pPr algn="l"/>
            <a:r>
              <a:rPr lang="cs-CZ" sz="2400" b="1" dirty="0" smtClean="0">
                <a:solidFill>
                  <a:srgbClr val="800000"/>
                </a:solidFill>
              </a:rPr>
              <a:t>(D)</a:t>
            </a:r>
            <a:br>
              <a:rPr lang="cs-CZ" sz="2400" b="1" dirty="0" smtClean="0">
                <a:solidFill>
                  <a:srgbClr val="800000"/>
                </a:solidFill>
              </a:rPr>
            </a:br>
            <a:r>
              <a:rPr lang="cs-CZ" sz="2400" b="1" dirty="0" smtClean="0">
                <a:solidFill>
                  <a:srgbClr val="800000"/>
                </a:solidFill>
              </a:rPr>
              <a:t>celoživotní </a:t>
            </a:r>
            <a:br>
              <a:rPr lang="cs-CZ" sz="2400" b="1" dirty="0" smtClean="0">
                <a:solidFill>
                  <a:srgbClr val="800000"/>
                </a:solidFill>
              </a:rPr>
            </a:br>
            <a:r>
              <a:rPr lang="cs-CZ" sz="2400" b="1" dirty="0" smtClean="0">
                <a:solidFill>
                  <a:srgbClr val="800000"/>
                </a:solidFill>
              </a:rPr>
              <a:t>učení a rozvoj</a:t>
            </a:r>
            <a:endParaRPr lang="cs-CZ" sz="2400" b="1" dirty="0">
              <a:solidFill>
                <a:srgbClr val="8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0448" y="1972461"/>
            <a:ext cx="3566129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800000"/>
                </a:solidFill>
              </a:rPr>
              <a:t>Některé problémy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Poznatky o procesu stávání se učitelem prozatím nejsou plně využity pro tvorbu koncepce podpory profesního rozvoje.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Standard učitele a kariérní systém by mohly být adresněji využity pro podporu kvality výuky ve školách.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Kvalita výuky by měla být oceněna.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Školský systém si žádá „nové“ specializační pozice.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DVPP může naplňovat roli aktéra, který zprostředkuje vztahy mezi státní a školní úrovní systému.</a:t>
            </a:r>
            <a:endParaRPr lang="cs-CZ" sz="1600" dirty="0"/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Někteří aktéři (fakulty, neziskovky ...) mohou zprostředkovat nové formy podpory přímo ve školách.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...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60031" y="1965352"/>
            <a:ext cx="5214987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800000"/>
                </a:solidFill>
              </a:rPr>
              <a:t>Některá </a:t>
            </a:r>
            <a:r>
              <a:rPr lang="cs-CZ" sz="1600" b="1" dirty="0">
                <a:solidFill>
                  <a:srgbClr val="800000"/>
                </a:solidFill>
              </a:rPr>
              <a:t>ř</a:t>
            </a:r>
            <a:r>
              <a:rPr lang="cs-CZ" sz="1600" b="1" dirty="0" smtClean="0">
                <a:solidFill>
                  <a:srgbClr val="800000"/>
                </a:solidFill>
              </a:rPr>
              <a:t>ešení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/>
              <a:t>Vytvořit koncepci podpory profesního vzdělávání a rozvoje učitelů, která by reflektovala </a:t>
            </a:r>
            <a:r>
              <a:rPr lang="cs-CZ" sz="1600" dirty="0" smtClean="0"/>
              <a:t>poznatky </a:t>
            </a:r>
            <a:r>
              <a:rPr lang="cs-CZ" sz="1600" dirty="0"/>
              <a:t>o procesu stávání </a:t>
            </a:r>
            <a:r>
              <a:rPr lang="cs-CZ" sz="1600" dirty="0" smtClean="0"/>
              <a:t>se </a:t>
            </a:r>
            <a:r>
              <a:rPr lang="cs-CZ" sz="1600" dirty="0"/>
              <a:t>učitelem a o možnostech jeho </a:t>
            </a:r>
            <a:r>
              <a:rPr lang="cs-CZ" sz="1600" dirty="0" smtClean="0"/>
              <a:t>podpory.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Dopracovat standard učitele a kariérní systém jako opory profesního rozvoje učitelů (základní kritérium: kvalita výuky).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Finančně ocenit kvalitu výuky osvědčenou dosažením nejvyššího kariérního (opora o Standard učitele – druhý krok v kariéře – druhý platový vzestup).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V reakci na současné potřeby rozšířit specializační pozice a finančně je zajistit.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/>
              <a:t>Přijmout kroky ke zvýšení kvality DVPP, a to včetně jeho systémového plánování (zavést mechanizmus stanovování vládních priorit v oblasti </a:t>
            </a:r>
            <a:r>
              <a:rPr lang="cs-CZ" sz="1600" dirty="0" smtClean="0"/>
              <a:t>DVPP).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Zavést nové (intenzivnější) formy podpory profesního rozvoje přímo ve školách.</a:t>
            </a:r>
          </a:p>
          <a:p>
            <a:pPr marL="285750" indent="-285750">
              <a:buFont typeface="Arial"/>
              <a:buChar char="•"/>
            </a:pPr>
            <a:r>
              <a:rPr lang="cs-CZ" sz="1600" dirty="0" smtClean="0"/>
              <a:t>...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79493" y="82432"/>
            <a:ext cx="2632634" cy="1886349"/>
          </a:xfrm>
          <a:prstGeom prst="roundRect">
            <a:avLst/>
          </a:prstGeom>
          <a:noFill/>
          <a:ln>
            <a:solidFill>
              <a:srgbClr val="800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55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5962" y="267984"/>
            <a:ext cx="8228741" cy="4544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2145" tIns="32145" rIns="32145" bIns="32145" numCol="1" spcCol="26788" rtlCol="0" anchor="t">
            <a:spAutoFit/>
          </a:bodyPr>
          <a:lstStyle/>
          <a:p>
            <a:pPr algn="ctr" defTabSz="410540" latinLnBrk="1" hangingPunct="0"/>
            <a:endParaRPr lang="cs-CZ" sz="25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3161" y="711508"/>
            <a:ext cx="8876817" cy="5912674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cs-CZ" sz="2400" dirty="0" smtClean="0">
                <a:latin typeface="Calibri"/>
                <a:cs typeface="Calibri"/>
              </a:rPr>
              <a:t>Pochopit </a:t>
            </a:r>
            <a:r>
              <a:rPr lang="cs-CZ" sz="2400" dirty="0" smtClean="0">
                <a:solidFill>
                  <a:srgbClr val="800000"/>
                </a:solidFill>
                <a:latin typeface="Calibri"/>
                <a:cs typeface="Calibri"/>
              </a:rPr>
              <a:t>učitelství jako svébytnou profesi, </a:t>
            </a:r>
            <a:r>
              <a:rPr lang="cs-CZ" sz="2400" dirty="0" smtClean="0">
                <a:latin typeface="Calibri"/>
                <a:cs typeface="Calibri"/>
              </a:rPr>
              <a:t>pro níž je oborové vzdělání nutnou, avšak nikoliv dostačující </a:t>
            </a:r>
            <a:r>
              <a:rPr lang="cs-CZ" sz="2400" dirty="0">
                <a:cs typeface="Calibri"/>
              </a:rPr>
              <a:t>podmínkou </a:t>
            </a:r>
            <a:r>
              <a:rPr lang="cs-CZ" sz="2400" dirty="0" smtClean="0">
                <a:latin typeface="Calibri"/>
                <a:cs typeface="Calibri"/>
              </a:rPr>
              <a:t>(docenit význam didaktických znalostí obsahu).</a:t>
            </a:r>
          </a:p>
          <a:p>
            <a:pPr marL="342900" indent="-342900">
              <a:buFont typeface="Arial"/>
              <a:buChar char="•"/>
            </a:pPr>
            <a:r>
              <a:rPr lang="cs-CZ" sz="2400" dirty="0" smtClean="0">
                <a:cs typeface="Calibri"/>
              </a:rPr>
              <a:t>V diskusi kolem kariérního systému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realizovat posun</a:t>
            </a:r>
            <a:endParaRPr lang="cs-CZ" sz="2400" dirty="0">
              <a:solidFill>
                <a:srgbClr val="800000"/>
              </a:solidFill>
              <a:cs typeface="Calibri"/>
            </a:endParaRPr>
          </a:p>
          <a:p>
            <a:pPr marL="800100" lvl="1" indent="-342900">
              <a:buFont typeface="Arial"/>
              <a:buChar char="•"/>
            </a:pPr>
            <a:r>
              <a:rPr lang="cs-CZ" sz="2000" dirty="0">
                <a:solidFill>
                  <a:srgbClr val="800000"/>
                </a:solidFill>
                <a:cs typeface="Calibri"/>
              </a:rPr>
              <a:t>ve filosofii přístupu: </a:t>
            </a:r>
            <a:r>
              <a:rPr lang="cs-CZ" sz="2000" dirty="0" smtClean="0">
                <a:cs typeface="Calibri"/>
              </a:rPr>
              <a:t>vedle </a:t>
            </a:r>
            <a:r>
              <a:rPr lang="cs-CZ" sz="2000" dirty="0">
                <a:cs typeface="Calibri"/>
              </a:rPr>
              <a:t>současného akcentu na kariérní </a:t>
            </a:r>
            <a:r>
              <a:rPr lang="cs-CZ" sz="2000" dirty="0" smtClean="0">
                <a:cs typeface="Calibri"/>
              </a:rPr>
              <a:t>systém posílit prvky</a:t>
            </a:r>
            <a:r>
              <a:rPr lang="cs-CZ" sz="2000" dirty="0">
                <a:cs typeface="Calibri"/>
              </a:rPr>
              <a:t>, které zakládají systém podpory profesního rozvoje </a:t>
            </a:r>
            <a:r>
              <a:rPr lang="cs-CZ" sz="2000" dirty="0" smtClean="0">
                <a:cs typeface="Calibri"/>
              </a:rPr>
              <a:t>učitelů</a:t>
            </a:r>
          </a:p>
          <a:p>
            <a:pPr marL="800100" lvl="1" indent="-342900">
              <a:buFont typeface="Arial"/>
              <a:buChar char="•"/>
            </a:pPr>
            <a:r>
              <a:rPr lang="cs-CZ" sz="2000" dirty="0" smtClean="0">
                <a:solidFill>
                  <a:srgbClr val="800000"/>
                </a:solidFill>
                <a:cs typeface="Calibri"/>
              </a:rPr>
              <a:t>v </a:t>
            </a:r>
            <a:r>
              <a:rPr lang="cs-CZ" sz="2000" dirty="0">
                <a:solidFill>
                  <a:srgbClr val="800000"/>
                </a:solidFill>
                <a:cs typeface="Calibri"/>
              </a:rPr>
              <a:t>logice fungování: </a:t>
            </a:r>
            <a:r>
              <a:rPr lang="cs-CZ" sz="2000" dirty="0">
                <a:cs typeface="Calibri"/>
              </a:rPr>
              <a:t>od současného pojetí, kdy zastřešujícím je kariérní systém a uvnitř něho funguje systém podpory profesního rozvoje učitelů, k logice, kdy zastřešujícím je systém podpory profesního rozvoje učitelů a uvnitř něho </a:t>
            </a:r>
            <a:r>
              <a:rPr lang="cs-CZ" sz="2000" dirty="0" smtClean="0">
                <a:cs typeface="Calibri"/>
              </a:rPr>
              <a:t>je a funguje </a:t>
            </a:r>
            <a:r>
              <a:rPr lang="cs-CZ" sz="2000" dirty="0">
                <a:cs typeface="Calibri"/>
              </a:rPr>
              <a:t>kariérní </a:t>
            </a:r>
            <a:r>
              <a:rPr lang="cs-CZ" sz="2000" dirty="0" smtClean="0">
                <a:cs typeface="Calibri"/>
              </a:rPr>
              <a:t>systém (řád).</a:t>
            </a:r>
          </a:p>
          <a:p>
            <a:pPr marL="342900" indent="-342900">
              <a:buFont typeface="Arial"/>
              <a:buChar char="•"/>
            </a:pPr>
            <a:r>
              <a:rPr lang="cs-CZ" sz="2400" dirty="0" smtClean="0">
                <a:latin typeface="Calibri"/>
                <a:cs typeface="Calibri"/>
              </a:rPr>
              <a:t>Přistoupit k řešení problémů učitelství a přípravy na tuto profesi s využitím </a:t>
            </a:r>
            <a:r>
              <a:rPr lang="cs-CZ" sz="2400" dirty="0" err="1" smtClean="0">
                <a:solidFill>
                  <a:srgbClr val="800000"/>
                </a:solidFill>
                <a:latin typeface="Calibri"/>
                <a:cs typeface="Calibri"/>
              </a:rPr>
              <a:t>profesionalizačního</a:t>
            </a:r>
            <a:r>
              <a:rPr lang="cs-CZ" sz="2400" dirty="0" smtClean="0">
                <a:solidFill>
                  <a:srgbClr val="800000"/>
                </a:solidFill>
                <a:latin typeface="Calibri"/>
                <a:cs typeface="Calibri"/>
              </a:rPr>
              <a:t> kontinua </a:t>
            </a:r>
            <a:r>
              <a:rPr lang="cs-CZ" sz="2400" dirty="0" smtClean="0">
                <a:latin typeface="Calibri"/>
                <a:cs typeface="Calibri"/>
              </a:rPr>
              <a:t>zahrnujícího vzájemně provázané a </a:t>
            </a:r>
            <a:r>
              <a:rPr lang="cs-CZ" sz="2400" dirty="0">
                <a:latin typeface="Calibri"/>
                <a:cs typeface="Calibri"/>
              </a:rPr>
              <a:t>s</a:t>
            </a:r>
            <a:r>
              <a:rPr lang="cs-CZ" sz="2400" dirty="0" smtClean="0">
                <a:latin typeface="Calibri"/>
                <a:cs typeface="Calibri"/>
              </a:rPr>
              <a:t>laděné etapy: </a:t>
            </a:r>
            <a:r>
              <a:rPr lang="cs-CZ" sz="2000" dirty="0" smtClean="0">
                <a:latin typeface="Calibri"/>
                <a:cs typeface="Calibri"/>
              </a:rPr>
              <a:t>(a) získávání kvalitních uchazečů, (b) přípravné vzdělávání, (c) uvádění do profese, (d) podpora profesního rozvoje.</a:t>
            </a:r>
          </a:p>
          <a:p>
            <a:pPr marL="342900" indent="-342900">
              <a:buFont typeface="Arial"/>
              <a:buChar char="•"/>
            </a:pPr>
            <a:r>
              <a:rPr lang="cs-CZ" sz="2400" dirty="0" smtClean="0">
                <a:latin typeface="Calibri"/>
                <a:cs typeface="Calibri"/>
              </a:rPr>
              <a:t>Dořešit </a:t>
            </a:r>
            <a:r>
              <a:rPr lang="cs-CZ" sz="2400" dirty="0" smtClean="0">
                <a:solidFill>
                  <a:srgbClr val="800000"/>
                </a:solidFill>
                <a:latin typeface="Calibri"/>
                <a:cs typeface="Calibri"/>
              </a:rPr>
              <a:t>kariérní systém (řád) </a:t>
            </a:r>
            <a:r>
              <a:rPr lang="cs-CZ" sz="2400" dirty="0" smtClean="0">
                <a:latin typeface="Calibri"/>
                <a:cs typeface="Calibri"/>
              </a:rPr>
              <a:t>jako jednu z podstatných částí </a:t>
            </a:r>
            <a:r>
              <a:rPr lang="cs-CZ" sz="2400" dirty="0" smtClean="0">
                <a:solidFill>
                  <a:srgbClr val="800000"/>
                </a:solidFill>
                <a:latin typeface="Calibri"/>
                <a:cs typeface="Calibri"/>
              </a:rPr>
              <a:t>systému podpory profesního rozvoje učitelů</a:t>
            </a:r>
            <a:r>
              <a:rPr lang="cs-CZ" sz="2400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lang="cs-CZ" sz="2400" dirty="0" smtClean="0">
                <a:latin typeface="Calibri"/>
                <a:cs typeface="Calibri"/>
              </a:rPr>
              <a:t>tak, aby měl pozitivní finanční důsledky pro učitele.</a:t>
            </a:r>
            <a:endParaRPr lang="cs-CZ" sz="240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243" y="110912"/>
            <a:ext cx="8526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Shrnutí – závěry – doporučení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2960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770" y="680967"/>
            <a:ext cx="5180040" cy="2779092"/>
          </a:xfrm>
        </p:spPr>
        <p:txBody>
          <a:bodyPr>
            <a:normAutofit/>
          </a:bodyPr>
          <a:lstStyle/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cs-CZ" sz="2600" dirty="0" smtClean="0">
                <a:solidFill>
                  <a:srgbClr val="800000"/>
                </a:solidFill>
              </a:rPr>
              <a:t>He </a:t>
            </a:r>
            <a:r>
              <a:rPr lang="cs-CZ" sz="2600" dirty="0" err="1">
                <a:solidFill>
                  <a:srgbClr val="800000"/>
                </a:solidFill>
              </a:rPr>
              <a:t>who</a:t>
            </a:r>
            <a:r>
              <a:rPr lang="cs-CZ" sz="2600" dirty="0">
                <a:solidFill>
                  <a:srgbClr val="800000"/>
                </a:solidFill>
              </a:rPr>
              <a:t> </a:t>
            </a:r>
            <a:r>
              <a:rPr lang="cs-CZ" sz="2600" dirty="0" err="1">
                <a:solidFill>
                  <a:srgbClr val="800000"/>
                </a:solidFill>
              </a:rPr>
              <a:t>can</a:t>
            </a:r>
            <a:r>
              <a:rPr lang="cs-CZ" sz="2600" dirty="0">
                <a:solidFill>
                  <a:srgbClr val="800000"/>
                </a:solidFill>
              </a:rPr>
              <a:t>, </a:t>
            </a:r>
            <a:r>
              <a:rPr lang="cs-CZ" sz="2600" dirty="0" err="1">
                <a:solidFill>
                  <a:srgbClr val="800000"/>
                </a:solidFill>
              </a:rPr>
              <a:t>does</a:t>
            </a:r>
            <a:r>
              <a:rPr lang="cs-CZ" sz="2600" dirty="0">
                <a:solidFill>
                  <a:srgbClr val="800000"/>
                </a:solidFill>
              </a:rPr>
              <a:t>. </a:t>
            </a:r>
          </a:p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cs-CZ" sz="2600" dirty="0">
                <a:solidFill>
                  <a:srgbClr val="800000"/>
                </a:solidFill>
              </a:rPr>
              <a:t>He </a:t>
            </a:r>
            <a:r>
              <a:rPr lang="cs-CZ" sz="2600" dirty="0" err="1">
                <a:solidFill>
                  <a:srgbClr val="800000"/>
                </a:solidFill>
              </a:rPr>
              <a:t>who</a:t>
            </a:r>
            <a:r>
              <a:rPr lang="cs-CZ" sz="2600" dirty="0">
                <a:solidFill>
                  <a:srgbClr val="800000"/>
                </a:solidFill>
              </a:rPr>
              <a:t> </a:t>
            </a:r>
            <a:r>
              <a:rPr lang="cs-CZ" sz="2600" dirty="0" err="1">
                <a:solidFill>
                  <a:srgbClr val="800000"/>
                </a:solidFill>
              </a:rPr>
              <a:t>cannot</a:t>
            </a:r>
            <a:r>
              <a:rPr lang="cs-CZ" sz="2600" dirty="0">
                <a:solidFill>
                  <a:srgbClr val="800000"/>
                </a:solidFill>
              </a:rPr>
              <a:t>, </a:t>
            </a:r>
            <a:r>
              <a:rPr lang="cs-CZ" sz="2600" dirty="0" err="1">
                <a:solidFill>
                  <a:srgbClr val="800000"/>
                </a:solidFill>
              </a:rPr>
              <a:t>teaches</a:t>
            </a:r>
            <a:r>
              <a:rPr lang="cs-CZ" sz="2600" dirty="0">
                <a:solidFill>
                  <a:srgbClr val="800000"/>
                </a:solidFill>
              </a:rPr>
              <a:t>.</a:t>
            </a:r>
          </a:p>
          <a:p>
            <a:pPr marL="0" eaLnBrk="1" hangingPunct="1">
              <a:spcBef>
                <a:spcPts val="0"/>
              </a:spcBef>
              <a:buFontTx/>
              <a:buNone/>
            </a:pPr>
            <a:endParaRPr lang="cs-CZ" sz="1200" dirty="0">
              <a:solidFill>
                <a:srgbClr val="800000"/>
              </a:solidFill>
            </a:endParaRPr>
          </a:p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cs-CZ" sz="2600" dirty="0">
                <a:solidFill>
                  <a:srgbClr val="800000"/>
                </a:solidFill>
              </a:rPr>
              <a:t>Kdo umí, dělá.</a:t>
            </a:r>
          </a:p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cs-CZ" sz="2600" dirty="0">
                <a:solidFill>
                  <a:srgbClr val="800000"/>
                </a:solidFill>
              </a:rPr>
              <a:t>Kdo neumí, vyučuje</a:t>
            </a:r>
            <a:r>
              <a:rPr lang="cs-CZ" sz="2600" i="1" dirty="0">
                <a:solidFill>
                  <a:srgbClr val="800000"/>
                </a:solidFill>
              </a:rPr>
              <a:t>.</a:t>
            </a:r>
          </a:p>
          <a:p>
            <a:pPr marL="0" eaLnBrk="1" hangingPunct="1">
              <a:spcBef>
                <a:spcPts val="0"/>
              </a:spcBef>
              <a:buFontTx/>
              <a:buNone/>
            </a:pPr>
            <a:endParaRPr lang="cs-CZ" sz="1200" i="1" dirty="0">
              <a:solidFill>
                <a:srgbClr val="800000"/>
              </a:solidFill>
            </a:endParaRPr>
          </a:p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cs-CZ" sz="2000" dirty="0"/>
              <a:t>George B. Shaw (1856–1950)</a:t>
            </a:r>
          </a:p>
          <a:p>
            <a:pPr marL="0" algn="r" eaLnBrk="1" hangingPunct="1">
              <a:buFontTx/>
              <a:buNone/>
            </a:pPr>
            <a:endParaRPr lang="cs-CZ" sz="2800" dirty="0">
              <a:solidFill>
                <a:srgbClr val="800000"/>
              </a:solidFill>
            </a:endParaRPr>
          </a:p>
        </p:txBody>
      </p:sp>
      <p:pic>
        <p:nvPicPr>
          <p:cNvPr id="5123" name="Picture 4" descr="Sha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369" y="193806"/>
            <a:ext cx="2118554" cy="300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2037" y="128834"/>
            <a:ext cx="6829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800000"/>
                </a:solidFill>
              </a:rPr>
              <a:t>Ledasjaká diskuse o učitelích je uvozena bonmotem</a:t>
            </a:r>
            <a:endParaRPr lang="cs-CZ" sz="2400" b="1" dirty="0">
              <a:solidFill>
                <a:srgbClr val="80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6390" y="4196240"/>
            <a:ext cx="5082863" cy="25124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r">
              <a:spcBef>
                <a:spcPts val="0"/>
              </a:spcBef>
              <a:buFontTx/>
              <a:buNone/>
            </a:pPr>
            <a:r>
              <a:rPr lang="cs-CZ" sz="2600" dirty="0" err="1" smtClean="0">
                <a:solidFill>
                  <a:srgbClr val="800000"/>
                </a:solidFill>
              </a:rPr>
              <a:t>Those</a:t>
            </a:r>
            <a:r>
              <a:rPr lang="cs-CZ" sz="2600" dirty="0" smtClean="0">
                <a:solidFill>
                  <a:srgbClr val="800000"/>
                </a:solidFill>
              </a:rPr>
              <a:t> </a:t>
            </a:r>
            <a:r>
              <a:rPr lang="cs-CZ" sz="2600" dirty="0" err="1" smtClean="0">
                <a:solidFill>
                  <a:srgbClr val="800000"/>
                </a:solidFill>
              </a:rPr>
              <a:t>who</a:t>
            </a:r>
            <a:r>
              <a:rPr lang="cs-CZ" sz="2600" dirty="0" smtClean="0">
                <a:solidFill>
                  <a:srgbClr val="800000"/>
                </a:solidFill>
              </a:rPr>
              <a:t> </a:t>
            </a:r>
            <a:r>
              <a:rPr lang="cs-CZ" sz="2600" dirty="0" err="1" smtClean="0">
                <a:solidFill>
                  <a:srgbClr val="800000"/>
                </a:solidFill>
              </a:rPr>
              <a:t>can</a:t>
            </a:r>
            <a:r>
              <a:rPr lang="cs-CZ" sz="2600" dirty="0" smtClean="0">
                <a:solidFill>
                  <a:srgbClr val="800000"/>
                </a:solidFill>
              </a:rPr>
              <a:t>, do.</a:t>
            </a:r>
          </a:p>
          <a:p>
            <a:pPr marL="0" algn="r">
              <a:spcBef>
                <a:spcPts val="0"/>
              </a:spcBef>
              <a:buFontTx/>
              <a:buNone/>
            </a:pPr>
            <a:r>
              <a:rPr lang="cs-CZ" sz="2600" dirty="0" err="1" smtClean="0">
                <a:solidFill>
                  <a:srgbClr val="800000"/>
                </a:solidFill>
              </a:rPr>
              <a:t>Those</a:t>
            </a:r>
            <a:r>
              <a:rPr lang="cs-CZ" sz="2600" dirty="0" smtClean="0">
                <a:solidFill>
                  <a:srgbClr val="800000"/>
                </a:solidFill>
              </a:rPr>
              <a:t> </a:t>
            </a:r>
            <a:r>
              <a:rPr lang="cs-CZ" sz="2600" dirty="0" err="1" smtClean="0">
                <a:solidFill>
                  <a:srgbClr val="800000"/>
                </a:solidFill>
              </a:rPr>
              <a:t>who</a:t>
            </a:r>
            <a:r>
              <a:rPr lang="cs-CZ" sz="2600" dirty="0" smtClean="0">
                <a:solidFill>
                  <a:srgbClr val="800000"/>
                </a:solidFill>
              </a:rPr>
              <a:t> </a:t>
            </a:r>
            <a:r>
              <a:rPr lang="cs-CZ" sz="2600" dirty="0" err="1" smtClean="0">
                <a:solidFill>
                  <a:srgbClr val="800000"/>
                </a:solidFill>
              </a:rPr>
              <a:t>understand</a:t>
            </a:r>
            <a:r>
              <a:rPr lang="cs-CZ" sz="2600" dirty="0" smtClean="0">
                <a:solidFill>
                  <a:srgbClr val="800000"/>
                </a:solidFill>
              </a:rPr>
              <a:t>, </a:t>
            </a:r>
            <a:r>
              <a:rPr lang="cs-CZ" sz="2600" dirty="0" err="1" smtClean="0">
                <a:solidFill>
                  <a:srgbClr val="800000"/>
                </a:solidFill>
              </a:rPr>
              <a:t>teach</a:t>
            </a:r>
            <a:r>
              <a:rPr lang="cs-CZ" sz="2600" dirty="0" smtClean="0">
                <a:solidFill>
                  <a:srgbClr val="800000"/>
                </a:solidFill>
              </a:rPr>
              <a:t>.</a:t>
            </a:r>
          </a:p>
          <a:p>
            <a:pPr marL="0" algn="r">
              <a:spcBef>
                <a:spcPts val="0"/>
              </a:spcBef>
              <a:buFontTx/>
              <a:buNone/>
            </a:pPr>
            <a:endParaRPr lang="cs-CZ" sz="1200" dirty="0" smtClean="0">
              <a:solidFill>
                <a:srgbClr val="800000"/>
              </a:solidFill>
            </a:endParaRPr>
          </a:p>
          <a:p>
            <a:pPr marL="0" algn="r">
              <a:spcBef>
                <a:spcPts val="0"/>
              </a:spcBef>
              <a:buFontTx/>
              <a:buNone/>
            </a:pPr>
            <a:r>
              <a:rPr lang="cs-CZ" sz="2600" dirty="0" smtClean="0">
                <a:solidFill>
                  <a:srgbClr val="800000"/>
                </a:solidFill>
              </a:rPr>
              <a:t>Kdo umí, dělá. </a:t>
            </a:r>
          </a:p>
          <a:p>
            <a:pPr marL="0" algn="r">
              <a:spcBef>
                <a:spcPts val="0"/>
              </a:spcBef>
              <a:buFontTx/>
              <a:buNone/>
            </a:pPr>
            <a:r>
              <a:rPr lang="cs-CZ" sz="2600" dirty="0" smtClean="0">
                <a:solidFill>
                  <a:srgbClr val="800000"/>
                </a:solidFill>
              </a:rPr>
              <a:t>Kdo rozumí, vyučuje.</a:t>
            </a:r>
          </a:p>
          <a:p>
            <a:pPr marL="0" algn="r">
              <a:spcBef>
                <a:spcPts val="0"/>
              </a:spcBef>
              <a:buFontTx/>
              <a:buNone/>
            </a:pPr>
            <a:endParaRPr lang="cs-CZ" sz="1200" i="1" dirty="0" smtClean="0"/>
          </a:p>
          <a:p>
            <a:pPr marL="0" algn="r">
              <a:spcBef>
                <a:spcPts val="0"/>
              </a:spcBef>
              <a:buFontTx/>
              <a:buNone/>
            </a:pPr>
            <a:r>
              <a:rPr lang="cs-CZ" sz="2000" dirty="0" err="1" smtClean="0"/>
              <a:t>Lee</a:t>
            </a:r>
            <a:r>
              <a:rPr lang="cs-CZ" sz="2000" dirty="0" smtClean="0"/>
              <a:t> S. </a:t>
            </a:r>
            <a:r>
              <a:rPr lang="cs-CZ" sz="2000" dirty="0" err="1" smtClean="0"/>
              <a:t>Shulman</a:t>
            </a:r>
            <a:endParaRPr lang="cs-CZ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956390" y="3594056"/>
            <a:ext cx="500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b="1" dirty="0" smtClean="0">
                <a:solidFill>
                  <a:srgbClr val="800000"/>
                </a:solidFill>
              </a:rPr>
              <a:t>...na pravou míru tento výrok uvádí...</a:t>
            </a:r>
            <a:endParaRPr lang="cs-CZ" sz="2400" b="1" dirty="0">
              <a:solidFill>
                <a:srgbClr val="800000"/>
              </a:solidFill>
            </a:endParaRPr>
          </a:p>
        </p:txBody>
      </p:sp>
      <p:pic>
        <p:nvPicPr>
          <p:cNvPr id="7" name="Picture 5" descr="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86" y="3615329"/>
            <a:ext cx="2165826" cy="3093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0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146" y="135149"/>
            <a:ext cx="8228741" cy="495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2145" tIns="32145" rIns="32145" bIns="32145" numCol="1" spcCol="26788" rtlCol="0" anchor="t">
            <a:spAutoFit/>
          </a:bodyPr>
          <a:lstStyle/>
          <a:p>
            <a:pPr defTabSz="410540" latinLnBrk="1" hangingPunct="0"/>
            <a:r>
              <a:rPr lang="cs-CZ" sz="2800" b="1" dirty="0" smtClean="0">
                <a:solidFill>
                  <a:srgbClr val="000000"/>
                </a:solidFill>
                <a:ea typeface="Century Gothic"/>
                <a:cs typeface="Century Gothic"/>
                <a:sym typeface="Century Gothic"/>
              </a:rPr>
              <a:t>Učitelství jako profese: didaktické znalosti obsahu</a:t>
            </a:r>
            <a:endParaRPr lang="cs-CZ" sz="2800" b="1" dirty="0">
              <a:solidFill>
                <a:srgbClr val="000000"/>
              </a:solidFill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604" y="741384"/>
            <a:ext cx="8790132" cy="5835729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l" eaLnBrk="1" hangingPunct="1">
              <a:spcBef>
                <a:spcPts val="600"/>
              </a:spcBef>
            </a:pPr>
            <a:r>
              <a:rPr lang="cs-CZ" sz="2400" b="1" dirty="0">
                <a:latin typeface="Calibri"/>
                <a:cs typeface="Calibri"/>
              </a:rPr>
              <a:t>Existují profesně specifické znalosti → </a:t>
            </a:r>
            <a:r>
              <a:rPr lang="cs-CZ" sz="2400" b="1" dirty="0">
                <a:solidFill>
                  <a:srgbClr val="800000"/>
                </a:solidFill>
                <a:latin typeface="Calibri"/>
                <a:cs typeface="Calibri"/>
              </a:rPr>
              <a:t>učitelské znalosti </a:t>
            </a:r>
          </a:p>
          <a:p>
            <a:pPr marL="342900" lvl="2" indent="-342900">
              <a:spcBef>
                <a:spcPts val="600"/>
              </a:spcBef>
              <a:buFont typeface="Arial"/>
              <a:buChar char="•"/>
            </a:pPr>
            <a:r>
              <a:rPr lang="cs-CZ" sz="2200" dirty="0">
                <a:latin typeface="Calibri"/>
                <a:cs typeface="Calibri"/>
              </a:rPr>
              <a:t>Učitelé se </a:t>
            </a:r>
            <a:r>
              <a:rPr lang="cs-CZ" sz="2200" dirty="0" smtClean="0">
                <a:latin typeface="Calibri"/>
                <a:cs typeface="Calibri"/>
              </a:rPr>
              <a:t>jimi manifestují </a:t>
            </a:r>
            <a:r>
              <a:rPr lang="cs-CZ" sz="2200" dirty="0">
                <a:latin typeface="Calibri"/>
                <a:cs typeface="Calibri"/>
              </a:rPr>
              <a:t>jako profesní skupina a vyhraňují vůči jiným profesím. </a:t>
            </a:r>
          </a:p>
          <a:p>
            <a:pPr algn="l" eaLnBrk="1" hangingPunct="1">
              <a:spcBef>
                <a:spcPts val="600"/>
              </a:spcBef>
            </a:pPr>
            <a:r>
              <a:rPr lang="cs-CZ" sz="2400" b="1" dirty="0" smtClean="0">
                <a:latin typeface="Calibri"/>
                <a:cs typeface="Calibri"/>
              </a:rPr>
              <a:t>Učitel biologie </a:t>
            </a:r>
            <a:r>
              <a:rPr lang="cs-CZ" sz="2400" b="1" dirty="0">
                <a:latin typeface="Calibri"/>
                <a:cs typeface="Calibri"/>
              </a:rPr>
              <a:t>se </a:t>
            </a:r>
            <a:r>
              <a:rPr lang="cs-CZ" sz="2400" b="1" dirty="0" smtClean="0">
                <a:latin typeface="Calibri"/>
                <a:cs typeface="Calibri"/>
              </a:rPr>
              <a:t>liší od biologa nikoli </a:t>
            </a:r>
            <a:r>
              <a:rPr lang="cs-CZ" sz="2400" b="1" dirty="0">
                <a:latin typeface="Calibri"/>
                <a:cs typeface="Calibri"/>
              </a:rPr>
              <a:t>nutně v kvalitě či kvantitě svých znalostí obsahu, ale v tom,</a:t>
            </a:r>
            <a:r>
              <a:rPr lang="cs-CZ" sz="2400" b="1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lang="cs-CZ" sz="2400" b="1" dirty="0">
                <a:solidFill>
                  <a:srgbClr val="800000"/>
                </a:solidFill>
                <a:latin typeface="Calibri"/>
                <a:cs typeface="Calibri"/>
              </a:rPr>
              <a:t>jak jsou </a:t>
            </a:r>
            <a:r>
              <a:rPr lang="cs-CZ" sz="2400" b="1" dirty="0" smtClean="0">
                <a:solidFill>
                  <a:srgbClr val="800000"/>
                </a:solidFill>
                <a:latin typeface="Calibri"/>
                <a:cs typeface="Calibri"/>
              </a:rPr>
              <a:t>jeho </a:t>
            </a:r>
            <a:r>
              <a:rPr lang="cs-CZ" sz="2400" b="1" dirty="0">
                <a:solidFill>
                  <a:srgbClr val="800000"/>
                </a:solidFill>
                <a:latin typeface="Calibri"/>
                <a:cs typeface="Calibri"/>
              </a:rPr>
              <a:t>znalosti organizovány a používány. </a:t>
            </a:r>
            <a:endParaRPr lang="cs-CZ" sz="2400" b="1" dirty="0">
              <a:latin typeface="Calibri"/>
              <a:cs typeface="Calibri"/>
            </a:endParaRPr>
          </a:p>
          <a:p>
            <a:pPr marL="342900" lvl="1" indent="-342900">
              <a:spcBef>
                <a:spcPts val="600"/>
              </a:spcBef>
              <a:buFont typeface="Arial"/>
              <a:buChar char="•"/>
            </a:pPr>
            <a:r>
              <a:rPr lang="cs-CZ" sz="2200" dirty="0" smtClean="0">
                <a:latin typeface="Calibri"/>
                <a:cs typeface="Calibri"/>
              </a:rPr>
              <a:t>Učitelovy znalosti jsou strukturovány </a:t>
            </a:r>
            <a:r>
              <a:rPr lang="cs-CZ" sz="2200" dirty="0">
                <a:latin typeface="Calibri"/>
                <a:cs typeface="Calibri"/>
              </a:rPr>
              <a:t>z perspektivy </a:t>
            </a:r>
            <a:r>
              <a:rPr lang="cs-CZ" sz="2200" dirty="0" smtClean="0">
                <a:latin typeface="Calibri"/>
                <a:cs typeface="Calibri"/>
              </a:rPr>
              <a:t>výuky </a:t>
            </a:r>
            <a:r>
              <a:rPr lang="cs-CZ" sz="2200" dirty="0">
                <a:latin typeface="Calibri"/>
                <a:cs typeface="Calibri"/>
              </a:rPr>
              <a:t>a </a:t>
            </a:r>
            <a:r>
              <a:rPr lang="cs-CZ" sz="2200" dirty="0" smtClean="0">
                <a:latin typeface="Calibri"/>
                <a:cs typeface="Calibri"/>
              </a:rPr>
              <a:t>jsou </a:t>
            </a:r>
            <a:r>
              <a:rPr lang="cs-CZ" sz="2200" dirty="0">
                <a:latin typeface="Calibri"/>
                <a:cs typeface="Calibri"/>
              </a:rPr>
              <a:t>základnou pro </a:t>
            </a:r>
            <a:r>
              <a:rPr lang="cs-CZ" sz="2200" dirty="0" smtClean="0">
                <a:latin typeface="Calibri"/>
                <a:cs typeface="Calibri"/>
              </a:rPr>
              <a:t>jeho </a:t>
            </a:r>
            <a:r>
              <a:rPr lang="cs-CZ" sz="2200" dirty="0">
                <a:latin typeface="Calibri"/>
                <a:cs typeface="Calibri"/>
              </a:rPr>
              <a:t>schopnost pomáhat žákům v </a:t>
            </a:r>
            <a:r>
              <a:rPr lang="cs-CZ" sz="2200" dirty="0" smtClean="0">
                <a:latin typeface="Calibri"/>
                <a:cs typeface="Calibri"/>
              </a:rPr>
              <a:t>porozumění </a:t>
            </a:r>
            <a:r>
              <a:rPr lang="cs-CZ" sz="2200" dirty="0">
                <a:latin typeface="Calibri"/>
                <a:cs typeface="Calibri"/>
              </a:rPr>
              <a:t>pojmům. </a:t>
            </a:r>
            <a:endParaRPr lang="cs-CZ" sz="2200" dirty="0" smtClean="0">
              <a:latin typeface="Calibri"/>
              <a:cs typeface="Calibri"/>
            </a:endParaRPr>
          </a:p>
          <a:p>
            <a:pPr marL="342900" lvl="1" indent="-342900">
              <a:spcBef>
                <a:spcPts val="600"/>
              </a:spcBef>
              <a:buFont typeface="Arial"/>
              <a:buChar char="•"/>
            </a:pPr>
            <a:r>
              <a:rPr lang="cs-CZ" sz="2200" dirty="0" smtClean="0">
                <a:latin typeface="Calibri"/>
                <a:cs typeface="Calibri"/>
              </a:rPr>
              <a:t>Znalosti oborového specialisty jsou strukturovány </a:t>
            </a:r>
            <a:r>
              <a:rPr lang="cs-CZ" sz="2200" dirty="0">
                <a:latin typeface="Calibri"/>
                <a:cs typeface="Calibri"/>
              </a:rPr>
              <a:t>z perspektivy výzkumu a </a:t>
            </a:r>
            <a:r>
              <a:rPr lang="cs-CZ" sz="2200" dirty="0" smtClean="0">
                <a:latin typeface="Calibri"/>
                <a:cs typeface="Calibri"/>
              </a:rPr>
              <a:t>jsou </a:t>
            </a:r>
            <a:r>
              <a:rPr lang="cs-CZ" sz="2200" dirty="0">
                <a:latin typeface="Calibri"/>
                <a:cs typeface="Calibri"/>
              </a:rPr>
              <a:t>základnou pro konstrukci nových poznatků </a:t>
            </a:r>
            <a:r>
              <a:rPr lang="cs-CZ" sz="2200" dirty="0" smtClean="0">
                <a:latin typeface="Calibri"/>
                <a:cs typeface="Calibri"/>
              </a:rPr>
              <a:t>v oboru.</a:t>
            </a:r>
            <a:endParaRPr lang="cs-CZ" sz="1200" dirty="0" smtClean="0">
              <a:latin typeface="Calibri"/>
              <a:cs typeface="Calibri"/>
            </a:endParaRPr>
          </a:p>
          <a:p>
            <a:pPr marL="0" lvl="1">
              <a:spcBef>
                <a:spcPts val="600"/>
              </a:spcBef>
            </a:pPr>
            <a:r>
              <a:rPr lang="cs-CZ" sz="2400" b="1" dirty="0" smtClean="0">
                <a:cs typeface="Calibri"/>
              </a:rPr>
              <a:t>Učitelovy profesně specifické znalosti</a:t>
            </a:r>
            <a:r>
              <a:rPr lang="cs-CZ" sz="2400" b="1" dirty="0">
                <a:cs typeface="Calibri"/>
              </a:rPr>
              <a:t> → </a:t>
            </a:r>
            <a:r>
              <a:rPr lang="cs-CZ" sz="2400" b="1" dirty="0" smtClean="0">
                <a:solidFill>
                  <a:srgbClr val="800000"/>
                </a:solidFill>
                <a:cs typeface="Calibri"/>
              </a:rPr>
              <a:t>didaktické znalosti obsahu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.</a:t>
            </a:r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cs-CZ" sz="2200" dirty="0">
                <a:latin typeface="Calibri" charset="0"/>
              </a:rPr>
              <a:t>Z</a:t>
            </a:r>
            <a:r>
              <a:rPr lang="cs-CZ" sz="2200" dirty="0" smtClean="0">
                <a:latin typeface="Calibri" charset="0"/>
              </a:rPr>
              <a:t>nalosti </a:t>
            </a:r>
            <a:r>
              <a:rPr lang="cs-CZ" sz="2200" dirty="0">
                <a:latin typeface="Calibri" charset="0"/>
              </a:rPr>
              <a:t>těch nejúčinnějších analogií, ilustrací, příkladů, </a:t>
            </a:r>
            <a:r>
              <a:rPr lang="cs-CZ" sz="2200" dirty="0" smtClean="0">
                <a:latin typeface="Calibri" charset="0"/>
              </a:rPr>
              <a:t>vysvětlení</a:t>
            </a:r>
            <a:r>
              <a:rPr lang="cs-CZ" sz="2200" dirty="0">
                <a:latin typeface="Calibri" charset="0"/>
              </a:rPr>
              <a:t> </a:t>
            </a:r>
            <a:r>
              <a:rPr lang="cs-CZ" sz="2200" dirty="0" smtClean="0">
                <a:latin typeface="Calibri" charset="0"/>
              </a:rPr>
              <a:t>..., které učiní učivo </a:t>
            </a:r>
            <a:r>
              <a:rPr lang="cs-CZ" sz="2200" dirty="0">
                <a:latin typeface="Calibri" charset="0"/>
              </a:rPr>
              <a:t>srozumitelným pro </a:t>
            </a:r>
            <a:r>
              <a:rPr lang="cs-CZ" sz="2200" dirty="0" smtClean="0">
                <a:latin typeface="Calibri" charset="0"/>
              </a:rPr>
              <a:t>jiné.</a:t>
            </a:r>
            <a:endParaRPr lang="cs-CZ" sz="2200" dirty="0">
              <a:latin typeface="Calibri" charset="0"/>
            </a:endParaRPr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cs-CZ" sz="2200" dirty="0" smtClean="0">
                <a:latin typeface="Calibri" charset="0"/>
              </a:rPr>
              <a:t>Porozumění </a:t>
            </a:r>
            <a:r>
              <a:rPr lang="cs-CZ" sz="2200" dirty="0">
                <a:latin typeface="Calibri" charset="0"/>
              </a:rPr>
              <a:t>tomu, co činí učení se určitému </a:t>
            </a:r>
            <a:r>
              <a:rPr lang="cs-CZ" sz="2200" dirty="0" smtClean="0">
                <a:latin typeface="Calibri" charset="0"/>
              </a:rPr>
              <a:t>učivu </a:t>
            </a:r>
            <a:r>
              <a:rPr lang="cs-CZ" sz="2200" dirty="0">
                <a:latin typeface="Calibri" charset="0"/>
              </a:rPr>
              <a:t>snadným či obtížným; </a:t>
            </a:r>
            <a:r>
              <a:rPr lang="cs-CZ" sz="2200" dirty="0" smtClean="0">
                <a:latin typeface="Calibri" charset="0"/>
              </a:rPr>
              <a:t>porozumění představím, </a:t>
            </a:r>
            <a:r>
              <a:rPr lang="cs-CZ" sz="2200" dirty="0">
                <a:latin typeface="Calibri" charset="0"/>
              </a:rPr>
              <a:t>které si žáci </a:t>
            </a:r>
            <a:r>
              <a:rPr lang="cs-CZ" sz="2200" dirty="0" smtClean="0">
                <a:latin typeface="Calibri" charset="0"/>
              </a:rPr>
              <a:t>přinášejí </a:t>
            </a:r>
            <a:r>
              <a:rPr lang="cs-CZ" sz="2200" dirty="0">
                <a:latin typeface="Calibri" charset="0"/>
              </a:rPr>
              <a:t>do výuky</a:t>
            </a:r>
            <a:r>
              <a:rPr lang="cs-CZ" sz="2200" dirty="0" smtClean="0">
                <a:latin typeface="Calibri" charset="0"/>
              </a:rPr>
              <a:t>.</a:t>
            </a:r>
            <a:endParaRPr lang="cs-CZ" sz="22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92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697" y="206240"/>
            <a:ext cx="8801551" cy="44963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2145" tIns="32145" rIns="32145" bIns="32145" numCol="1" spcCol="26788" rtlCol="0" anchor="t">
            <a:spAutoFit/>
          </a:bodyPr>
          <a:lstStyle/>
          <a:p>
            <a:pPr algn="ctr" defTabSz="410540" latinLnBrk="1" hangingPunct="0"/>
            <a:r>
              <a:rPr lang="cs-CZ" sz="2500" b="1" dirty="0" smtClean="0">
                <a:solidFill>
                  <a:srgbClr val="000000"/>
                </a:solidFill>
                <a:ea typeface="Century Gothic"/>
                <a:cs typeface="Century Gothic"/>
                <a:sym typeface="Century Gothic"/>
              </a:rPr>
              <a:t>Učitelovo vzdělání – profesní rozvoj – standard – kariérní systém</a:t>
            </a:r>
            <a:endParaRPr lang="cs-CZ" sz="2500" b="1" dirty="0">
              <a:solidFill>
                <a:srgbClr val="000000"/>
              </a:solidFill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2697" y="923426"/>
            <a:ext cx="8801551" cy="4358403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cs-CZ" sz="2400" dirty="0" smtClean="0">
                <a:solidFill>
                  <a:srgbClr val="800000"/>
                </a:solidFill>
                <a:cs typeface="Calibri"/>
              </a:rPr>
              <a:t>Z učitelova vědění </a:t>
            </a:r>
            <a:r>
              <a:rPr lang="cs-CZ" sz="2400" dirty="0">
                <a:cs typeface="Calibri"/>
              </a:rPr>
              <a:t>→</a:t>
            </a:r>
            <a:r>
              <a:rPr lang="cs-CZ" sz="2400" dirty="0" smtClean="0">
                <a:solidFill>
                  <a:srgbClr val="C0504D"/>
                </a:solidFill>
                <a:cs typeface="Calibri"/>
              </a:rPr>
              <a:t>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vzdělání mají užitek žáci, </a:t>
            </a:r>
            <a:r>
              <a:rPr lang="cs-CZ" sz="2400" dirty="0" smtClean="0">
                <a:cs typeface="Calibri"/>
              </a:rPr>
              <a:t>proto má být učitelovo vzdělání včetně cest, které vedou k jeho dosahování, udržování a aktualizování,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předmětem prioritní pozornosti státu </a:t>
            </a:r>
            <a:r>
              <a:rPr lang="cs-CZ" sz="2400" dirty="0" smtClean="0">
                <a:cs typeface="Calibri"/>
              </a:rPr>
              <a:t>a jeho aparátu.</a:t>
            </a:r>
            <a:endParaRPr lang="cs-CZ" sz="2400" dirty="0">
              <a:cs typeface="Calibri"/>
            </a:endParaRPr>
          </a:p>
          <a:p>
            <a:pPr marL="342900" indent="-342900" algn="l" eaLnBrk="1" hangingPunct="1">
              <a:spcBef>
                <a:spcPts val="600"/>
              </a:spcBef>
              <a:buFont typeface="Arial"/>
              <a:buChar char="•"/>
            </a:pPr>
            <a:r>
              <a:rPr lang="cs-CZ" sz="2400" dirty="0" smtClean="0">
                <a:cs typeface="Calibri"/>
              </a:rPr>
              <a:t>Podpora učitelova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vzdělání</a:t>
            </a:r>
            <a:r>
              <a:rPr lang="cs-CZ" sz="2400" dirty="0" smtClean="0">
                <a:solidFill>
                  <a:schemeClr val="accent2"/>
                </a:solidFill>
                <a:cs typeface="Calibri"/>
              </a:rPr>
              <a:t> </a:t>
            </a:r>
            <a:r>
              <a:rPr lang="cs-CZ" sz="2400" dirty="0" smtClean="0">
                <a:cs typeface="Calibri"/>
              </a:rPr>
              <a:t>cestou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přípravného i dalšího vzdělávání </a:t>
            </a:r>
            <a:r>
              <a:rPr lang="cs-CZ" sz="2400" dirty="0" smtClean="0">
                <a:cs typeface="Calibri"/>
              </a:rPr>
              <a:t>vč.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profesního rozvoje </a:t>
            </a:r>
            <a:r>
              <a:rPr lang="cs-CZ" sz="2400" dirty="0" smtClean="0">
                <a:cs typeface="Calibri"/>
              </a:rPr>
              <a:t>učitelů – téma (i) státní vzdělávací politiky.</a:t>
            </a:r>
            <a:endParaRPr lang="cs-CZ" sz="2400" dirty="0">
              <a:cs typeface="Calibri"/>
            </a:endParaRPr>
          </a:p>
          <a:p>
            <a:pPr marL="342900" indent="-342900" algn="l" eaLnBrk="1" hangingPunct="1">
              <a:spcBef>
                <a:spcPts val="600"/>
              </a:spcBef>
              <a:buFont typeface="Arial"/>
              <a:buChar char="•"/>
            </a:pPr>
            <a:r>
              <a:rPr lang="cs-CZ" sz="2400" dirty="0" smtClean="0">
                <a:cs typeface="Calibri"/>
              </a:rPr>
              <a:t>Zpravidla se realizuje pomocí nástrojů typu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profesní standard </a:t>
            </a:r>
            <a:r>
              <a:rPr lang="cs-CZ" sz="2400" dirty="0" smtClean="0">
                <a:cs typeface="Calibri"/>
              </a:rPr>
              <a:t>a/nebo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kariérní systém.</a:t>
            </a:r>
            <a:endParaRPr lang="cs-CZ" sz="2400" dirty="0">
              <a:solidFill>
                <a:srgbClr val="800000"/>
              </a:solidFill>
              <a:cs typeface="Calibri"/>
            </a:endParaRPr>
          </a:p>
          <a:p>
            <a:pPr marL="342900" indent="-342900" algn="l" eaLnBrk="1" hangingPunct="1">
              <a:spcBef>
                <a:spcPts val="600"/>
              </a:spcBef>
              <a:buFont typeface="Arial"/>
              <a:buChar char="•"/>
            </a:pPr>
            <a:r>
              <a:rPr lang="cs-CZ" sz="2400" dirty="0" smtClean="0">
                <a:cs typeface="Calibri"/>
              </a:rPr>
              <a:t>Mnohdy je kolem těchto nástrojů budován 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mýtus</a:t>
            </a:r>
            <a:r>
              <a:rPr lang="cs-CZ" sz="2400" dirty="0" smtClean="0">
                <a:cs typeface="Calibri"/>
              </a:rPr>
              <a:t> – je vznášen</a:t>
            </a:r>
            <a:r>
              <a:rPr lang="cs-CZ" sz="2400" dirty="0" smtClean="0">
                <a:solidFill>
                  <a:srgbClr val="800000"/>
                </a:solidFill>
                <a:cs typeface="Calibri"/>
              </a:rPr>
              <a:t> příslib </a:t>
            </a:r>
            <a:r>
              <a:rPr lang="cs-CZ" sz="2400" dirty="0" smtClean="0">
                <a:cs typeface="Calibri"/>
              </a:rPr>
              <a:t>univerzálního (vy)řešení všech možných souvisejících problémů. 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2698" y="5697963"/>
            <a:ext cx="8801550" cy="923330"/>
            <a:chOff x="162698" y="5697963"/>
            <a:chExt cx="8801550" cy="923330"/>
          </a:xfrm>
        </p:grpSpPr>
        <p:sp>
          <p:nvSpPr>
            <p:cNvPr id="3" name="Rectangle 2"/>
            <p:cNvSpPr/>
            <p:nvPr/>
          </p:nvSpPr>
          <p:spPr>
            <a:xfrm>
              <a:off x="162698" y="5697963"/>
              <a:ext cx="518099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cs-CZ" dirty="0">
                  <a:cs typeface="Calibri"/>
                </a:rPr>
                <a:t>2014: Zpracována srovnávací </a:t>
              </a:r>
              <a:r>
                <a:rPr lang="cs-CZ" dirty="0" smtClean="0">
                  <a:cs typeface="Calibri"/>
                </a:rPr>
                <a:t>analýza učitelských </a:t>
              </a:r>
              <a:r>
                <a:rPr lang="cs-CZ" dirty="0">
                  <a:cs typeface="Calibri"/>
                </a:rPr>
                <a:t>standardů a kariérních systémů </a:t>
              </a:r>
              <a:r>
                <a:rPr lang="cs-CZ" dirty="0" smtClean="0">
                  <a:cs typeface="Calibri"/>
                </a:rPr>
                <a:t>v zahraničí (publikováno v Orbis </a:t>
              </a:r>
              <a:r>
                <a:rPr lang="cs-CZ" dirty="0" err="1" smtClean="0">
                  <a:cs typeface="Calibri"/>
                </a:rPr>
                <a:t>scholae</a:t>
              </a:r>
              <a:r>
                <a:rPr lang="cs-CZ" dirty="0" smtClean="0">
                  <a:cs typeface="Calibri"/>
                </a:rPr>
                <a:t> 3/2014) </a:t>
              </a:r>
              <a:endParaRPr lang="cs-CZ" dirty="0">
                <a:cs typeface="Calibri"/>
              </a:endParaRPr>
            </a:p>
          </p:txBody>
        </p:sp>
        <p:pic>
          <p:nvPicPr>
            <p:cNvPr id="5" name="Picture 4" descr="OS_MonocisloStandardy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4224" b="73345"/>
            <a:stretch/>
          </p:blipFill>
          <p:spPr>
            <a:xfrm>
              <a:off x="5743576" y="5697963"/>
              <a:ext cx="3220672" cy="9208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518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342"/>
            <a:ext cx="9144000" cy="675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8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32" y="35644"/>
            <a:ext cx="8375762" cy="441180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 err="1" smtClean="0"/>
              <a:t>Profesionalizační</a:t>
            </a:r>
            <a:r>
              <a:rPr lang="cs-CZ" sz="3200" b="1" dirty="0" smtClean="0"/>
              <a:t> kontinuum jako východisko</a:t>
            </a:r>
            <a:endParaRPr lang="cs-CZ" sz="3200" b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311038" y="5599081"/>
            <a:ext cx="8578650" cy="1206769"/>
            <a:chOff x="311038" y="5599081"/>
            <a:chExt cx="8578650" cy="1206769"/>
          </a:xfrm>
        </p:grpSpPr>
        <p:grpSp>
          <p:nvGrpSpPr>
            <p:cNvPr id="12" name="Group 11"/>
            <p:cNvGrpSpPr/>
            <p:nvPr/>
          </p:nvGrpSpPr>
          <p:grpSpPr>
            <a:xfrm>
              <a:off x="311038" y="5599081"/>
              <a:ext cx="8578650" cy="634058"/>
              <a:chOff x="311038" y="3732120"/>
              <a:chExt cx="8578650" cy="634058"/>
            </a:xfrm>
          </p:grpSpPr>
          <p:sp>
            <p:nvSpPr>
              <p:cNvPr id="3" name="Left Brace 2"/>
              <p:cNvSpPr/>
              <p:nvPr/>
            </p:nvSpPr>
            <p:spPr>
              <a:xfrm rot="16200000">
                <a:off x="739124" y="3304034"/>
                <a:ext cx="634058" cy="1490229"/>
              </a:xfrm>
              <a:prstGeom prst="leftBrace">
                <a:avLst/>
              </a:prstGeom>
              <a:ln>
                <a:solidFill>
                  <a:srgbClr val="8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" name="Left Brace 5"/>
              <p:cNvSpPr/>
              <p:nvPr/>
            </p:nvSpPr>
            <p:spPr>
              <a:xfrm rot="16200000">
                <a:off x="2625959" y="3114571"/>
                <a:ext cx="576416" cy="1869157"/>
              </a:xfrm>
              <a:prstGeom prst="leftBrace">
                <a:avLst/>
              </a:prstGeom>
              <a:ln>
                <a:solidFill>
                  <a:srgbClr val="8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" name="Left Brace 6"/>
              <p:cNvSpPr/>
              <p:nvPr/>
            </p:nvSpPr>
            <p:spPr>
              <a:xfrm rot="16200000">
                <a:off x="4522872" y="3304036"/>
                <a:ext cx="576416" cy="1490229"/>
              </a:xfrm>
              <a:prstGeom prst="leftBrace">
                <a:avLst/>
              </a:prstGeom>
              <a:ln>
                <a:solidFill>
                  <a:srgbClr val="8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" name="Left Brace 7"/>
              <p:cNvSpPr/>
              <p:nvPr/>
            </p:nvSpPr>
            <p:spPr>
              <a:xfrm rot="16200000">
                <a:off x="7010934" y="2458602"/>
                <a:ext cx="576416" cy="3181092"/>
              </a:xfrm>
              <a:prstGeom prst="leftBrace">
                <a:avLst/>
              </a:prstGeom>
              <a:ln>
                <a:solidFill>
                  <a:srgbClr val="8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11038" y="6149657"/>
              <a:ext cx="7743089" cy="656193"/>
              <a:chOff x="311038" y="4716697"/>
              <a:chExt cx="7743089" cy="656193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11038" y="4716697"/>
                <a:ext cx="14902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3600" b="1" dirty="0" smtClean="0"/>
                  <a:t>A</a:t>
                </a:r>
                <a:endParaRPr lang="cs-CZ" sz="36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186948" y="4716697"/>
                <a:ext cx="14902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3600" b="1" dirty="0"/>
                  <a:t>B</a:t>
                </a:r>
                <a:endParaRPr lang="cs-CZ" sz="3600" b="1" dirty="0" smtClean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065965" y="4716697"/>
                <a:ext cx="14902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3600" b="1" dirty="0" smtClean="0"/>
                  <a:t>C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563897" y="4726559"/>
                <a:ext cx="14902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3600" b="1" dirty="0"/>
                  <a:t>D</a:t>
                </a:r>
                <a:endParaRPr lang="cs-CZ" sz="3600" b="1" dirty="0" smtClean="0"/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147978" y="494959"/>
            <a:ext cx="37007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cs typeface="Calibri"/>
              </a:rPr>
              <a:t>V zemích, </a:t>
            </a:r>
            <a:r>
              <a:rPr lang="cs-CZ" sz="2000" dirty="0" smtClean="0">
                <a:cs typeface="Calibri"/>
              </a:rPr>
              <a:t>kde </a:t>
            </a:r>
            <a:r>
              <a:rPr lang="cs-CZ" sz="2000" dirty="0">
                <a:cs typeface="Calibri"/>
              </a:rPr>
              <a:t>mají s uvedeným zkušenosti, se jde </a:t>
            </a:r>
            <a:r>
              <a:rPr lang="cs-CZ" sz="2000" dirty="0" smtClean="0">
                <a:cs typeface="Calibri"/>
              </a:rPr>
              <a:t>za </a:t>
            </a:r>
            <a:r>
              <a:rPr lang="cs-CZ" sz="2000" dirty="0">
                <a:cs typeface="Calibri"/>
              </a:rPr>
              <a:t>rámec profesních standardů a kariérních systémů a usiluje se o </a:t>
            </a:r>
            <a:r>
              <a:rPr lang="cs-CZ" sz="2000" dirty="0">
                <a:solidFill>
                  <a:srgbClr val="800000"/>
                </a:solidFill>
                <a:cs typeface="Calibri"/>
              </a:rPr>
              <a:t>vytvoření komplexního systému podpory v profesi </a:t>
            </a:r>
            <a:r>
              <a:rPr lang="cs-CZ" sz="2000" dirty="0">
                <a:cs typeface="Calibri"/>
              </a:rPr>
              <a:t>– pracuje se </a:t>
            </a:r>
            <a:r>
              <a:rPr lang="cs-CZ" sz="2000" dirty="0" smtClean="0">
                <a:cs typeface="Calibri"/>
              </a:rPr>
              <a:t>s celým </a:t>
            </a:r>
            <a:r>
              <a:rPr lang="cs-CZ" sz="2000" dirty="0" err="1">
                <a:solidFill>
                  <a:srgbClr val="800000"/>
                </a:solidFill>
                <a:cs typeface="Calibri"/>
              </a:rPr>
              <a:t>profesionalizačním</a:t>
            </a:r>
            <a:r>
              <a:rPr lang="cs-CZ" sz="2000" dirty="0">
                <a:solidFill>
                  <a:srgbClr val="800000"/>
                </a:solidFill>
                <a:cs typeface="Calibri"/>
              </a:rPr>
              <a:t> kontinuem</a:t>
            </a:r>
            <a:r>
              <a:rPr lang="cs-CZ" sz="2000" dirty="0" smtClean="0">
                <a:solidFill>
                  <a:srgbClr val="800000"/>
                </a:solidFill>
                <a:cs typeface="Calibri"/>
              </a:rPr>
              <a:t>.</a:t>
            </a:r>
            <a:endParaRPr lang="cs-CZ" sz="2000" dirty="0">
              <a:solidFill>
                <a:srgbClr val="800000"/>
              </a:solidFill>
              <a:cs typeface="Calibri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0" y="2889516"/>
            <a:ext cx="9143999" cy="825945"/>
            <a:chOff x="0" y="2889516"/>
            <a:chExt cx="9143999" cy="825945"/>
          </a:xfrm>
        </p:grpSpPr>
        <p:sp>
          <p:nvSpPr>
            <p:cNvPr id="16" name="Down Arrow Callout 15"/>
            <p:cNvSpPr/>
            <p:nvPr/>
          </p:nvSpPr>
          <p:spPr>
            <a:xfrm>
              <a:off x="0" y="2889516"/>
              <a:ext cx="1801268" cy="825945"/>
            </a:xfrm>
            <a:prstGeom prst="downArrowCallou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Down Arrow Callout 16"/>
            <p:cNvSpPr/>
            <p:nvPr/>
          </p:nvSpPr>
          <p:spPr>
            <a:xfrm>
              <a:off x="1801267" y="2889516"/>
              <a:ext cx="2264697" cy="825945"/>
            </a:xfrm>
            <a:prstGeom prst="downArrowCallou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Down Arrow Callout 17"/>
            <p:cNvSpPr/>
            <p:nvPr/>
          </p:nvSpPr>
          <p:spPr>
            <a:xfrm>
              <a:off x="4065965" y="2889516"/>
              <a:ext cx="1490230" cy="825945"/>
            </a:xfrm>
            <a:prstGeom prst="downArrowCallout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Down Arrow Callout 18"/>
            <p:cNvSpPr/>
            <p:nvPr/>
          </p:nvSpPr>
          <p:spPr>
            <a:xfrm>
              <a:off x="5556194" y="2889516"/>
              <a:ext cx="3587805" cy="825945"/>
            </a:xfrm>
            <a:prstGeom prst="downArrowCallou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3521" y="2907921"/>
              <a:ext cx="89776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b="1" dirty="0" smtClean="0">
                  <a:solidFill>
                    <a:schemeClr val="bg1"/>
                  </a:solidFill>
                </a:rPr>
                <a:t>STANDARD UČITELE – vymezuje obsah profese – má vliv na všechny etapy kontinua</a:t>
              </a:r>
              <a:endParaRPr lang="cs-CZ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78561" y="3715461"/>
            <a:ext cx="9021605" cy="2080015"/>
            <a:chOff x="78561" y="3715461"/>
            <a:chExt cx="9021605" cy="2080015"/>
          </a:xfrm>
        </p:grpSpPr>
        <p:pic>
          <p:nvPicPr>
            <p:cNvPr id="5" name="Picture 4" descr="Professionalisierungskontinuu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61" y="3715461"/>
              <a:ext cx="9021605" cy="2080015"/>
            </a:xfrm>
            <a:prstGeom prst="rect">
              <a:avLst/>
            </a:prstGeom>
          </p:spPr>
        </p:pic>
        <p:cxnSp>
          <p:nvCxnSpPr>
            <p:cNvPr id="29" name="Straight Connector 28"/>
            <p:cNvCxnSpPr/>
            <p:nvPr/>
          </p:nvCxnSpPr>
          <p:spPr>
            <a:xfrm>
              <a:off x="8361302" y="5055083"/>
              <a:ext cx="0" cy="3898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8413118" y="5056583"/>
              <a:ext cx="0" cy="3898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053392" y="1223715"/>
            <a:ext cx="5092307" cy="1678376"/>
            <a:chOff x="4053392" y="1223715"/>
            <a:chExt cx="5092307" cy="1678376"/>
          </a:xfrm>
        </p:grpSpPr>
        <p:sp>
          <p:nvSpPr>
            <p:cNvPr id="22" name="Down Arrow Callout 21"/>
            <p:cNvSpPr/>
            <p:nvPr/>
          </p:nvSpPr>
          <p:spPr>
            <a:xfrm>
              <a:off x="4053392" y="2087422"/>
              <a:ext cx="1351922" cy="776944"/>
            </a:xfrm>
            <a:prstGeom prst="downArrowCallout">
              <a:avLst>
                <a:gd name="adj1" fmla="val 32171"/>
                <a:gd name="adj2" fmla="val 36144"/>
                <a:gd name="adj3" fmla="val 51260"/>
                <a:gd name="adj4" fmla="val 48740"/>
              </a:avLst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Down Arrow Callout 22"/>
            <p:cNvSpPr/>
            <p:nvPr/>
          </p:nvSpPr>
          <p:spPr>
            <a:xfrm>
              <a:off x="5419132" y="1844304"/>
              <a:ext cx="1627291" cy="1057787"/>
            </a:xfrm>
            <a:prstGeom prst="downArrowCallout">
              <a:avLst>
                <a:gd name="adj1" fmla="val 32171"/>
                <a:gd name="adj2" fmla="val 36144"/>
                <a:gd name="adj3" fmla="val 41323"/>
                <a:gd name="adj4" fmla="val 58677"/>
              </a:avLst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Down Arrow Callout 23"/>
            <p:cNvSpPr/>
            <p:nvPr/>
          </p:nvSpPr>
          <p:spPr>
            <a:xfrm>
              <a:off x="7046424" y="1554206"/>
              <a:ext cx="2097576" cy="1335310"/>
            </a:xfrm>
            <a:prstGeom prst="downArrowCallout">
              <a:avLst>
                <a:gd name="adj1" fmla="val 0"/>
                <a:gd name="adj2" fmla="val 36144"/>
                <a:gd name="adj3" fmla="val 32210"/>
                <a:gd name="adj4" fmla="val 84329"/>
              </a:avLst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065965" y="2087422"/>
              <a:ext cx="13393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b="1" dirty="0" smtClean="0">
                  <a:solidFill>
                    <a:srgbClr val="FFFFFF"/>
                  </a:solidFill>
                </a:rPr>
                <a:t>začínající</a:t>
              </a:r>
              <a:endParaRPr lang="cs-CZ" b="1" dirty="0">
                <a:solidFill>
                  <a:srgbClr val="FFFFFF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538530" y="1963172"/>
              <a:ext cx="13393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b="1" dirty="0" smtClean="0">
                  <a:solidFill>
                    <a:srgbClr val="FFFFFF"/>
                  </a:solidFill>
                </a:rPr>
                <a:t>samostatný</a:t>
              </a:r>
              <a:endParaRPr lang="cs-CZ" b="1" dirty="0">
                <a:solidFill>
                  <a:srgbClr val="FFFFFF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400858" y="1776047"/>
              <a:ext cx="13393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b="1" dirty="0" smtClean="0">
                  <a:solidFill>
                    <a:srgbClr val="FFFFFF"/>
                  </a:solidFill>
                </a:rPr>
                <a:t>vynikající</a:t>
              </a:r>
              <a:endParaRPr lang="cs-CZ" b="1" dirty="0">
                <a:solidFill>
                  <a:srgbClr val="FFFFFF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166834" y="1223715"/>
              <a:ext cx="19788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cs-CZ" b="1" dirty="0" smtClean="0"/>
                <a:t>KARIÉRNÍ SYSTÉM</a:t>
              </a:r>
              <a:endParaRPr lang="cs-CZ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1022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ofessionalisierungskontinuu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077" y="144775"/>
            <a:ext cx="7087270" cy="18053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24" y="45083"/>
            <a:ext cx="2129009" cy="1826541"/>
          </a:xfrm>
        </p:spPr>
        <p:txBody>
          <a:bodyPr>
            <a:noAutofit/>
          </a:bodyPr>
          <a:lstStyle/>
          <a:p>
            <a:pPr algn="l"/>
            <a:r>
              <a:rPr lang="cs-CZ" sz="2600" b="1" dirty="0" smtClean="0">
                <a:solidFill>
                  <a:srgbClr val="800000"/>
                </a:solidFill>
              </a:rPr>
              <a:t>(A</a:t>
            </a:r>
            <a:r>
              <a:rPr lang="cs-CZ" sz="2600" b="1" dirty="0">
                <a:solidFill>
                  <a:srgbClr val="800000"/>
                </a:solidFill>
              </a:rPr>
              <a:t>)</a:t>
            </a:r>
            <a:r>
              <a:rPr lang="cs-CZ" sz="2600" b="1" dirty="0" smtClean="0">
                <a:solidFill>
                  <a:srgbClr val="800000"/>
                </a:solidFill>
              </a:rPr>
              <a:t> </a:t>
            </a:r>
            <a:br>
              <a:rPr lang="cs-CZ" sz="2600" b="1" dirty="0" smtClean="0">
                <a:solidFill>
                  <a:srgbClr val="800000"/>
                </a:solidFill>
              </a:rPr>
            </a:br>
            <a:r>
              <a:rPr lang="cs-CZ" sz="2600" b="1" dirty="0" smtClean="0">
                <a:solidFill>
                  <a:srgbClr val="800000"/>
                </a:solidFill>
              </a:rPr>
              <a:t>získávání uchazečů</a:t>
            </a:r>
            <a:endParaRPr lang="cs-CZ" sz="2600" b="1" dirty="0">
              <a:solidFill>
                <a:srgbClr val="8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633" y="2673526"/>
            <a:ext cx="483613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>
                <a:solidFill>
                  <a:srgbClr val="800000"/>
                </a:solidFill>
              </a:rPr>
              <a:t>Některé problémy</a:t>
            </a:r>
          </a:p>
          <a:p>
            <a:pPr marL="285750" indent="-285750">
              <a:buFont typeface="Arial"/>
              <a:buChar char="•"/>
            </a:pPr>
            <a:r>
              <a:rPr lang="cs-CZ" sz="2200" dirty="0" smtClean="0"/>
              <a:t>Nároky na výkon učitelské profese v kontextu měnících se požadavků na vzdělávání nejsou vymezeny (problém „nového“ obsahu profese).</a:t>
            </a:r>
          </a:p>
          <a:p>
            <a:pPr marL="285750" indent="-285750">
              <a:buFont typeface="Arial"/>
              <a:buChar char="•"/>
            </a:pPr>
            <a:r>
              <a:rPr lang="cs-CZ" sz="2200" dirty="0" smtClean="0"/>
              <a:t>Testy studijních předpokladů míjejí to, co je pro učitelskou profesi podstatné (motivace, komunikační dovednosti, emoční stabilita...).</a:t>
            </a:r>
          </a:p>
          <a:p>
            <a:pPr marL="285750" indent="-285750">
              <a:buFont typeface="Arial"/>
              <a:buChar char="•"/>
            </a:pPr>
            <a:r>
              <a:rPr lang="cs-CZ" sz="2200" dirty="0" smtClean="0"/>
              <a:t>...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67071" y="2631827"/>
            <a:ext cx="397319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>
                <a:solidFill>
                  <a:srgbClr val="800000"/>
                </a:solidFill>
              </a:rPr>
              <a:t>Některá řešení</a:t>
            </a:r>
          </a:p>
          <a:p>
            <a:pPr marL="285750" indent="-285750">
              <a:buFont typeface="Arial"/>
              <a:buChar char="•"/>
            </a:pPr>
            <a:r>
              <a:rPr lang="cs-CZ" sz="2200" dirty="0" smtClean="0"/>
              <a:t>Vytvoření </a:t>
            </a:r>
            <a:r>
              <a:rPr lang="cs-CZ" sz="2200" dirty="0"/>
              <a:t>informačního </a:t>
            </a:r>
            <a:r>
              <a:rPr lang="cs-CZ" sz="2200" dirty="0" smtClean="0"/>
              <a:t>prostředí obsahujícího informace </a:t>
            </a:r>
            <a:r>
              <a:rPr lang="cs-CZ" sz="2200" dirty="0"/>
              <a:t>o </a:t>
            </a:r>
            <a:r>
              <a:rPr lang="cs-CZ" sz="2200" dirty="0" smtClean="0"/>
              <a:t>učitelské profesi vč. „nových“ nároků.</a:t>
            </a:r>
          </a:p>
          <a:p>
            <a:pPr marL="285750" indent="-285750">
              <a:buFont typeface="Arial"/>
              <a:buChar char="•"/>
            </a:pPr>
            <a:r>
              <a:rPr lang="cs-CZ" sz="2200" dirty="0"/>
              <a:t>P</a:t>
            </a:r>
            <a:r>
              <a:rPr lang="cs-CZ" sz="2200" dirty="0" smtClean="0"/>
              <a:t>osílit význam diagnostiky profesních předpokladů (vč. motivace) v přijímacím řízení.</a:t>
            </a:r>
          </a:p>
          <a:p>
            <a:pPr marL="285750" indent="-285750">
              <a:buFont typeface="Arial"/>
              <a:buChar char="•"/>
            </a:pPr>
            <a:r>
              <a:rPr lang="cs-CZ" sz="2200" dirty="0" smtClean="0"/>
              <a:t>...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012894" y="66293"/>
            <a:ext cx="1830201" cy="1805332"/>
          </a:xfrm>
          <a:prstGeom prst="roundRect">
            <a:avLst/>
          </a:prstGeom>
          <a:noFill/>
          <a:ln>
            <a:solidFill>
              <a:schemeClr val="accent2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44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ofessionalisierungskontinuu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211" y="144775"/>
            <a:ext cx="7148954" cy="1648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0" y="63757"/>
            <a:ext cx="2129009" cy="1830327"/>
          </a:xfrm>
        </p:spPr>
        <p:txBody>
          <a:bodyPr>
            <a:noAutofit/>
          </a:bodyPr>
          <a:lstStyle/>
          <a:p>
            <a:pPr algn="l"/>
            <a:r>
              <a:rPr lang="cs-CZ" sz="2600" b="1" dirty="0" smtClean="0">
                <a:solidFill>
                  <a:srgbClr val="800000"/>
                </a:solidFill>
              </a:rPr>
              <a:t>(B</a:t>
            </a:r>
            <a:r>
              <a:rPr lang="cs-CZ" sz="2600" b="1" dirty="0">
                <a:solidFill>
                  <a:srgbClr val="800000"/>
                </a:solidFill>
              </a:rPr>
              <a:t>)</a:t>
            </a:r>
            <a:r>
              <a:rPr lang="cs-CZ" sz="2600" b="1" dirty="0" smtClean="0">
                <a:solidFill>
                  <a:srgbClr val="800000"/>
                </a:solidFill>
              </a:rPr>
              <a:t> </a:t>
            </a:r>
            <a:br>
              <a:rPr lang="cs-CZ" sz="2600" b="1" dirty="0" smtClean="0">
                <a:solidFill>
                  <a:srgbClr val="800000"/>
                </a:solidFill>
              </a:rPr>
            </a:br>
            <a:r>
              <a:rPr lang="cs-CZ" sz="2600" b="1" dirty="0" smtClean="0">
                <a:solidFill>
                  <a:srgbClr val="800000"/>
                </a:solidFill>
              </a:rPr>
              <a:t>přípravné vzdělávání </a:t>
            </a:r>
            <a:endParaRPr lang="cs-CZ" sz="2600" b="1" dirty="0">
              <a:solidFill>
                <a:srgbClr val="8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208" y="2271126"/>
            <a:ext cx="43457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800000"/>
                </a:solidFill>
              </a:rPr>
              <a:t>Některé problémy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Relativně slabá profesní orientace přípravného učitelského vzdělávání.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Ne zcela dokonalé sladění profilu absolventa a profilu začínajícího učitele.</a:t>
            </a:r>
          </a:p>
          <a:p>
            <a:pPr marL="285750" indent="-285750">
              <a:buFont typeface="Arial"/>
              <a:buChar char="•"/>
            </a:pPr>
            <a:r>
              <a:rPr lang="cs-CZ" dirty="0"/>
              <a:t>Studenti učitelství jsou s nároky profese konfrontováni pozdě (vlivem </a:t>
            </a:r>
            <a:r>
              <a:rPr lang="cs-CZ" dirty="0" smtClean="0"/>
              <a:t>strukturování </a:t>
            </a:r>
            <a:r>
              <a:rPr lang="cs-CZ" dirty="0"/>
              <a:t>mnohdy až v </a:t>
            </a:r>
            <a:r>
              <a:rPr lang="cs-CZ" dirty="0" err="1"/>
              <a:t>NMgr</a:t>
            </a:r>
            <a:r>
              <a:rPr lang="cs-CZ" dirty="0" smtClean="0"/>
              <a:t>.).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Nedostatečné zastoupení reflektovaných praxí, nemožnost realizovat klinické formy praxí </a:t>
            </a:r>
            <a:r>
              <a:rPr lang="cs-CZ" dirty="0"/>
              <a:t>(</a:t>
            </a:r>
            <a:r>
              <a:rPr lang="cs-CZ" dirty="0" smtClean="0"/>
              <a:t>finanční náročnost).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Protazím stále slabší zastoupení oborových didaktik v přípravném učitelském vzdělávání.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...</a:t>
            </a:r>
            <a:endParaRPr lang="cs-CZ" dirty="0"/>
          </a:p>
        </p:txBody>
      </p:sp>
      <p:sp>
        <p:nvSpPr>
          <p:cNvPr id="15" name="TextBox 14"/>
          <p:cNvSpPr txBox="1"/>
          <p:nvPr/>
        </p:nvSpPr>
        <p:spPr>
          <a:xfrm>
            <a:off x="4450983" y="2254577"/>
            <a:ext cx="464918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800000"/>
                </a:solidFill>
              </a:rPr>
              <a:t>Některá řešení</a:t>
            </a:r>
          </a:p>
          <a:p>
            <a:pPr marL="285750" indent="-285750">
              <a:buFont typeface="Arial"/>
              <a:buChar char="•"/>
            </a:pPr>
            <a:r>
              <a:rPr lang="cs-CZ" dirty="0"/>
              <a:t>Při re-akreditacích </a:t>
            </a:r>
            <a:r>
              <a:rPr lang="cs-CZ" dirty="0" smtClean="0"/>
              <a:t>posilovat orientaci </a:t>
            </a:r>
            <a:r>
              <a:rPr lang="cs-CZ" dirty="0"/>
              <a:t>k </a:t>
            </a:r>
            <a:r>
              <a:rPr lang="cs-CZ" dirty="0" smtClean="0"/>
              <a:t>učitelství.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Usilovat o sladění profilů absolventa s profily začínajícího učitele (vazba na Standard).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Zvyšovat příležitosti </a:t>
            </a:r>
            <a:r>
              <a:rPr lang="cs-CZ" dirty="0"/>
              <a:t>pro sebepoznávání studentů v roli budoucích </a:t>
            </a:r>
            <a:r>
              <a:rPr lang="cs-CZ" dirty="0" smtClean="0"/>
              <a:t>učitelů již od počátku Bc. studia.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Posílit reflektované / klinické praxe a prohloubit </a:t>
            </a:r>
            <a:r>
              <a:rPr lang="cs-CZ" dirty="0"/>
              <a:t>spolupráci </a:t>
            </a:r>
            <a:r>
              <a:rPr lang="cs-CZ" dirty="0" smtClean="0"/>
              <a:t>se školami</a:t>
            </a:r>
            <a:r>
              <a:rPr lang="cs-CZ" dirty="0"/>
              <a:t> (</a:t>
            </a:r>
            <a:r>
              <a:rPr lang="cs-CZ" dirty="0" smtClean="0"/>
              <a:t>zakotvit učitele, který vede praxe studentů, na úrovni specializační pozice).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Posílit </a:t>
            </a:r>
            <a:r>
              <a:rPr lang="cs-CZ" dirty="0"/>
              <a:t>roli oborových didaktik: rozvinout obsahově zaměřený přístup směřující k podpoře didaktických znalostí </a:t>
            </a:r>
            <a:r>
              <a:rPr lang="cs-CZ" dirty="0" smtClean="0"/>
              <a:t>obsahu.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...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299100" y="63757"/>
            <a:ext cx="1830201" cy="1805332"/>
          </a:xfrm>
          <a:prstGeom prst="roundRect">
            <a:avLst/>
          </a:prstGeom>
          <a:noFill/>
          <a:ln>
            <a:solidFill>
              <a:srgbClr val="800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97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ofessionalisierungskontinuu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949" y="144775"/>
            <a:ext cx="7296215" cy="16822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0" y="63757"/>
            <a:ext cx="2129009" cy="1763227"/>
          </a:xfrm>
        </p:spPr>
        <p:txBody>
          <a:bodyPr>
            <a:noAutofit/>
          </a:bodyPr>
          <a:lstStyle/>
          <a:p>
            <a:pPr algn="l"/>
            <a:r>
              <a:rPr lang="cs-CZ" sz="2600" b="1" dirty="0" smtClean="0">
                <a:solidFill>
                  <a:srgbClr val="800000"/>
                </a:solidFill>
              </a:rPr>
              <a:t>(C</a:t>
            </a:r>
            <a:r>
              <a:rPr lang="cs-CZ" sz="2600" b="1" dirty="0">
                <a:solidFill>
                  <a:srgbClr val="800000"/>
                </a:solidFill>
              </a:rPr>
              <a:t>)</a:t>
            </a:r>
            <a:r>
              <a:rPr lang="cs-CZ" sz="2600" b="1" dirty="0" smtClean="0">
                <a:solidFill>
                  <a:srgbClr val="800000"/>
                </a:solidFill>
              </a:rPr>
              <a:t> </a:t>
            </a:r>
            <a:br>
              <a:rPr lang="cs-CZ" sz="2600" b="1" dirty="0" smtClean="0">
                <a:solidFill>
                  <a:srgbClr val="800000"/>
                </a:solidFill>
              </a:rPr>
            </a:br>
            <a:r>
              <a:rPr lang="cs-CZ" sz="2600" b="1" dirty="0" smtClean="0">
                <a:solidFill>
                  <a:srgbClr val="800000"/>
                </a:solidFill>
              </a:rPr>
              <a:t>uvádění </a:t>
            </a:r>
            <a:br>
              <a:rPr lang="cs-CZ" sz="2600" b="1" dirty="0" smtClean="0">
                <a:solidFill>
                  <a:srgbClr val="800000"/>
                </a:solidFill>
              </a:rPr>
            </a:br>
            <a:r>
              <a:rPr lang="cs-CZ" sz="2600" b="1" dirty="0" smtClean="0">
                <a:solidFill>
                  <a:srgbClr val="800000"/>
                </a:solidFill>
              </a:rPr>
              <a:t>do profese</a:t>
            </a:r>
            <a:endParaRPr lang="cs-CZ" sz="2600" b="1" dirty="0">
              <a:solidFill>
                <a:srgbClr val="8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8073" y="2170526"/>
            <a:ext cx="33055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800000"/>
                </a:solidFill>
              </a:rPr>
              <a:t>Některé problémy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Nenastoupení mladých učitelů do profese a odchody z profese.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Nesystematizované uvádění do profese.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Nevyužívání dalších systémových zdrojů podpory začínajících učitelů.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Osvědčit se </a:t>
            </a:r>
            <a:r>
              <a:rPr lang="cs-CZ" dirty="0"/>
              <a:t>v </a:t>
            </a:r>
            <a:r>
              <a:rPr lang="cs-CZ" dirty="0" smtClean="0"/>
              <a:t>profesi samo o sobě neznamená získat vyšší plat.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...</a:t>
            </a:r>
            <a:endParaRPr lang="cs-CZ" dirty="0"/>
          </a:p>
        </p:txBody>
      </p:sp>
      <p:sp>
        <p:nvSpPr>
          <p:cNvPr id="15" name="TextBox 14"/>
          <p:cNvSpPr txBox="1"/>
          <p:nvPr/>
        </p:nvSpPr>
        <p:spPr>
          <a:xfrm>
            <a:off x="3660401" y="2128827"/>
            <a:ext cx="54397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800000"/>
                </a:solidFill>
              </a:rPr>
              <a:t>Některá řešení</a:t>
            </a:r>
          </a:p>
          <a:p>
            <a:pPr marL="285750" indent="-285750">
              <a:buFont typeface="Arial"/>
              <a:buChar char="•"/>
            </a:pPr>
            <a:r>
              <a:rPr lang="cs-CZ" dirty="0"/>
              <a:t>Z</a:t>
            </a:r>
            <a:r>
              <a:rPr lang="cs-CZ" dirty="0" smtClean="0"/>
              <a:t>avedení dvouletého adaptačního období (</a:t>
            </a:r>
            <a:r>
              <a:rPr lang="cs-CZ" dirty="0" err="1" smtClean="0"/>
              <a:t>AdOb</a:t>
            </a:r>
            <a:r>
              <a:rPr lang="cs-CZ" dirty="0" smtClean="0"/>
              <a:t>) s cílem podpořit začínající učitele při nástupu do praxe (snížení rozsahu jejich povinností).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Obnovení institutu uvádějícího učitele a zajištění jeho financování (formou specializačního příplatku anebo snížením přímé vyučovací povinnosti). </a:t>
            </a:r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Zapojení fakult vzdělávajících učitele jako dalšího zdroje podpory začínajících učitelů.</a:t>
            </a:r>
          </a:p>
          <a:p>
            <a:pPr marL="285750" indent="-285750">
              <a:buFont typeface="Arial"/>
              <a:buChar char="•"/>
            </a:pPr>
            <a:r>
              <a:rPr lang="cs-CZ" dirty="0"/>
              <a:t>Ukončení </a:t>
            </a:r>
            <a:r>
              <a:rPr lang="cs-CZ" dirty="0" err="1"/>
              <a:t>AdOb</a:t>
            </a:r>
            <a:r>
              <a:rPr lang="cs-CZ" dirty="0"/>
              <a:t> administrativně nenáročným atestačním řízením (opora o Standard učitele – první krok v kariéře – první platový vzestup). </a:t>
            </a:r>
            <a:endParaRPr lang="cs-CZ" dirty="0" smtClean="0"/>
          </a:p>
          <a:p>
            <a:pPr marL="285750" indent="-285750">
              <a:buFont typeface="Arial"/>
              <a:buChar char="•"/>
            </a:pPr>
            <a:r>
              <a:rPr lang="cs-CZ" dirty="0" smtClean="0"/>
              <a:t>...</a:t>
            </a:r>
            <a:endParaRPr lang="cs-CZ" dirty="0"/>
          </a:p>
        </p:txBody>
      </p:sp>
      <p:sp>
        <p:nvSpPr>
          <p:cNvPr id="3" name="Rounded Rectangle 2"/>
          <p:cNvSpPr/>
          <p:nvPr/>
        </p:nvSpPr>
        <p:spPr>
          <a:xfrm>
            <a:off x="4351396" y="88753"/>
            <a:ext cx="1830201" cy="1805332"/>
          </a:xfrm>
          <a:prstGeom prst="roundRect">
            <a:avLst/>
          </a:prstGeom>
          <a:noFill/>
          <a:ln>
            <a:solidFill>
              <a:srgbClr val="80000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31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891</Words>
  <Application>Microsoft Office PowerPoint</Application>
  <PresentationFormat>Předvádění na obrazovce (4:3)</PresentationFormat>
  <Paragraphs>110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Gill Sans Light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Profesionalizační kontinuum jako východisko</vt:lpstr>
      <vt:lpstr>(A)  získávání uchazečů</vt:lpstr>
      <vt:lpstr>(B)  přípravné vzdělávání </vt:lpstr>
      <vt:lpstr>(C)  uvádění  do profese</vt:lpstr>
      <vt:lpstr>(D) celoživotní  učení a rozvoj</vt:lpstr>
      <vt:lpstr>Prezentace aplikace PowerPoint</vt:lpstr>
    </vt:vector>
  </TitlesOfParts>
  <Company>PdF 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Tomáš Janík</dc:creator>
  <cp:lastModifiedBy>Pavlík Petr</cp:lastModifiedBy>
  <cp:revision>34</cp:revision>
  <cp:lastPrinted>2015-11-18T00:29:18Z</cp:lastPrinted>
  <dcterms:created xsi:type="dcterms:W3CDTF">2015-11-15T10:44:55Z</dcterms:created>
  <dcterms:modified xsi:type="dcterms:W3CDTF">2015-11-18T06:21:43Z</dcterms:modified>
</cp:coreProperties>
</file>