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notesMasterIdLst>
    <p:notesMasterId r:id="rId20"/>
  </p:notesMasterIdLst>
  <p:handoutMasterIdLst>
    <p:handoutMasterId r:id="rId21"/>
  </p:handoutMasterIdLst>
  <p:sldIdLst>
    <p:sldId id="256" r:id="rId2"/>
    <p:sldId id="358" r:id="rId3"/>
    <p:sldId id="415" r:id="rId4"/>
    <p:sldId id="359" r:id="rId5"/>
    <p:sldId id="362" r:id="rId6"/>
    <p:sldId id="413" r:id="rId7"/>
    <p:sldId id="412" r:id="rId8"/>
    <p:sldId id="364" r:id="rId9"/>
    <p:sldId id="414" r:id="rId10"/>
    <p:sldId id="368" r:id="rId11"/>
    <p:sldId id="397" r:id="rId12"/>
    <p:sldId id="394" r:id="rId13"/>
    <p:sldId id="369" r:id="rId14"/>
    <p:sldId id="402" r:id="rId15"/>
    <p:sldId id="408" r:id="rId16"/>
    <p:sldId id="410" r:id="rId17"/>
    <p:sldId id="416" r:id="rId18"/>
    <p:sldId id="401" r:id="rId19"/>
  </p:sldIdLst>
  <p:sldSz cx="9144000" cy="6858000" type="screen4x3"/>
  <p:notesSz cx="6858000" cy="9144000"/>
  <p:defaultTextStyle>
    <a:defPPr>
      <a:defRPr lang="cs-CZ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807" autoAdjust="0"/>
  </p:normalViewPr>
  <p:slideViewPr>
    <p:cSldViewPr snapToGrid="0">
      <p:cViewPr varScale="1">
        <p:scale>
          <a:sx n="55" d="100"/>
          <a:sy n="55" d="100"/>
        </p:scale>
        <p:origin x="1410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83" d="100"/>
          <a:sy n="83" d="100"/>
        </p:scale>
        <p:origin x="-1056" y="-90"/>
      </p:cViewPr>
      <p:guideLst>
        <p:guide orient="horz" pos="2880"/>
        <p:guide pos="2160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F8F827EA-EE08-4D34-8655-C61A2F4578EA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07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ADDD7F88-903F-4F61-A330-4944C8DA8734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BF073DA-76E2-4506-910D-DEB25D35712D}" type="slidenum">
              <a:rPr lang="cs-CZ" altLang="cs-CZ"/>
              <a:pPr>
                <a:spcBef>
                  <a:spcPct val="0"/>
                </a:spcBef>
              </a:pPr>
              <a:t>1</a:t>
            </a:fld>
            <a:endParaRPr lang="cs-CZ" altLang="cs-CZ"/>
          </a:p>
        </p:txBody>
      </p:sp>
      <p:sp>
        <p:nvSpPr>
          <p:cNvPr id="614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cs-CZ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cs-CZ" altLang="cs-CZ" smtClean="0">
                <a:latin typeface="Arial" panose="020B0604020202020204" pitchFamily="34" charset="0"/>
              </a:rPr>
              <a:t>(žákovské, kurikulární standardy?) – </a:t>
            </a:r>
            <a:r>
              <a:rPr lang="cs-CZ" altLang="cs-CZ" i="1" smtClean="0">
                <a:latin typeface="Arial" panose="020B0604020202020204" pitchFamily="34" charset="0"/>
              </a:rPr>
              <a:t>added value </a:t>
            </a:r>
            <a:endParaRPr lang="cs-CZ" altLang="cs-CZ" smtClean="0">
              <a:latin typeface="Arial" panose="020B0604020202020204" pitchFamily="34" charset="0"/>
            </a:endParaRPr>
          </a:p>
        </p:txBody>
      </p:sp>
      <p:sp>
        <p:nvSpPr>
          <p:cNvPr id="10244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ADDF177-17DE-4117-8F47-437453F8C34B}" type="slidenum">
              <a:rPr lang="cs-CZ" altLang="cs-CZ"/>
              <a:pPr>
                <a:spcBef>
                  <a:spcPct val="0"/>
                </a:spcBef>
              </a:pPr>
              <a:t>4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cs-CZ" altLang="cs-CZ" smtClean="0">
                <a:latin typeface="Arial" panose="020B0604020202020204" pitchFamily="34" charset="0"/>
              </a:rPr>
              <a:t>NBPTS; pozivní pro začínajíc nikdo nezpochybňuje </a:t>
            </a:r>
          </a:p>
        </p:txBody>
      </p:sp>
      <p:sp>
        <p:nvSpPr>
          <p:cNvPr id="12292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44DB6FE-0E0F-4BB5-9FD7-18AD8598F011}" type="slidenum">
              <a:rPr lang="cs-CZ" altLang="cs-CZ"/>
              <a:pPr>
                <a:spcBef>
                  <a:spcPct val="0"/>
                </a:spcBef>
              </a:pPr>
              <a:t>5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cs-CZ" altLang="cs-CZ" i="1" smtClean="0">
                <a:latin typeface="Arial" panose="020B0604020202020204" pitchFamily="34" charset="0"/>
              </a:rPr>
              <a:t>Velmi specifická situace; v mnohém inspirativní, ale jako celek jen obtížně přenosná do ČR </a:t>
            </a:r>
          </a:p>
          <a:p>
            <a:endParaRPr lang="cs-CZ" altLang="cs-CZ" smtClean="0">
              <a:latin typeface="Arial" panose="020B0604020202020204" pitchFamily="34" charset="0"/>
            </a:endParaRPr>
          </a:p>
        </p:txBody>
      </p:sp>
      <p:sp>
        <p:nvSpPr>
          <p:cNvPr id="18436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0421BEA-23F2-48E6-A1F4-6316FA0B8A2B}" type="slidenum">
              <a:rPr lang="cs-CZ" altLang="cs-CZ"/>
              <a:pPr>
                <a:spcBef>
                  <a:spcPct val="0"/>
                </a:spcBef>
              </a:pPr>
              <a:t>10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cs-CZ" altLang="cs-CZ" smtClean="0">
                <a:latin typeface="Arial" panose="020B0604020202020204" pitchFamily="34" charset="0"/>
              </a:rPr>
              <a:t>1 a 2 jsou založeny na formálním vzdělávání 3 a 4 nejsou </a:t>
            </a:r>
          </a:p>
        </p:txBody>
      </p:sp>
      <p:sp>
        <p:nvSpPr>
          <p:cNvPr id="23556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9244059-7E90-464D-A613-4454DB840028}" type="slidenum">
              <a:rPr lang="cs-CZ" altLang="cs-CZ"/>
              <a:pPr>
                <a:spcBef>
                  <a:spcPct val="0"/>
                </a:spcBef>
              </a:pPr>
              <a:t>14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cs-CZ" altLang="cs-CZ" smtClean="0">
                <a:latin typeface="Arial" panose="020B0604020202020204" pitchFamily="34" charset="0"/>
              </a:rPr>
              <a:t>Každý se vyjadřuje k trochu jiným standardům, ale pre-service k celku !!!</a:t>
            </a:r>
          </a:p>
        </p:txBody>
      </p:sp>
      <p:sp>
        <p:nvSpPr>
          <p:cNvPr id="25604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6C8304B-4AC9-4CD3-AA6C-A9D2B64946D5}" type="slidenum">
              <a:rPr lang="cs-CZ" altLang="cs-CZ"/>
              <a:pPr>
                <a:spcBef>
                  <a:spcPct val="0"/>
                </a:spcBef>
              </a:pPr>
              <a:t>15</a:t>
            </a:fld>
            <a:endParaRPr lang="cs-CZ" alt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"/>
          <p:cNvGrpSpPr>
            <a:grpSpLocks/>
          </p:cNvGrpSpPr>
          <p:nvPr/>
        </p:nvGrpSpPr>
        <p:grpSpPr bwMode="auto">
          <a:xfrm>
            <a:off x="228600" y="2889250"/>
            <a:ext cx="8610600" cy="201613"/>
            <a:chOff x="144" y="1680"/>
            <a:chExt cx="5424" cy="144"/>
          </a:xfrm>
        </p:grpSpPr>
        <p:sp>
          <p:nvSpPr>
            <p:cNvPr id="5" name="Rectangle 8"/>
            <p:cNvSpPr>
              <a:spLocks noChangeArrowheads="1"/>
            </p:cNvSpPr>
            <p:nvPr userDrawn="1"/>
          </p:nvSpPr>
          <p:spPr bwMode="auto">
            <a:xfrm>
              <a:off x="144" y="1680"/>
              <a:ext cx="1808" cy="144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defRPr/>
              </a:pPr>
              <a:endParaRPr lang="cs-CZ" altLang="cs-CZ" smtClean="0"/>
            </a:p>
          </p:txBody>
        </p:sp>
        <p:sp>
          <p:nvSpPr>
            <p:cNvPr id="6" name="Rectangle 9"/>
            <p:cNvSpPr>
              <a:spLocks noChangeArrowheads="1"/>
            </p:cNvSpPr>
            <p:nvPr userDrawn="1"/>
          </p:nvSpPr>
          <p:spPr bwMode="auto">
            <a:xfrm>
              <a:off x="1952" y="1680"/>
              <a:ext cx="1808" cy="14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defRPr/>
              </a:pPr>
              <a:endParaRPr lang="cs-CZ" altLang="cs-CZ" smtClean="0"/>
            </a:p>
          </p:txBody>
        </p:sp>
        <p:sp>
          <p:nvSpPr>
            <p:cNvPr id="7" name="Rectangle 10"/>
            <p:cNvSpPr>
              <a:spLocks noChangeArrowheads="1"/>
            </p:cNvSpPr>
            <p:nvPr userDrawn="1"/>
          </p:nvSpPr>
          <p:spPr bwMode="auto">
            <a:xfrm>
              <a:off x="3760" y="1680"/>
              <a:ext cx="1808" cy="14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defRPr/>
              </a:pPr>
              <a:endParaRPr lang="cs-CZ" altLang="cs-CZ" smtClean="0"/>
            </a:p>
          </p:txBody>
        </p:sp>
      </p:grpSp>
      <p:sp>
        <p:nvSpPr>
          <p:cNvPr id="1259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85800"/>
            <a:ext cx="7772400" cy="2127250"/>
          </a:xfrm>
        </p:spPr>
        <p:txBody>
          <a:bodyPr/>
          <a:lstStyle>
            <a:lvl1pPr algn="ctr">
              <a:defRPr sz="5800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70250"/>
            <a:ext cx="6400800" cy="22098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000"/>
            </a:lvl1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C8D850E-537D-4B6A-A08A-15ACFF32C876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762924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927017-BDD6-4092-BE6B-C403626D2576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42773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9A5A24-DC32-49E2-8A52-027E6FE6E6D0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681833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E0CCBA-77FA-48F2-A8A9-BAD7884AF9C9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197620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EA988D-2C69-4F26-BC67-F5866550DDD7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441084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D6554F-B35D-47B1-BAEF-A71772AFABCE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19222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597C64-58D4-49AE-BA1A-A6CE2E7D3AAC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164924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CDACE9-A146-429C-B91B-EF47ABBA6AF6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304916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C915A5-CF19-4078-A72C-E2581EE43FEF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223426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3EA9E0-AB29-4007-9EC8-FB7EE1A20780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017187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91E4A3-BF49-4774-8C81-AFD08281B461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981300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1249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249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249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/>
            </a:lvl1pPr>
          </a:lstStyle>
          <a:p>
            <a:pPr>
              <a:defRPr/>
            </a:pPr>
            <a:fld id="{E2A70D0E-58E7-4654-9E21-D8D3C05D0B8A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228600" cy="2286000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defRPr/>
            </a:pPr>
            <a:endParaRPr lang="cs-CZ" altLang="cs-CZ" sz="2400" smtClean="0">
              <a:latin typeface="Times New Roman" pitchFamily="18" charset="0"/>
            </a:endParaRP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457200" y="1447800"/>
            <a:ext cx="80772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2286000"/>
            <a:ext cx="228600" cy="2286000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defRPr/>
            </a:pPr>
            <a:endParaRPr lang="cs-CZ" altLang="cs-CZ" sz="2400" smtClean="0">
              <a:latin typeface="Times New Roman" pitchFamily="18" charset="0"/>
            </a:endParaRPr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4572000"/>
            <a:ext cx="228600" cy="2286000"/>
          </a:xfrm>
          <a:prstGeom prst="rect">
            <a:avLst/>
          </a:prstGeom>
          <a:solidFill>
            <a:schemeClr val="tx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defRPr/>
            </a:pPr>
            <a:endParaRPr lang="cs-CZ" altLang="cs-CZ" sz="2400" smtClean="0"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3" r:id="rId1"/>
    <p:sldLayoutId id="2147483883" r:id="rId2"/>
    <p:sldLayoutId id="2147483884" r:id="rId3"/>
    <p:sldLayoutId id="2147483885" r:id="rId4"/>
    <p:sldLayoutId id="2147483886" r:id="rId5"/>
    <p:sldLayoutId id="2147483887" r:id="rId6"/>
    <p:sldLayoutId id="2147483888" r:id="rId7"/>
    <p:sldLayoutId id="2147483889" r:id="rId8"/>
    <p:sldLayoutId id="2147483890" r:id="rId9"/>
    <p:sldLayoutId id="2147483891" r:id="rId10"/>
    <p:sldLayoutId id="2147483892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p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p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17500" y="206375"/>
            <a:ext cx="8566150" cy="2420938"/>
          </a:xfrm>
        </p:spPr>
        <p:txBody>
          <a:bodyPr/>
          <a:lstStyle/>
          <a:p>
            <a:pPr eaLnBrk="1" hangingPunct="1"/>
            <a:r>
              <a:rPr lang="cs-CZ" altLang="cs-CZ" sz="4000" b="1" smtClean="0"/>
              <a:t>Podpora profesního rozvoje učitelů Učitelské profesní standardy – zahraniční inspirace (angl.) </a:t>
            </a:r>
            <a:endParaRPr lang="en-US" altLang="cs-CZ" sz="4000" b="1" smtClean="0"/>
          </a:p>
        </p:txBody>
      </p:sp>
      <p:pic>
        <p:nvPicPr>
          <p:cNvPr id="5123" name="Picture 7" descr="logo-karli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3713" y="4759325"/>
            <a:ext cx="158432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4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655638" y="3255963"/>
            <a:ext cx="8013700" cy="12239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altLang="cs-CZ" sz="2000" b="1" smtClean="0">
                <a:solidFill>
                  <a:schemeClr val="hlink"/>
                </a:solidFill>
                <a:latin typeface="Garamond" panose="02020404030301010803" pitchFamily="18" charset="0"/>
              </a:rPr>
              <a:t>Karel Starý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000" b="1" smtClean="0">
                <a:solidFill>
                  <a:schemeClr val="hlink"/>
                </a:solidFill>
                <a:latin typeface="Garamond" panose="02020404030301010803" pitchFamily="18" charset="0"/>
              </a:rPr>
              <a:t>UK v Praze PedF, Ústav výzkumu a rozvoje vzdělávání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000" b="1" smtClean="0">
                <a:solidFill>
                  <a:schemeClr val="hlink"/>
                </a:solidFill>
                <a:latin typeface="Garamond" panose="02020404030301010803" pitchFamily="18" charset="0"/>
              </a:rPr>
              <a:t>Konference Poslanecká sněmovna PČR, 19. listopadu 2015</a:t>
            </a:r>
            <a:endParaRPr lang="en-US" altLang="cs-CZ" sz="2000" b="1" smtClean="0">
              <a:solidFill>
                <a:schemeClr val="hlink"/>
              </a:solidFill>
              <a:latin typeface="Garamond" panose="02020404030301010803" pitchFamily="18" charset="0"/>
            </a:endParaRPr>
          </a:p>
        </p:txBody>
      </p:sp>
      <p:pic>
        <p:nvPicPr>
          <p:cNvPr id="5125" name="Picture 10" descr="logoUVRV_CZ_bez_nazvu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0788" y="4903788"/>
            <a:ext cx="12954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3600" b="1" smtClean="0"/>
              <a:t>USA – National Board for Professional Teaching Standards (NBPTS) </a:t>
            </a:r>
          </a:p>
        </p:txBody>
      </p:sp>
      <p:sp>
        <p:nvSpPr>
          <p:cNvPr id="9219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nezisková nestátní nezávislá organizace vzniklá s podporou Carnegie Foundation v roce 1987 v reakci na zprávu </a:t>
            </a:r>
            <a:r>
              <a:rPr lang="cs-CZ" altLang="cs-CZ" i="1" smtClean="0"/>
              <a:t>Nation at Risk: The Imperative for Educational Reform (1983) – </a:t>
            </a:r>
            <a:r>
              <a:rPr lang="cs-CZ" altLang="cs-CZ" smtClean="0"/>
              <a:t>popisující krizi statusu a atraktivnosti učitelské profese. </a:t>
            </a:r>
          </a:p>
          <a:p>
            <a:pPr eaLnBrk="1" hangingPunct="1"/>
            <a:r>
              <a:rPr lang="cs-CZ" altLang="cs-CZ" smtClean="0"/>
              <a:t>procesem certifikace prošlo více než 100.000 učitelů a je uznáváno ve většině států USA. </a:t>
            </a:r>
          </a:p>
          <a:p>
            <a:pPr eaLnBrk="1" hangingPunct="1"/>
            <a:endParaRPr lang="cs-CZ" altLang="cs-CZ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/>
              <a:t>Specifika certifikace NBPTS</a:t>
            </a:r>
          </a:p>
        </p:txBody>
      </p:sp>
      <p:sp>
        <p:nvSpPr>
          <p:cNvPr id="19459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smtClean="0"/>
              <a:t>Rozpracování až po úroveň „aprobace“ </a:t>
            </a:r>
          </a:p>
          <a:p>
            <a:r>
              <a:rPr lang="cs-CZ" altLang="cs-CZ" smtClean="0"/>
              <a:t>Kvalitní interní i externí evaluace systému</a:t>
            </a:r>
          </a:p>
          <a:p>
            <a:r>
              <a:rPr lang="cs-CZ" altLang="cs-CZ" smtClean="0"/>
              <a:t>Nezávislost na státu (bez vazby na kariérní systém)  </a:t>
            </a:r>
          </a:p>
          <a:p>
            <a:r>
              <a:rPr lang="cs-CZ" altLang="cs-CZ" smtClean="0"/>
              <a:t>Zapojení učitelů do tvorby a fungování systému – viz procedurální validita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/>
              <a:t>Procedurální validita při tvorbě učitelských standardů </a:t>
            </a:r>
            <a:r>
              <a:rPr lang="cs-CZ" altLang="cs-CZ" sz="2000" smtClean="0"/>
              <a:t>(Ingvarson &amp; Hattie, Eds., 2008) </a:t>
            </a:r>
          </a:p>
        </p:txBody>
      </p:sp>
      <p:sp>
        <p:nvSpPr>
          <p:cNvPr id="2048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sz="2400" smtClean="0"/>
              <a:t>Skupina tvůrců je administrativně nezávislá, s jasně vymezenými pravomocemi, složená z většinově z učitelů expertů, má výlučnou odpovědnost za výsledek. </a:t>
            </a:r>
          </a:p>
          <a:p>
            <a:r>
              <a:rPr lang="cs-CZ" altLang="cs-CZ" sz="2400" smtClean="0"/>
              <a:t>Obsahové standardy jsou dostatečně rozpracovány (elaborovány) a provázány s hodnotícími postupy a nástroji. </a:t>
            </a:r>
          </a:p>
          <a:p>
            <a:r>
              <a:rPr lang="cs-CZ" altLang="cs-CZ" sz="2400" smtClean="0"/>
              <a:t>Standardy jsou podrobeny vědecké oponentuře a vyjádření všech zájmových skupin.</a:t>
            </a:r>
          </a:p>
          <a:p>
            <a:r>
              <a:rPr lang="cs-CZ" altLang="cs-CZ" sz="2400" smtClean="0"/>
              <a:t>Pracovní verze jsou opilotovány na dostatečně velkém vzorku a v reálném čase.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cs-CZ" dirty="0" smtClean="0"/>
              <a:t>Austrálie – zdroje profesních standardů </a:t>
            </a:r>
            <a:endParaRPr lang="cs-CZ" dirty="0"/>
          </a:p>
        </p:txBody>
      </p:sp>
      <p:sp>
        <p:nvSpPr>
          <p:cNvPr id="14339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Výzkum vlastních i zahraničních profesních standardů a metodologická vyspělost (Hattie; Ingvarson) </a:t>
            </a:r>
          </a:p>
          <a:p>
            <a:pPr eaLnBrk="1" hangingPunct="1"/>
            <a:r>
              <a:rPr lang="cs-CZ" altLang="cs-CZ" smtClean="0"/>
              <a:t>Profesní standardy v některých státech (L3 CT v Západní Austrálii, New South Wales apod.) </a:t>
            </a:r>
          </a:p>
          <a:p>
            <a:pPr eaLnBrk="1" hangingPunct="1"/>
            <a:r>
              <a:rPr lang="cs-CZ" altLang="cs-CZ" smtClean="0"/>
              <a:t>Celoaustralské standardy učitelů matematiky, angličtiny a přírodních věd (science) </a:t>
            </a:r>
          </a:p>
          <a:p>
            <a:pPr eaLnBrk="1" hangingPunct="1"/>
            <a:endParaRPr lang="cs-CZ" altLang="cs-CZ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cs-CZ" altLang="cs-CZ" sz="3600" b="1" smtClean="0"/>
              <a:t>Austrálie - systém profesních standardů dle autority</a:t>
            </a:r>
          </a:p>
        </p:txBody>
      </p:sp>
      <p:sp>
        <p:nvSpPr>
          <p:cNvPr id="22531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cs-CZ" altLang="cs-CZ" smtClean="0"/>
              <a:t>1 </a:t>
            </a:r>
            <a:r>
              <a:rPr lang="cs-CZ" altLang="cs-CZ" i="1" smtClean="0"/>
              <a:t>Graduate</a:t>
            </a:r>
            <a:r>
              <a:rPr lang="cs-CZ" altLang="cs-CZ" smtClean="0"/>
              <a:t> </a:t>
            </a:r>
            <a:r>
              <a:rPr lang="cs-CZ" altLang="cs-CZ" i="1" smtClean="0"/>
              <a:t>teacher </a:t>
            </a:r>
            <a:r>
              <a:rPr lang="cs-CZ" altLang="cs-CZ" smtClean="0"/>
              <a:t>– začínající u. odpovědnost mají fakulty připravující učitele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cs-CZ" altLang="cs-CZ" smtClean="0"/>
              <a:t>2 </a:t>
            </a:r>
            <a:r>
              <a:rPr lang="cs-CZ" altLang="cs-CZ" i="1" smtClean="0"/>
              <a:t>Proficient t. </a:t>
            </a:r>
            <a:r>
              <a:rPr lang="cs-CZ" altLang="cs-CZ" smtClean="0"/>
              <a:t>– samostatný u. - hodnocení na úrovni jednotlivých států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cs-CZ" altLang="cs-CZ" smtClean="0"/>
              <a:t>-------------------------------------------------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cs-CZ" altLang="cs-CZ" smtClean="0"/>
              <a:t>3 </a:t>
            </a:r>
            <a:r>
              <a:rPr lang="cs-CZ" altLang="cs-CZ" i="1" smtClean="0"/>
              <a:t>Highly Accomplished t. + </a:t>
            </a:r>
            <a:r>
              <a:rPr lang="cs-CZ" altLang="cs-CZ" smtClean="0"/>
              <a:t>4 </a:t>
            </a:r>
            <a:r>
              <a:rPr lang="cs-CZ" altLang="cs-CZ" i="1" smtClean="0"/>
              <a:t>Lead t. </a:t>
            </a:r>
            <a:r>
              <a:rPr lang="cs-CZ" altLang="cs-CZ" smtClean="0"/>
              <a:t>– celonárodně provádí </a:t>
            </a:r>
            <a:r>
              <a:rPr lang="cs-CZ" altLang="cs-CZ" i="1" smtClean="0"/>
              <a:t>Australian Institute for Teaching and School Leadership </a:t>
            </a:r>
            <a:r>
              <a:rPr lang="cs-CZ" altLang="cs-CZ" smtClean="0"/>
              <a:t>AITLS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z="3200" b="1" smtClean="0"/>
              <a:t>InSight - projekt ověřování celoaustralských učitelských standardů (2013-2015)</a:t>
            </a:r>
          </a:p>
        </p:txBody>
      </p:sp>
      <p:sp>
        <p:nvSpPr>
          <p:cNvPr id="2560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  <a:defRPr/>
            </a:pPr>
            <a:endParaRPr lang="cs-CZ" smtClean="0"/>
          </a:p>
          <a:p>
            <a:pPr>
              <a:buFont typeface="Wingdings" panose="05000000000000000000" pitchFamily="2" charset="2"/>
              <a:buNone/>
              <a:defRPr/>
            </a:pPr>
            <a:r>
              <a:rPr lang="cs-CZ" smtClean="0"/>
              <a:t>Změna politické garnitury nevedla ke zrušení, ale provádí se rozsáhlý výzkum: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cs-CZ" smtClean="0"/>
              <a:t>4 skupiny respondentů: 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cs-CZ" smtClean="0"/>
              <a:t>Začínající učitelé 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cs-CZ" smtClean="0"/>
              <a:t>Učitelé v praxi 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cs-CZ" smtClean="0"/>
              <a:t>Ředitelé 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cs-CZ" smtClean="0"/>
              <a:t>Vzdělavatelé učitelů</a:t>
            </a:r>
          </a:p>
          <a:p>
            <a:pPr>
              <a:defRPr/>
            </a:pPr>
            <a:endParaRPr lang="cs-CZ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z="3200" b="1" smtClean="0"/>
              <a:t>Průběžné výsledky 2014 (výběr)</a:t>
            </a:r>
            <a:endParaRPr lang="cs-CZ" altLang="cs-CZ" sz="3200" smtClean="0"/>
          </a:p>
        </p:txBody>
      </p:sp>
      <p:sp>
        <p:nvSpPr>
          <p:cNvPr id="26627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cs-CZ" smtClean="0"/>
              <a:t></a:t>
            </a:r>
            <a:endParaRPr lang="en-US" altLang="cs-CZ" sz="2000" smtClean="0"/>
          </a:p>
          <a:p>
            <a:r>
              <a:rPr lang="en-US" altLang="cs-CZ" sz="2400" smtClean="0"/>
              <a:t>93</a:t>
            </a:r>
            <a:r>
              <a:rPr lang="cs-CZ" altLang="cs-CZ" sz="2400" smtClean="0"/>
              <a:t> </a:t>
            </a:r>
            <a:r>
              <a:rPr lang="en-US" altLang="cs-CZ" sz="2400" smtClean="0"/>
              <a:t>%</a:t>
            </a:r>
            <a:r>
              <a:rPr lang="cs-CZ" altLang="cs-CZ" sz="2400" smtClean="0"/>
              <a:t> ředitelů a 81 % učitelů v praxi věří, že navržené Standardy jsou důležité pro rozvoj profese učitele.</a:t>
            </a:r>
          </a:p>
          <a:p>
            <a:r>
              <a:rPr lang="en-US" altLang="cs-CZ" sz="2400" smtClean="0"/>
              <a:t>80</a:t>
            </a:r>
            <a:r>
              <a:rPr lang="cs-CZ" altLang="cs-CZ" sz="2400" smtClean="0"/>
              <a:t> </a:t>
            </a:r>
            <a:r>
              <a:rPr lang="en-US" altLang="cs-CZ" sz="2400" smtClean="0"/>
              <a:t>%</a:t>
            </a:r>
            <a:r>
              <a:rPr lang="cs-CZ" altLang="cs-CZ" sz="2400" smtClean="0"/>
              <a:t> </a:t>
            </a:r>
            <a:r>
              <a:rPr lang="en-US" altLang="cs-CZ" sz="2400" smtClean="0"/>
              <a:t> </a:t>
            </a:r>
            <a:r>
              <a:rPr lang="cs-CZ" altLang="cs-CZ" sz="2400" smtClean="0"/>
              <a:t>ředitelů a 6</a:t>
            </a:r>
            <a:r>
              <a:rPr lang="en-US" altLang="cs-CZ" sz="2400" smtClean="0"/>
              <a:t>3</a:t>
            </a:r>
            <a:r>
              <a:rPr lang="cs-CZ" altLang="cs-CZ" sz="2400" smtClean="0"/>
              <a:t> </a:t>
            </a:r>
            <a:r>
              <a:rPr lang="en-US" altLang="cs-CZ" sz="2400" smtClean="0"/>
              <a:t>% </a:t>
            </a:r>
            <a:r>
              <a:rPr lang="cs-CZ" altLang="cs-CZ" sz="2400" smtClean="0"/>
              <a:t>učitelů v praxi souhlasí, že Standardy povedou ke zlepšování vzdělávacích výsledků žáků.</a:t>
            </a:r>
          </a:p>
          <a:p>
            <a:r>
              <a:rPr lang="cs-CZ" altLang="cs-CZ" sz="2400" smtClean="0"/>
              <a:t>81 % učitelů v praxi důvěřuje využívání Standardů a 54 % jej již nyní používá. </a:t>
            </a:r>
            <a:endParaRPr lang="en-US" altLang="cs-CZ" sz="240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/>
              <a:t>Zahraniční inspirace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smtClean="0"/>
              <a:t>Zavedení systému hodnocení podle učitelských standardů je dlouhodobá záležitost. </a:t>
            </a:r>
          </a:p>
          <a:p>
            <a:r>
              <a:rPr lang="cs-CZ" altLang="cs-CZ" smtClean="0"/>
              <a:t>Standardy musí být rozpracovány pro různé úrovně (samostatný x vynikající); do různé míry elaborace (jádrové – obsahové – výkonové).  </a:t>
            </a:r>
          </a:p>
          <a:p>
            <a:r>
              <a:rPr lang="cs-CZ" altLang="cs-CZ" smtClean="0"/>
              <a:t>Aby učitelské standardy mohly dobře fungovat, musí je učitelé přijmout za vlastní.  </a:t>
            </a:r>
          </a:p>
          <a:p>
            <a:endParaRPr lang="cs-CZ" altLang="cs-CZ" smtClean="0"/>
          </a:p>
          <a:p>
            <a:endParaRPr lang="cs-CZ" altLang="cs-CZ" smtClean="0"/>
          </a:p>
          <a:p>
            <a:endParaRPr lang="cs-CZ" altLang="cs-CZ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/>
              <a:t>Použitá literatura</a:t>
            </a:r>
          </a:p>
        </p:txBody>
      </p:sp>
      <p:sp>
        <p:nvSpPr>
          <p:cNvPr id="28675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sz="1200" smtClean="0"/>
              <a:t>Berliner, D. C. (2005). The near impossibility of testing for teacher quality. </a:t>
            </a:r>
            <a:r>
              <a:rPr lang="cs-CZ" altLang="cs-CZ" sz="1200" i="1" smtClean="0"/>
              <a:t>Journal of Teacher Education,</a:t>
            </a:r>
            <a:r>
              <a:rPr lang="cs-CZ" altLang="cs-CZ" sz="1200" smtClean="0"/>
              <a:t> </a:t>
            </a:r>
            <a:r>
              <a:rPr lang="cs-CZ" altLang="cs-CZ" sz="1200" i="1" smtClean="0"/>
              <a:t>56</a:t>
            </a:r>
            <a:r>
              <a:rPr lang="cs-CZ" altLang="cs-CZ" sz="1200" smtClean="0"/>
              <a:t>(3), 205–213. </a:t>
            </a:r>
          </a:p>
          <a:p>
            <a:r>
              <a:rPr lang="cs-CZ" altLang="cs-CZ" sz="1200" smtClean="0"/>
              <a:t>Csikszentmihalyi, M.</a:t>
            </a:r>
            <a:r>
              <a:rPr lang="cs-CZ" altLang="cs-CZ" sz="1200" i="1" smtClean="0"/>
              <a:t> </a:t>
            </a:r>
            <a:r>
              <a:rPr lang="cs-CZ" altLang="cs-CZ" sz="1200" smtClean="0"/>
              <a:t>(1975).</a:t>
            </a:r>
            <a:r>
              <a:rPr lang="cs-CZ" altLang="cs-CZ" sz="1200" i="1" smtClean="0"/>
              <a:t> Beyond Boredom and Anxiety: Experiencing Flow in Work and Play</a:t>
            </a:r>
            <a:r>
              <a:rPr lang="cs-CZ" altLang="cs-CZ" sz="1200" smtClean="0"/>
              <a:t>. San Francisco: Jossey-Bass. </a:t>
            </a:r>
          </a:p>
          <a:p>
            <a:r>
              <a:rPr lang="cs-CZ" altLang="cs-CZ" sz="1200" smtClean="0"/>
              <a:t>Day, Ch., Sammons, P., Stobart, G., Kington, A., &amp; Gu, Q. (2007). </a:t>
            </a:r>
            <a:r>
              <a:rPr lang="cs-CZ" altLang="cs-CZ" sz="1200" i="1" smtClean="0"/>
              <a:t>Teachers Matter.</a:t>
            </a:r>
            <a:r>
              <a:rPr lang="cs-CZ" altLang="cs-CZ" sz="1200" smtClean="0"/>
              <a:t> Maidenhead: Open University Press. </a:t>
            </a:r>
          </a:p>
          <a:p>
            <a:r>
              <a:rPr lang="cs-CZ" altLang="cs-CZ" sz="1200" smtClean="0"/>
              <a:t>Fenstermacher, G. D., &amp; Richardson, V. (2005). On making determinations of quality in teaching. </a:t>
            </a:r>
            <a:r>
              <a:rPr lang="cs-CZ" altLang="cs-CZ" sz="1200" i="1" smtClean="0"/>
              <a:t>Teachers College Record</a:t>
            </a:r>
            <a:r>
              <a:rPr lang="cs-CZ" altLang="cs-CZ" sz="1200" smtClean="0"/>
              <a:t>, </a:t>
            </a:r>
            <a:r>
              <a:rPr lang="cs-CZ" altLang="cs-CZ" sz="1200" i="1" smtClean="0"/>
              <a:t>107</a:t>
            </a:r>
            <a:r>
              <a:rPr lang="cs-CZ" altLang="cs-CZ" sz="1200" smtClean="0"/>
              <a:t>(1), 186–213.</a:t>
            </a:r>
          </a:p>
          <a:p>
            <a:r>
              <a:rPr lang="cs-CZ" altLang="cs-CZ" sz="1200" smtClean="0"/>
              <a:t>Hanushek, E. A., &amp; Rivkin, S. G. (2010). Generalizations about using value-added measures of teacher quality.  </a:t>
            </a:r>
            <a:r>
              <a:rPr lang="cs-CZ" altLang="cs-CZ" sz="1200" i="1" smtClean="0"/>
              <a:t>American Economic Review</a:t>
            </a:r>
            <a:r>
              <a:rPr lang="cs-CZ" altLang="cs-CZ" sz="1200" smtClean="0"/>
              <a:t>, </a:t>
            </a:r>
            <a:r>
              <a:rPr lang="cs-CZ" altLang="cs-CZ" sz="1200" i="1" smtClean="0"/>
              <a:t>100</a:t>
            </a:r>
            <a:r>
              <a:rPr lang="cs-CZ" altLang="cs-CZ" sz="1200" smtClean="0"/>
              <a:t>(2), 267–271.</a:t>
            </a:r>
          </a:p>
          <a:p>
            <a:r>
              <a:rPr lang="cs-CZ" altLang="cs-CZ" sz="1200" smtClean="0"/>
              <a:t>Ingvarson, L. </a:t>
            </a:r>
            <a:r>
              <a:rPr lang="en-US" altLang="cs-CZ" sz="1200" smtClean="0"/>
              <a:t>C., </a:t>
            </a:r>
            <a:r>
              <a:rPr lang="cs-CZ" altLang="cs-CZ" sz="1200" smtClean="0"/>
              <a:t>&amp; Hattie, J. (Eds.) (2008). </a:t>
            </a:r>
            <a:r>
              <a:rPr lang="cs-CZ" altLang="cs-CZ" sz="1200" i="1" smtClean="0"/>
              <a:t>Assessing teachers for professional certification: The first decade of the National board for professional teaching standards.</a:t>
            </a:r>
            <a:r>
              <a:rPr lang="cs-CZ" altLang="cs-CZ" sz="1200" smtClean="0"/>
              <a:t> </a:t>
            </a:r>
            <a:r>
              <a:rPr lang="cs-CZ" altLang="cs-CZ" sz="1200" i="1" smtClean="0"/>
              <a:t>Advances in program evaluation </a:t>
            </a:r>
            <a:r>
              <a:rPr lang="cs-CZ" altLang="cs-CZ" sz="1200" smtClean="0"/>
              <a:t>(s. 313–344). Bingley: Emerald. </a:t>
            </a:r>
          </a:p>
          <a:p>
            <a:r>
              <a:rPr lang="en-US" altLang="cs-CZ" sz="1200" smtClean="0"/>
              <a:t>Ingvarson, L. C., &amp; Kleinhenz, E. (2006). </a:t>
            </a:r>
            <a:r>
              <a:rPr lang="en-US" altLang="cs-CZ" sz="1200" i="1" smtClean="0"/>
              <a:t>Standards for advanced teaching. A review of national and international developments.</a:t>
            </a:r>
            <a:r>
              <a:rPr lang="en-US" altLang="cs-CZ" sz="1200" smtClean="0"/>
              <a:t> Canberra: Australian Institute for Teaching and School Leadership. </a:t>
            </a:r>
            <a:endParaRPr lang="cs-CZ" altLang="cs-CZ" sz="1200" smtClean="0"/>
          </a:p>
          <a:p>
            <a:r>
              <a:rPr lang="en-US" altLang="cs-CZ" sz="1200" smtClean="0"/>
              <a:t>Kennedy, M. (Ed.) (2010). </a:t>
            </a:r>
            <a:r>
              <a:rPr lang="en-US" altLang="cs-CZ" sz="1200" i="1" smtClean="0"/>
              <a:t>Teacher assessment and the quest for teacher quality: A handbook.</a:t>
            </a:r>
            <a:r>
              <a:rPr lang="en-US" altLang="cs-CZ" sz="1200" smtClean="0"/>
              <a:t>  San Francisco: Jossey–Bass.</a:t>
            </a:r>
            <a:endParaRPr lang="cs-CZ" altLang="cs-CZ" sz="1200" smtClean="0"/>
          </a:p>
          <a:p>
            <a:r>
              <a:rPr lang="cs-CZ" altLang="cs-CZ" sz="1200" smtClean="0"/>
              <a:t>Pink, D. H. (2009). </a:t>
            </a:r>
            <a:r>
              <a:rPr lang="cs-CZ" altLang="cs-CZ" sz="1200" i="1" smtClean="0"/>
              <a:t>Drive: The surprising truth about what motivates us</a:t>
            </a:r>
            <a:r>
              <a:rPr lang="cs-CZ" altLang="cs-CZ" sz="1200" smtClean="0"/>
              <a:t>. New York: Riverhead Books.</a:t>
            </a:r>
          </a:p>
          <a:p>
            <a:r>
              <a:rPr lang="en-US" altLang="cs-CZ" sz="1200" smtClean="0"/>
              <a:t>Timperley H. (2008). </a:t>
            </a:r>
            <a:r>
              <a:rPr lang="en-US" altLang="cs-CZ" sz="1200" i="1" smtClean="0"/>
              <a:t>Teacher professional learning and development.</a:t>
            </a:r>
            <a:r>
              <a:rPr lang="en-US" altLang="cs-CZ" sz="1200" smtClean="0"/>
              <a:t> Belley: UNESCO IBE. </a:t>
            </a:r>
            <a:endParaRPr lang="cs-CZ" altLang="cs-CZ" sz="1200" smtClean="0"/>
          </a:p>
          <a:p>
            <a:endParaRPr lang="cs-CZ" altLang="cs-CZ" sz="1200" smtClean="0"/>
          </a:p>
          <a:p>
            <a:endParaRPr lang="cs-CZ" altLang="cs-CZ" sz="120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b="1" smtClean="0"/>
              <a:t>Obsah prezentace</a:t>
            </a:r>
          </a:p>
        </p:txBody>
      </p:sp>
      <p:sp>
        <p:nvSpPr>
          <p:cNvPr id="7171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cs-CZ" altLang="cs-CZ" smtClean="0"/>
          </a:p>
          <a:p>
            <a:r>
              <a:rPr lang="cs-CZ" altLang="cs-CZ" smtClean="0"/>
              <a:t>Teoretické přístupy k hodnocení práce učitelů </a:t>
            </a:r>
          </a:p>
          <a:p>
            <a:r>
              <a:rPr lang="cs-CZ" altLang="cs-CZ" smtClean="0"/>
              <a:t>Aktuální procesy zavádění učitelských profesních standardů v anglosaských  zemích </a:t>
            </a:r>
          </a:p>
          <a:p>
            <a:r>
              <a:rPr lang="cs-CZ" altLang="cs-CZ" smtClean="0"/>
              <a:t>Několik podnětů k vývoji standardů v ČR</a:t>
            </a:r>
          </a:p>
          <a:p>
            <a:pPr eaLnBrk="1" hangingPunct="1"/>
            <a:endParaRPr lang="cs-CZ" alt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b="1" smtClean="0"/>
              <a:t>K profesnímu rozvoji je potřeba učitele vhodně motivovat </a:t>
            </a:r>
          </a:p>
        </p:txBody>
      </p:sp>
      <p:sp>
        <p:nvSpPr>
          <p:cNvPr id="8195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altLang="cs-CZ" smtClean="0"/>
          </a:p>
          <a:p>
            <a:pPr>
              <a:buFont typeface="Wingdings" panose="05000000000000000000" pitchFamily="2" charset="2"/>
              <a:buNone/>
            </a:pPr>
            <a:r>
              <a:rPr lang="cs-CZ" altLang="cs-CZ" smtClean="0"/>
              <a:t> </a:t>
            </a:r>
          </a:p>
          <a:p>
            <a:pPr>
              <a:buFont typeface="Wingdings" panose="05000000000000000000" pitchFamily="2" charset="2"/>
              <a:buNone/>
            </a:pPr>
            <a:r>
              <a:rPr lang="cs-CZ" altLang="cs-CZ" smtClean="0"/>
              <a:t>„v nerutinních povoláních je hlavním motorem vnitřní motivace založená na přesvědčení o vlastní autonomii a mistrovství, a na vědomí toho, že člověk dělá něco, co jej přesahuje.“ </a:t>
            </a:r>
          </a:p>
          <a:p>
            <a:pPr marL="457200" lvl="1" indent="0">
              <a:buFont typeface="Wingdings" panose="05000000000000000000" pitchFamily="2" charset="2"/>
              <a:buNone/>
            </a:pPr>
            <a:r>
              <a:rPr lang="cs-CZ" altLang="cs-CZ" smtClean="0"/>
              <a:t>(M. Czikszenmihaly, 1975; D. Pink, 2009)</a:t>
            </a:r>
          </a:p>
          <a:p>
            <a:endParaRPr lang="cs-CZ" alt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cs-CZ" b="1" dirty="0" smtClean="0"/>
              <a:t>Teoretické přístupy </a:t>
            </a:r>
            <a:br>
              <a:rPr lang="cs-CZ" b="1" dirty="0" smtClean="0"/>
            </a:br>
            <a:r>
              <a:rPr lang="cs-CZ" b="1" dirty="0" smtClean="0"/>
              <a:t>k hodnocení kvality práce učitele 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cs-CZ" altLang="cs-CZ" smtClean="0"/>
              <a:t>Podle:</a:t>
            </a:r>
            <a:r>
              <a:rPr lang="cs-CZ" altLang="cs-CZ" u="sng" smtClean="0"/>
              <a:t> </a:t>
            </a:r>
          </a:p>
          <a:p>
            <a:pPr eaLnBrk="1" hangingPunct="1"/>
            <a:r>
              <a:rPr lang="cs-CZ" altLang="cs-CZ" smtClean="0"/>
              <a:t>osobnostních kvalit a vztahu k profesi </a:t>
            </a:r>
            <a:r>
              <a:rPr lang="cs-CZ" altLang="cs-CZ" sz="2000" smtClean="0"/>
              <a:t>(Fenstermacher &amp; Richardson, 2005; Day et al., 2007)</a:t>
            </a:r>
            <a:r>
              <a:rPr lang="cs-CZ" altLang="cs-CZ" smtClean="0"/>
              <a:t> </a:t>
            </a:r>
          </a:p>
          <a:p>
            <a:pPr eaLnBrk="1" hangingPunct="1"/>
            <a:r>
              <a:rPr lang="cs-CZ" altLang="cs-CZ" smtClean="0"/>
              <a:t>výsledků žáků </a:t>
            </a:r>
            <a:r>
              <a:rPr lang="cs-CZ" altLang="cs-CZ" sz="2000" smtClean="0"/>
              <a:t>(Hanushek &amp; Rivkin, 2010) </a:t>
            </a:r>
          </a:p>
          <a:p>
            <a:pPr eaLnBrk="1" hangingPunct="1"/>
            <a:r>
              <a:rPr lang="cs-CZ" altLang="cs-CZ" smtClean="0"/>
              <a:t>tzv. učitelských standardů </a:t>
            </a:r>
            <a:r>
              <a:rPr lang="cs-CZ" altLang="cs-CZ" sz="2000" smtClean="0"/>
              <a:t>(Ingvarson &amp; Hattie, 2008; Kennedy, 2010)</a:t>
            </a:r>
          </a:p>
          <a:p>
            <a:pPr eaLnBrk="1" hangingPunct="1"/>
            <a:endParaRPr lang="cs-CZ" altLang="cs-CZ" b="1" smtClean="0"/>
          </a:p>
          <a:p>
            <a:pPr eaLnBrk="1" hangingPunct="1"/>
            <a:endParaRPr lang="cs-CZ" altLang="cs-CZ" smtClean="0"/>
          </a:p>
          <a:p>
            <a:pPr eaLnBrk="1" hangingPunct="1"/>
            <a:endParaRPr lang="cs-CZ" altLang="cs-CZ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Dva typy učitelských standardů v anglosaských zemích</a:t>
            </a:r>
          </a:p>
        </p:txBody>
      </p:sp>
      <p:sp>
        <p:nvSpPr>
          <p:cNvPr id="6147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eaLnBrk="1" hangingPunct="1">
              <a:buFont typeface="Garamond" panose="02020404030301010803" pitchFamily="18" charset="0"/>
              <a:buAutoNum type="arabicPeriod"/>
            </a:pPr>
            <a:r>
              <a:rPr lang="cs-CZ" altLang="cs-CZ" smtClean="0"/>
              <a:t>pro </a:t>
            </a:r>
            <a:r>
              <a:rPr lang="cs-CZ" altLang="cs-CZ" b="1" i="1" smtClean="0"/>
              <a:t>samostatné</a:t>
            </a:r>
            <a:r>
              <a:rPr lang="cs-CZ" altLang="cs-CZ" i="1" smtClean="0"/>
              <a:t> </a:t>
            </a:r>
            <a:r>
              <a:rPr lang="cs-CZ" altLang="cs-CZ" smtClean="0"/>
              <a:t>učitele – popisuje samostatný a plnohodnotný profesní výkon učitele, „minimální“ úroveň, kterou musí splňovat všichni učitelé.  </a:t>
            </a:r>
          </a:p>
          <a:p>
            <a:pPr marL="514350" indent="-514350" eaLnBrk="1" hangingPunct="1">
              <a:buFont typeface="Garamond" panose="02020404030301010803" pitchFamily="18" charset="0"/>
              <a:buAutoNum type="arabicPeriod"/>
            </a:pPr>
            <a:endParaRPr lang="cs-CZ" altLang="cs-CZ" smtClean="0"/>
          </a:p>
          <a:p>
            <a:pPr marL="514350" indent="-514350" eaLnBrk="1" hangingPunct="1">
              <a:buFont typeface="Garamond" panose="02020404030301010803" pitchFamily="18" charset="0"/>
              <a:buAutoNum type="arabicPeriod"/>
            </a:pPr>
            <a:r>
              <a:rPr lang="cs-CZ" altLang="cs-CZ" smtClean="0"/>
              <a:t>pro </a:t>
            </a:r>
            <a:r>
              <a:rPr lang="cs-CZ" altLang="cs-CZ" b="1" i="1" smtClean="0"/>
              <a:t>vynikající </a:t>
            </a:r>
            <a:r>
              <a:rPr lang="cs-CZ" altLang="cs-CZ" smtClean="0"/>
              <a:t>učitele v praxi – popisují excelentní výkon učitele jako úroveň, ke které se mohou ti nejlepší učitelé postupně dopracovat – „maximální“ úroveň.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z="3600" b="1" smtClean="0"/>
              <a:t>Proces hodnocení vedoucí k získání statusu vynikajícího učitele vyžaduje</a:t>
            </a:r>
            <a:r>
              <a:rPr lang="cs-CZ" altLang="cs-CZ" sz="3600" smtClean="0"/>
              <a:t> </a:t>
            </a:r>
          </a:p>
        </p:txBody>
      </p:sp>
      <p:sp>
        <p:nvSpPr>
          <p:cNvPr id="13315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Garamond" panose="02020404030301010803" pitchFamily="18" charset="0"/>
              <a:buAutoNum type="arabicPeriod"/>
            </a:pPr>
            <a:r>
              <a:rPr lang="cs-CZ" altLang="cs-CZ" b="1" smtClean="0"/>
              <a:t>Standard</a:t>
            </a:r>
            <a:r>
              <a:rPr lang="cs-CZ" altLang="cs-CZ" smtClean="0"/>
              <a:t> - dokument; textový popis; příklady na videozáznamech </a:t>
            </a:r>
          </a:p>
          <a:p>
            <a:pPr marL="514350" indent="-514350">
              <a:buFont typeface="Garamond" panose="02020404030301010803" pitchFamily="18" charset="0"/>
              <a:buAutoNum type="arabicPeriod"/>
            </a:pPr>
            <a:endParaRPr lang="cs-CZ" altLang="cs-CZ" smtClean="0"/>
          </a:p>
          <a:p>
            <a:pPr marL="514350" indent="-514350">
              <a:buFont typeface="Garamond" panose="02020404030301010803" pitchFamily="18" charset="0"/>
              <a:buAutoNum type="arabicPeriod"/>
            </a:pPr>
            <a:r>
              <a:rPr lang="cs-CZ" altLang="cs-CZ" b="1" smtClean="0"/>
              <a:t>Systém certifikace (atestace) </a:t>
            </a:r>
            <a:r>
              <a:rPr lang="cs-CZ" altLang="cs-CZ" smtClean="0"/>
              <a:t>– objektivní, nezávislý dlouhodobý, založený na důkazech z učitelské praxe učitele nikoli na kreditech za absolvované kurzy a školení  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/>
              <a:t>Motivy k zavádění standardů </a:t>
            </a:r>
            <a:r>
              <a:rPr lang="cs-CZ" altLang="cs-CZ" b="1" smtClean="0"/>
              <a:t>vynikajících</a:t>
            </a:r>
            <a:r>
              <a:rPr lang="cs-CZ" altLang="cs-CZ" smtClean="0"/>
              <a:t> učitelů (z angl.)</a:t>
            </a:r>
          </a:p>
        </p:txBody>
      </p:sp>
      <p:sp>
        <p:nvSpPr>
          <p:cNvPr id="14339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altLang="cs-CZ" smtClean="0"/>
          </a:p>
          <a:p>
            <a:r>
              <a:rPr lang="cs-CZ" altLang="cs-CZ" smtClean="0"/>
              <a:t>Poskytnout začínajícím učitelům profesní perpektivu a motivovat je pro vstup do profese</a:t>
            </a:r>
          </a:p>
          <a:p>
            <a:r>
              <a:rPr lang="cs-CZ" altLang="cs-CZ" smtClean="0"/>
              <a:t>Motivovat učitele v praxi k profesnímu rozvoji </a:t>
            </a:r>
          </a:p>
          <a:p>
            <a:r>
              <a:rPr lang="cs-CZ" altLang="cs-CZ" smtClean="0"/>
              <a:t>Ocenit vynikající učitele  </a:t>
            </a:r>
          </a:p>
          <a:p>
            <a:r>
              <a:rPr lang="cs-CZ" altLang="cs-CZ" smtClean="0"/>
              <a:t>Zvýšit kvalitu vzdělávacího systému </a:t>
            </a:r>
          </a:p>
          <a:p>
            <a:endParaRPr lang="cs-CZ" altLang="cs-CZ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b="1" smtClean="0"/>
              <a:t>Aktuální stav učitelských standardů pro učitele v praxi </a:t>
            </a:r>
          </a:p>
        </p:txBody>
      </p:sp>
      <p:sp>
        <p:nvSpPr>
          <p:cNvPr id="15363" name="Zástupný symbol pro obsah 2"/>
          <p:cNvSpPr>
            <a:spLocks noGrp="1"/>
          </p:cNvSpPr>
          <p:nvPr>
            <p:ph idx="1"/>
          </p:nvPr>
        </p:nvSpPr>
        <p:spPr>
          <a:xfrm>
            <a:off x="422275" y="1608138"/>
            <a:ext cx="8229600" cy="4530725"/>
          </a:xfrm>
        </p:spPr>
        <p:txBody>
          <a:bodyPr/>
          <a:lstStyle/>
          <a:p>
            <a:pPr eaLnBrk="1" hangingPunct="1"/>
            <a:endParaRPr lang="cs-CZ" altLang="cs-CZ" smtClean="0"/>
          </a:p>
          <a:p>
            <a:pPr eaLnBrk="1" hangingPunct="1"/>
            <a:r>
              <a:rPr lang="cs-CZ" altLang="cs-CZ" smtClean="0"/>
              <a:t>Anglie a Skotsko – oslabování role celostátně platných standardů v hodnocení práce učitelů</a:t>
            </a:r>
          </a:p>
          <a:p>
            <a:pPr eaLnBrk="1" hangingPunct="1"/>
            <a:endParaRPr lang="cs-CZ" altLang="cs-CZ" smtClean="0"/>
          </a:p>
          <a:p>
            <a:pPr eaLnBrk="1" hangingPunct="1"/>
            <a:r>
              <a:rPr lang="cs-CZ" altLang="cs-CZ" smtClean="0"/>
              <a:t>USA, Kanada – decentralizovaná stabilita</a:t>
            </a:r>
          </a:p>
          <a:p>
            <a:pPr eaLnBrk="1" hangingPunct="1"/>
            <a:endParaRPr lang="cs-CZ" altLang="cs-CZ" smtClean="0"/>
          </a:p>
          <a:p>
            <a:pPr eaLnBrk="1" hangingPunct="1"/>
            <a:r>
              <a:rPr lang="cs-CZ" altLang="cs-CZ" smtClean="0"/>
              <a:t>Austrálie – posilování role učitelských profesních standardů v zajišťování kvality vzdělávání 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cs-CZ" alt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z="3600" b="1" smtClean="0"/>
              <a:t>Argumenty pro omezování učitelských standardů v Anglii a Skotsku</a:t>
            </a:r>
          </a:p>
        </p:txBody>
      </p:sp>
      <p:sp>
        <p:nvSpPr>
          <p:cNvPr id="16387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altLang="cs-CZ" smtClean="0"/>
          </a:p>
          <a:p>
            <a:r>
              <a:rPr lang="cs-CZ" altLang="cs-CZ" smtClean="0"/>
              <a:t>politické rozhodnutí nové politické garnitury zdůvodněné tím, že status vynikajících učitelů získala i část učitelů, kteří jako vynikající nebyli vnímáni ostatními členy učitelské profese!</a:t>
            </a:r>
          </a:p>
          <a:p>
            <a:endParaRPr lang="cs-CZ" altLang="cs-CZ" smtClean="0"/>
          </a:p>
          <a:p>
            <a:pPr>
              <a:buFont typeface="Wingdings" panose="05000000000000000000" pitchFamily="2" charset="2"/>
              <a:buNone/>
            </a:pPr>
            <a:r>
              <a:rPr lang="cs-CZ" altLang="cs-CZ" smtClean="0"/>
              <a:t>Neselhaly obsahové profesní standardy jako takové, nedostatky se projevily hlavně v procesech hodnocení.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inky">
  <a:themeElements>
    <a:clrScheme name="Linky 6">
      <a:dk1>
        <a:srgbClr val="000000"/>
      </a:dk1>
      <a:lt1>
        <a:srgbClr val="FFFFFF"/>
      </a:lt1>
      <a:dk2>
        <a:srgbClr val="666699"/>
      </a:dk2>
      <a:lt2>
        <a:srgbClr val="FFCC00"/>
      </a:lt2>
      <a:accent1>
        <a:srgbClr val="FF9900"/>
      </a:accent1>
      <a:accent2>
        <a:srgbClr val="FF0000"/>
      </a:accent2>
      <a:accent3>
        <a:srgbClr val="FFFFFF"/>
      </a:accent3>
      <a:accent4>
        <a:srgbClr val="000000"/>
      </a:accent4>
      <a:accent5>
        <a:srgbClr val="FFCAAA"/>
      </a:accent5>
      <a:accent6>
        <a:srgbClr val="E70000"/>
      </a:accent6>
      <a:hlink>
        <a:srgbClr val="666699"/>
      </a:hlink>
      <a:folHlink>
        <a:srgbClr val="999966"/>
      </a:folHlink>
    </a:clrScheme>
    <a:fontScheme name="Linky">
      <a:majorFont>
        <a:latin typeface="Garamond"/>
        <a:ea typeface=""/>
        <a:cs typeface=""/>
      </a:majorFont>
      <a:minorFont>
        <a:latin typeface="Verdana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Linky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inky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inky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inky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inky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inky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nky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nky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Level</Template>
  <TotalTime>3870</TotalTime>
  <Words>1185</Words>
  <Application>Microsoft Office PowerPoint</Application>
  <PresentationFormat>Předvádění na obrazovce (4:3)</PresentationFormat>
  <Paragraphs>108</Paragraphs>
  <Slides>18</Slides>
  <Notes>6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24" baseType="lpstr">
      <vt:lpstr>Verdana</vt:lpstr>
      <vt:lpstr>Arial</vt:lpstr>
      <vt:lpstr>Garamond</vt:lpstr>
      <vt:lpstr>Wingdings</vt:lpstr>
      <vt:lpstr>Times New Roman</vt:lpstr>
      <vt:lpstr>Linky</vt:lpstr>
      <vt:lpstr>Podpora profesního rozvoje učitelů Učitelské profesní standardy – zahraniční inspirace (angl.) </vt:lpstr>
      <vt:lpstr>Obsah prezentace</vt:lpstr>
      <vt:lpstr>K profesnímu rozvoji je potřeba učitele vhodně motivovat </vt:lpstr>
      <vt:lpstr>Teoretické přístupy  k hodnocení kvality práce učitele </vt:lpstr>
      <vt:lpstr>Dva typy učitelských standardů v anglosaských zemích</vt:lpstr>
      <vt:lpstr>Proces hodnocení vedoucí k získání statusu vynikajícího učitele vyžaduje </vt:lpstr>
      <vt:lpstr>Motivy k zavádění standardů vynikajících učitelů (z angl.)</vt:lpstr>
      <vt:lpstr>Aktuální stav učitelských standardů pro učitele v praxi </vt:lpstr>
      <vt:lpstr>Argumenty pro omezování učitelských standardů v Anglii a Skotsku</vt:lpstr>
      <vt:lpstr>USA – National Board for Professional Teaching Standards (NBPTS) </vt:lpstr>
      <vt:lpstr>Specifika certifikace NBPTS</vt:lpstr>
      <vt:lpstr>Procedurální validita při tvorbě učitelských standardů (Ingvarson &amp; Hattie, Eds., 2008) </vt:lpstr>
      <vt:lpstr>Austrálie – zdroje profesních standardů </vt:lpstr>
      <vt:lpstr>Austrálie - systém profesních standardů dle autority</vt:lpstr>
      <vt:lpstr>InSight - projekt ověřování celoaustralských učitelských standardů (2013-2015)</vt:lpstr>
      <vt:lpstr>Průběžné výsledky 2014 (výběr)</vt:lpstr>
      <vt:lpstr>Zahraniční inspirace </vt:lpstr>
      <vt:lpstr>Použitá literatura</vt:lpstr>
    </vt:vector>
  </TitlesOfParts>
  <Company>PEDF UK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gregerd</dc:creator>
  <cp:lastModifiedBy>Ondřej BEJŠOVEC</cp:lastModifiedBy>
  <cp:revision>649</cp:revision>
  <dcterms:created xsi:type="dcterms:W3CDTF">2005-10-24T14:49:39Z</dcterms:created>
  <dcterms:modified xsi:type="dcterms:W3CDTF">2015-11-25T18:26:54Z</dcterms:modified>
</cp:coreProperties>
</file>