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72" r:id="rId4"/>
    <p:sldId id="280" r:id="rId5"/>
    <p:sldId id="278" r:id="rId6"/>
    <p:sldId id="302" r:id="rId7"/>
    <p:sldId id="303" r:id="rId8"/>
    <p:sldId id="304" r:id="rId9"/>
    <p:sldId id="306" r:id="rId10"/>
    <p:sldId id="307" r:id="rId11"/>
    <p:sldId id="301" r:id="rId1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bohlav Jakub" initials="DJ" lastIdx="1" clrIdx="0">
    <p:extLst/>
  </p:cmAuthor>
  <p:cmAuthor id="2" name="Svobodová Blanka" initials="S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111" d="100"/>
          <a:sy n="111" d="100"/>
        </p:scale>
        <p:origin x="138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ADD51-D3ED-4952-90FE-DC6ADCE7FDC9}" type="datetimeFigureOut">
              <a:rPr lang="cs-CZ" smtClean="0"/>
              <a:t>25.5.2016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79CA5-90C0-436B-BAE2-EC0AFFA746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920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AF6A0A-3D5E-4E95-9FDE-D0210DFD2699}" type="datetimeFigureOut">
              <a:rPr lang="cs-CZ"/>
              <a:pPr>
                <a:defRPr/>
              </a:pPr>
              <a:t>25.5.2016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203C56-1D0C-458B-8D4E-1DDBD5189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77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5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281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59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37591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568E89-A14C-44F3-AA7F-62D8552080FD}" type="datetime1">
              <a:rPr lang="cs-CZ"/>
              <a:pPr>
                <a:defRPr/>
              </a:pPr>
              <a:t>25.5.2016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7C4FE7-AB22-4EA1-9D10-0DBF1299A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514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5EC0F4-51F8-411A-99EA-C0CD1E0B019E}" type="datetime1">
              <a:rPr lang="cs-CZ"/>
              <a:pPr>
                <a:defRPr/>
              </a:pPr>
              <a:t>25.5.2016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5B0985-1A7F-4791-A678-59D56106A4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33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1606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92FA1C2-6A57-4E68-A639-09210C13DE10}" type="datetime1">
              <a:rPr lang="cs-CZ"/>
              <a:pPr>
                <a:defRPr/>
              </a:pPr>
              <a:t>25.5.2016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2E6AD8-5658-4448-9A3A-600BF4D9CC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7087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BBB611-6C78-4D12-9BE6-0864FD5BAB29}" type="datetime1">
              <a:rPr lang="cs-CZ"/>
              <a:pPr>
                <a:defRPr/>
              </a:pPr>
              <a:t>25.5.2016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7B5EA1-1204-4761-AC99-39886E1B9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5181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F74D44C-FFFD-4953-B380-8ED7122F48CB}" type="datetime1">
              <a:rPr lang="cs-CZ"/>
              <a:pPr>
                <a:defRPr/>
              </a:pPr>
              <a:t>25.5.2016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E36C7A-17DF-448D-A0CC-42469A0C3F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32508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A16D7C5-C019-4A0B-A5A7-1DB2859AD37B}" type="datetime1">
              <a:rPr lang="cs-CZ"/>
              <a:pPr>
                <a:defRPr/>
              </a:pPr>
              <a:t>25.5.2016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782ADE3-729B-4893-878A-E218269D4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1864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6BA6E26-9D16-4DED-97BC-18B8A6F56859}" type="datetime1">
              <a:rPr lang="cs-CZ"/>
              <a:pPr>
                <a:defRPr/>
              </a:pPr>
              <a:t>25.5.2016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81F939E-B7B8-45A4-9FA4-219517288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2464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6A5427B-2BF3-4A89-8A55-0757D6DDD7DA}" type="datetime1">
              <a:rPr lang="cs-CZ"/>
              <a:pPr>
                <a:defRPr/>
              </a:pPr>
              <a:t>25.5.2016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445552E-393D-49E9-8211-19C7DC6ED6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07428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6159D7-C1EB-425E-917F-E29C40BB5E06}" type="datetime1">
              <a:rPr lang="cs-CZ"/>
              <a:pPr>
                <a:defRPr/>
              </a:pPr>
              <a:t>25.5.2016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0EC125-C454-41AC-A989-FD9904932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6429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CD1EB4-088B-4810-BE3C-209F3C2D241F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12882" y="3140968"/>
            <a:ext cx="5470525" cy="1800225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Nové registry a úpravy stávajících registrů pro oblast vysokého školství </a:t>
            </a:r>
            <a:r>
              <a:rPr lang="en-US" sz="2000" b="1" dirty="0" smtClean="0">
                <a:latin typeface="+mn-lt"/>
              </a:rPr>
              <a:t/>
            </a:r>
            <a:br>
              <a:rPr lang="en-US" sz="2000" b="1" dirty="0" smtClean="0">
                <a:latin typeface="+mn-lt"/>
              </a:rPr>
            </a:br>
            <a:r>
              <a:rPr lang="cs-CZ" sz="1800" b="1" dirty="0" smtClean="0">
                <a:latin typeface="+mn-lt"/>
              </a:rPr>
              <a:t>Hlavní změny v oblasti vykazování v souvislosti </a:t>
            </a:r>
            <a:br>
              <a:rPr lang="cs-CZ" sz="1800" b="1" dirty="0" smtClean="0">
                <a:latin typeface="+mn-lt"/>
              </a:rPr>
            </a:br>
            <a:r>
              <a:rPr lang="cs-CZ" sz="1800" b="1" dirty="0" smtClean="0">
                <a:latin typeface="+mn-lt"/>
              </a:rPr>
              <a:t>s přijetím novely zákona č. 111/1998 Sb., o vysokých školách</a:t>
            </a: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2000" b="1" dirty="0">
                <a:latin typeface="+mn-lt"/>
              </a:rPr>
              <a:t/>
            </a:r>
            <a:br>
              <a:rPr lang="en-US" sz="2000" b="1" dirty="0">
                <a:latin typeface="+mn-lt"/>
              </a:rPr>
            </a:br>
            <a:endParaRPr lang="cs-CZ" sz="1800" b="1" i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949950"/>
            <a:ext cx="4784725" cy="431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Ministerstvo školství, mládeže a tělovýchovy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Karmelitská 529/5, 118 12 Praha 1- Malá Strana • tel.: +420 234 811 111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msmt@msmt.cz • www.msmt.cz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44500" indent="-44450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3. 	Registry převáděné pod správu MŠMT a registry procházející úpravou</a:t>
            </a:r>
          </a:p>
          <a:p>
            <a:pPr marL="0" indent="0">
              <a:buNone/>
            </a:pPr>
            <a:r>
              <a:rPr lang="cs-CZ" sz="2800" dirty="0" smtClean="0"/>
              <a:t>Sdružené </a:t>
            </a:r>
            <a:r>
              <a:rPr lang="cs-CZ" sz="2800" dirty="0"/>
              <a:t>informace matrik studentů </a:t>
            </a:r>
          </a:p>
          <a:p>
            <a:pPr marL="0" indent="0">
              <a:buNone/>
            </a:pPr>
            <a:endParaRPr lang="cs-CZ" sz="12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V souvislosti s </a:t>
            </a:r>
            <a:r>
              <a:rPr lang="cs-CZ" b="1" dirty="0" smtClean="0"/>
              <a:t>§ </a:t>
            </a:r>
            <a:r>
              <a:rPr lang="cs-CZ" b="1" dirty="0"/>
              <a:t>58</a:t>
            </a:r>
            <a:r>
              <a:rPr lang="cs-CZ" b="1" dirty="0" smtClean="0"/>
              <a:t> novely</a:t>
            </a:r>
            <a:r>
              <a:rPr lang="cs-CZ" dirty="0" smtClean="0"/>
              <a:t>, týkající se poplatků spojených se studiem, bude na návrh </a:t>
            </a:r>
            <a:r>
              <a:rPr lang="cs-CZ" dirty="0" smtClean="0"/>
              <a:t>reprezentací vysokých </a:t>
            </a:r>
            <a:r>
              <a:rPr lang="cs-CZ" dirty="0" smtClean="0"/>
              <a:t>škol </a:t>
            </a:r>
            <a:r>
              <a:rPr lang="cs-CZ" b="1" dirty="0" smtClean="0"/>
              <a:t>zvýšena periodicita sběrů dat do SIMS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Současné kvartální vykazování dat do SIMS bude doplněno měsíčním vykazováním dat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b="1" dirty="0" smtClean="0"/>
              <a:t>Měsíční vykazování dat </a:t>
            </a:r>
            <a:r>
              <a:rPr lang="cs-CZ" dirty="0" smtClean="0"/>
              <a:t>bude probíhat formou </a:t>
            </a:r>
            <a:r>
              <a:rPr lang="cs-CZ" b="1" dirty="0" smtClean="0"/>
              <a:t>aktualizace</a:t>
            </a:r>
            <a:r>
              <a:rPr lang="cs-CZ" dirty="0" smtClean="0"/>
              <a:t> </a:t>
            </a:r>
            <a:r>
              <a:rPr lang="cs-CZ" dirty="0" smtClean="0"/>
              <a:t>vykázaných dat při posledním kvartálním sběru, a to vždy ke konci měsíce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Cílem úpravy vykazování je poskytnutí vysokým školám aktuálních informací potřebných k vyřizování agendy </a:t>
            </a:r>
            <a:r>
              <a:rPr lang="cs-CZ" dirty="0"/>
              <a:t>poplatků spojených se studiem </a:t>
            </a:r>
            <a:endParaRPr lang="cs-CZ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Zavedení k </a:t>
            </a:r>
            <a:r>
              <a:rPr lang="cs-CZ" b="1" dirty="0" smtClean="0"/>
              <a:t>1. 9. 2016</a:t>
            </a:r>
            <a:r>
              <a:rPr lang="cs-CZ" dirty="0" smtClean="0"/>
              <a:t>, stanoveno vyhláškou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931697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Děkuji za pozornost. 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3504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Obsah</a:t>
            </a: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prezentace</a:t>
            </a:r>
            <a:endParaRPr lang="cs-CZ" sz="32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Úvod					</a:t>
            </a:r>
            <a:endParaRPr lang="cs-CZ" b="1" dirty="0"/>
          </a:p>
          <a:p>
            <a:pPr lvl="1"/>
            <a:r>
              <a:rPr lang="cs-CZ" sz="1600" b="1" dirty="0" smtClean="0"/>
              <a:t>Základní právní zakotvení</a:t>
            </a:r>
          </a:p>
          <a:p>
            <a:pPr lvl="1"/>
            <a:r>
              <a:rPr lang="cs-CZ" sz="1600" b="1" dirty="0" smtClean="0"/>
              <a:t>Nově zřizované registry a registry převáděné pod správu MŠMT </a:t>
            </a:r>
          </a:p>
          <a:p>
            <a:pPr marL="457200" lvl="1" indent="0">
              <a:buNone/>
            </a:pPr>
            <a:endParaRPr lang="cs-CZ" sz="16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Nově zřízené registry</a:t>
            </a:r>
          </a:p>
          <a:p>
            <a:pPr lvl="1"/>
            <a:r>
              <a:rPr lang="cs-CZ" sz="1600" b="1" dirty="0" smtClean="0"/>
              <a:t>Registr vysokých škol a uskutečňovaných studijních programů</a:t>
            </a:r>
          </a:p>
          <a:p>
            <a:pPr lvl="1"/>
            <a:r>
              <a:rPr lang="cs-CZ" sz="1600" b="1" dirty="0" smtClean="0"/>
              <a:t>Registr řízení o žádostech o uznání zahraničního vysokoškolského vzdělání </a:t>
            </a:r>
            <a:br>
              <a:rPr lang="cs-CZ" sz="1600" b="1" dirty="0" smtClean="0"/>
            </a:br>
            <a:r>
              <a:rPr lang="cs-CZ" sz="1600" b="1" dirty="0" smtClean="0"/>
              <a:t>a kvalifikace</a:t>
            </a:r>
          </a:p>
          <a:p>
            <a:pPr marL="457200" lvl="1" indent="0">
              <a:buNone/>
            </a:pPr>
            <a:endParaRPr lang="cs-CZ" sz="16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Registry převáděné pod správu MŠMT a registry </a:t>
            </a:r>
            <a:r>
              <a:rPr lang="cs-CZ" b="1" dirty="0" smtClean="0"/>
              <a:t>procházející úpravou</a:t>
            </a:r>
            <a:endParaRPr lang="cs-CZ" sz="1600" b="1" dirty="0" smtClean="0"/>
          </a:p>
          <a:p>
            <a:pPr lvl="1"/>
            <a:r>
              <a:rPr lang="cs-CZ" sz="1600" b="1" dirty="0"/>
              <a:t>Registr uměleckých výstupů</a:t>
            </a:r>
          </a:p>
          <a:p>
            <a:pPr lvl="1"/>
            <a:r>
              <a:rPr lang="cs-CZ" sz="1600" b="1" dirty="0"/>
              <a:t>Registr docentů, profesorů a mimořádných profesorů vysokých </a:t>
            </a:r>
            <a:r>
              <a:rPr lang="cs-CZ" sz="1600" b="1" dirty="0" smtClean="0"/>
              <a:t>škol</a:t>
            </a:r>
          </a:p>
          <a:p>
            <a:pPr lvl="1"/>
            <a:r>
              <a:rPr lang="cs-CZ" sz="1600" b="1" dirty="0"/>
              <a:t>Sdružené informace matrik studentů</a:t>
            </a:r>
            <a:endParaRPr lang="cs-CZ" sz="1600" b="1" dirty="0" smtClean="0"/>
          </a:p>
          <a:p>
            <a:pPr lvl="1"/>
            <a:endParaRPr lang="cs-CZ" sz="1600" b="1" dirty="0"/>
          </a:p>
          <a:p>
            <a:pPr marL="457200" indent="-457200">
              <a:buFont typeface="+mj-lt"/>
              <a:buAutoNum type="arabicPeriod"/>
            </a:pPr>
            <a:endParaRPr lang="cs-CZ" sz="1600" b="1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778209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Úvod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800" dirty="0" smtClean="0"/>
              <a:t>Základní právní zakotvení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Vedení registrů je Ministerstvu školství, mládeže a tělovýchovy (MŠMT) uloženo </a:t>
            </a:r>
            <a:r>
              <a:rPr lang="cs-CZ" sz="1800" b="1" dirty="0" smtClean="0"/>
              <a:t>§ 87 odst. 1 písm. j) </a:t>
            </a:r>
            <a:r>
              <a:rPr lang="cs-CZ" sz="1800" b="1" dirty="0"/>
              <a:t>zákona </a:t>
            </a:r>
            <a:r>
              <a:rPr lang="cs-CZ" sz="1800" b="1" dirty="0" smtClean="0"/>
              <a:t>č</a:t>
            </a:r>
            <a:r>
              <a:rPr lang="cs-CZ" sz="1800" b="1" dirty="0"/>
              <a:t>. 137/2016 Sb.</a:t>
            </a:r>
            <a:r>
              <a:rPr lang="cs-CZ" sz="1800" dirty="0"/>
              <a:t>, kterým se mění zákon </a:t>
            </a:r>
            <a:r>
              <a:rPr lang="cs-CZ" sz="1800" dirty="0" smtClean="0"/>
              <a:t>č</a:t>
            </a:r>
            <a:r>
              <a:rPr lang="cs-CZ" sz="1800" dirty="0"/>
              <a:t>. 111/1998 Sb., o vysokých školách a o změně a doplnění dalších zákonů (zákon o vysokých školách), ve znění pozdějších </a:t>
            </a:r>
            <a:r>
              <a:rPr lang="cs-CZ" sz="1800" dirty="0" smtClean="0"/>
              <a:t>předpisů (novela) 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Z novely vyplývá:</a:t>
            </a:r>
          </a:p>
          <a:p>
            <a:pPr lvl="1"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Zřízení nových registrů</a:t>
            </a:r>
          </a:p>
          <a:p>
            <a:pPr lvl="1"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Převedení stávajících registrů pod správu MŠMT,  jejich úprava a úprava stávajících registrů MŠMT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1800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91404" y="61594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8611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Úvod</a:t>
            </a:r>
          </a:p>
          <a:p>
            <a:pPr marL="0" indent="0">
              <a:buNone/>
            </a:pPr>
            <a:r>
              <a:rPr lang="cs-CZ" sz="2800" dirty="0" smtClean="0"/>
              <a:t>Nově </a:t>
            </a:r>
            <a:r>
              <a:rPr lang="cs-CZ" sz="2800" dirty="0"/>
              <a:t>zřizované </a:t>
            </a:r>
            <a:r>
              <a:rPr lang="cs-CZ" sz="2800" dirty="0" smtClean="0"/>
              <a:t>registry</a:t>
            </a:r>
            <a:endParaRPr lang="cs-CZ" sz="2800" dirty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Registr vysokých škol a uskutečňovaných studijních programů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Registr </a:t>
            </a:r>
            <a:r>
              <a:rPr lang="cs-CZ" sz="1800" dirty="0"/>
              <a:t>řízení o žádostech o uznání zahraničního vysokoškolského vzdělání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a kvalifikace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/>
          </a:p>
          <a:p>
            <a:pPr marL="0" indent="0">
              <a:buNone/>
            </a:pPr>
            <a:r>
              <a:rPr lang="cs-CZ" sz="2800" dirty="0" smtClean="0"/>
              <a:t>Registry převáděné pod správu MŠMT a registry procházející úpravou</a:t>
            </a:r>
            <a:endParaRPr lang="cs-CZ" sz="2800" dirty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Registr </a:t>
            </a:r>
            <a:r>
              <a:rPr lang="cs-CZ" sz="1800" dirty="0"/>
              <a:t>uměleckých </a:t>
            </a:r>
            <a:r>
              <a:rPr lang="cs-CZ" sz="1800" dirty="0" smtClean="0"/>
              <a:t>výstupů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Registr docentů, profesorů a mimořádných profesorů vysokých </a:t>
            </a:r>
            <a:r>
              <a:rPr lang="cs-CZ" sz="1800" dirty="0" smtClean="0"/>
              <a:t>škol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Sdružené informace matrik studentů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799827467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2.   Nově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zřizované registry</a:t>
            </a:r>
          </a:p>
          <a:p>
            <a:pPr marL="0" indent="0">
              <a:buNone/>
            </a:pPr>
            <a:r>
              <a:rPr lang="cs-CZ" sz="2800" dirty="0"/>
              <a:t>Registr vysokých škol a uskutečňovaných studijních </a:t>
            </a:r>
            <a:r>
              <a:rPr lang="cs-CZ" sz="2800" dirty="0" smtClean="0"/>
              <a:t>programů</a:t>
            </a:r>
          </a:p>
          <a:p>
            <a:pPr marL="0" indent="0">
              <a:buNone/>
            </a:pPr>
            <a:endParaRPr lang="cs-CZ" sz="12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Stanoven </a:t>
            </a:r>
            <a:r>
              <a:rPr lang="cs-CZ" b="1" dirty="0"/>
              <a:t>§ </a:t>
            </a:r>
            <a:r>
              <a:rPr lang="cs-CZ" b="1" dirty="0" smtClean="0"/>
              <a:t>87a novely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b="1" dirty="0" smtClean="0"/>
              <a:t>Veřejný</a:t>
            </a:r>
            <a:r>
              <a:rPr lang="cs-CZ" dirty="0" smtClean="0"/>
              <a:t> registr </a:t>
            </a:r>
            <a:r>
              <a:rPr lang="cs-CZ" dirty="0"/>
              <a:t>vysokých škol a uskutečňovaných studijních programů, </a:t>
            </a:r>
            <a:r>
              <a:rPr lang="cs-CZ" dirty="0" smtClean="0"/>
              <a:t>součástí bude </a:t>
            </a:r>
            <a:r>
              <a:rPr lang="cs-CZ" dirty="0"/>
              <a:t>i seznam poskytovatelů zahraničního vysokoškolského vzdělání na území ČR a jimi uskutečňovaných zahraničních vysokoškolských studijních </a:t>
            </a:r>
            <a:r>
              <a:rPr lang="cs-CZ" dirty="0" smtClean="0"/>
              <a:t>programů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Zprovoznění k </a:t>
            </a:r>
            <a:r>
              <a:rPr lang="cs-CZ" b="1" dirty="0" smtClean="0"/>
              <a:t>1. 1. 2017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K podobě registru a způsobu sběru dat </a:t>
            </a:r>
            <a:r>
              <a:rPr lang="cs-CZ" dirty="0" smtClean="0"/>
              <a:t>jsou vedena </a:t>
            </a:r>
            <a:r>
              <a:rPr lang="cs-CZ" b="1" dirty="0" smtClean="0"/>
              <a:t>jednání v rámci MŠMT</a:t>
            </a:r>
          </a:p>
          <a:p>
            <a:pPr algn="just">
              <a:buFont typeface="Symbol" panose="05050102010706020507" pitchFamily="18" charset="2"/>
              <a:buChar char="-"/>
            </a:pPr>
            <a:endParaRPr lang="cs-CZ" dirty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4758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2.   Nově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zřizované registry</a:t>
            </a:r>
          </a:p>
          <a:p>
            <a:pPr marL="0" indent="0">
              <a:buNone/>
            </a:pPr>
            <a:r>
              <a:rPr lang="cs-CZ" sz="2800" dirty="0"/>
              <a:t>Registr řízení o žádostech o uznání zahraničního vysokoškolského vzdělání a kvalifikace</a:t>
            </a:r>
          </a:p>
          <a:p>
            <a:pPr marL="0" indent="0">
              <a:buNone/>
            </a:pPr>
            <a:endParaRPr lang="cs-CZ" sz="12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Stanoven </a:t>
            </a:r>
            <a:r>
              <a:rPr lang="cs-CZ" b="1" dirty="0"/>
              <a:t>§ </a:t>
            </a:r>
            <a:r>
              <a:rPr lang="cs-CZ" b="1" dirty="0" smtClean="0"/>
              <a:t>90b novely</a:t>
            </a:r>
            <a:r>
              <a:rPr lang="cs-CZ" dirty="0" smtClean="0"/>
              <a:t>, vyhláškou</a:t>
            </a:r>
            <a:endParaRPr lang="cs-CZ" b="1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b="1" dirty="0" smtClean="0"/>
              <a:t>Neveřejný</a:t>
            </a:r>
            <a:r>
              <a:rPr lang="cs-CZ" dirty="0" smtClean="0"/>
              <a:t> registr bude sloužit pro potřeby MŠMT jako </a:t>
            </a:r>
            <a:r>
              <a:rPr lang="cs-CZ" b="1" dirty="0" smtClean="0"/>
              <a:t>evidence </a:t>
            </a:r>
            <a:r>
              <a:rPr lang="cs-CZ" b="1" dirty="0"/>
              <a:t>žádostí</a:t>
            </a:r>
            <a:r>
              <a:rPr lang="cs-CZ" dirty="0"/>
              <a:t> o uznání zahraničního vysokoškolského vzdělání a kvalifikace pro vydávání rozhodnutí MŠMT o uznání </a:t>
            </a:r>
            <a:r>
              <a:rPr lang="cs-CZ" dirty="0" smtClean="0"/>
              <a:t>zahraničního vysokoškolského </a:t>
            </a:r>
            <a:r>
              <a:rPr lang="cs-CZ" dirty="0"/>
              <a:t>vzdělání a </a:t>
            </a:r>
            <a:r>
              <a:rPr lang="cs-CZ" dirty="0" smtClean="0"/>
              <a:t>kvalifikace</a:t>
            </a:r>
            <a:r>
              <a:rPr lang="cs-CZ" dirty="0"/>
              <a:t>. </a:t>
            </a:r>
            <a:r>
              <a:rPr lang="cs-CZ" dirty="0" smtClean="0"/>
              <a:t>Nahlížení </a:t>
            </a:r>
            <a:r>
              <a:rPr lang="cs-CZ" dirty="0"/>
              <a:t>do registru je umožněno subjektům definovaným v odst. </a:t>
            </a:r>
            <a:r>
              <a:rPr lang="cs-CZ" dirty="0" smtClean="0"/>
              <a:t>2 </a:t>
            </a:r>
            <a:r>
              <a:rPr lang="cs-CZ" dirty="0"/>
              <a:t>písm. </a:t>
            </a:r>
            <a:r>
              <a:rPr lang="cs-CZ" dirty="0" smtClean="0"/>
              <a:t>c) </a:t>
            </a:r>
            <a:r>
              <a:rPr lang="cs-CZ" dirty="0"/>
              <a:t>§ 87 </a:t>
            </a:r>
            <a:r>
              <a:rPr lang="cs-CZ" dirty="0" smtClean="0"/>
              <a:t>novely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Zprovoznění k </a:t>
            </a:r>
            <a:r>
              <a:rPr lang="cs-CZ" b="1" dirty="0" smtClean="0"/>
              <a:t>1. 1. 2017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Data </a:t>
            </a:r>
            <a:r>
              <a:rPr lang="cs-CZ" dirty="0" smtClean="0"/>
              <a:t>do registru budou vkládat </a:t>
            </a:r>
            <a:r>
              <a:rPr lang="cs-CZ" b="1" dirty="0" smtClean="0"/>
              <a:t>vysoké </a:t>
            </a:r>
            <a:r>
              <a:rPr lang="cs-CZ" b="1" dirty="0"/>
              <a:t>školy</a:t>
            </a:r>
            <a:r>
              <a:rPr lang="cs-CZ" dirty="0"/>
              <a:t>, MŠMT, Ministerstvo </a:t>
            </a:r>
            <a:r>
              <a:rPr lang="cs-CZ" dirty="0" smtClean="0"/>
              <a:t>obrany a </a:t>
            </a:r>
            <a:r>
              <a:rPr lang="cs-CZ" dirty="0"/>
              <a:t>Ministerstvo </a:t>
            </a:r>
            <a:r>
              <a:rPr lang="cs-CZ" dirty="0" smtClean="0"/>
              <a:t>vnitra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pl-PL" dirty="0" smtClean="0"/>
              <a:t>Technické podmínky, formát </a:t>
            </a:r>
            <a:r>
              <a:rPr lang="pl-PL" dirty="0"/>
              <a:t>a </a:t>
            </a:r>
            <a:r>
              <a:rPr lang="pl-PL" dirty="0" smtClean="0"/>
              <a:t>struktura </a:t>
            </a:r>
            <a:r>
              <a:rPr lang="pl-PL" dirty="0"/>
              <a:t>datové </a:t>
            </a:r>
            <a:r>
              <a:rPr lang="pl-PL" dirty="0" smtClean="0"/>
              <a:t>zprávy se stanoví vyhláškou</a:t>
            </a:r>
            <a:endParaRPr lang="cs-CZ" dirty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065886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8163" indent="-538163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3.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  Registry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převáděné pod správu MŠMT a 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        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registry procházející úpravou</a:t>
            </a:r>
          </a:p>
          <a:p>
            <a:pPr marL="0" indent="0">
              <a:buNone/>
            </a:pPr>
            <a:r>
              <a:rPr lang="cs-CZ" sz="2800" dirty="0" smtClean="0"/>
              <a:t>Registr </a:t>
            </a:r>
            <a:r>
              <a:rPr lang="cs-CZ" sz="2800" dirty="0"/>
              <a:t>uměleckých výstupů</a:t>
            </a:r>
          </a:p>
          <a:p>
            <a:pPr marL="0" indent="0">
              <a:buNone/>
            </a:pPr>
            <a:endParaRPr lang="cs-CZ" sz="12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Zpracování údajů </a:t>
            </a:r>
            <a:r>
              <a:rPr lang="cs-CZ" dirty="0" smtClean="0"/>
              <a:t>dle </a:t>
            </a:r>
            <a:r>
              <a:rPr lang="cs-CZ" b="1" dirty="0"/>
              <a:t>§ 77c </a:t>
            </a:r>
            <a:r>
              <a:rPr lang="cs-CZ" b="1" dirty="0" smtClean="0"/>
              <a:t>novely</a:t>
            </a:r>
            <a:r>
              <a:rPr lang="cs-CZ" dirty="0" smtClean="0"/>
              <a:t>, správa MŠMT dle </a:t>
            </a:r>
            <a:r>
              <a:rPr lang="cs-CZ" dirty="0"/>
              <a:t>§ 87 </a:t>
            </a:r>
            <a:r>
              <a:rPr lang="cs-CZ" dirty="0" smtClean="0"/>
              <a:t>novely</a:t>
            </a:r>
            <a:endParaRPr lang="cs-CZ" b="1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V současné době provozován Akademií múzických umění v Praze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Neveřejný registr slouží jako </a:t>
            </a:r>
            <a:r>
              <a:rPr lang="cs-CZ" b="1" dirty="0" smtClean="0"/>
              <a:t>evidence</a:t>
            </a:r>
            <a:r>
              <a:rPr lang="cs-CZ" dirty="0" smtClean="0"/>
              <a:t> </a:t>
            </a:r>
            <a:r>
              <a:rPr lang="cs-CZ" b="1" dirty="0" smtClean="0"/>
              <a:t>pro hodnocení </a:t>
            </a:r>
            <a:r>
              <a:rPr lang="cs-CZ" b="1" dirty="0"/>
              <a:t>a porovnávání činnosti vysokých škol, </a:t>
            </a:r>
            <a:r>
              <a:rPr lang="cs-CZ" b="1" dirty="0" smtClean="0"/>
              <a:t>které uskutečňují </a:t>
            </a:r>
            <a:r>
              <a:rPr lang="cs-CZ" b="1" dirty="0"/>
              <a:t>studijní programy v oblasti umění</a:t>
            </a:r>
            <a:r>
              <a:rPr lang="cs-CZ" dirty="0"/>
              <a:t>, </a:t>
            </a:r>
            <a:r>
              <a:rPr lang="cs-CZ" dirty="0" smtClean="0"/>
              <a:t>pro posouzení žádostí o akreditace, </a:t>
            </a:r>
            <a:r>
              <a:rPr lang="cs-CZ" dirty="0"/>
              <a:t>a případně též pro účely prevence </a:t>
            </a:r>
            <a:r>
              <a:rPr lang="cs-CZ" dirty="0" smtClean="0"/>
              <a:t>plagiátorství. Určen zejména pro </a:t>
            </a:r>
            <a:r>
              <a:rPr lang="cs-CZ" dirty="0"/>
              <a:t>potřeby MŠMT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Národní akreditační úřad pro vysoké školství </a:t>
            </a:r>
            <a:r>
              <a:rPr lang="cs-CZ" dirty="0" smtClean="0"/>
              <a:t>(N</a:t>
            </a:r>
            <a:r>
              <a:rPr lang="cs-CZ" dirty="0" smtClean="0"/>
              <a:t>AÚ), </a:t>
            </a:r>
            <a:r>
              <a:rPr lang="cs-CZ" dirty="0" smtClean="0"/>
              <a:t>nahlížení do registru je umožněno subjektům </a:t>
            </a:r>
            <a:r>
              <a:rPr lang="cs-CZ" dirty="0"/>
              <a:t>definovaným </a:t>
            </a:r>
            <a:r>
              <a:rPr lang="cs-CZ" dirty="0" smtClean="0"/>
              <a:t>v odst. 2 písm. a) § </a:t>
            </a:r>
            <a:r>
              <a:rPr lang="cs-CZ" dirty="0"/>
              <a:t>87 </a:t>
            </a:r>
            <a:r>
              <a:rPr lang="cs-CZ" dirty="0" smtClean="0"/>
              <a:t>novely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Pod správou MŠMT od </a:t>
            </a:r>
            <a:r>
              <a:rPr lang="cs-CZ" b="1" dirty="0" smtClean="0"/>
              <a:t>1. 9. 2016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Data </a:t>
            </a:r>
            <a:r>
              <a:rPr lang="cs-CZ" dirty="0" smtClean="0"/>
              <a:t>do registru </a:t>
            </a:r>
            <a:r>
              <a:rPr lang="pt-BR" dirty="0" smtClean="0"/>
              <a:t>vkláda</a:t>
            </a:r>
            <a:r>
              <a:rPr lang="cs-CZ" dirty="0" smtClean="0"/>
              <a:t>jí</a:t>
            </a:r>
            <a:r>
              <a:rPr lang="pt-BR" dirty="0" smtClean="0"/>
              <a:t> </a:t>
            </a:r>
            <a:r>
              <a:rPr lang="pt-BR" b="1" dirty="0"/>
              <a:t>vysoké </a:t>
            </a:r>
            <a:r>
              <a:rPr lang="pt-BR" b="1" dirty="0" smtClean="0"/>
              <a:t>školy</a:t>
            </a:r>
            <a:r>
              <a:rPr lang="cs-CZ" b="1" dirty="0" smtClean="0"/>
              <a:t> </a:t>
            </a:r>
            <a:r>
              <a:rPr lang="cs-CZ" dirty="0"/>
              <a:t>definované v § </a:t>
            </a:r>
            <a:r>
              <a:rPr lang="cs-CZ" dirty="0" smtClean="0"/>
              <a:t>77c novely</a:t>
            </a:r>
            <a:endParaRPr lang="cs-CZ" b="1" dirty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36091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44500" indent="-44450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3. 	Registry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převáděné pod správu MŠMT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a registry    procházející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úpravou</a:t>
            </a:r>
          </a:p>
          <a:p>
            <a:pPr marL="0" indent="0">
              <a:buNone/>
            </a:pPr>
            <a:r>
              <a:rPr lang="cs-CZ" sz="2800" dirty="0" smtClean="0"/>
              <a:t>Registr </a:t>
            </a:r>
            <a:r>
              <a:rPr lang="cs-CZ" sz="2800" dirty="0"/>
              <a:t>docentů, profesorů a mimořádných profesorů vysokých škol</a:t>
            </a:r>
          </a:p>
          <a:p>
            <a:pPr marL="0" indent="0">
              <a:buNone/>
            </a:pPr>
            <a:endParaRPr lang="cs-CZ" sz="12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Stanoven </a:t>
            </a:r>
            <a:r>
              <a:rPr lang="cs-CZ" b="1" dirty="0"/>
              <a:t>§ </a:t>
            </a:r>
            <a:r>
              <a:rPr lang="cs-CZ" b="1" dirty="0" smtClean="0"/>
              <a:t>87b novely, </a:t>
            </a:r>
            <a:r>
              <a:rPr lang="cs-CZ" dirty="0" smtClean="0"/>
              <a:t>vyhláškou</a:t>
            </a:r>
            <a:r>
              <a:rPr lang="cs-CZ" dirty="0"/>
              <a:t>, správa MŠMT dle § 87 </a:t>
            </a:r>
            <a:r>
              <a:rPr lang="cs-CZ" dirty="0" smtClean="0"/>
              <a:t>novely</a:t>
            </a:r>
            <a:endParaRPr lang="cs-CZ" b="1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Registr </a:t>
            </a:r>
            <a:r>
              <a:rPr lang="cs-CZ" dirty="0"/>
              <a:t>slouží k vedení údajů o zaměstnancích veřejných, státních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soukromých vysokých škol, kteří jsou </a:t>
            </a:r>
            <a:r>
              <a:rPr lang="cs-CZ" b="1" dirty="0"/>
              <a:t>docenty, profesory nebo mimořádnými </a:t>
            </a:r>
            <a:r>
              <a:rPr lang="cs-CZ" b="1" dirty="0" smtClean="0"/>
              <a:t>profesory</a:t>
            </a:r>
            <a:r>
              <a:rPr lang="cs-CZ" dirty="0" smtClean="0"/>
              <a:t>. </a:t>
            </a:r>
            <a:r>
              <a:rPr lang="cs-CZ" dirty="0"/>
              <a:t>Sdružuje údaje o </a:t>
            </a:r>
            <a:r>
              <a:rPr lang="cs-CZ" dirty="0" smtClean="0"/>
              <a:t>docentech, profesorech </a:t>
            </a:r>
            <a:r>
              <a:rPr lang="cs-CZ" dirty="0"/>
              <a:t>působících v základním pracovněprávním </a:t>
            </a:r>
            <a:r>
              <a:rPr lang="cs-CZ" dirty="0" smtClean="0"/>
              <a:t>vztahu* </a:t>
            </a:r>
            <a:r>
              <a:rPr lang="cs-CZ" dirty="0"/>
              <a:t>jako pedagogičtí nebo vědečtí pracovníci poskytovatelů zahraničního vysokoškolského vzdělávání na území </a:t>
            </a:r>
            <a:r>
              <a:rPr lang="cs-CZ" dirty="0" smtClean="0"/>
              <a:t>ČR. Uživateli registru jsou MŠMT, NAÚ </a:t>
            </a:r>
            <a:r>
              <a:rPr lang="cs-CZ" dirty="0"/>
              <a:t>a </a:t>
            </a:r>
            <a:r>
              <a:rPr lang="cs-CZ" dirty="0" smtClean="0"/>
              <a:t>další subjekty </a:t>
            </a:r>
            <a:r>
              <a:rPr lang="cs-CZ" dirty="0"/>
              <a:t>dle odst. </a:t>
            </a:r>
            <a:r>
              <a:rPr lang="cs-CZ" dirty="0" smtClean="0"/>
              <a:t>3, </a:t>
            </a:r>
            <a:r>
              <a:rPr lang="cs-CZ" dirty="0"/>
              <a:t>písm. </a:t>
            </a:r>
            <a:r>
              <a:rPr lang="cs-CZ" dirty="0" smtClean="0"/>
              <a:t>c) a d) </a:t>
            </a:r>
            <a:r>
              <a:rPr lang="cs-CZ" dirty="0"/>
              <a:t>§ </a:t>
            </a:r>
            <a:r>
              <a:rPr lang="cs-CZ" dirty="0" smtClean="0"/>
              <a:t>87b </a:t>
            </a:r>
            <a:r>
              <a:rPr lang="cs-CZ" dirty="0"/>
              <a:t>novely</a:t>
            </a:r>
            <a:endParaRPr lang="cs-CZ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Rozšíření bude implementováno do stávajícího systému nejpozději do </a:t>
            </a:r>
            <a:br>
              <a:rPr lang="cs-CZ" dirty="0" smtClean="0"/>
            </a:br>
            <a:r>
              <a:rPr lang="cs-CZ" b="1" dirty="0" smtClean="0"/>
              <a:t>1. 1. 2017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Data </a:t>
            </a:r>
            <a:r>
              <a:rPr lang="cs-CZ" dirty="0" smtClean="0"/>
              <a:t>do registru budou </a:t>
            </a:r>
            <a:r>
              <a:rPr lang="pt-BR" dirty="0" smtClean="0"/>
              <a:t>vkláda</a:t>
            </a:r>
            <a:r>
              <a:rPr lang="cs-CZ" dirty="0" smtClean="0"/>
              <a:t>t</a:t>
            </a:r>
            <a:r>
              <a:rPr lang="pt-BR" dirty="0" smtClean="0"/>
              <a:t> </a:t>
            </a:r>
            <a:r>
              <a:rPr lang="pt-BR" b="1" dirty="0"/>
              <a:t>vysoké </a:t>
            </a:r>
            <a:r>
              <a:rPr lang="pt-BR" b="1" dirty="0" smtClean="0"/>
              <a:t>školy</a:t>
            </a:r>
            <a:r>
              <a:rPr lang="cs-CZ" dirty="0" smtClean="0"/>
              <a:t>, formát a struktura datové zprávy </a:t>
            </a:r>
            <a:r>
              <a:rPr lang="pl-PL" dirty="0"/>
              <a:t>se stanoví </a:t>
            </a:r>
            <a:r>
              <a:rPr lang="pl-PL" dirty="0" smtClean="0"/>
              <a:t>vyhláškou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pl-PL" dirty="0" smtClean="0"/>
              <a:t>*</a:t>
            </a:r>
            <a:r>
              <a:rPr lang="cs-CZ" dirty="0" smtClean="0"/>
              <a:t>základní pracovněprávní </a:t>
            </a:r>
            <a:r>
              <a:rPr lang="cs-CZ" smtClean="0"/>
              <a:t>vztah stanoven </a:t>
            </a:r>
            <a:r>
              <a:rPr lang="pl-PL" dirty="0" smtClean="0"/>
              <a:t>§ </a:t>
            </a:r>
            <a:r>
              <a:rPr lang="pl-PL" dirty="0"/>
              <a:t>3 zákona č. 262/2006 Sb</a:t>
            </a:r>
            <a:r>
              <a:rPr lang="pl-PL" dirty="0" smtClean="0"/>
              <a:t>., zákoník práce, ve znění pozdějších předpisů</a:t>
            </a:r>
            <a:endParaRPr lang="cs-CZ" dirty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18923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3. 	Registry převáděné pod správu MŠMT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a registry procházející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úpravou</a:t>
            </a:r>
          </a:p>
          <a:p>
            <a:pPr marL="0" indent="0">
              <a:buNone/>
            </a:pPr>
            <a:r>
              <a:rPr lang="cs-CZ" sz="2800" dirty="0" smtClean="0"/>
              <a:t>Sdružené </a:t>
            </a:r>
            <a:r>
              <a:rPr lang="cs-CZ" sz="2800" dirty="0"/>
              <a:t>informace matrik </a:t>
            </a:r>
            <a:r>
              <a:rPr lang="cs-CZ" sz="2800" dirty="0" smtClean="0"/>
              <a:t>studentů </a:t>
            </a:r>
          </a:p>
          <a:p>
            <a:pPr marL="0" indent="0">
              <a:buNone/>
            </a:pPr>
            <a:endParaRPr lang="cs-CZ" sz="1200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V </a:t>
            </a:r>
            <a:r>
              <a:rPr lang="cs-CZ" dirty="0" smtClean="0"/>
              <a:t>souvislosti s </a:t>
            </a:r>
            <a:r>
              <a:rPr lang="cs-CZ" b="1" dirty="0" smtClean="0"/>
              <a:t>§ 93a  novely</a:t>
            </a:r>
            <a:r>
              <a:rPr lang="cs-CZ" dirty="0" smtClean="0"/>
              <a:t> bude SIMS </a:t>
            </a:r>
            <a:r>
              <a:rPr lang="cs-CZ" b="1" dirty="0" smtClean="0"/>
              <a:t>rozšířen o databázi </a:t>
            </a:r>
            <a:r>
              <a:rPr lang="cs-CZ" dirty="0" smtClean="0"/>
              <a:t>Evropských a mimo evropských zahraničních vysokých škol a jejich </a:t>
            </a:r>
            <a:r>
              <a:rPr lang="cs-CZ" dirty="0" smtClean="0"/>
              <a:t>poboček </a:t>
            </a:r>
            <a:r>
              <a:rPr lang="cs-CZ" dirty="0" smtClean="0"/>
              <a:t>působících na území ČR</a:t>
            </a:r>
            <a:endParaRPr lang="cs-CZ" b="1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Tato databáze bude </a:t>
            </a:r>
            <a:r>
              <a:rPr lang="cs-CZ" b="1" dirty="0" smtClean="0"/>
              <a:t>paralelní k současné databázi SIMS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Zavedení této databáze nebude mít vliv na současný proces </a:t>
            </a:r>
            <a:br>
              <a:rPr lang="cs-CZ" dirty="0" smtClean="0"/>
            </a:br>
            <a:r>
              <a:rPr lang="cs-CZ" dirty="0" smtClean="0"/>
              <a:t>a strukturu vykazování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Rozšíření k </a:t>
            </a:r>
            <a:r>
              <a:rPr lang="cs-CZ" b="1" dirty="0" smtClean="0"/>
              <a:t>1. 9. 2016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Data vkládají dotčené vysoké školy stávajícím způsobem 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9027264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pwp_msmt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pwp_msmt</Template>
  <TotalTime>2701</TotalTime>
  <Words>334</Words>
  <Application>Microsoft Office PowerPoint</Application>
  <PresentationFormat>Předvádění na obrazovce (4:3)</PresentationFormat>
  <Paragraphs>122</Paragraphs>
  <Slides>11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Symbol</vt:lpstr>
      <vt:lpstr>pwp_msmt</vt:lpstr>
      <vt:lpstr>Nové registry a úpravy stávajících registrů pro oblast vysokého školství  Hlavní změny v oblasti vykazování v souvislosti  s přijetím novely zákona č. 111/1998 Sb., o vysokých školách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MSMT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Akreditační systém vysokoškolského vzdělávání v ČR v připravované novele zákona o vysokých školách Higher Education Accreditation System in the Czech Republic in a proposal of  an amendment to the Higher Education Institutions Act</dc:title>
  <dc:creator>Doleček Pavel</dc:creator>
  <cp:lastModifiedBy>Hrstka Dušan</cp:lastModifiedBy>
  <cp:revision>226</cp:revision>
  <cp:lastPrinted>2016-05-23T13:59:12Z</cp:lastPrinted>
  <dcterms:created xsi:type="dcterms:W3CDTF">2015-03-10T10:27:08Z</dcterms:created>
  <dcterms:modified xsi:type="dcterms:W3CDTF">2016-05-25T09:44:58Z</dcterms:modified>
</cp:coreProperties>
</file>