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48" r:id="rId1"/>
  </p:sldMasterIdLst>
  <p:notesMasterIdLst>
    <p:notesMasterId r:id="rId62"/>
  </p:notesMasterIdLst>
  <p:handoutMasterIdLst>
    <p:handoutMasterId r:id="rId63"/>
  </p:handoutMasterIdLst>
  <p:sldIdLst>
    <p:sldId id="256" r:id="rId2"/>
    <p:sldId id="258" r:id="rId3"/>
    <p:sldId id="257" r:id="rId4"/>
    <p:sldId id="259" r:id="rId5"/>
    <p:sldId id="317" r:id="rId6"/>
    <p:sldId id="284" r:id="rId7"/>
    <p:sldId id="260" r:id="rId8"/>
    <p:sldId id="261" r:id="rId9"/>
    <p:sldId id="262" r:id="rId10"/>
    <p:sldId id="263" r:id="rId11"/>
    <p:sldId id="264" r:id="rId12"/>
    <p:sldId id="265" r:id="rId13"/>
    <p:sldId id="266" r:id="rId14"/>
    <p:sldId id="267" r:id="rId15"/>
    <p:sldId id="268" r:id="rId16"/>
    <p:sldId id="269" r:id="rId17"/>
    <p:sldId id="275" r:id="rId18"/>
    <p:sldId id="270" r:id="rId19"/>
    <p:sldId id="305" r:id="rId20"/>
    <p:sldId id="276" r:id="rId21"/>
    <p:sldId id="271" r:id="rId22"/>
    <p:sldId id="272" r:id="rId23"/>
    <p:sldId id="273" r:id="rId24"/>
    <p:sldId id="277" r:id="rId25"/>
    <p:sldId id="278" r:id="rId26"/>
    <p:sldId id="279" r:id="rId27"/>
    <p:sldId id="274" r:id="rId28"/>
    <p:sldId id="280" r:id="rId29"/>
    <p:sldId id="308" r:id="rId30"/>
    <p:sldId id="281" r:id="rId31"/>
    <p:sldId id="282" r:id="rId32"/>
    <p:sldId id="283" r:id="rId33"/>
    <p:sldId id="285" r:id="rId34"/>
    <p:sldId id="286" r:id="rId35"/>
    <p:sldId id="287" r:id="rId36"/>
    <p:sldId id="288" r:id="rId37"/>
    <p:sldId id="289" r:id="rId38"/>
    <p:sldId id="290" r:id="rId39"/>
    <p:sldId id="291" r:id="rId40"/>
    <p:sldId id="306" r:id="rId41"/>
    <p:sldId id="292" r:id="rId42"/>
    <p:sldId id="293" r:id="rId43"/>
    <p:sldId id="299" r:id="rId44"/>
    <p:sldId id="300" r:id="rId45"/>
    <p:sldId id="307" r:id="rId46"/>
    <p:sldId id="294" r:id="rId47"/>
    <p:sldId id="295" r:id="rId48"/>
    <p:sldId id="296" r:id="rId49"/>
    <p:sldId id="298" r:id="rId50"/>
    <p:sldId id="301" r:id="rId51"/>
    <p:sldId id="302" r:id="rId52"/>
    <p:sldId id="309" r:id="rId53"/>
    <p:sldId id="304" r:id="rId54"/>
    <p:sldId id="310" r:id="rId55"/>
    <p:sldId id="311" r:id="rId56"/>
    <p:sldId id="312" r:id="rId57"/>
    <p:sldId id="313" r:id="rId58"/>
    <p:sldId id="315" r:id="rId59"/>
    <p:sldId id="316" r:id="rId60"/>
    <p:sldId id="318" r:id="rId61"/>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18E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57" autoAdjust="0"/>
  </p:normalViewPr>
  <p:slideViewPr>
    <p:cSldViewPr>
      <p:cViewPr varScale="1">
        <p:scale>
          <a:sx n="100" d="100"/>
          <a:sy n="100" d="100"/>
        </p:scale>
        <p:origin x="1536"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115"/>
    </p:cViewPr>
  </p:sorterViewPr>
  <p:notesViewPr>
    <p:cSldViewPr>
      <p:cViewPr varScale="1">
        <p:scale>
          <a:sx n="62" d="100"/>
          <a:sy n="62" d="100"/>
        </p:scale>
        <p:origin x="3240"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FC933242-E70B-4E0B-A35B-4E5788213769}" type="datetimeFigureOut">
              <a:rPr lang="cs-CZ" smtClean="0"/>
              <a:t>25.5.2016</a:t>
            </a:fld>
            <a:endParaRPr lang="cs-CZ"/>
          </a:p>
        </p:txBody>
      </p:sp>
      <p:sp>
        <p:nvSpPr>
          <p:cNvPr id="4" name="Zástupný symbol pro zápatí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268CC90D-83D4-42D1-A34E-5E7C067DE4A0}" type="slidenum">
              <a:rPr lang="cs-CZ" smtClean="0"/>
              <a:t>‹#›</a:t>
            </a:fld>
            <a:endParaRPr lang="cs-CZ"/>
          </a:p>
        </p:txBody>
      </p:sp>
    </p:spTree>
    <p:extLst>
      <p:ext uri="{BB962C8B-B14F-4D97-AF65-F5344CB8AC3E}">
        <p14:creationId xmlns:p14="http://schemas.microsoft.com/office/powerpoint/2010/main" val="702716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0683C53-209C-40A5-8BC7-2A222E9E8B5F}" type="datetimeFigureOut">
              <a:rPr lang="cs-CZ" smtClean="0"/>
              <a:t>25.5.2016</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320AC157-68E0-4F13-9BFD-18D668B66407}" type="slidenum">
              <a:rPr lang="cs-CZ" smtClean="0"/>
              <a:t>‹#›</a:t>
            </a:fld>
            <a:endParaRPr lang="cs-CZ"/>
          </a:p>
        </p:txBody>
      </p:sp>
    </p:spTree>
    <p:extLst>
      <p:ext uri="{BB962C8B-B14F-4D97-AF65-F5344CB8AC3E}">
        <p14:creationId xmlns:p14="http://schemas.microsoft.com/office/powerpoint/2010/main" val="1304720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a:t>
            </a:fld>
            <a:endParaRPr lang="cs-CZ"/>
          </a:p>
        </p:txBody>
      </p:sp>
    </p:spTree>
    <p:extLst>
      <p:ext uri="{BB962C8B-B14F-4D97-AF65-F5344CB8AC3E}">
        <p14:creationId xmlns:p14="http://schemas.microsoft.com/office/powerpoint/2010/main" val="28151135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10</a:t>
            </a:fld>
            <a:endParaRPr lang="cs-CZ"/>
          </a:p>
        </p:txBody>
      </p:sp>
    </p:spTree>
    <p:extLst>
      <p:ext uri="{BB962C8B-B14F-4D97-AF65-F5344CB8AC3E}">
        <p14:creationId xmlns:p14="http://schemas.microsoft.com/office/powerpoint/2010/main" val="36662807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11</a:t>
            </a:fld>
            <a:endParaRPr lang="cs-CZ"/>
          </a:p>
        </p:txBody>
      </p:sp>
    </p:spTree>
    <p:extLst>
      <p:ext uri="{BB962C8B-B14F-4D97-AF65-F5344CB8AC3E}">
        <p14:creationId xmlns:p14="http://schemas.microsoft.com/office/powerpoint/2010/main" val="8544741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12</a:t>
            </a:fld>
            <a:endParaRPr lang="cs-CZ"/>
          </a:p>
        </p:txBody>
      </p:sp>
    </p:spTree>
    <p:extLst>
      <p:ext uri="{BB962C8B-B14F-4D97-AF65-F5344CB8AC3E}">
        <p14:creationId xmlns:p14="http://schemas.microsoft.com/office/powerpoint/2010/main" val="36090358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13</a:t>
            </a:fld>
            <a:endParaRPr lang="cs-CZ"/>
          </a:p>
        </p:txBody>
      </p:sp>
    </p:spTree>
    <p:extLst>
      <p:ext uri="{BB962C8B-B14F-4D97-AF65-F5344CB8AC3E}">
        <p14:creationId xmlns:p14="http://schemas.microsoft.com/office/powerpoint/2010/main" val="34599031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14</a:t>
            </a:fld>
            <a:endParaRPr lang="cs-CZ"/>
          </a:p>
        </p:txBody>
      </p:sp>
    </p:spTree>
    <p:extLst>
      <p:ext uri="{BB962C8B-B14F-4D97-AF65-F5344CB8AC3E}">
        <p14:creationId xmlns:p14="http://schemas.microsoft.com/office/powerpoint/2010/main" val="33093578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15</a:t>
            </a:fld>
            <a:endParaRPr lang="cs-CZ"/>
          </a:p>
        </p:txBody>
      </p:sp>
    </p:spTree>
    <p:extLst>
      <p:ext uri="{BB962C8B-B14F-4D97-AF65-F5344CB8AC3E}">
        <p14:creationId xmlns:p14="http://schemas.microsoft.com/office/powerpoint/2010/main" val="10011160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16</a:t>
            </a:fld>
            <a:endParaRPr lang="cs-CZ"/>
          </a:p>
        </p:txBody>
      </p:sp>
    </p:spTree>
    <p:extLst>
      <p:ext uri="{BB962C8B-B14F-4D97-AF65-F5344CB8AC3E}">
        <p14:creationId xmlns:p14="http://schemas.microsoft.com/office/powerpoint/2010/main" val="39372160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17</a:t>
            </a:fld>
            <a:endParaRPr lang="cs-CZ"/>
          </a:p>
        </p:txBody>
      </p:sp>
    </p:spTree>
    <p:extLst>
      <p:ext uri="{BB962C8B-B14F-4D97-AF65-F5344CB8AC3E}">
        <p14:creationId xmlns:p14="http://schemas.microsoft.com/office/powerpoint/2010/main" val="15841141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18</a:t>
            </a:fld>
            <a:endParaRPr lang="cs-CZ"/>
          </a:p>
        </p:txBody>
      </p:sp>
    </p:spTree>
    <p:extLst>
      <p:ext uri="{BB962C8B-B14F-4D97-AF65-F5344CB8AC3E}">
        <p14:creationId xmlns:p14="http://schemas.microsoft.com/office/powerpoint/2010/main" val="1543586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19</a:t>
            </a:fld>
            <a:endParaRPr lang="cs-CZ"/>
          </a:p>
        </p:txBody>
      </p:sp>
    </p:spTree>
    <p:extLst>
      <p:ext uri="{BB962C8B-B14F-4D97-AF65-F5344CB8AC3E}">
        <p14:creationId xmlns:p14="http://schemas.microsoft.com/office/powerpoint/2010/main" val="563806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a:t>
            </a:fld>
            <a:endParaRPr lang="cs-CZ"/>
          </a:p>
        </p:txBody>
      </p:sp>
    </p:spTree>
    <p:extLst>
      <p:ext uri="{BB962C8B-B14F-4D97-AF65-F5344CB8AC3E}">
        <p14:creationId xmlns:p14="http://schemas.microsoft.com/office/powerpoint/2010/main" val="5470420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20</a:t>
            </a:fld>
            <a:endParaRPr lang="cs-CZ"/>
          </a:p>
        </p:txBody>
      </p:sp>
    </p:spTree>
    <p:extLst>
      <p:ext uri="{BB962C8B-B14F-4D97-AF65-F5344CB8AC3E}">
        <p14:creationId xmlns:p14="http://schemas.microsoft.com/office/powerpoint/2010/main" val="38218157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21</a:t>
            </a:fld>
            <a:endParaRPr lang="cs-CZ"/>
          </a:p>
        </p:txBody>
      </p:sp>
    </p:spTree>
    <p:extLst>
      <p:ext uri="{BB962C8B-B14F-4D97-AF65-F5344CB8AC3E}">
        <p14:creationId xmlns:p14="http://schemas.microsoft.com/office/powerpoint/2010/main" val="23333305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22</a:t>
            </a:fld>
            <a:endParaRPr lang="cs-CZ"/>
          </a:p>
        </p:txBody>
      </p:sp>
    </p:spTree>
    <p:extLst>
      <p:ext uri="{BB962C8B-B14F-4D97-AF65-F5344CB8AC3E}">
        <p14:creationId xmlns:p14="http://schemas.microsoft.com/office/powerpoint/2010/main" val="23102017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23</a:t>
            </a:fld>
            <a:endParaRPr lang="cs-CZ"/>
          </a:p>
        </p:txBody>
      </p:sp>
    </p:spTree>
    <p:extLst>
      <p:ext uri="{BB962C8B-B14F-4D97-AF65-F5344CB8AC3E}">
        <p14:creationId xmlns:p14="http://schemas.microsoft.com/office/powerpoint/2010/main" val="20884969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24</a:t>
            </a:fld>
            <a:endParaRPr lang="cs-CZ"/>
          </a:p>
        </p:txBody>
      </p:sp>
    </p:spTree>
    <p:extLst>
      <p:ext uri="{BB962C8B-B14F-4D97-AF65-F5344CB8AC3E}">
        <p14:creationId xmlns:p14="http://schemas.microsoft.com/office/powerpoint/2010/main" val="30687863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25</a:t>
            </a:fld>
            <a:endParaRPr lang="cs-CZ"/>
          </a:p>
        </p:txBody>
      </p:sp>
    </p:spTree>
    <p:extLst>
      <p:ext uri="{BB962C8B-B14F-4D97-AF65-F5344CB8AC3E}">
        <p14:creationId xmlns:p14="http://schemas.microsoft.com/office/powerpoint/2010/main" val="803197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26</a:t>
            </a:fld>
            <a:endParaRPr lang="cs-CZ"/>
          </a:p>
        </p:txBody>
      </p:sp>
    </p:spTree>
    <p:extLst>
      <p:ext uri="{BB962C8B-B14F-4D97-AF65-F5344CB8AC3E}">
        <p14:creationId xmlns:p14="http://schemas.microsoft.com/office/powerpoint/2010/main" val="12002642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27</a:t>
            </a:fld>
            <a:endParaRPr lang="cs-CZ"/>
          </a:p>
        </p:txBody>
      </p:sp>
    </p:spTree>
    <p:extLst>
      <p:ext uri="{BB962C8B-B14F-4D97-AF65-F5344CB8AC3E}">
        <p14:creationId xmlns:p14="http://schemas.microsoft.com/office/powerpoint/2010/main" val="18703441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28</a:t>
            </a:fld>
            <a:endParaRPr lang="cs-CZ"/>
          </a:p>
        </p:txBody>
      </p:sp>
    </p:spTree>
    <p:extLst>
      <p:ext uri="{BB962C8B-B14F-4D97-AF65-F5344CB8AC3E}">
        <p14:creationId xmlns:p14="http://schemas.microsoft.com/office/powerpoint/2010/main" val="32244710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29</a:t>
            </a:fld>
            <a:endParaRPr lang="cs-CZ"/>
          </a:p>
        </p:txBody>
      </p:sp>
    </p:spTree>
    <p:extLst>
      <p:ext uri="{BB962C8B-B14F-4D97-AF65-F5344CB8AC3E}">
        <p14:creationId xmlns:p14="http://schemas.microsoft.com/office/powerpoint/2010/main" val="31122984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a:t>
            </a:fld>
            <a:endParaRPr lang="cs-CZ"/>
          </a:p>
        </p:txBody>
      </p:sp>
    </p:spTree>
    <p:extLst>
      <p:ext uri="{BB962C8B-B14F-4D97-AF65-F5344CB8AC3E}">
        <p14:creationId xmlns:p14="http://schemas.microsoft.com/office/powerpoint/2010/main" val="19787373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30</a:t>
            </a:fld>
            <a:endParaRPr lang="cs-CZ"/>
          </a:p>
        </p:txBody>
      </p:sp>
    </p:spTree>
    <p:extLst>
      <p:ext uri="{BB962C8B-B14F-4D97-AF65-F5344CB8AC3E}">
        <p14:creationId xmlns:p14="http://schemas.microsoft.com/office/powerpoint/2010/main" val="17017444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31</a:t>
            </a:fld>
            <a:endParaRPr lang="cs-CZ"/>
          </a:p>
        </p:txBody>
      </p:sp>
    </p:spTree>
    <p:extLst>
      <p:ext uri="{BB962C8B-B14F-4D97-AF65-F5344CB8AC3E}">
        <p14:creationId xmlns:p14="http://schemas.microsoft.com/office/powerpoint/2010/main" val="271038456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32</a:t>
            </a:fld>
            <a:endParaRPr lang="cs-CZ"/>
          </a:p>
        </p:txBody>
      </p:sp>
    </p:spTree>
    <p:extLst>
      <p:ext uri="{BB962C8B-B14F-4D97-AF65-F5344CB8AC3E}">
        <p14:creationId xmlns:p14="http://schemas.microsoft.com/office/powerpoint/2010/main" val="100169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33</a:t>
            </a:fld>
            <a:endParaRPr lang="cs-CZ"/>
          </a:p>
        </p:txBody>
      </p:sp>
    </p:spTree>
    <p:extLst>
      <p:ext uri="{BB962C8B-B14F-4D97-AF65-F5344CB8AC3E}">
        <p14:creationId xmlns:p14="http://schemas.microsoft.com/office/powerpoint/2010/main" val="414166356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34</a:t>
            </a:fld>
            <a:endParaRPr lang="cs-CZ"/>
          </a:p>
        </p:txBody>
      </p:sp>
    </p:spTree>
    <p:extLst>
      <p:ext uri="{BB962C8B-B14F-4D97-AF65-F5344CB8AC3E}">
        <p14:creationId xmlns:p14="http://schemas.microsoft.com/office/powerpoint/2010/main" val="25973103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35</a:t>
            </a:fld>
            <a:endParaRPr lang="cs-CZ"/>
          </a:p>
        </p:txBody>
      </p:sp>
    </p:spTree>
    <p:extLst>
      <p:ext uri="{BB962C8B-B14F-4D97-AF65-F5344CB8AC3E}">
        <p14:creationId xmlns:p14="http://schemas.microsoft.com/office/powerpoint/2010/main" val="205690769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36</a:t>
            </a:fld>
            <a:endParaRPr lang="cs-CZ"/>
          </a:p>
        </p:txBody>
      </p:sp>
    </p:spTree>
    <p:extLst>
      <p:ext uri="{BB962C8B-B14F-4D97-AF65-F5344CB8AC3E}">
        <p14:creationId xmlns:p14="http://schemas.microsoft.com/office/powerpoint/2010/main" val="87584314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37</a:t>
            </a:fld>
            <a:endParaRPr lang="cs-CZ"/>
          </a:p>
        </p:txBody>
      </p:sp>
    </p:spTree>
    <p:extLst>
      <p:ext uri="{BB962C8B-B14F-4D97-AF65-F5344CB8AC3E}">
        <p14:creationId xmlns:p14="http://schemas.microsoft.com/office/powerpoint/2010/main" val="172437128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38</a:t>
            </a:fld>
            <a:endParaRPr lang="cs-CZ"/>
          </a:p>
        </p:txBody>
      </p:sp>
    </p:spTree>
    <p:extLst>
      <p:ext uri="{BB962C8B-B14F-4D97-AF65-F5344CB8AC3E}">
        <p14:creationId xmlns:p14="http://schemas.microsoft.com/office/powerpoint/2010/main" val="216244534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39</a:t>
            </a:fld>
            <a:endParaRPr lang="cs-CZ"/>
          </a:p>
        </p:txBody>
      </p:sp>
    </p:spTree>
    <p:extLst>
      <p:ext uri="{BB962C8B-B14F-4D97-AF65-F5344CB8AC3E}">
        <p14:creationId xmlns:p14="http://schemas.microsoft.com/office/powerpoint/2010/main" val="3053364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a:t>
            </a:fld>
            <a:endParaRPr lang="cs-CZ"/>
          </a:p>
        </p:txBody>
      </p:sp>
    </p:spTree>
    <p:extLst>
      <p:ext uri="{BB962C8B-B14F-4D97-AF65-F5344CB8AC3E}">
        <p14:creationId xmlns:p14="http://schemas.microsoft.com/office/powerpoint/2010/main" val="9117532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40</a:t>
            </a:fld>
            <a:endParaRPr lang="cs-CZ"/>
          </a:p>
        </p:txBody>
      </p:sp>
    </p:spTree>
    <p:extLst>
      <p:ext uri="{BB962C8B-B14F-4D97-AF65-F5344CB8AC3E}">
        <p14:creationId xmlns:p14="http://schemas.microsoft.com/office/powerpoint/2010/main" val="53210302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41</a:t>
            </a:fld>
            <a:endParaRPr lang="cs-CZ"/>
          </a:p>
        </p:txBody>
      </p:sp>
    </p:spTree>
    <p:extLst>
      <p:ext uri="{BB962C8B-B14F-4D97-AF65-F5344CB8AC3E}">
        <p14:creationId xmlns:p14="http://schemas.microsoft.com/office/powerpoint/2010/main" val="243201782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42</a:t>
            </a:fld>
            <a:endParaRPr lang="cs-CZ"/>
          </a:p>
        </p:txBody>
      </p:sp>
    </p:spTree>
    <p:extLst>
      <p:ext uri="{BB962C8B-B14F-4D97-AF65-F5344CB8AC3E}">
        <p14:creationId xmlns:p14="http://schemas.microsoft.com/office/powerpoint/2010/main" val="91068135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43</a:t>
            </a:fld>
            <a:endParaRPr lang="cs-CZ"/>
          </a:p>
        </p:txBody>
      </p:sp>
    </p:spTree>
    <p:extLst>
      <p:ext uri="{BB962C8B-B14F-4D97-AF65-F5344CB8AC3E}">
        <p14:creationId xmlns:p14="http://schemas.microsoft.com/office/powerpoint/2010/main" val="401077987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44</a:t>
            </a:fld>
            <a:endParaRPr lang="cs-CZ"/>
          </a:p>
        </p:txBody>
      </p:sp>
    </p:spTree>
    <p:extLst>
      <p:ext uri="{BB962C8B-B14F-4D97-AF65-F5344CB8AC3E}">
        <p14:creationId xmlns:p14="http://schemas.microsoft.com/office/powerpoint/2010/main" val="189160162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45</a:t>
            </a:fld>
            <a:endParaRPr lang="cs-CZ"/>
          </a:p>
        </p:txBody>
      </p:sp>
    </p:spTree>
    <p:extLst>
      <p:ext uri="{BB962C8B-B14F-4D97-AF65-F5344CB8AC3E}">
        <p14:creationId xmlns:p14="http://schemas.microsoft.com/office/powerpoint/2010/main" val="106633625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46</a:t>
            </a:fld>
            <a:endParaRPr lang="cs-CZ"/>
          </a:p>
        </p:txBody>
      </p:sp>
    </p:spTree>
    <p:extLst>
      <p:ext uri="{BB962C8B-B14F-4D97-AF65-F5344CB8AC3E}">
        <p14:creationId xmlns:p14="http://schemas.microsoft.com/office/powerpoint/2010/main" val="371435701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47</a:t>
            </a:fld>
            <a:endParaRPr lang="cs-CZ"/>
          </a:p>
        </p:txBody>
      </p:sp>
    </p:spTree>
    <p:extLst>
      <p:ext uri="{BB962C8B-B14F-4D97-AF65-F5344CB8AC3E}">
        <p14:creationId xmlns:p14="http://schemas.microsoft.com/office/powerpoint/2010/main" val="52496793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48</a:t>
            </a:fld>
            <a:endParaRPr lang="cs-CZ"/>
          </a:p>
        </p:txBody>
      </p:sp>
    </p:spTree>
    <p:extLst>
      <p:ext uri="{BB962C8B-B14F-4D97-AF65-F5344CB8AC3E}">
        <p14:creationId xmlns:p14="http://schemas.microsoft.com/office/powerpoint/2010/main" val="301477958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49</a:t>
            </a:fld>
            <a:endParaRPr lang="cs-CZ"/>
          </a:p>
        </p:txBody>
      </p:sp>
    </p:spTree>
    <p:extLst>
      <p:ext uri="{BB962C8B-B14F-4D97-AF65-F5344CB8AC3E}">
        <p14:creationId xmlns:p14="http://schemas.microsoft.com/office/powerpoint/2010/main" val="1565656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a:t>
            </a:fld>
            <a:endParaRPr lang="cs-CZ"/>
          </a:p>
        </p:txBody>
      </p:sp>
    </p:spTree>
    <p:extLst>
      <p:ext uri="{BB962C8B-B14F-4D97-AF65-F5344CB8AC3E}">
        <p14:creationId xmlns:p14="http://schemas.microsoft.com/office/powerpoint/2010/main" val="290776408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50</a:t>
            </a:fld>
            <a:endParaRPr lang="cs-CZ"/>
          </a:p>
        </p:txBody>
      </p:sp>
    </p:spTree>
    <p:extLst>
      <p:ext uri="{BB962C8B-B14F-4D97-AF65-F5344CB8AC3E}">
        <p14:creationId xmlns:p14="http://schemas.microsoft.com/office/powerpoint/2010/main" val="357886127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51</a:t>
            </a:fld>
            <a:endParaRPr lang="cs-CZ"/>
          </a:p>
        </p:txBody>
      </p:sp>
    </p:spTree>
    <p:extLst>
      <p:ext uri="{BB962C8B-B14F-4D97-AF65-F5344CB8AC3E}">
        <p14:creationId xmlns:p14="http://schemas.microsoft.com/office/powerpoint/2010/main" val="309497969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52</a:t>
            </a:fld>
            <a:endParaRPr lang="cs-CZ"/>
          </a:p>
        </p:txBody>
      </p:sp>
    </p:spTree>
    <p:extLst>
      <p:ext uri="{BB962C8B-B14F-4D97-AF65-F5344CB8AC3E}">
        <p14:creationId xmlns:p14="http://schemas.microsoft.com/office/powerpoint/2010/main" val="224057968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53</a:t>
            </a:fld>
            <a:endParaRPr lang="cs-CZ"/>
          </a:p>
        </p:txBody>
      </p:sp>
    </p:spTree>
    <p:extLst>
      <p:ext uri="{BB962C8B-B14F-4D97-AF65-F5344CB8AC3E}">
        <p14:creationId xmlns:p14="http://schemas.microsoft.com/office/powerpoint/2010/main" val="283524417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54</a:t>
            </a:fld>
            <a:endParaRPr lang="cs-CZ"/>
          </a:p>
        </p:txBody>
      </p:sp>
    </p:spTree>
    <p:extLst>
      <p:ext uri="{BB962C8B-B14F-4D97-AF65-F5344CB8AC3E}">
        <p14:creationId xmlns:p14="http://schemas.microsoft.com/office/powerpoint/2010/main" val="281621480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55</a:t>
            </a:fld>
            <a:endParaRPr lang="cs-CZ"/>
          </a:p>
        </p:txBody>
      </p:sp>
    </p:spTree>
    <p:extLst>
      <p:ext uri="{BB962C8B-B14F-4D97-AF65-F5344CB8AC3E}">
        <p14:creationId xmlns:p14="http://schemas.microsoft.com/office/powerpoint/2010/main" val="261330897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56</a:t>
            </a:fld>
            <a:endParaRPr lang="cs-CZ"/>
          </a:p>
        </p:txBody>
      </p:sp>
    </p:spTree>
    <p:extLst>
      <p:ext uri="{BB962C8B-B14F-4D97-AF65-F5344CB8AC3E}">
        <p14:creationId xmlns:p14="http://schemas.microsoft.com/office/powerpoint/2010/main" val="183443780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57</a:t>
            </a:fld>
            <a:endParaRPr lang="cs-CZ"/>
          </a:p>
        </p:txBody>
      </p:sp>
    </p:spTree>
    <p:extLst>
      <p:ext uri="{BB962C8B-B14F-4D97-AF65-F5344CB8AC3E}">
        <p14:creationId xmlns:p14="http://schemas.microsoft.com/office/powerpoint/2010/main" val="246045650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58</a:t>
            </a:fld>
            <a:endParaRPr lang="cs-CZ"/>
          </a:p>
        </p:txBody>
      </p:sp>
    </p:spTree>
    <p:extLst>
      <p:ext uri="{BB962C8B-B14F-4D97-AF65-F5344CB8AC3E}">
        <p14:creationId xmlns:p14="http://schemas.microsoft.com/office/powerpoint/2010/main" val="121951220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59</a:t>
            </a:fld>
            <a:endParaRPr lang="cs-CZ"/>
          </a:p>
        </p:txBody>
      </p:sp>
    </p:spTree>
    <p:extLst>
      <p:ext uri="{BB962C8B-B14F-4D97-AF65-F5344CB8AC3E}">
        <p14:creationId xmlns:p14="http://schemas.microsoft.com/office/powerpoint/2010/main" val="3746876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6</a:t>
            </a:fld>
            <a:endParaRPr lang="cs-CZ"/>
          </a:p>
        </p:txBody>
      </p:sp>
    </p:spTree>
    <p:extLst>
      <p:ext uri="{BB962C8B-B14F-4D97-AF65-F5344CB8AC3E}">
        <p14:creationId xmlns:p14="http://schemas.microsoft.com/office/powerpoint/2010/main" val="33719862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7</a:t>
            </a:fld>
            <a:endParaRPr lang="cs-CZ"/>
          </a:p>
        </p:txBody>
      </p:sp>
    </p:spTree>
    <p:extLst>
      <p:ext uri="{BB962C8B-B14F-4D97-AF65-F5344CB8AC3E}">
        <p14:creationId xmlns:p14="http://schemas.microsoft.com/office/powerpoint/2010/main" val="775705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8</a:t>
            </a:fld>
            <a:endParaRPr lang="cs-CZ"/>
          </a:p>
        </p:txBody>
      </p:sp>
    </p:spTree>
    <p:extLst>
      <p:ext uri="{BB962C8B-B14F-4D97-AF65-F5344CB8AC3E}">
        <p14:creationId xmlns:p14="http://schemas.microsoft.com/office/powerpoint/2010/main" val="9954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9</a:t>
            </a:fld>
            <a:endParaRPr lang="cs-CZ"/>
          </a:p>
        </p:txBody>
      </p:sp>
    </p:spTree>
    <p:extLst>
      <p:ext uri="{BB962C8B-B14F-4D97-AF65-F5344CB8AC3E}">
        <p14:creationId xmlns:p14="http://schemas.microsoft.com/office/powerpoint/2010/main" val="1431890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7" name="Nadpis 1"/>
          <p:cNvSpPr>
            <a:spLocks noGrp="1"/>
          </p:cNvSpPr>
          <p:nvPr>
            <p:ph type="ctrTitle"/>
          </p:nvPr>
        </p:nvSpPr>
        <p:spPr>
          <a:xfrm>
            <a:off x="2987824" y="3356992"/>
            <a:ext cx="5470376" cy="1944216"/>
          </a:xfrm>
          <a:prstGeom prst="rect">
            <a:avLst/>
          </a:prstGeom>
        </p:spPr>
        <p:txBody>
          <a:bodyPr>
            <a:noAutofit/>
          </a:bodyPr>
          <a:lstStyle/>
          <a:p>
            <a:pPr algn="l"/>
            <a:r>
              <a:rPr lang="pl-PL" b="1" dirty="0" smtClean="0">
                <a:latin typeface="+mn-lt"/>
              </a:rPr>
              <a:t>Státní podpora sportu </a:t>
            </a:r>
            <a:br>
              <a:rPr lang="pl-PL" b="1" dirty="0" smtClean="0">
                <a:latin typeface="+mn-lt"/>
              </a:rPr>
            </a:br>
            <a:r>
              <a:rPr lang="pl-PL" b="1" dirty="0" smtClean="0">
                <a:latin typeface="+mn-lt"/>
              </a:rPr>
              <a:t>pro rok 2013</a:t>
            </a:r>
            <a:endParaRPr lang="cs-CZ" b="1" dirty="0">
              <a:latin typeface="+mn-lt"/>
            </a:endParaRPr>
          </a:p>
        </p:txBody>
      </p:sp>
      <p:sp>
        <p:nvSpPr>
          <p:cNvPr id="8" name="Podnadpis 2"/>
          <p:cNvSpPr>
            <a:spLocks noGrp="1"/>
          </p:cNvSpPr>
          <p:nvPr>
            <p:ph type="subTitle" idx="1"/>
          </p:nvPr>
        </p:nvSpPr>
        <p:spPr>
          <a:xfrm>
            <a:off x="2987824" y="5949280"/>
            <a:ext cx="4784576" cy="432048"/>
          </a:xfrm>
        </p:spPr>
        <p:txBody>
          <a:bodyPr>
            <a:normAutofit fontScale="77500" lnSpcReduction="20000"/>
          </a:bodyPr>
          <a:lstStyle>
            <a:lvl1pPr marL="0" indent="0">
              <a:buNone/>
              <a:defRPr/>
            </a:lvl1pPr>
          </a:lstStyle>
          <a:p>
            <a:pPr algn="l"/>
            <a:r>
              <a:rPr lang="cs-CZ" sz="900" dirty="0" smtClean="0"/>
              <a:t>Ministerstvo školství, mládeže a tělovýchovy</a:t>
            </a:r>
          </a:p>
          <a:p>
            <a:pPr algn="l"/>
            <a:r>
              <a:rPr lang="cs-CZ" sz="900" dirty="0" smtClean="0"/>
              <a:t>Karmelitská 7, 118 12 Praha 1 • tel.:: +420 234 811 111</a:t>
            </a:r>
          </a:p>
          <a:p>
            <a:pPr algn="l"/>
            <a:r>
              <a:rPr lang="cs-CZ" sz="900" dirty="0" smtClean="0"/>
              <a:t>msmt@msmt.cz • www.msmt.cz</a:t>
            </a:r>
            <a:endParaRPr lang="cs-CZ" sz="900" dirty="0"/>
          </a:p>
        </p:txBody>
      </p:sp>
      <p:sp>
        <p:nvSpPr>
          <p:cNvPr id="9" name="TextovéPole 8"/>
          <p:cNvSpPr txBox="1"/>
          <p:nvPr userDrawn="1"/>
        </p:nvSpPr>
        <p:spPr>
          <a:xfrm>
            <a:off x="323528" y="6093296"/>
            <a:ext cx="1872208" cy="648072"/>
          </a:xfrm>
          <a:prstGeom prst="rect">
            <a:avLst/>
          </a:prstGeom>
          <a:solidFill>
            <a:schemeClr val="bg1"/>
          </a:solidFill>
        </p:spPr>
        <p:txBody>
          <a:bodyPr wrap="square" rtlCol="0">
            <a:spAutoFit/>
          </a:bodyPr>
          <a:lstStyle/>
          <a:p>
            <a:endParaRPr lang="cs-CZ" dirty="0"/>
          </a:p>
        </p:txBody>
      </p:sp>
    </p:spTree>
    <p:extLst>
      <p:ext uri="{BB962C8B-B14F-4D97-AF65-F5344CB8AC3E}">
        <p14:creationId xmlns:p14="http://schemas.microsoft.com/office/powerpoint/2010/main" val="155107453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a:xfrm>
            <a:off x="457200" y="6356350"/>
            <a:ext cx="2133600" cy="365125"/>
          </a:xfrm>
          <a:prstGeom prst="rect">
            <a:avLst/>
          </a:prstGeom>
        </p:spPr>
        <p:txBody>
          <a:bodyPr/>
          <a:lstStyle/>
          <a:p>
            <a:fld id="{342B30BC-CCD8-4378-88BC-430872E484EC}" type="datetime1">
              <a:rPr lang="cs-CZ" smtClean="0"/>
              <a:t>25.5.2016</a:t>
            </a:fld>
            <a:endParaRPr lang="cs-CZ"/>
          </a:p>
        </p:txBody>
      </p:sp>
      <p:sp>
        <p:nvSpPr>
          <p:cNvPr id="5" name="Zástupný symbol pro zápatí 4"/>
          <p:cNvSpPr>
            <a:spLocks noGrp="1"/>
          </p:cNvSpPr>
          <p:nvPr>
            <p:ph type="ftr" sz="quarter" idx="11"/>
          </p:nvPr>
        </p:nvSpPr>
        <p:spPr>
          <a:xfrm>
            <a:off x="3124200" y="6356350"/>
            <a:ext cx="2895600" cy="365125"/>
          </a:xfrm>
          <a:prstGeom prst="rect">
            <a:avLst/>
          </a:prstGeom>
        </p:spPr>
        <p:txBody>
          <a:bodyPr/>
          <a:lstStyle/>
          <a:p>
            <a:endParaRPr lang="cs-CZ"/>
          </a:p>
        </p:txBody>
      </p:sp>
      <p:sp>
        <p:nvSpPr>
          <p:cNvPr id="6" name="Zástupný symbol pro číslo snímku 5"/>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19155949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a:prstGeom prst="rect">
            <a:avLst/>
          </a:prstGeo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a:xfrm>
            <a:off x="457200" y="6356350"/>
            <a:ext cx="2133600" cy="365125"/>
          </a:xfrm>
          <a:prstGeom prst="rect">
            <a:avLst/>
          </a:prstGeom>
        </p:spPr>
        <p:txBody>
          <a:bodyPr/>
          <a:lstStyle/>
          <a:p>
            <a:fld id="{360CB82B-603D-4E52-A075-E2D552D01AC5}" type="datetime1">
              <a:rPr lang="cs-CZ" smtClean="0"/>
              <a:t>25.5.2016</a:t>
            </a:fld>
            <a:endParaRPr lang="cs-CZ"/>
          </a:p>
        </p:txBody>
      </p:sp>
      <p:sp>
        <p:nvSpPr>
          <p:cNvPr id="5" name="Zástupný symbol pro zápatí 4"/>
          <p:cNvSpPr>
            <a:spLocks noGrp="1"/>
          </p:cNvSpPr>
          <p:nvPr>
            <p:ph type="ftr" sz="quarter" idx="11"/>
          </p:nvPr>
        </p:nvSpPr>
        <p:spPr>
          <a:xfrm>
            <a:off x="3124200" y="6356350"/>
            <a:ext cx="2895600" cy="365125"/>
          </a:xfrm>
          <a:prstGeom prst="rect">
            <a:avLst/>
          </a:prstGeom>
        </p:spPr>
        <p:txBody>
          <a:bodyPr/>
          <a:lstStyle/>
          <a:p>
            <a:endParaRPr lang="cs-CZ"/>
          </a:p>
        </p:txBody>
      </p:sp>
      <p:sp>
        <p:nvSpPr>
          <p:cNvPr id="6" name="Zástupný symbol pro číslo snímku 5"/>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296600555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sah sablony MSMT">
    <p:spTree>
      <p:nvGrpSpPr>
        <p:cNvPr id="1" name=""/>
        <p:cNvGrpSpPr/>
        <p:nvPr/>
      </p:nvGrpSpPr>
      <p:grpSpPr>
        <a:xfrm>
          <a:off x="0" y="0"/>
          <a:ext cx="0" cy="0"/>
          <a:chOff x="0" y="0"/>
          <a:chExt cx="0" cy="0"/>
        </a:xfrm>
      </p:grpSpPr>
      <p:sp>
        <p:nvSpPr>
          <p:cNvPr id="7" name="Zástupný symbol pro obsah 2"/>
          <p:cNvSpPr>
            <a:spLocks noGrp="1"/>
          </p:cNvSpPr>
          <p:nvPr>
            <p:ph idx="1"/>
          </p:nvPr>
        </p:nvSpPr>
        <p:spPr>
          <a:xfrm>
            <a:off x="1115616" y="1556792"/>
            <a:ext cx="7571184" cy="5040560"/>
          </a:xfrm>
        </p:spPr>
        <p:txBody>
          <a:bodyPr>
            <a:normAutofit/>
          </a:bodyPr>
          <a:lstStyle/>
          <a:p>
            <a:pPr marL="0" indent="0">
              <a:buNone/>
            </a:pPr>
            <a:r>
              <a:rPr lang="cs-CZ" sz="2500" b="1" dirty="0" smtClean="0">
                <a:solidFill>
                  <a:srgbClr val="418E96"/>
                </a:solidFill>
              </a:rPr>
              <a:t>Státní podpora sportu pro rok 2013</a:t>
            </a:r>
          </a:p>
          <a:p>
            <a:pPr marL="0" indent="0">
              <a:buNone/>
            </a:pPr>
            <a:r>
              <a:rPr lang="cs-CZ" sz="2000" b="1" dirty="0" smtClean="0"/>
              <a:t>Státní podpora sportu pro rok 2013 byla projednána poradou vedení MŠMT dne 19. června 2012. </a:t>
            </a:r>
            <a:r>
              <a:rPr lang="cs-CZ" sz="2000" dirty="0" smtClean="0"/>
              <a:t>Jedná se o veřejné vyhlášení programů neinvestičního charakteru a charakteru programového financování reprodukce majetku v oblasti sportu. </a:t>
            </a:r>
          </a:p>
          <a:p>
            <a:pPr marL="0" indent="0">
              <a:buNone/>
            </a:pPr>
            <a:r>
              <a:rPr lang="cs-CZ" sz="2000" dirty="0" smtClean="0"/>
              <a:t>Státní finanční prostředky pro oblast sportu jsou z pozice státního rozpočtu vedeny ve dvou závazných ukazatelích, které pro rok 2013 jsou navrhovány s označením: </a:t>
            </a:r>
          </a:p>
          <a:p>
            <a:endParaRPr lang="cs-CZ" sz="2000" dirty="0" smtClean="0"/>
          </a:p>
          <a:p>
            <a:r>
              <a:rPr lang="cs-CZ" sz="2000" dirty="0" smtClean="0"/>
              <a:t>a) výdajový okruh: „Sportovní reprezentace“ </a:t>
            </a:r>
          </a:p>
          <a:p>
            <a:r>
              <a:rPr lang="cs-CZ" sz="2000" dirty="0" smtClean="0"/>
              <a:t>b) výdajový okruh: „Všeobecná sportovní činnost“ </a:t>
            </a:r>
            <a:endParaRPr lang="cs-CZ" sz="2000" dirty="0"/>
          </a:p>
        </p:txBody>
      </p:sp>
    </p:spTree>
    <p:extLst>
      <p:ext uri="{BB962C8B-B14F-4D97-AF65-F5344CB8AC3E}">
        <p14:creationId xmlns:p14="http://schemas.microsoft.com/office/powerpoint/2010/main" val="369308176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a:xfrm>
            <a:off x="457200" y="6356350"/>
            <a:ext cx="2133600" cy="365125"/>
          </a:xfrm>
          <a:prstGeom prst="rect">
            <a:avLst/>
          </a:prstGeom>
        </p:spPr>
        <p:txBody>
          <a:bodyPr/>
          <a:lstStyle/>
          <a:p>
            <a:fld id="{09B32F09-55A8-4CD1-800E-DE1F37E16F05}" type="datetime1">
              <a:rPr lang="cs-CZ" smtClean="0"/>
              <a:t>25.5.2016</a:t>
            </a:fld>
            <a:endParaRPr lang="cs-CZ"/>
          </a:p>
        </p:txBody>
      </p:sp>
      <p:sp>
        <p:nvSpPr>
          <p:cNvPr id="5" name="Zástupný symbol pro zápatí 4"/>
          <p:cNvSpPr>
            <a:spLocks noGrp="1"/>
          </p:cNvSpPr>
          <p:nvPr>
            <p:ph type="ftr" sz="quarter" idx="11"/>
          </p:nvPr>
        </p:nvSpPr>
        <p:spPr>
          <a:xfrm>
            <a:off x="3124200" y="6356350"/>
            <a:ext cx="2895600" cy="365125"/>
          </a:xfrm>
          <a:prstGeom prst="rect">
            <a:avLst/>
          </a:prstGeom>
        </p:spPr>
        <p:txBody>
          <a:bodyPr/>
          <a:lstStyle/>
          <a:p>
            <a:endParaRPr lang="cs-CZ"/>
          </a:p>
        </p:txBody>
      </p:sp>
      <p:sp>
        <p:nvSpPr>
          <p:cNvPr id="6" name="Zástupný symbol pro číslo snímku 5"/>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2441275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a:xfrm>
            <a:off x="457200" y="6356350"/>
            <a:ext cx="2133600" cy="365125"/>
          </a:xfrm>
          <a:prstGeom prst="rect">
            <a:avLst/>
          </a:prstGeom>
        </p:spPr>
        <p:txBody>
          <a:bodyPr/>
          <a:lstStyle/>
          <a:p>
            <a:fld id="{BC4738B8-AF64-4FE4-B405-ED8BCA522024}" type="datetime1">
              <a:rPr lang="cs-CZ" smtClean="0"/>
              <a:t>25.5.2016</a:t>
            </a:fld>
            <a:endParaRPr lang="cs-CZ"/>
          </a:p>
        </p:txBody>
      </p:sp>
      <p:sp>
        <p:nvSpPr>
          <p:cNvPr id="6" name="Zástupný symbol pro zápatí 5"/>
          <p:cNvSpPr>
            <a:spLocks noGrp="1"/>
          </p:cNvSpPr>
          <p:nvPr>
            <p:ph type="ftr" sz="quarter" idx="11"/>
          </p:nvPr>
        </p:nvSpPr>
        <p:spPr>
          <a:xfrm>
            <a:off x="3124200" y="6356350"/>
            <a:ext cx="2895600" cy="365125"/>
          </a:xfrm>
          <a:prstGeom prst="rect">
            <a:avLst/>
          </a:prstGeom>
        </p:spPr>
        <p:txBody>
          <a:bodyPr/>
          <a:lstStyle/>
          <a:p>
            <a:endParaRPr lang="cs-CZ"/>
          </a:p>
        </p:txBody>
      </p:sp>
      <p:sp>
        <p:nvSpPr>
          <p:cNvPr id="7" name="Zástupný symbol pro číslo snímku 6"/>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32292423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a:xfrm>
            <a:off x="457200" y="6356350"/>
            <a:ext cx="2133600" cy="365125"/>
          </a:xfrm>
          <a:prstGeom prst="rect">
            <a:avLst/>
          </a:prstGeom>
        </p:spPr>
        <p:txBody>
          <a:bodyPr/>
          <a:lstStyle/>
          <a:p>
            <a:fld id="{09CD8058-F576-4074-B136-4DCC072DDC84}" type="datetime1">
              <a:rPr lang="cs-CZ" smtClean="0"/>
              <a:t>25.5.2016</a:t>
            </a:fld>
            <a:endParaRPr lang="cs-CZ"/>
          </a:p>
        </p:txBody>
      </p:sp>
      <p:sp>
        <p:nvSpPr>
          <p:cNvPr id="8" name="Zástupný symbol pro zápatí 7"/>
          <p:cNvSpPr>
            <a:spLocks noGrp="1"/>
          </p:cNvSpPr>
          <p:nvPr>
            <p:ph type="ftr" sz="quarter" idx="11"/>
          </p:nvPr>
        </p:nvSpPr>
        <p:spPr>
          <a:xfrm>
            <a:off x="3124200" y="6356350"/>
            <a:ext cx="2895600" cy="365125"/>
          </a:xfrm>
          <a:prstGeom prst="rect">
            <a:avLst/>
          </a:prstGeom>
        </p:spPr>
        <p:txBody>
          <a:bodyPr/>
          <a:lstStyle/>
          <a:p>
            <a:endParaRPr lang="cs-CZ"/>
          </a:p>
        </p:txBody>
      </p:sp>
      <p:sp>
        <p:nvSpPr>
          <p:cNvPr id="9" name="Zástupný symbol pro číslo snímku 8"/>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254350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cs-CZ" smtClean="0"/>
              <a:t>Kliknutím lze upravit styl.</a:t>
            </a:r>
            <a:endParaRPr lang="cs-CZ"/>
          </a:p>
        </p:txBody>
      </p:sp>
      <p:sp>
        <p:nvSpPr>
          <p:cNvPr id="3" name="Zástupný symbol pro datum 2"/>
          <p:cNvSpPr>
            <a:spLocks noGrp="1"/>
          </p:cNvSpPr>
          <p:nvPr>
            <p:ph type="dt" sz="half" idx="10"/>
          </p:nvPr>
        </p:nvSpPr>
        <p:spPr>
          <a:xfrm>
            <a:off x="457200" y="6356350"/>
            <a:ext cx="2133600" cy="365125"/>
          </a:xfrm>
          <a:prstGeom prst="rect">
            <a:avLst/>
          </a:prstGeom>
        </p:spPr>
        <p:txBody>
          <a:bodyPr/>
          <a:lstStyle/>
          <a:p>
            <a:fld id="{4C822AEC-62FD-44ED-A00D-A24AEE9FD083}" type="datetime1">
              <a:rPr lang="cs-CZ" smtClean="0"/>
              <a:t>25.5.2016</a:t>
            </a:fld>
            <a:endParaRPr lang="cs-CZ"/>
          </a:p>
        </p:txBody>
      </p:sp>
      <p:sp>
        <p:nvSpPr>
          <p:cNvPr id="4" name="Zástupný symbol pro zápatí 3"/>
          <p:cNvSpPr>
            <a:spLocks noGrp="1"/>
          </p:cNvSpPr>
          <p:nvPr>
            <p:ph type="ftr" sz="quarter" idx="11"/>
          </p:nvPr>
        </p:nvSpPr>
        <p:spPr>
          <a:xfrm>
            <a:off x="3124200" y="6356350"/>
            <a:ext cx="2895600" cy="365125"/>
          </a:xfrm>
          <a:prstGeom prst="rect">
            <a:avLst/>
          </a:prstGeom>
        </p:spPr>
        <p:txBody>
          <a:bodyPr/>
          <a:lstStyle/>
          <a:p>
            <a:endParaRPr lang="cs-CZ"/>
          </a:p>
        </p:txBody>
      </p:sp>
      <p:sp>
        <p:nvSpPr>
          <p:cNvPr id="5" name="Zástupný symbol pro číslo snímku 4"/>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13277639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a:xfrm>
            <a:off x="457200" y="6356350"/>
            <a:ext cx="2133600" cy="365125"/>
          </a:xfrm>
          <a:prstGeom prst="rect">
            <a:avLst/>
          </a:prstGeom>
        </p:spPr>
        <p:txBody>
          <a:bodyPr/>
          <a:lstStyle/>
          <a:p>
            <a:fld id="{D8011B5A-1E28-4D66-A5E1-E485A822FC52}" type="datetime1">
              <a:rPr lang="cs-CZ" smtClean="0"/>
              <a:t>25.5.2016</a:t>
            </a:fld>
            <a:endParaRPr lang="cs-CZ"/>
          </a:p>
        </p:txBody>
      </p:sp>
      <p:sp>
        <p:nvSpPr>
          <p:cNvPr id="3" name="Zástupný symbol pro zápatí 2"/>
          <p:cNvSpPr>
            <a:spLocks noGrp="1"/>
          </p:cNvSpPr>
          <p:nvPr>
            <p:ph type="ftr" sz="quarter" idx="11"/>
          </p:nvPr>
        </p:nvSpPr>
        <p:spPr>
          <a:xfrm>
            <a:off x="3124200" y="6356350"/>
            <a:ext cx="2895600" cy="365125"/>
          </a:xfrm>
          <a:prstGeom prst="rect">
            <a:avLst/>
          </a:prstGeom>
        </p:spPr>
        <p:txBody>
          <a:bodyPr/>
          <a:lstStyle/>
          <a:p>
            <a:endParaRPr lang="cs-CZ"/>
          </a:p>
        </p:txBody>
      </p:sp>
      <p:sp>
        <p:nvSpPr>
          <p:cNvPr id="4" name="Zástupný symbol pro číslo snímku 3"/>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22560413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a:prstGeom prst="rect">
            <a:avLst/>
          </a:prstGeo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a:xfrm>
            <a:off x="457200" y="6356350"/>
            <a:ext cx="2133600" cy="365125"/>
          </a:xfrm>
          <a:prstGeom prst="rect">
            <a:avLst/>
          </a:prstGeom>
        </p:spPr>
        <p:txBody>
          <a:bodyPr/>
          <a:lstStyle/>
          <a:p>
            <a:fld id="{9BBC10FC-2AAA-47B9-B9B2-B0B97568D014}" type="datetime1">
              <a:rPr lang="cs-CZ" smtClean="0"/>
              <a:t>25.5.2016</a:t>
            </a:fld>
            <a:endParaRPr lang="cs-CZ"/>
          </a:p>
        </p:txBody>
      </p:sp>
      <p:sp>
        <p:nvSpPr>
          <p:cNvPr id="6" name="Zástupný symbol pro zápatí 5"/>
          <p:cNvSpPr>
            <a:spLocks noGrp="1"/>
          </p:cNvSpPr>
          <p:nvPr>
            <p:ph type="ftr" sz="quarter" idx="11"/>
          </p:nvPr>
        </p:nvSpPr>
        <p:spPr>
          <a:xfrm>
            <a:off x="3124200" y="6356350"/>
            <a:ext cx="2895600" cy="365125"/>
          </a:xfrm>
          <a:prstGeom prst="rect">
            <a:avLst/>
          </a:prstGeom>
        </p:spPr>
        <p:txBody>
          <a:bodyPr/>
          <a:lstStyle/>
          <a:p>
            <a:endParaRPr lang="cs-CZ"/>
          </a:p>
        </p:txBody>
      </p:sp>
      <p:sp>
        <p:nvSpPr>
          <p:cNvPr id="7" name="Zástupný symbol pro číslo snímku 6"/>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15429298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a:prstGeom prst="rect">
            <a:avLst/>
          </a:prstGeo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a:xfrm>
            <a:off x="457200" y="6356350"/>
            <a:ext cx="2133600" cy="365125"/>
          </a:xfrm>
          <a:prstGeom prst="rect">
            <a:avLst/>
          </a:prstGeom>
        </p:spPr>
        <p:txBody>
          <a:bodyPr/>
          <a:lstStyle/>
          <a:p>
            <a:fld id="{6BDB8E4B-2AB7-4C74-93BC-179C3E3648DF}" type="datetime1">
              <a:rPr lang="cs-CZ" smtClean="0"/>
              <a:t>25.5.2016</a:t>
            </a:fld>
            <a:endParaRPr lang="cs-CZ"/>
          </a:p>
        </p:txBody>
      </p:sp>
      <p:sp>
        <p:nvSpPr>
          <p:cNvPr id="6" name="Zástupný symbol pro zápatí 5"/>
          <p:cNvSpPr>
            <a:spLocks noGrp="1"/>
          </p:cNvSpPr>
          <p:nvPr>
            <p:ph type="ftr" sz="quarter" idx="11"/>
          </p:nvPr>
        </p:nvSpPr>
        <p:spPr>
          <a:xfrm>
            <a:off x="3124200" y="6356350"/>
            <a:ext cx="2895600" cy="365125"/>
          </a:xfrm>
          <a:prstGeom prst="rect">
            <a:avLst/>
          </a:prstGeom>
        </p:spPr>
        <p:txBody>
          <a:bodyPr/>
          <a:lstStyle/>
          <a:p>
            <a:endParaRPr lang="cs-CZ"/>
          </a:p>
        </p:txBody>
      </p:sp>
      <p:sp>
        <p:nvSpPr>
          <p:cNvPr id="7" name="Zástupný symbol pro číslo snímku 6"/>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21971843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1115616" y="1628800"/>
            <a:ext cx="7571184" cy="4497363"/>
          </a:xfrm>
          <a:prstGeom prst="rect">
            <a:avLst/>
          </a:prstGeom>
        </p:spPr>
        <p:txBody>
          <a:bodyPr vert="horz" lIns="91440" tIns="45720" rIns="91440" bIns="45720" rtlCol="0">
            <a:normAutofit/>
          </a:bodyPr>
          <a:lstStyle/>
          <a:p>
            <a:pPr lvl="0"/>
            <a:r>
              <a:rPr lang="cs-CZ" dirty="0" smtClean="0"/>
              <a:t>Kliknutím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7" name="Zástupný symbol pro číslo snímku 5"/>
          <p:cNvSpPr txBox="1">
            <a:spLocks/>
          </p:cNvSpPr>
          <p:nvPr userDrawn="1"/>
        </p:nvSpPr>
        <p:spPr>
          <a:xfrm>
            <a:off x="251520" y="6356350"/>
            <a:ext cx="648072" cy="365125"/>
          </a:xfrm>
          <a:prstGeom prst="rect">
            <a:avLst/>
          </a:prstGeom>
        </p:spPr>
        <p:txBody>
          <a:bodyPr/>
          <a:lstStyle>
            <a:defPPr>
              <a:defRPr lang="cs-CZ"/>
            </a:defPPr>
            <a:lvl1pPr marL="0" algn="l" defTabSz="914400" rtl="0" eaLnBrk="1" latinLnBrk="0" hangingPunct="1">
              <a:defRPr sz="180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07FF043-C0B2-4D5E-9D2E-6F925F59FAFC}" type="slidenum">
              <a:rPr lang="cs-CZ" smtClean="0"/>
              <a:pPr algn="r"/>
              <a:t>‹#›</a:t>
            </a:fld>
            <a:endParaRPr lang="cs-CZ" dirty="0"/>
          </a:p>
        </p:txBody>
      </p:sp>
    </p:spTree>
    <p:extLst>
      <p:ext uri="{BB962C8B-B14F-4D97-AF65-F5344CB8AC3E}">
        <p14:creationId xmlns:p14="http://schemas.microsoft.com/office/powerpoint/2010/main" val="99122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b="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5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500" b="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2987824" y="3429000"/>
            <a:ext cx="5470376" cy="1800200"/>
          </a:xfrm>
          <a:prstGeom prst="rect">
            <a:avLst/>
          </a:prstGeom>
        </p:spPr>
        <p:txBody>
          <a:bodyPr>
            <a:noAutofit/>
          </a:bodyPr>
          <a:lstStyle/>
          <a:p>
            <a:pPr algn="l"/>
            <a:r>
              <a:rPr lang="pl-PL" sz="4000" b="1" dirty="0" smtClean="0">
                <a:latin typeface="+mn-lt"/>
              </a:rPr>
              <a:t>Novela zákona </a:t>
            </a:r>
            <a:br>
              <a:rPr lang="pl-PL" sz="4000" b="1" dirty="0" smtClean="0">
                <a:latin typeface="+mn-lt"/>
              </a:rPr>
            </a:br>
            <a:r>
              <a:rPr lang="pl-PL" sz="4000" b="1" dirty="0" smtClean="0">
                <a:latin typeface="+mn-lt"/>
              </a:rPr>
              <a:t>o vysokých školách</a:t>
            </a:r>
            <a:br>
              <a:rPr lang="pl-PL" sz="4000" b="1" dirty="0" smtClean="0">
                <a:latin typeface="+mn-lt"/>
              </a:rPr>
            </a:br>
            <a:r>
              <a:rPr lang="pl-PL" sz="4000" b="1" dirty="0" smtClean="0">
                <a:latin typeface="+mn-lt"/>
              </a:rPr>
              <a:t>zákon č. 137/2016 Sb.,</a:t>
            </a:r>
            <a:endParaRPr lang="cs-CZ" sz="4000" b="1" dirty="0">
              <a:latin typeface="+mn-lt"/>
            </a:endParaRPr>
          </a:p>
        </p:txBody>
      </p:sp>
      <p:sp>
        <p:nvSpPr>
          <p:cNvPr id="3" name="Podnadpis 2"/>
          <p:cNvSpPr>
            <a:spLocks noGrp="1"/>
          </p:cNvSpPr>
          <p:nvPr>
            <p:ph type="subTitle" idx="4294967295"/>
          </p:nvPr>
        </p:nvSpPr>
        <p:spPr>
          <a:xfrm>
            <a:off x="2987824" y="5949280"/>
            <a:ext cx="4784576" cy="432048"/>
          </a:xfrm>
        </p:spPr>
        <p:txBody>
          <a:bodyPr>
            <a:noAutofit/>
          </a:bodyPr>
          <a:lstStyle/>
          <a:p>
            <a:pPr marL="0" indent="0" algn="l">
              <a:buNone/>
            </a:pPr>
            <a:r>
              <a:rPr lang="cs-CZ" sz="700" dirty="0" smtClean="0"/>
              <a:t>Ministerstvo školství, mládeže a tělovýchovy</a:t>
            </a:r>
          </a:p>
          <a:p>
            <a:pPr marL="0" indent="0">
              <a:buNone/>
            </a:pPr>
            <a:r>
              <a:rPr lang="cs-CZ" sz="700" dirty="0" smtClean="0"/>
              <a:t>Karmelitská 529/5</a:t>
            </a:r>
            <a:r>
              <a:rPr lang="cs-CZ" sz="700" dirty="0"/>
              <a:t>, Malá </a:t>
            </a:r>
            <a:r>
              <a:rPr lang="cs-CZ" sz="700" dirty="0" smtClean="0"/>
              <a:t>Strana, 118 12 Praha 1 • tel.: +420 234 811 111</a:t>
            </a:r>
          </a:p>
          <a:p>
            <a:pPr marL="0" indent="0" algn="l">
              <a:buNone/>
            </a:pPr>
            <a:r>
              <a:rPr lang="cs-CZ" sz="700" dirty="0" smtClean="0"/>
              <a:t>msmt@msmt.cz • www.msmt.cz</a:t>
            </a:r>
            <a:endParaRPr lang="cs-CZ" sz="700" dirty="0"/>
          </a:p>
        </p:txBody>
      </p:sp>
    </p:spTree>
    <p:extLst>
      <p:ext uri="{BB962C8B-B14F-4D97-AF65-F5344CB8AC3E}">
        <p14:creationId xmlns:p14="http://schemas.microsoft.com/office/powerpoint/2010/main" val="9403589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0" indent="0">
              <a:buNone/>
            </a:pPr>
            <a:r>
              <a:rPr lang="cs-CZ" b="1" dirty="0">
                <a:solidFill>
                  <a:srgbClr val="418E96"/>
                </a:solidFill>
              </a:rPr>
              <a:t>Vnitřní předpisy</a:t>
            </a:r>
          </a:p>
          <a:p>
            <a:r>
              <a:rPr lang="cs-CZ" sz="2400" b="1" dirty="0" smtClean="0">
                <a:solidFill>
                  <a:srgbClr val="0070C0"/>
                </a:solidFill>
              </a:rPr>
              <a:t>Statut</a:t>
            </a:r>
          </a:p>
          <a:p>
            <a:pPr marL="720000">
              <a:buFont typeface="Wingdings" panose="05000000000000000000" pitchFamily="2" charset="2"/>
              <a:buChar char="Ø"/>
            </a:pPr>
            <a:r>
              <a:rPr lang="cs-CZ" sz="2400" dirty="0"/>
              <a:t>název, sídlo a typ vysoké </a:t>
            </a:r>
            <a:r>
              <a:rPr lang="cs-CZ" sz="2400" dirty="0" smtClean="0"/>
              <a:t>školy </a:t>
            </a:r>
            <a:endParaRPr lang="cs-CZ" sz="2400" dirty="0"/>
          </a:p>
          <a:p>
            <a:pPr marL="720000">
              <a:buFont typeface="Wingdings" panose="05000000000000000000" pitchFamily="2" charset="2"/>
              <a:buChar char="Ø"/>
            </a:pPr>
            <a:r>
              <a:rPr lang="cs-CZ" sz="2400" dirty="0" smtClean="0"/>
              <a:t>právní </a:t>
            </a:r>
            <a:r>
              <a:rPr lang="cs-CZ" sz="2400" dirty="0"/>
              <a:t>předchůdce, </a:t>
            </a:r>
          </a:p>
          <a:p>
            <a:pPr marL="720000">
              <a:buFont typeface="Wingdings" panose="05000000000000000000" pitchFamily="2" charset="2"/>
              <a:buChar char="Ø"/>
            </a:pPr>
            <a:r>
              <a:rPr lang="cs-CZ" sz="2400" b="1" dirty="0" smtClean="0">
                <a:solidFill>
                  <a:srgbClr val="C00000"/>
                </a:solidFill>
              </a:rPr>
              <a:t>rámcové </a:t>
            </a:r>
            <a:r>
              <a:rPr lang="cs-CZ" sz="2400" dirty="0"/>
              <a:t>podmínky pro přijetí ke studiu a způsob podávání </a:t>
            </a:r>
            <a:r>
              <a:rPr lang="cs-CZ" sz="2400" dirty="0" smtClean="0"/>
              <a:t>přihlášek </a:t>
            </a:r>
            <a:endParaRPr lang="cs-CZ" sz="2400" dirty="0"/>
          </a:p>
          <a:p>
            <a:pPr marL="720000">
              <a:buFont typeface="Wingdings" panose="05000000000000000000" pitchFamily="2" charset="2"/>
              <a:buChar char="Ø"/>
            </a:pPr>
            <a:r>
              <a:rPr lang="cs-CZ" sz="2400" dirty="0"/>
              <a:t>d) podmínky studia </a:t>
            </a:r>
            <a:r>
              <a:rPr lang="cs-CZ" sz="2400" dirty="0" smtClean="0"/>
              <a:t>cizinců </a:t>
            </a:r>
            <a:endParaRPr lang="cs-CZ" sz="2400" dirty="0"/>
          </a:p>
          <a:p>
            <a:pPr marL="720000">
              <a:buFont typeface="Wingdings" panose="05000000000000000000" pitchFamily="2" charset="2"/>
              <a:buChar char="Ø"/>
            </a:pPr>
            <a:r>
              <a:rPr lang="cs-CZ" sz="2400" b="1" dirty="0" smtClean="0">
                <a:solidFill>
                  <a:srgbClr val="C00000"/>
                </a:solidFill>
              </a:rPr>
              <a:t>organizační strukturu </a:t>
            </a:r>
            <a:endParaRPr lang="cs-CZ" sz="2400" b="1" dirty="0">
              <a:solidFill>
                <a:srgbClr val="C00000"/>
              </a:solidFill>
            </a:endParaRPr>
          </a:p>
          <a:p>
            <a:pPr marL="720000">
              <a:buFont typeface="Wingdings" panose="05000000000000000000" pitchFamily="2" charset="2"/>
              <a:buChar char="Ø"/>
            </a:pPr>
            <a:r>
              <a:rPr lang="cs-CZ" sz="2400" dirty="0" smtClean="0"/>
              <a:t>ustanovení </a:t>
            </a:r>
            <a:r>
              <a:rPr lang="cs-CZ" sz="2400" dirty="0"/>
              <a:t>o </a:t>
            </a:r>
            <a:r>
              <a:rPr lang="cs-CZ" sz="2400" b="1" dirty="0">
                <a:solidFill>
                  <a:srgbClr val="C00000"/>
                </a:solidFill>
              </a:rPr>
              <a:t>poplatcích</a:t>
            </a:r>
            <a:r>
              <a:rPr lang="cs-CZ" sz="2400" dirty="0"/>
              <a:t> spojených se studiem, </a:t>
            </a:r>
          </a:p>
          <a:p>
            <a:pPr marL="720000">
              <a:buFont typeface="Wingdings" panose="05000000000000000000" pitchFamily="2" charset="2"/>
              <a:buChar char="Ø"/>
            </a:pPr>
            <a:r>
              <a:rPr lang="cs-CZ" sz="2400" dirty="0" smtClean="0"/>
              <a:t>pravidla </a:t>
            </a:r>
            <a:r>
              <a:rPr lang="cs-CZ" sz="2400" dirty="0"/>
              <a:t>pro užívání akademických insignií a pro konání akademických obřadů, </a:t>
            </a:r>
          </a:p>
          <a:p>
            <a:pPr marL="720000">
              <a:buFont typeface="Wingdings" panose="05000000000000000000" pitchFamily="2" charset="2"/>
              <a:buChar char="Ø"/>
            </a:pPr>
            <a:r>
              <a:rPr lang="cs-CZ" sz="2400" dirty="0" smtClean="0"/>
              <a:t>pravidla </a:t>
            </a:r>
            <a:r>
              <a:rPr lang="cs-CZ" sz="2400" dirty="0"/>
              <a:t>hospodaření veřejné vysoké </a:t>
            </a:r>
            <a:r>
              <a:rPr lang="cs-CZ" sz="2400" dirty="0" smtClean="0"/>
              <a:t>školy </a:t>
            </a:r>
            <a:endParaRPr lang="cs-CZ" sz="2400" dirty="0"/>
          </a:p>
          <a:p>
            <a:endParaRPr lang="cs-CZ" sz="2400" dirty="0"/>
          </a:p>
        </p:txBody>
      </p:sp>
    </p:spTree>
    <p:extLst>
      <p:ext uri="{BB962C8B-B14F-4D97-AF65-F5344CB8AC3E}">
        <p14:creationId xmlns:p14="http://schemas.microsoft.com/office/powerpoint/2010/main" val="25406638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10000"/>
          </a:bodyPr>
          <a:lstStyle/>
          <a:p>
            <a:pPr marL="0" indent="0">
              <a:buNone/>
            </a:pPr>
            <a:r>
              <a:rPr lang="cs-CZ" b="1" dirty="0">
                <a:solidFill>
                  <a:srgbClr val="418E96"/>
                </a:solidFill>
              </a:rPr>
              <a:t>Vnitřní předpisy</a:t>
            </a:r>
          </a:p>
          <a:p>
            <a:r>
              <a:rPr lang="cs-CZ" sz="2600" b="1" dirty="0" smtClean="0">
                <a:solidFill>
                  <a:srgbClr val="0070C0"/>
                </a:solidFill>
              </a:rPr>
              <a:t>Organizační struktura</a:t>
            </a:r>
          </a:p>
          <a:p>
            <a:r>
              <a:rPr lang="cs-CZ" sz="2600" b="1" dirty="0" smtClean="0">
                <a:solidFill>
                  <a:srgbClr val="0070C0"/>
                </a:solidFill>
              </a:rPr>
              <a:t>§ 24 – práva fakult</a:t>
            </a:r>
          </a:p>
          <a:p>
            <a:r>
              <a:rPr lang="cs-CZ" sz="2600" b="1" dirty="0" smtClean="0">
                <a:solidFill>
                  <a:srgbClr val="0070C0"/>
                </a:solidFill>
              </a:rPr>
              <a:t>nová pravidla budou platit až budou promítnuta do statutu</a:t>
            </a:r>
          </a:p>
          <a:p>
            <a:r>
              <a:rPr lang="cs-CZ" sz="2600" b="1" dirty="0" smtClean="0">
                <a:solidFill>
                  <a:srgbClr val="0070C0"/>
                </a:solidFill>
              </a:rPr>
              <a:t>orgány </a:t>
            </a:r>
            <a:r>
              <a:rPr lang="cs-CZ" sz="2600" b="1" dirty="0">
                <a:solidFill>
                  <a:srgbClr val="0070C0"/>
                </a:solidFill>
              </a:rPr>
              <a:t>fakulty</a:t>
            </a:r>
            <a:r>
              <a:rPr lang="cs-CZ" sz="2600" b="1" dirty="0"/>
              <a:t> </a:t>
            </a:r>
            <a:r>
              <a:rPr lang="cs-CZ" sz="2600" b="1" dirty="0" smtClean="0">
                <a:solidFill>
                  <a:srgbClr val="C00000"/>
                </a:solidFill>
              </a:rPr>
              <a:t>rozhodují a jednají </a:t>
            </a:r>
            <a:r>
              <a:rPr lang="cs-CZ" sz="2600" b="1" dirty="0" smtClean="0">
                <a:solidFill>
                  <a:srgbClr val="0070C0"/>
                </a:solidFill>
              </a:rPr>
              <a:t>za VVŠ ve věcech fakulty</a:t>
            </a:r>
            <a:endParaRPr lang="cs-CZ" sz="2600" dirty="0">
              <a:solidFill>
                <a:srgbClr val="0070C0"/>
              </a:solidFill>
            </a:endParaRPr>
          </a:p>
          <a:p>
            <a:pPr marL="720000">
              <a:buFont typeface="Wingdings" panose="05000000000000000000" pitchFamily="2" charset="2"/>
              <a:buChar char="Ø"/>
            </a:pPr>
            <a:r>
              <a:rPr lang="cs-CZ" sz="2600" dirty="0" smtClean="0"/>
              <a:t>ustavování </a:t>
            </a:r>
            <a:r>
              <a:rPr lang="cs-CZ" sz="2600" dirty="0"/>
              <a:t>samosprávných akademických orgánů </a:t>
            </a:r>
            <a:r>
              <a:rPr lang="cs-CZ" sz="2600" dirty="0" smtClean="0"/>
              <a:t>fakulty</a:t>
            </a:r>
            <a:endParaRPr lang="cs-CZ" sz="2600" dirty="0"/>
          </a:p>
          <a:p>
            <a:pPr marL="720000">
              <a:buFont typeface="Wingdings" panose="05000000000000000000" pitchFamily="2" charset="2"/>
              <a:buChar char="Ø"/>
            </a:pPr>
            <a:r>
              <a:rPr lang="cs-CZ" sz="2600" dirty="0" smtClean="0"/>
              <a:t>vnitřní </a:t>
            </a:r>
            <a:r>
              <a:rPr lang="cs-CZ" sz="2600" dirty="0"/>
              <a:t>organizace </a:t>
            </a:r>
            <a:r>
              <a:rPr lang="cs-CZ" sz="2600" dirty="0" smtClean="0"/>
              <a:t>fakulty</a:t>
            </a:r>
            <a:endParaRPr lang="cs-CZ" sz="2600" dirty="0"/>
          </a:p>
          <a:p>
            <a:pPr marL="720000">
              <a:buFont typeface="Wingdings" panose="05000000000000000000" pitchFamily="2" charset="2"/>
              <a:buChar char="Ø"/>
            </a:pPr>
            <a:r>
              <a:rPr lang="cs-CZ" sz="2600" dirty="0" smtClean="0"/>
              <a:t>habilitační </a:t>
            </a:r>
            <a:r>
              <a:rPr lang="cs-CZ" sz="2600" dirty="0"/>
              <a:t>řízení </a:t>
            </a:r>
            <a:r>
              <a:rPr lang="cs-CZ" sz="2600" dirty="0" smtClean="0"/>
              <a:t>nebo </a:t>
            </a:r>
            <a:r>
              <a:rPr lang="cs-CZ" sz="2600" dirty="0"/>
              <a:t>řízení ke jmenování </a:t>
            </a:r>
            <a:r>
              <a:rPr lang="cs-CZ" sz="2600" dirty="0" smtClean="0"/>
              <a:t>profesorem</a:t>
            </a:r>
            <a:endParaRPr lang="cs-CZ" sz="2600" dirty="0"/>
          </a:p>
          <a:p>
            <a:pPr marL="720000">
              <a:buFont typeface="Wingdings" panose="05000000000000000000" pitchFamily="2" charset="2"/>
              <a:buChar char="Ø"/>
            </a:pPr>
            <a:r>
              <a:rPr lang="cs-CZ" sz="2600" dirty="0" smtClean="0"/>
              <a:t>nakládání </a:t>
            </a:r>
            <a:r>
              <a:rPr lang="cs-CZ" sz="2600" dirty="0"/>
              <a:t>s finančními prostředky přidělenými </a:t>
            </a:r>
            <a:r>
              <a:rPr lang="cs-CZ" sz="2600" dirty="0" smtClean="0"/>
              <a:t>fakultě</a:t>
            </a:r>
            <a:endParaRPr lang="cs-CZ" sz="2600" dirty="0"/>
          </a:p>
          <a:p>
            <a:pPr marL="720000">
              <a:buFont typeface="Wingdings" panose="05000000000000000000" pitchFamily="2" charset="2"/>
              <a:buChar char="Ø"/>
            </a:pPr>
            <a:r>
              <a:rPr lang="cs-CZ" sz="2600" dirty="0" smtClean="0"/>
              <a:t>pracovněprávní vztahy</a:t>
            </a:r>
            <a:endParaRPr lang="cs-CZ" sz="2600" dirty="0"/>
          </a:p>
          <a:p>
            <a:pPr marL="0" indent="0">
              <a:buNone/>
            </a:pPr>
            <a:r>
              <a:rPr lang="cs-CZ" sz="2600" b="1" dirty="0"/>
              <a:t> </a:t>
            </a:r>
            <a:endParaRPr lang="cs-CZ" sz="2600" dirty="0"/>
          </a:p>
          <a:p>
            <a:pPr marL="0" indent="0">
              <a:buNone/>
            </a:pPr>
            <a:endParaRPr lang="cs-CZ" dirty="0" smtClean="0"/>
          </a:p>
          <a:p>
            <a:pPr>
              <a:buFont typeface="Wingdings" panose="05000000000000000000" pitchFamily="2" charset="2"/>
              <a:buChar char="Ø"/>
            </a:pPr>
            <a:endParaRPr lang="cs-CZ" dirty="0" smtClean="0"/>
          </a:p>
          <a:p>
            <a:endParaRPr lang="cs-CZ" dirty="0"/>
          </a:p>
        </p:txBody>
      </p:sp>
    </p:spTree>
    <p:extLst>
      <p:ext uri="{BB962C8B-B14F-4D97-AF65-F5344CB8AC3E}">
        <p14:creationId xmlns:p14="http://schemas.microsoft.com/office/powerpoint/2010/main" val="9135971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rgbClr val="418E96"/>
                </a:solidFill>
              </a:rPr>
              <a:t>Vnitřní předpisy</a:t>
            </a:r>
          </a:p>
          <a:p>
            <a:r>
              <a:rPr lang="cs-CZ" sz="2400" b="1" dirty="0" smtClean="0">
                <a:solidFill>
                  <a:srgbClr val="0070C0"/>
                </a:solidFill>
              </a:rPr>
              <a:t>orgány </a:t>
            </a:r>
            <a:r>
              <a:rPr lang="cs-CZ" sz="2400" b="1" dirty="0">
                <a:solidFill>
                  <a:srgbClr val="0070C0"/>
                </a:solidFill>
              </a:rPr>
              <a:t>fakulty rozhodují a jednají za VVŠ ve věcech </a:t>
            </a:r>
            <a:r>
              <a:rPr lang="cs-CZ" sz="2400" b="1" dirty="0" smtClean="0">
                <a:solidFill>
                  <a:srgbClr val="0070C0"/>
                </a:solidFill>
              </a:rPr>
              <a:t>fakulty </a:t>
            </a:r>
            <a:r>
              <a:rPr lang="cs-CZ" sz="2400" b="1" dirty="0" smtClean="0">
                <a:solidFill>
                  <a:srgbClr val="C00000"/>
                </a:solidFill>
              </a:rPr>
              <a:t>v rozsahu stanoveném statutem</a:t>
            </a:r>
            <a:endParaRPr lang="cs-CZ" sz="2400" dirty="0">
              <a:solidFill>
                <a:srgbClr val="C00000"/>
              </a:solidFill>
            </a:endParaRPr>
          </a:p>
          <a:p>
            <a:pPr marL="720000">
              <a:buFont typeface="Wingdings" panose="05000000000000000000" pitchFamily="2" charset="2"/>
              <a:buChar char="Ø"/>
            </a:pPr>
            <a:r>
              <a:rPr lang="cs-CZ" sz="2400" dirty="0"/>
              <a:t>tvorba a uskutečňování studijních </a:t>
            </a:r>
            <a:r>
              <a:rPr lang="cs-CZ" sz="2400" dirty="0" smtClean="0"/>
              <a:t>programů</a:t>
            </a:r>
            <a:endParaRPr lang="cs-CZ" sz="2400" dirty="0"/>
          </a:p>
          <a:p>
            <a:pPr marL="720000">
              <a:buFont typeface="Wingdings" panose="05000000000000000000" pitchFamily="2" charset="2"/>
              <a:buChar char="Ø"/>
            </a:pPr>
            <a:r>
              <a:rPr lang="cs-CZ" sz="2400" dirty="0" smtClean="0"/>
              <a:t>strategické </a:t>
            </a:r>
            <a:r>
              <a:rPr lang="cs-CZ" sz="2400" dirty="0"/>
              <a:t>zaměření tvůrčí </a:t>
            </a:r>
            <a:r>
              <a:rPr lang="cs-CZ" sz="2400" dirty="0" smtClean="0"/>
              <a:t>činnosti</a:t>
            </a:r>
            <a:endParaRPr lang="cs-CZ" sz="2400" dirty="0"/>
          </a:p>
          <a:p>
            <a:pPr marL="720000">
              <a:buFont typeface="Wingdings" panose="05000000000000000000" pitchFamily="2" charset="2"/>
              <a:buChar char="Ø"/>
            </a:pPr>
            <a:r>
              <a:rPr lang="cs-CZ" sz="2400" dirty="0" smtClean="0"/>
              <a:t>zahraniční </a:t>
            </a:r>
            <a:r>
              <a:rPr lang="cs-CZ" sz="2400" dirty="0"/>
              <a:t>styky a </a:t>
            </a:r>
            <a:r>
              <a:rPr lang="cs-CZ" sz="2400" dirty="0" smtClean="0"/>
              <a:t>aktivity </a:t>
            </a:r>
            <a:endParaRPr lang="cs-CZ" sz="2400" dirty="0"/>
          </a:p>
          <a:p>
            <a:pPr marL="720000">
              <a:buFont typeface="Wingdings" panose="05000000000000000000" pitchFamily="2" charset="2"/>
              <a:buChar char="Ø"/>
            </a:pPr>
            <a:r>
              <a:rPr lang="cs-CZ" sz="2400" dirty="0" smtClean="0"/>
              <a:t>doplňková </a:t>
            </a:r>
            <a:r>
              <a:rPr lang="cs-CZ" sz="2400" dirty="0"/>
              <a:t>činnost a nakládání s prostředky získanými z této </a:t>
            </a:r>
            <a:r>
              <a:rPr lang="cs-CZ" sz="2400" dirty="0" smtClean="0"/>
              <a:t>činnosti</a:t>
            </a:r>
            <a:endParaRPr lang="cs-CZ" sz="2400" dirty="0"/>
          </a:p>
          <a:p>
            <a:r>
              <a:rPr lang="cs-CZ" sz="2400" b="1" dirty="0"/>
              <a:t> </a:t>
            </a:r>
            <a:r>
              <a:rPr lang="cs-CZ" sz="2400" b="1" dirty="0" smtClean="0">
                <a:solidFill>
                  <a:srgbClr val="0070C0"/>
                </a:solidFill>
              </a:rPr>
              <a:t>orgány </a:t>
            </a:r>
            <a:r>
              <a:rPr lang="cs-CZ" sz="2400" b="1" dirty="0">
                <a:solidFill>
                  <a:srgbClr val="0070C0"/>
                </a:solidFill>
              </a:rPr>
              <a:t>fakulty rozhodují a jednají za VVŠ </a:t>
            </a:r>
            <a:r>
              <a:rPr lang="cs-CZ" sz="2400" b="1" dirty="0" smtClean="0">
                <a:solidFill>
                  <a:srgbClr val="0070C0"/>
                </a:solidFill>
              </a:rPr>
              <a:t>v dalších věcech, pokud jim </a:t>
            </a:r>
            <a:r>
              <a:rPr lang="cs-CZ" sz="2400" b="1" dirty="0" smtClean="0">
                <a:solidFill>
                  <a:srgbClr val="C00000"/>
                </a:solidFill>
              </a:rPr>
              <a:t>rozhodování svěří statut</a:t>
            </a:r>
          </a:p>
        </p:txBody>
      </p:sp>
    </p:spTree>
    <p:extLst>
      <p:ext uri="{BB962C8B-B14F-4D97-AF65-F5344CB8AC3E}">
        <p14:creationId xmlns:p14="http://schemas.microsoft.com/office/powerpoint/2010/main" val="930938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Organizační struktura</a:t>
            </a:r>
          </a:p>
          <a:p>
            <a:pPr marL="720000">
              <a:buFont typeface="Wingdings" panose="05000000000000000000" pitchFamily="2" charset="2"/>
              <a:buChar char="Ø"/>
            </a:pPr>
            <a:r>
              <a:rPr lang="cs-CZ" sz="2400" b="1" dirty="0" smtClean="0"/>
              <a:t>Zvláštní </a:t>
            </a:r>
            <a:r>
              <a:rPr lang="cs-CZ" sz="2400" b="1" dirty="0"/>
              <a:t>režim v pracovněprávních věcech týkajících se fakult</a:t>
            </a:r>
          </a:p>
          <a:p>
            <a:pPr marL="720000">
              <a:buFont typeface="Wingdings" panose="05000000000000000000" pitchFamily="2" charset="2"/>
              <a:buChar char="Ø"/>
            </a:pPr>
            <a:r>
              <a:rPr lang="cs-CZ" sz="2400" b="1" dirty="0"/>
              <a:t>Projednání předem s rektorem</a:t>
            </a:r>
          </a:p>
          <a:p>
            <a:pPr marL="720000">
              <a:buFont typeface="Wingdings" panose="05000000000000000000" pitchFamily="2" charset="2"/>
              <a:buChar char="Ø"/>
            </a:pPr>
            <a:r>
              <a:rPr lang="cs-CZ" sz="2400" b="1" dirty="0"/>
              <a:t>Dohoda může toto projednávání </a:t>
            </a:r>
            <a:r>
              <a:rPr lang="cs-CZ" sz="2400" b="1" dirty="0" smtClean="0"/>
              <a:t>omezit</a:t>
            </a:r>
          </a:p>
          <a:p>
            <a:pPr algn="just">
              <a:spcAft>
                <a:spcPts val="600"/>
              </a:spcAft>
            </a:pPr>
            <a:r>
              <a:rPr lang="cs-CZ" sz="2400" b="1" dirty="0">
                <a:solidFill>
                  <a:srgbClr val="00B050"/>
                </a:solidFill>
              </a:rPr>
              <a:t>Dotazy</a:t>
            </a:r>
          </a:p>
          <a:p>
            <a:pPr marL="720000" algn="just">
              <a:spcAft>
                <a:spcPts val="600"/>
              </a:spcAft>
              <a:buFont typeface="Wingdings" panose="05000000000000000000" pitchFamily="2" charset="2"/>
              <a:buChar char="Ø"/>
            </a:pPr>
            <a:r>
              <a:rPr lang="cs-CZ" sz="2400" b="1" dirty="0" smtClean="0">
                <a:solidFill>
                  <a:srgbClr val="00B050"/>
                </a:solidFill>
              </a:rPr>
              <a:t>Je možné dohodu nahradit úpravou ve statutu?</a:t>
            </a:r>
          </a:p>
          <a:p>
            <a:pPr marL="1080000" algn="just">
              <a:spcAft>
                <a:spcPts val="600"/>
              </a:spcAft>
              <a:buFont typeface="Wingdings" panose="05000000000000000000" pitchFamily="2" charset="2"/>
              <a:buChar char="v"/>
            </a:pPr>
            <a:r>
              <a:rPr lang="cs-CZ" sz="2400" b="1" i="1" dirty="0" smtClean="0">
                <a:solidFill>
                  <a:srgbClr val="00B050"/>
                </a:solidFill>
              </a:rPr>
              <a:t>Nelze.</a:t>
            </a:r>
            <a:endParaRPr lang="cs-CZ" sz="2400" i="1" dirty="0">
              <a:solidFill>
                <a:srgbClr val="00B050"/>
              </a:solidFill>
            </a:endParaRPr>
          </a:p>
          <a:p>
            <a:pPr marL="720000">
              <a:buFont typeface="Wingdings" panose="05000000000000000000" pitchFamily="2" charset="2"/>
              <a:buChar char="Ø"/>
            </a:pPr>
            <a:endParaRPr lang="cs-CZ" sz="2400" dirty="0"/>
          </a:p>
        </p:txBody>
      </p:sp>
    </p:spTree>
    <p:extLst>
      <p:ext uri="{BB962C8B-B14F-4D97-AF65-F5344CB8AC3E}">
        <p14:creationId xmlns:p14="http://schemas.microsoft.com/office/powerpoint/2010/main" val="304537250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b="1" dirty="0">
                <a:solidFill>
                  <a:srgbClr val="418E96"/>
                </a:solidFill>
              </a:rPr>
              <a:t>Vnitřní předpisy</a:t>
            </a:r>
          </a:p>
          <a:p>
            <a:r>
              <a:rPr lang="cs-CZ" sz="2400" b="1" dirty="0" smtClean="0">
                <a:solidFill>
                  <a:srgbClr val="0070C0"/>
                </a:solidFill>
              </a:rPr>
              <a:t>Akademický senát veřejné vysoké školy</a:t>
            </a:r>
          </a:p>
          <a:p>
            <a:r>
              <a:rPr lang="cs-CZ" sz="2400" b="1" dirty="0" smtClean="0">
                <a:solidFill>
                  <a:srgbClr val="FF0000"/>
                </a:solidFill>
              </a:rPr>
              <a:t>Změny nastávají v kompetencích AS, VR a Správní rady-neměly by se dotknout vnitřních předpisů</a:t>
            </a:r>
          </a:p>
          <a:p>
            <a:pPr marL="720000" algn="just">
              <a:buFont typeface="Wingdings" panose="05000000000000000000" pitchFamily="2" charset="2"/>
              <a:buChar char="Ø"/>
            </a:pPr>
            <a:r>
              <a:rPr lang="cs-CZ" sz="2400" b="1" dirty="0" smtClean="0"/>
              <a:t>pokud výkon funkce náhradníka umožní </a:t>
            </a:r>
            <a:r>
              <a:rPr lang="cs-CZ" sz="2400" b="1" dirty="0" smtClean="0">
                <a:solidFill>
                  <a:srgbClr val="C00000"/>
                </a:solidFill>
              </a:rPr>
              <a:t>vnitřní předpis, vykonává funkci pouze po zbytek funkčního období</a:t>
            </a:r>
          </a:p>
          <a:p>
            <a:pPr marL="720000">
              <a:buFont typeface="Wingdings" panose="05000000000000000000" pitchFamily="2" charset="2"/>
              <a:buChar char="Ø"/>
            </a:pPr>
            <a:r>
              <a:rPr lang="cs-CZ" sz="2400" b="1" dirty="0" smtClean="0"/>
              <a:t>neslučitelnost funkcí</a:t>
            </a:r>
            <a:r>
              <a:rPr lang="cs-CZ" sz="2400" dirty="0" smtClean="0"/>
              <a:t> v AK </a:t>
            </a:r>
          </a:p>
          <a:p>
            <a:pPr marL="0" indent="0" algn="just">
              <a:buNone/>
            </a:pPr>
            <a:r>
              <a:rPr lang="cs-CZ" sz="2400" dirty="0" smtClean="0"/>
              <a:t>	vedle rektora, prorektora a děkana rozšíření o 	kvestora, děkana, proděkana, tajemníka fakulty, 	ředitele vysokoškolského ústavu</a:t>
            </a:r>
          </a:p>
          <a:p>
            <a:pPr marL="720000">
              <a:buFont typeface="Wingdings" panose="05000000000000000000" pitchFamily="2" charset="2"/>
              <a:buChar char="Ø"/>
            </a:pPr>
            <a:r>
              <a:rPr lang="cs-CZ" sz="2400" b="1" dirty="0" smtClean="0"/>
              <a:t>možnost vystoupení na AS</a:t>
            </a:r>
          </a:p>
          <a:p>
            <a:pPr marL="0" indent="0" algn="just">
              <a:buNone/>
            </a:pPr>
            <a:r>
              <a:rPr lang="cs-CZ" sz="2400" dirty="0" smtClean="0"/>
              <a:t>	vedle rektora a prorektora rozšíření o děkana, 	předsedu správní rady nebo jím pověření člen SR, 	člen rady pro vnitřní hodnocení nebo pověřený člen</a:t>
            </a:r>
          </a:p>
          <a:p>
            <a:pPr marL="0" indent="0">
              <a:buNone/>
            </a:pPr>
            <a:endParaRPr lang="cs-CZ" dirty="0" smtClean="0"/>
          </a:p>
          <a:p>
            <a:pPr>
              <a:buFont typeface="Wingdings" panose="05000000000000000000" pitchFamily="2" charset="2"/>
              <a:buChar char="Ø"/>
            </a:pPr>
            <a:endParaRPr lang="cs-CZ" dirty="0"/>
          </a:p>
        </p:txBody>
      </p:sp>
    </p:spTree>
    <p:extLst>
      <p:ext uri="{BB962C8B-B14F-4D97-AF65-F5344CB8AC3E}">
        <p14:creationId xmlns:p14="http://schemas.microsoft.com/office/powerpoint/2010/main" val="228083062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Akademický senát veřejné vysoké školy</a:t>
            </a:r>
          </a:p>
          <a:p>
            <a:pPr marL="0" indent="0">
              <a:buNone/>
            </a:pPr>
            <a:endParaRPr lang="cs-CZ" b="1" dirty="0" smtClean="0">
              <a:solidFill>
                <a:srgbClr val="418E96"/>
              </a:solidFill>
            </a:endParaRPr>
          </a:p>
          <a:p>
            <a:pPr marL="720000">
              <a:buFont typeface="Wingdings" panose="05000000000000000000" pitchFamily="2" charset="2"/>
              <a:buChar char="Ø"/>
            </a:pPr>
            <a:r>
              <a:rPr lang="cs-CZ" sz="2400" dirty="0" smtClean="0"/>
              <a:t>změna </a:t>
            </a:r>
            <a:r>
              <a:rPr lang="cs-CZ" sz="2400" dirty="0"/>
              <a:t>způsobu </a:t>
            </a:r>
            <a:r>
              <a:rPr lang="cs-CZ" sz="2400" b="1" dirty="0"/>
              <a:t>schvalování vnitřních předpisů </a:t>
            </a:r>
            <a:r>
              <a:rPr lang="cs-CZ" sz="2400" dirty="0" smtClean="0"/>
              <a:t> </a:t>
            </a:r>
            <a:endParaRPr lang="cs-CZ" sz="2400" dirty="0"/>
          </a:p>
          <a:p>
            <a:pPr marL="0" indent="0">
              <a:buNone/>
            </a:pPr>
            <a:r>
              <a:rPr lang="cs-CZ" sz="2400" dirty="0"/>
              <a:t>	</a:t>
            </a:r>
            <a:r>
              <a:rPr lang="cs-CZ" sz="2400" b="1" dirty="0"/>
              <a:t>vnitřní předpisy fakult</a:t>
            </a:r>
            <a:r>
              <a:rPr lang="cs-CZ" sz="2400" dirty="0"/>
              <a:t>-na návrh AS fakulty, </a:t>
            </a:r>
            <a:r>
              <a:rPr lang="cs-CZ" sz="2400" dirty="0" smtClean="0"/>
              <a:t>	stanovisko </a:t>
            </a:r>
            <a:r>
              <a:rPr lang="cs-CZ" sz="2400" dirty="0"/>
              <a:t>rektora,</a:t>
            </a:r>
          </a:p>
          <a:p>
            <a:pPr marL="0" indent="0">
              <a:buNone/>
            </a:pPr>
            <a:r>
              <a:rPr lang="cs-CZ" sz="2400" dirty="0"/>
              <a:t>	</a:t>
            </a:r>
            <a:r>
              <a:rPr lang="cs-CZ" sz="2400" b="1" dirty="0"/>
              <a:t>jednací řád AS </a:t>
            </a:r>
            <a:r>
              <a:rPr lang="cs-CZ" sz="2400" dirty="0"/>
              <a:t>VVŠ na návrh člena AS VVŠ</a:t>
            </a:r>
          </a:p>
          <a:p>
            <a:pPr marL="0" indent="0">
              <a:buNone/>
            </a:pPr>
            <a:r>
              <a:rPr lang="cs-CZ" sz="2400" dirty="0"/>
              <a:t>	</a:t>
            </a:r>
            <a:r>
              <a:rPr lang="cs-CZ" sz="2400" b="1" dirty="0"/>
              <a:t>ostatní vnitřní předpisy </a:t>
            </a:r>
            <a:r>
              <a:rPr lang="cs-CZ" sz="2400" dirty="0"/>
              <a:t>VVŠ a jejích součástí - na </a:t>
            </a:r>
            <a:r>
              <a:rPr lang="cs-CZ" sz="2400" dirty="0" smtClean="0"/>
              <a:t>	návrh </a:t>
            </a:r>
            <a:r>
              <a:rPr lang="cs-CZ" sz="2400" dirty="0"/>
              <a:t>rektora</a:t>
            </a:r>
          </a:p>
          <a:p>
            <a:pPr marL="720000">
              <a:buFont typeface="Wingdings" panose="05000000000000000000" pitchFamily="2" charset="2"/>
              <a:buChar char="Ø"/>
            </a:pPr>
            <a:r>
              <a:rPr lang="cs-CZ" sz="2400" dirty="0" smtClean="0"/>
              <a:t>AS nově schvaluje </a:t>
            </a:r>
            <a:r>
              <a:rPr lang="cs-CZ" sz="2400" b="1" dirty="0" smtClean="0"/>
              <a:t>zprávu o vnitřním hodnocení </a:t>
            </a:r>
            <a:r>
              <a:rPr lang="cs-CZ" sz="2400" dirty="0" smtClean="0"/>
              <a:t>kvality vzdělávací, tvůrčí a s nimi související činností VVŠ předloženou předsedou rady pro vnitřní hodnocení</a:t>
            </a:r>
          </a:p>
          <a:p>
            <a:pPr marL="720000">
              <a:buFont typeface="Wingdings" panose="05000000000000000000" pitchFamily="2" charset="2"/>
              <a:buChar char="Ø"/>
            </a:pPr>
            <a:r>
              <a:rPr lang="cs-CZ" sz="2400" dirty="0" smtClean="0"/>
              <a:t>nově dává </a:t>
            </a:r>
            <a:r>
              <a:rPr lang="cs-CZ" sz="2400" b="1" dirty="0" smtClean="0"/>
              <a:t>předchozí so</a:t>
            </a:r>
            <a:r>
              <a:rPr lang="cs-CZ" sz="2400" dirty="0" smtClean="0"/>
              <a:t>uhlas ke jmenování a odvolání </a:t>
            </a:r>
            <a:r>
              <a:rPr lang="cs-CZ" sz="2400" b="1" dirty="0" smtClean="0"/>
              <a:t>členů rady pro vnitřní hodnocen</a:t>
            </a:r>
            <a:r>
              <a:rPr lang="cs-CZ" sz="2400" dirty="0" smtClean="0"/>
              <a:t>í</a:t>
            </a:r>
          </a:p>
          <a:p>
            <a:pPr marL="720000">
              <a:buFont typeface="Wingdings" panose="05000000000000000000" pitchFamily="2" charset="2"/>
              <a:buChar char="Ø"/>
            </a:pPr>
            <a:r>
              <a:rPr lang="cs-CZ" sz="2400" b="1" dirty="0" smtClean="0"/>
              <a:t>zveřejňování podkladů </a:t>
            </a:r>
            <a:r>
              <a:rPr lang="cs-CZ" sz="2400" dirty="0" smtClean="0"/>
              <a:t>k rozhodnutí AS členům akademické obce</a:t>
            </a:r>
            <a:endParaRPr lang="cs-CZ" sz="2400" dirty="0"/>
          </a:p>
          <a:p>
            <a:endParaRPr lang="cs-CZ" dirty="0"/>
          </a:p>
        </p:txBody>
      </p:sp>
    </p:spTree>
    <p:extLst>
      <p:ext uri="{BB962C8B-B14F-4D97-AF65-F5344CB8AC3E}">
        <p14:creationId xmlns:p14="http://schemas.microsoft.com/office/powerpoint/2010/main" val="384484755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dirty="0" smtClean="0">
                <a:solidFill>
                  <a:schemeClr val="accent1"/>
                </a:solidFill>
              </a:rPr>
              <a:t>Vnitřní předpisy</a:t>
            </a:r>
          </a:p>
          <a:p>
            <a:r>
              <a:rPr lang="cs-CZ" b="1" dirty="0" smtClean="0">
                <a:solidFill>
                  <a:srgbClr val="0070C0"/>
                </a:solidFill>
              </a:rPr>
              <a:t>Vědecká rada veřejné vysoké školy</a:t>
            </a:r>
          </a:p>
          <a:p>
            <a:r>
              <a:rPr lang="cs-CZ" b="1" dirty="0" smtClean="0">
                <a:solidFill>
                  <a:srgbClr val="FF0000"/>
                </a:solidFill>
              </a:rPr>
              <a:t>Změna kompetence vědecké rady vysoké školy- neměla by se promítnout do vnitřních předpisů</a:t>
            </a:r>
          </a:p>
          <a:p>
            <a:pPr marL="720000">
              <a:buFont typeface="Wingdings" panose="05000000000000000000" pitchFamily="2" charset="2"/>
              <a:buChar char="Ø"/>
            </a:pPr>
            <a:r>
              <a:rPr lang="cs-CZ" dirty="0" smtClean="0"/>
              <a:t>zavádí nově pojem </a:t>
            </a:r>
            <a:r>
              <a:rPr lang="cs-CZ" b="1" dirty="0" smtClean="0"/>
              <a:t>funkční období členů </a:t>
            </a:r>
            <a:r>
              <a:rPr lang="cs-CZ" dirty="0" smtClean="0"/>
              <a:t>vědecké rady vysoké školy</a:t>
            </a:r>
          </a:p>
          <a:p>
            <a:pPr marL="720000">
              <a:buFont typeface="Wingdings" panose="05000000000000000000" pitchFamily="2" charset="2"/>
              <a:buChar char="Ø"/>
            </a:pPr>
            <a:r>
              <a:rPr lang="cs-CZ" b="1" dirty="0" smtClean="0">
                <a:solidFill>
                  <a:srgbClr val="C00000"/>
                </a:solidFill>
              </a:rPr>
              <a:t>délku funkčního období</a:t>
            </a:r>
            <a:r>
              <a:rPr lang="cs-CZ" b="1" dirty="0" smtClean="0"/>
              <a:t> </a:t>
            </a:r>
            <a:r>
              <a:rPr lang="cs-CZ" dirty="0" smtClean="0"/>
              <a:t>členů vědecké rady vysoké školy může </a:t>
            </a:r>
            <a:r>
              <a:rPr lang="cs-CZ" b="1" dirty="0" smtClean="0">
                <a:solidFill>
                  <a:srgbClr val="C00000"/>
                </a:solidFill>
              </a:rPr>
              <a:t>stanovit vnitřní předpis </a:t>
            </a:r>
            <a:r>
              <a:rPr lang="cs-CZ" dirty="0" smtClean="0"/>
              <a:t>a také délku funkčního období vědecké rady fakulty, pokud ho nestanoví </a:t>
            </a:r>
            <a:r>
              <a:rPr lang="cs-CZ" b="1" dirty="0" smtClean="0">
                <a:solidFill>
                  <a:srgbClr val="C00000"/>
                </a:solidFill>
              </a:rPr>
              <a:t>vnitřní předpis fakulty</a:t>
            </a:r>
          </a:p>
          <a:p>
            <a:pPr marL="720000">
              <a:buFont typeface="Wingdings" panose="05000000000000000000" pitchFamily="2" charset="2"/>
              <a:buChar char="Ø"/>
            </a:pPr>
            <a:r>
              <a:rPr lang="cs-CZ" b="1" dirty="0" smtClean="0"/>
              <a:t>změna kompetence vědecké rady VVŠ </a:t>
            </a:r>
            <a:r>
              <a:rPr lang="cs-CZ" dirty="0" smtClean="0"/>
              <a:t>související se změnami v </a:t>
            </a:r>
            <a:r>
              <a:rPr lang="cs-CZ" b="1" dirty="0" smtClean="0"/>
              <a:t>oblasti akreditací </a:t>
            </a:r>
            <a:r>
              <a:rPr lang="cs-CZ" dirty="0" smtClean="0"/>
              <a:t>a uskutečňování studijních programů</a:t>
            </a:r>
          </a:p>
          <a:p>
            <a:pPr marL="720000">
              <a:buFont typeface="Wingdings" panose="05000000000000000000" pitchFamily="2" charset="2"/>
              <a:buChar char="Ø"/>
            </a:pPr>
            <a:r>
              <a:rPr lang="cs-CZ" b="1" dirty="0" smtClean="0"/>
              <a:t>schvaluje studijní programy předložené rektorem </a:t>
            </a:r>
            <a:r>
              <a:rPr lang="cs-CZ" dirty="0" smtClean="0"/>
              <a:t>na návrh vědecké nebo umělecké rady příslušné fakulty; v případě studijních programů, které se neuskutečňují na fakultách, bez tohoto návrhu</a:t>
            </a:r>
            <a:endParaRPr lang="cs-CZ" dirty="0"/>
          </a:p>
        </p:txBody>
      </p:sp>
    </p:spTree>
    <p:extLst>
      <p:ext uri="{BB962C8B-B14F-4D97-AF65-F5344CB8AC3E}">
        <p14:creationId xmlns:p14="http://schemas.microsoft.com/office/powerpoint/2010/main" val="810164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4294967295"/>
          </p:nvPr>
        </p:nvSpPr>
        <p:spPr>
          <a:xfrm>
            <a:off x="1573213" y="1557338"/>
            <a:ext cx="7570787" cy="5040312"/>
          </a:xfrm>
        </p:spPr>
        <p:txBody>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Vědecká rada veřejné vysoké školy</a:t>
            </a:r>
          </a:p>
          <a:p>
            <a:pPr marL="720000">
              <a:buFont typeface="Wingdings" panose="05000000000000000000" pitchFamily="2" charset="2"/>
              <a:buChar char="Ø"/>
            </a:pPr>
            <a:r>
              <a:rPr lang="cs-CZ" sz="2400" b="1" dirty="0" smtClean="0"/>
              <a:t>schvaluje </a:t>
            </a:r>
            <a:r>
              <a:rPr lang="cs-CZ" sz="2400" b="1" dirty="0"/>
              <a:t>záměr předložit žádost o akreditaci</a:t>
            </a:r>
            <a:r>
              <a:rPr lang="cs-CZ" sz="2400" dirty="0"/>
              <a:t>, </a:t>
            </a:r>
            <a:r>
              <a:rPr lang="cs-CZ" sz="2400" b="1" dirty="0"/>
              <a:t>rozšíření akreditace </a:t>
            </a:r>
            <a:r>
              <a:rPr lang="cs-CZ" sz="2400" dirty="0"/>
              <a:t>nebo </a:t>
            </a:r>
            <a:r>
              <a:rPr lang="cs-CZ" sz="2400" b="1" dirty="0"/>
              <a:t>prodloužení doby platnosti akreditace studijních programů </a:t>
            </a:r>
            <a:r>
              <a:rPr lang="cs-CZ" sz="2400" dirty="0"/>
              <a:t>předložený </a:t>
            </a:r>
            <a:r>
              <a:rPr lang="cs-CZ" sz="2400" b="1" dirty="0"/>
              <a:t>rektorem </a:t>
            </a:r>
            <a:r>
              <a:rPr lang="cs-CZ" sz="2400" dirty="0"/>
              <a:t>na návrh vědecké nebo umělecké rady příslušné fakulty; v případě studijních programů, které se neuskutečňují na fakultě, bez tohoto </a:t>
            </a:r>
            <a:r>
              <a:rPr lang="cs-CZ" sz="2400" dirty="0" smtClean="0"/>
              <a:t>návrhu </a:t>
            </a:r>
            <a:endParaRPr lang="cs-CZ" sz="2400" dirty="0"/>
          </a:p>
          <a:p>
            <a:pPr marL="720000">
              <a:buFont typeface="Wingdings" panose="05000000000000000000" pitchFamily="2" charset="2"/>
              <a:buChar char="Ø"/>
            </a:pPr>
            <a:r>
              <a:rPr lang="cs-CZ" sz="2400" dirty="0"/>
              <a:t>schvaluje na návrh rektora záměr předložit </a:t>
            </a:r>
            <a:r>
              <a:rPr lang="cs-CZ" sz="2400" b="1" dirty="0"/>
              <a:t>žádost o institucionální akreditaci</a:t>
            </a:r>
            <a:r>
              <a:rPr lang="cs-CZ" sz="2400" dirty="0"/>
              <a:t> pro oblast nebo oblasti vzdělávání a o rozšíření institucionální akreditace pro další oblast nebo oblasti </a:t>
            </a:r>
            <a:r>
              <a:rPr lang="cs-CZ" sz="2400" dirty="0" smtClean="0"/>
              <a:t>vzdělávání</a:t>
            </a:r>
            <a:endParaRPr lang="cs-CZ" sz="2400" dirty="0"/>
          </a:p>
          <a:p>
            <a:pPr marL="0" indent="0">
              <a:buNone/>
            </a:pPr>
            <a:endParaRPr lang="cs-CZ" b="1" dirty="0">
              <a:solidFill>
                <a:srgbClr val="418E96"/>
              </a:solidFill>
            </a:endParaRPr>
          </a:p>
          <a:p>
            <a:endParaRPr lang="cs-CZ" dirty="0"/>
          </a:p>
        </p:txBody>
      </p:sp>
    </p:spTree>
    <p:extLst>
      <p:ext uri="{BB962C8B-B14F-4D97-AF65-F5344CB8AC3E}">
        <p14:creationId xmlns:p14="http://schemas.microsoft.com/office/powerpoint/2010/main" val="11171656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marL="377100" indent="0">
              <a:buNone/>
            </a:pPr>
            <a:r>
              <a:rPr lang="cs-CZ" b="1" dirty="0">
                <a:solidFill>
                  <a:srgbClr val="418E96"/>
                </a:solidFill>
              </a:rPr>
              <a:t>Vnitřní </a:t>
            </a:r>
            <a:r>
              <a:rPr lang="cs-CZ" b="1" dirty="0" smtClean="0">
                <a:solidFill>
                  <a:srgbClr val="418E96"/>
                </a:solidFill>
              </a:rPr>
              <a:t>předpisy</a:t>
            </a:r>
          </a:p>
          <a:p>
            <a:pPr marL="720000"/>
            <a:r>
              <a:rPr lang="cs-CZ" b="1" dirty="0">
                <a:solidFill>
                  <a:srgbClr val="0070C0"/>
                </a:solidFill>
              </a:rPr>
              <a:t>Vědecká rada veřejné vysoké školy</a:t>
            </a:r>
          </a:p>
          <a:p>
            <a:pPr marL="720000">
              <a:buFont typeface="Wingdings" panose="05000000000000000000" pitchFamily="2" charset="2"/>
              <a:buChar char="Ø"/>
            </a:pPr>
            <a:r>
              <a:rPr lang="cs-CZ" sz="3100" dirty="0" smtClean="0"/>
              <a:t>schvaluje </a:t>
            </a:r>
            <a:r>
              <a:rPr lang="cs-CZ" sz="3100" b="1" dirty="0"/>
              <a:t>záměr předložit žádost o akreditaci habilitačního řízení </a:t>
            </a:r>
            <a:r>
              <a:rPr lang="cs-CZ" sz="3100" dirty="0"/>
              <a:t>nebo </a:t>
            </a:r>
            <a:r>
              <a:rPr lang="cs-CZ" sz="3100" b="1" dirty="0"/>
              <a:t>řízení ke jmenování profesorem </a:t>
            </a:r>
            <a:r>
              <a:rPr lang="cs-CZ" sz="3100" dirty="0"/>
              <a:t>předložený rektorem na návrh vědecké nebo umělecké rady příslušné fakulty; v případě řízení, která se neuskutečňují na fakultě, bez tohoto </a:t>
            </a:r>
            <a:r>
              <a:rPr lang="cs-CZ" sz="3100" dirty="0" smtClean="0"/>
              <a:t>návrhu </a:t>
            </a:r>
            <a:endParaRPr lang="cs-CZ" sz="3100" dirty="0"/>
          </a:p>
          <a:p>
            <a:pPr marL="720000">
              <a:buFont typeface="Wingdings" panose="05000000000000000000" pitchFamily="2" charset="2"/>
              <a:buChar char="Ø"/>
            </a:pPr>
            <a:r>
              <a:rPr lang="cs-CZ" sz="3100" dirty="0"/>
              <a:t>schvaluje na návrh rektora </a:t>
            </a:r>
            <a:r>
              <a:rPr lang="cs-CZ" sz="3100" b="1" dirty="0"/>
              <a:t>záměr vzdát se institucionální akreditace</a:t>
            </a:r>
            <a:r>
              <a:rPr lang="cs-CZ" sz="3100" dirty="0"/>
              <a:t>, záměr zrušit studijní program a záměr vzdát se akreditace habilitačního řízení nebo řízení ke jmenování </a:t>
            </a:r>
            <a:r>
              <a:rPr lang="cs-CZ" sz="3100" dirty="0" smtClean="0"/>
              <a:t>profesorem</a:t>
            </a:r>
          </a:p>
          <a:p>
            <a:pPr marL="720000">
              <a:buFont typeface="Wingdings" panose="05000000000000000000" pitchFamily="2" charset="2"/>
              <a:buChar char="Ø"/>
            </a:pPr>
            <a:endParaRPr lang="cs-CZ" dirty="0"/>
          </a:p>
          <a:p>
            <a:endParaRPr lang="cs-CZ" dirty="0"/>
          </a:p>
        </p:txBody>
      </p:sp>
    </p:spTree>
    <p:extLst>
      <p:ext uri="{BB962C8B-B14F-4D97-AF65-F5344CB8AC3E}">
        <p14:creationId xmlns:p14="http://schemas.microsoft.com/office/powerpoint/2010/main" val="30053983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a:t>
            </a:r>
            <a:r>
              <a:rPr lang="cs-CZ" b="1" dirty="0" smtClean="0">
                <a:solidFill>
                  <a:srgbClr val="418E96"/>
                </a:solidFill>
              </a:rPr>
              <a:t>předpisy</a:t>
            </a:r>
          </a:p>
          <a:p>
            <a:pPr marL="720000"/>
            <a:r>
              <a:rPr lang="cs-CZ" b="1" dirty="0">
                <a:solidFill>
                  <a:srgbClr val="0070C0"/>
                </a:solidFill>
              </a:rPr>
              <a:t>Vědecká rada veřejné vysoké školy</a:t>
            </a:r>
          </a:p>
          <a:p>
            <a:pPr marL="720000">
              <a:buFont typeface="Wingdings" panose="05000000000000000000" pitchFamily="2" charset="2"/>
              <a:buChar char="Ø"/>
            </a:pPr>
            <a:r>
              <a:rPr lang="cs-CZ" dirty="0" smtClean="0"/>
              <a:t>projednává </a:t>
            </a:r>
            <a:r>
              <a:rPr lang="cs-CZ" b="1" dirty="0"/>
              <a:t>návrh pravidel systému zajišťování kvality </a:t>
            </a:r>
            <a:r>
              <a:rPr lang="cs-CZ" dirty="0"/>
              <a:t>vzdělávací, tvůrčí a s nimi souvisejících činností a </a:t>
            </a:r>
            <a:r>
              <a:rPr lang="cs-CZ" b="1" dirty="0"/>
              <a:t>vnitřního hodnocení kvality </a:t>
            </a:r>
            <a:r>
              <a:rPr lang="cs-CZ" dirty="0"/>
              <a:t>vzdělávací, tvůrčí a s nimi souvisejících činností veřejné vysoké školy předložený rektorem před předložením návrhu akademickému senátu veřejné vysoké </a:t>
            </a:r>
            <a:r>
              <a:rPr lang="cs-CZ" dirty="0" smtClean="0"/>
              <a:t>školy</a:t>
            </a:r>
          </a:p>
          <a:p>
            <a:pPr marL="720000">
              <a:buFont typeface="Wingdings" panose="05000000000000000000" pitchFamily="2" charset="2"/>
              <a:buChar char="Ø"/>
            </a:pPr>
            <a:r>
              <a:rPr lang="cs-CZ" dirty="0"/>
              <a:t>projednává </a:t>
            </a:r>
            <a:r>
              <a:rPr lang="cs-CZ" b="1" dirty="0"/>
              <a:t>záměry rektora jmenovat nebo odvolat členy rady pro vnitřní hodnocení</a:t>
            </a:r>
            <a:r>
              <a:rPr lang="cs-CZ" dirty="0"/>
              <a:t>, pokud je zřízena</a:t>
            </a:r>
          </a:p>
          <a:p>
            <a:pPr marL="720000">
              <a:buFont typeface="Wingdings" panose="05000000000000000000" pitchFamily="2" charset="2"/>
              <a:buChar char="Ø"/>
            </a:pPr>
            <a:r>
              <a:rPr lang="cs-CZ" dirty="0"/>
              <a:t>projednává </a:t>
            </a:r>
            <a:r>
              <a:rPr lang="cs-CZ" b="1" dirty="0"/>
              <a:t>návrh zprávy o vnitřním hodnocení kvality </a:t>
            </a:r>
            <a:r>
              <a:rPr lang="cs-CZ" dirty="0"/>
              <a:t>vzdělávací, tvůrčí a s nimi  souvisejících činností veřejné vysoké školy předložený předsedou rady pro vnitřní hodnocení před předložením návrhu akademickému senátu veřejné vysoké školy a návrhy dodatků k této zprávě</a:t>
            </a:r>
          </a:p>
          <a:p>
            <a:pPr marL="720000">
              <a:buFont typeface="Wingdings" panose="05000000000000000000" pitchFamily="2" charset="2"/>
              <a:buChar char="Ø"/>
            </a:pPr>
            <a:endParaRPr lang="cs-CZ" dirty="0"/>
          </a:p>
          <a:p>
            <a:endParaRPr lang="cs-CZ" b="1" dirty="0">
              <a:solidFill>
                <a:srgbClr val="418E96"/>
              </a:solidFill>
            </a:endParaRPr>
          </a:p>
          <a:p>
            <a:endParaRPr lang="cs-CZ" dirty="0"/>
          </a:p>
        </p:txBody>
      </p:sp>
    </p:spTree>
    <p:extLst>
      <p:ext uri="{BB962C8B-B14F-4D97-AF65-F5344CB8AC3E}">
        <p14:creationId xmlns:p14="http://schemas.microsoft.com/office/powerpoint/2010/main" val="40569647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sz="2500" b="1" dirty="0" smtClean="0">
                <a:solidFill>
                  <a:srgbClr val="418E96"/>
                </a:solidFill>
              </a:rPr>
              <a:t>Obsah</a:t>
            </a:r>
          </a:p>
          <a:p>
            <a:r>
              <a:rPr lang="cs-CZ" sz="2800" dirty="0" smtClean="0">
                <a:solidFill>
                  <a:srgbClr val="0070C0"/>
                </a:solidFill>
              </a:rPr>
              <a:t>Přijetí novely.</a:t>
            </a:r>
          </a:p>
          <a:p>
            <a:r>
              <a:rPr lang="cs-CZ" sz="2800" dirty="0" smtClean="0">
                <a:solidFill>
                  <a:srgbClr val="0070C0"/>
                </a:solidFill>
              </a:rPr>
              <a:t>Prováděcí předpisy.</a:t>
            </a:r>
            <a:endParaRPr lang="cs-CZ" sz="2800" dirty="0">
              <a:solidFill>
                <a:srgbClr val="0070C0"/>
              </a:solidFill>
            </a:endParaRPr>
          </a:p>
          <a:p>
            <a:r>
              <a:rPr lang="cs-CZ" sz="2800" dirty="0" smtClean="0">
                <a:solidFill>
                  <a:srgbClr val="0070C0"/>
                </a:solidFill>
              </a:rPr>
              <a:t>Vnitřní předpisy.</a:t>
            </a:r>
            <a:endParaRPr lang="cs-CZ" sz="2800" dirty="0">
              <a:solidFill>
                <a:srgbClr val="0070C0"/>
              </a:solidFill>
            </a:endParaRPr>
          </a:p>
          <a:p>
            <a:r>
              <a:rPr lang="cs-CZ" sz="2800" dirty="0" smtClean="0">
                <a:solidFill>
                  <a:srgbClr val="0070C0"/>
                </a:solidFill>
              </a:rPr>
              <a:t>Závěr.</a:t>
            </a:r>
          </a:p>
          <a:p>
            <a:pPr marL="0" indent="0">
              <a:buNone/>
            </a:pPr>
            <a:endParaRPr lang="cs-CZ" sz="2500" b="1" dirty="0" smtClean="0">
              <a:solidFill>
                <a:srgbClr val="418E96"/>
              </a:solidFill>
            </a:endParaRPr>
          </a:p>
        </p:txBody>
      </p:sp>
    </p:spTree>
    <p:extLst>
      <p:ext uri="{BB962C8B-B14F-4D97-AF65-F5344CB8AC3E}">
        <p14:creationId xmlns:p14="http://schemas.microsoft.com/office/powerpoint/2010/main" val="19480442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endParaRPr lang="cs-CZ" dirty="0" smtClean="0"/>
          </a:p>
          <a:p>
            <a:pPr marL="0" indent="0">
              <a:buNone/>
            </a:pPr>
            <a:r>
              <a:rPr lang="cs-CZ" b="1" dirty="0">
                <a:solidFill>
                  <a:srgbClr val="418E96"/>
                </a:solidFill>
              </a:rPr>
              <a:t>Vnitřní předpisy</a:t>
            </a:r>
          </a:p>
          <a:p>
            <a:pPr marL="720000"/>
            <a:r>
              <a:rPr lang="cs-CZ" b="1" dirty="0">
                <a:solidFill>
                  <a:srgbClr val="0070C0"/>
                </a:solidFill>
              </a:rPr>
              <a:t>Vědecká rada veřejné vysoké školy</a:t>
            </a:r>
          </a:p>
          <a:p>
            <a:pPr marL="720000">
              <a:buFont typeface="Wingdings" panose="05000000000000000000" pitchFamily="2" charset="2"/>
              <a:buChar char="Ø"/>
            </a:pPr>
            <a:r>
              <a:rPr lang="cs-CZ" dirty="0" smtClean="0"/>
              <a:t>projednává návrh výroční zprávy o činnosti vysoké školy před předložením návrhu akademickému senátu veřejné vysoké školy, </a:t>
            </a:r>
          </a:p>
          <a:p>
            <a:pPr marL="720000">
              <a:buFont typeface="Wingdings" panose="05000000000000000000" pitchFamily="2" charset="2"/>
              <a:buChar char="Ø"/>
            </a:pPr>
            <a:r>
              <a:rPr lang="cs-CZ" b="1" dirty="0" smtClean="0">
                <a:solidFill>
                  <a:srgbClr val="C00000"/>
                </a:solidFill>
              </a:rPr>
              <a:t>působnost vědecké rady </a:t>
            </a:r>
            <a:r>
              <a:rPr lang="cs-CZ" dirty="0" smtClean="0"/>
              <a:t>vysoké školy, která se týká schvalování </a:t>
            </a:r>
            <a:r>
              <a:rPr lang="cs-CZ" b="1" dirty="0" smtClean="0">
                <a:solidFill>
                  <a:srgbClr val="C00000"/>
                </a:solidFill>
              </a:rPr>
              <a:t>studijních programů předložených rektorem </a:t>
            </a:r>
            <a:r>
              <a:rPr lang="cs-CZ" dirty="0" smtClean="0"/>
              <a:t>lze </a:t>
            </a:r>
            <a:r>
              <a:rPr lang="cs-CZ" b="1" dirty="0" smtClean="0">
                <a:solidFill>
                  <a:srgbClr val="C00000"/>
                </a:solidFill>
              </a:rPr>
              <a:t>statutem </a:t>
            </a:r>
            <a:r>
              <a:rPr lang="cs-CZ" dirty="0" smtClean="0"/>
              <a:t>veřejné vysoké školy zcela nebo zčásti svěřit </a:t>
            </a:r>
            <a:r>
              <a:rPr lang="cs-CZ" b="1" dirty="0" smtClean="0">
                <a:solidFill>
                  <a:srgbClr val="C00000"/>
                </a:solidFill>
              </a:rPr>
              <a:t>radě pro vnitřní hodnocení</a:t>
            </a:r>
            <a:r>
              <a:rPr lang="cs-CZ" dirty="0" smtClean="0"/>
              <a:t> nebo </a:t>
            </a:r>
            <a:r>
              <a:rPr lang="cs-CZ" b="1" dirty="0" smtClean="0">
                <a:solidFill>
                  <a:srgbClr val="C00000"/>
                </a:solidFill>
              </a:rPr>
              <a:t>vědecké radě fakulty</a:t>
            </a:r>
          </a:p>
          <a:p>
            <a:pPr marL="720000">
              <a:buFont typeface="Wingdings" panose="05000000000000000000" pitchFamily="2" charset="2"/>
              <a:buChar char="Ø"/>
            </a:pPr>
            <a:r>
              <a:rPr lang="cs-CZ" dirty="0" smtClean="0"/>
              <a:t>vykonává </a:t>
            </a:r>
            <a:r>
              <a:rPr lang="cs-CZ" b="1" dirty="0" smtClean="0">
                <a:solidFill>
                  <a:srgbClr val="C00000"/>
                </a:solidFill>
              </a:rPr>
              <a:t>další působnosti stanovené statutem </a:t>
            </a:r>
            <a:r>
              <a:rPr lang="cs-CZ" dirty="0" smtClean="0"/>
              <a:t>veřejné vysoké školy</a:t>
            </a:r>
          </a:p>
          <a:p>
            <a:pPr marL="0" indent="0">
              <a:buNone/>
            </a:pPr>
            <a:r>
              <a:rPr lang="cs-CZ" dirty="0" smtClean="0"/>
              <a:t> </a:t>
            </a:r>
          </a:p>
          <a:p>
            <a:endParaRPr lang="cs-CZ" dirty="0" smtClean="0"/>
          </a:p>
          <a:p>
            <a:endParaRPr lang="cs-CZ" dirty="0"/>
          </a:p>
        </p:txBody>
      </p:sp>
    </p:spTree>
    <p:extLst>
      <p:ext uri="{BB962C8B-B14F-4D97-AF65-F5344CB8AC3E}">
        <p14:creationId xmlns:p14="http://schemas.microsoft.com/office/powerpoint/2010/main" val="14910422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rgbClr val="418E96"/>
                </a:solidFill>
              </a:rPr>
              <a:t>Vnitřní předpisy</a:t>
            </a:r>
          </a:p>
          <a:p>
            <a:r>
              <a:rPr lang="cs-CZ" sz="2400" b="1" dirty="0" smtClean="0">
                <a:solidFill>
                  <a:srgbClr val="0070C0"/>
                </a:solidFill>
              </a:rPr>
              <a:t>Rada pro vnitřní hodnocení</a:t>
            </a:r>
            <a:r>
              <a:rPr lang="cs-CZ" sz="2400" b="1" dirty="0">
                <a:solidFill>
                  <a:srgbClr val="0070C0"/>
                </a:solidFill>
              </a:rPr>
              <a:t> </a:t>
            </a:r>
            <a:r>
              <a:rPr lang="cs-CZ" sz="2400" b="1" dirty="0" smtClean="0">
                <a:solidFill>
                  <a:srgbClr val="0070C0"/>
                </a:solidFill>
              </a:rPr>
              <a:t>veřejné vysoké školy</a:t>
            </a:r>
            <a:endParaRPr lang="cs-CZ" sz="2400" b="1" dirty="0">
              <a:solidFill>
                <a:srgbClr val="0070C0"/>
              </a:solidFill>
            </a:endParaRPr>
          </a:p>
          <a:p>
            <a:pPr marL="720000">
              <a:buFont typeface="Wingdings" panose="05000000000000000000" pitchFamily="2" charset="2"/>
              <a:buChar char="Ø"/>
            </a:pPr>
            <a:r>
              <a:rPr lang="cs-CZ" sz="2400" dirty="0" smtClean="0"/>
              <a:t>vědecká rada v případě, že VVŠ nemá institucionální akreditaci</a:t>
            </a:r>
          </a:p>
          <a:p>
            <a:pPr marL="720000">
              <a:buFont typeface="Wingdings" panose="05000000000000000000" pitchFamily="2" charset="2"/>
              <a:buChar char="Ø"/>
            </a:pPr>
            <a:r>
              <a:rPr lang="cs-CZ" sz="2400" dirty="0" smtClean="0"/>
              <a:t>předseda rady je rektor</a:t>
            </a:r>
          </a:p>
          <a:p>
            <a:pPr marL="720000">
              <a:buFont typeface="Wingdings" panose="05000000000000000000" pitchFamily="2" charset="2"/>
              <a:buChar char="Ø"/>
            </a:pPr>
            <a:r>
              <a:rPr lang="cs-CZ" sz="2400" dirty="0" smtClean="0"/>
              <a:t>místopředseda je doc. nebo prof. z dané vysoké školy</a:t>
            </a:r>
          </a:p>
          <a:p>
            <a:pPr marL="720000">
              <a:buFont typeface="Wingdings" panose="05000000000000000000" pitchFamily="2" charset="2"/>
              <a:buChar char="Ø"/>
            </a:pPr>
            <a:r>
              <a:rPr lang="cs-CZ" sz="2400" dirty="0" smtClean="0"/>
              <a:t>místopředsedu a ostatní členy rady jmenuje rektor na návrh 1/3 VR, 1/3 AS, jeden z řad studentů</a:t>
            </a:r>
          </a:p>
          <a:p>
            <a:pPr marL="720000">
              <a:buFont typeface="Wingdings" panose="05000000000000000000" pitchFamily="2" charset="2"/>
              <a:buChar char="Ø"/>
            </a:pPr>
            <a:r>
              <a:rPr lang="cs-CZ" sz="2400" dirty="0" smtClean="0"/>
              <a:t>předseda AS VVŠ je členem rady</a:t>
            </a:r>
          </a:p>
          <a:p>
            <a:pPr marL="720000">
              <a:buFont typeface="Wingdings" panose="05000000000000000000" pitchFamily="2" charset="2"/>
              <a:buChar char="Ø"/>
            </a:pPr>
            <a:r>
              <a:rPr lang="cs-CZ" sz="2400" b="1" dirty="0" smtClean="0">
                <a:solidFill>
                  <a:srgbClr val="C00000"/>
                </a:solidFill>
              </a:rPr>
              <a:t>délku funkčního období rady </a:t>
            </a:r>
            <a:r>
              <a:rPr lang="cs-CZ" sz="2400" dirty="0" smtClean="0"/>
              <a:t>může stanovit </a:t>
            </a:r>
            <a:r>
              <a:rPr lang="cs-CZ" sz="2400" b="1" dirty="0" smtClean="0">
                <a:solidFill>
                  <a:srgbClr val="C00000"/>
                </a:solidFill>
              </a:rPr>
              <a:t>vnitřní předpis</a:t>
            </a:r>
            <a:endParaRPr lang="cs-CZ" sz="2400" b="1" dirty="0">
              <a:solidFill>
                <a:srgbClr val="C00000"/>
              </a:solidFill>
            </a:endParaRPr>
          </a:p>
        </p:txBody>
      </p:sp>
    </p:spTree>
    <p:extLst>
      <p:ext uri="{BB962C8B-B14F-4D97-AF65-F5344CB8AC3E}">
        <p14:creationId xmlns:p14="http://schemas.microsoft.com/office/powerpoint/2010/main" val="119014500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b="1" dirty="0">
                <a:solidFill>
                  <a:srgbClr val="418E96"/>
                </a:solidFill>
              </a:rPr>
              <a:t>Vnitřní předpisy</a:t>
            </a:r>
          </a:p>
          <a:p>
            <a:r>
              <a:rPr lang="cs-CZ" b="1" dirty="0">
                <a:solidFill>
                  <a:srgbClr val="0070C0"/>
                </a:solidFill>
              </a:rPr>
              <a:t>Rada pro vnitřní hodnocení</a:t>
            </a:r>
            <a:endParaRPr lang="cs-CZ" dirty="0">
              <a:solidFill>
                <a:srgbClr val="0070C0"/>
              </a:solidFill>
            </a:endParaRPr>
          </a:p>
          <a:p>
            <a:pPr marL="720000">
              <a:buFont typeface="Wingdings" panose="05000000000000000000" pitchFamily="2" charset="2"/>
              <a:buChar char="Ø"/>
            </a:pPr>
            <a:r>
              <a:rPr lang="cs-CZ" dirty="0" smtClean="0"/>
              <a:t>schvaluje </a:t>
            </a:r>
            <a:r>
              <a:rPr lang="cs-CZ" dirty="0"/>
              <a:t>návrh </a:t>
            </a:r>
            <a:r>
              <a:rPr lang="cs-CZ" b="1" dirty="0"/>
              <a:t>pravidel systému zajišťování kvality </a:t>
            </a:r>
            <a:r>
              <a:rPr lang="cs-CZ" dirty="0"/>
              <a:t>vzdělávací, tvůrčí a s nimi souvisejících činností a </a:t>
            </a:r>
            <a:r>
              <a:rPr lang="cs-CZ" b="1" dirty="0"/>
              <a:t>vnitřního hodnocení kvality </a:t>
            </a:r>
            <a:r>
              <a:rPr lang="cs-CZ" dirty="0"/>
              <a:t>vzdělávací, tvůrčí a s nimi souvisejících činností veřejné vysoké školy předložený předsedou rady pro vnitřní hodnocení před předložením návrhu akademickému senátu veřejné vysoké </a:t>
            </a:r>
            <a:r>
              <a:rPr lang="cs-CZ" dirty="0" smtClean="0"/>
              <a:t>školy</a:t>
            </a:r>
            <a:endParaRPr lang="cs-CZ" dirty="0"/>
          </a:p>
          <a:p>
            <a:pPr marL="720000">
              <a:buFont typeface="Wingdings" panose="05000000000000000000" pitchFamily="2" charset="2"/>
              <a:buChar char="Ø"/>
            </a:pPr>
            <a:r>
              <a:rPr lang="cs-CZ" b="1" dirty="0" smtClean="0"/>
              <a:t>řídí </a:t>
            </a:r>
            <a:r>
              <a:rPr lang="cs-CZ" b="1" dirty="0"/>
              <a:t>průběh vnitřního hodnocení kvality</a:t>
            </a:r>
            <a:r>
              <a:rPr lang="cs-CZ" dirty="0"/>
              <a:t> vzdělávací, tvůrčí a s nimi souvisejících činností veřejné vysoké </a:t>
            </a:r>
            <a:r>
              <a:rPr lang="cs-CZ" dirty="0" smtClean="0"/>
              <a:t>školy </a:t>
            </a:r>
            <a:endParaRPr lang="cs-CZ" dirty="0"/>
          </a:p>
          <a:p>
            <a:pPr marL="720000">
              <a:buFont typeface="Wingdings" panose="05000000000000000000" pitchFamily="2" charset="2"/>
              <a:buChar char="Ø"/>
            </a:pPr>
            <a:r>
              <a:rPr lang="cs-CZ" b="1" dirty="0" smtClean="0"/>
              <a:t>zpracovává </a:t>
            </a:r>
            <a:r>
              <a:rPr lang="cs-CZ" b="1" dirty="0"/>
              <a:t>zprávu o vnitřním hodnocení kvality</a:t>
            </a:r>
            <a:r>
              <a:rPr lang="cs-CZ" dirty="0"/>
              <a:t> vzdělávací, tvůrčí a s nimi souvisejících činností veřejné vysoké školy a dodatky k této </a:t>
            </a:r>
            <a:r>
              <a:rPr lang="cs-CZ" dirty="0" smtClean="0"/>
              <a:t>zprávě </a:t>
            </a:r>
            <a:endParaRPr lang="cs-CZ" dirty="0"/>
          </a:p>
          <a:p>
            <a:pPr marL="720000">
              <a:buFont typeface="Wingdings" panose="05000000000000000000" pitchFamily="2" charset="2"/>
              <a:buChar char="Ø"/>
            </a:pPr>
            <a:r>
              <a:rPr lang="cs-CZ" b="1" dirty="0" smtClean="0"/>
              <a:t>vede </a:t>
            </a:r>
            <a:r>
              <a:rPr lang="cs-CZ" b="1" dirty="0"/>
              <a:t>průběžné záznamy o vnitřním hodnocení kvality </a:t>
            </a:r>
            <a:r>
              <a:rPr lang="cs-CZ" dirty="0"/>
              <a:t>vzdělávací, tvůrčí a s nimi souvisejících činností veřejné vysoké </a:t>
            </a:r>
            <a:r>
              <a:rPr lang="cs-CZ" dirty="0" smtClean="0"/>
              <a:t>školy</a:t>
            </a:r>
            <a:endParaRPr lang="cs-CZ" dirty="0"/>
          </a:p>
          <a:p>
            <a:pPr marL="720000">
              <a:buFont typeface="Wingdings" panose="05000000000000000000" pitchFamily="2" charset="2"/>
              <a:buChar char="Ø"/>
            </a:pPr>
            <a:r>
              <a:rPr lang="cs-CZ" b="1" dirty="0" smtClean="0">
                <a:solidFill>
                  <a:srgbClr val="C00000"/>
                </a:solidFill>
              </a:rPr>
              <a:t>vykonává </a:t>
            </a:r>
            <a:r>
              <a:rPr lang="cs-CZ" b="1" dirty="0">
                <a:solidFill>
                  <a:srgbClr val="C00000"/>
                </a:solidFill>
              </a:rPr>
              <a:t>další činnosti v rozsahu stanoveném statutem</a:t>
            </a:r>
            <a:r>
              <a:rPr lang="cs-CZ" dirty="0"/>
              <a:t> veřejné vysoké školy.</a:t>
            </a:r>
          </a:p>
          <a:p>
            <a:endParaRPr lang="cs-CZ" dirty="0"/>
          </a:p>
        </p:txBody>
      </p:sp>
    </p:spTree>
    <p:extLst>
      <p:ext uri="{BB962C8B-B14F-4D97-AF65-F5344CB8AC3E}">
        <p14:creationId xmlns:p14="http://schemas.microsoft.com/office/powerpoint/2010/main" val="23815826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70000" lnSpcReduction="20000"/>
          </a:bodyPr>
          <a:lstStyle/>
          <a:p>
            <a:pPr marL="0" indent="0">
              <a:buNone/>
            </a:pPr>
            <a:r>
              <a:rPr lang="cs-CZ" b="1" dirty="0">
                <a:solidFill>
                  <a:srgbClr val="418E96"/>
                </a:solidFill>
              </a:rPr>
              <a:t>Vnitřní předpisy</a:t>
            </a:r>
          </a:p>
          <a:p>
            <a:r>
              <a:rPr lang="cs-CZ" sz="2600" b="1" dirty="0" smtClean="0">
                <a:solidFill>
                  <a:srgbClr val="0070C0"/>
                </a:solidFill>
              </a:rPr>
              <a:t>Správní rada veřejné vysoké školy</a:t>
            </a:r>
          </a:p>
          <a:p>
            <a:r>
              <a:rPr lang="cs-CZ" sz="2600" b="1" dirty="0" smtClean="0">
                <a:solidFill>
                  <a:srgbClr val="FF0000"/>
                </a:solidFill>
              </a:rPr>
              <a:t>Statut správní rady, který schvaluje ministr,  upravuje volbu předsedy a místopředsedy správní rady a způsob jednání správní rady </a:t>
            </a:r>
          </a:p>
          <a:p>
            <a:pPr marL="720000">
              <a:buFont typeface="Wingdings" panose="05000000000000000000" pitchFamily="2" charset="2"/>
              <a:buChar char="Ø"/>
            </a:pPr>
            <a:r>
              <a:rPr lang="cs-CZ" sz="2600" b="1" dirty="0" smtClean="0"/>
              <a:t>jmenování členů správních rad </a:t>
            </a:r>
            <a:r>
              <a:rPr lang="cs-CZ" sz="2600" dirty="0" smtClean="0"/>
              <a:t>- doplněny profesní komory, organizace zaměstnavatelů, nebo dalších osob nebo orgánů vykonávajících nebo podporujících vzdělávací nebo tvůrčí činnost vysokých škol</a:t>
            </a:r>
          </a:p>
          <a:p>
            <a:pPr marL="720000">
              <a:buFont typeface="Wingdings" panose="05000000000000000000" pitchFamily="2" charset="2"/>
              <a:buChar char="Ø"/>
            </a:pPr>
            <a:r>
              <a:rPr lang="cs-CZ" sz="2600" dirty="0" smtClean="0"/>
              <a:t>jmenování nového člena správní rady pouze na </a:t>
            </a:r>
            <a:r>
              <a:rPr lang="cs-CZ" sz="2600" b="1" dirty="0" smtClean="0"/>
              <a:t>zbytek funkčního období</a:t>
            </a:r>
          </a:p>
          <a:p>
            <a:pPr marL="720000">
              <a:buFont typeface="Wingdings" panose="05000000000000000000" pitchFamily="2" charset="2"/>
              <a:buChar char="Ø"/>
            </a:pPr>
            <a:r>
              <a:rPr lang="cs-CZ" sz="2600" b="1" dirty="0" smtClean="0"/>
              <a:t>doplněny důvody zániku funkce </a:t>
            </a:r>
            <a:r>
              <a:rPr lang="cs-CZ" sz="2600" dirty="0" smtClean="0"/>
              <a:t>člena správní rady</a:t>
            </a:r>
          </a:p>
          <a:p>
            <a:pPr marL="0" indent="0">
              <a:buNone/>
            </a:pPr>
            <a:r>
              <a:rPr lang="cs-CZ" sz="2600" dirty="0" smtClean="0"/>
              <a:t>	1. uplynutím </a:t>
            </a:r>
            <a:r>
              <a:rPr lang="cs-CZ" sz="2600" dirty="0"/>
              <a:t>funkčního </a:t>
            </a:r>
            <a:r>
              <a:rPr lang="cs-CZ" sz="2600" dirty="0" smtClean="0"/>
              <a:t>období </a:t>
            </a:r>
            <a:endParaRPr lang="cs-CZ" sz="2600" dirty="0"/>
          </a:p>
          <a:p>
            <a:pPr marL="0" indent="0">
              <a:buNone/>
            </a:pPr>
            <a:r>
              <a:rPr lang="cs-CZ" sz="2600" dirty="0" smtClean="0"/>
              <a:t>	2. vzdáním </a:t>
            </a:r>
            <a:r>
              <a:rPr lang="cs-CZ" sz="2600" dirty="0"/>
              <a:t>se </a:t>
            </a:r>
            <a:r>
              <a:rPr lang="cs-CZ" sz="2600" dirty="0" smtClean="0"/>
              <a:t>funkce </a:t>
            </a:r>
            <a:endParaRPr lang="cs-CZ" sz="2600" dirty="0"/>
          </a:p>
          <a:p>
            <a:pPr marL="0" indent="0">
              <a:buNone/>
            </a:pPr>
            <a:r>
              <a:rPr lang="cs-CZ" sz="2600" dirty="0" smtClean="0"/>
              <a:t>	3. smrtí </a:t>
            </a:r>
            <a:r>
              <a:rPr lang="cs-CZ" sz="2600" dirty="0"/>
              <a:t>nebo dnem nabytí právní moci </a:t>
            </a:r>
            <a:r>
              <a:rPr lang="cs-CZ" sz="2600" dirty="0" smtClean="0"/>
              <a:t>rozhodnutí soudu o prohlášení </a:t>
            </a:r>
            <a:r>
              <a:rPr lang="cs-CZ" sz="2600" dirty="0"/>
              <a:t>za mrtvého nebo </a:t>
            </a:r>
            <a:r>
              <a:rPr lang="cs-CZ" sz="2600" dirty="0" smtClean="0"/>
              <a:t>nezvěstného</a:t>
            </a:r>
            <a:endParaRPr lang="cs-CZ" sz="2600" dirty="0"/>
          </a:p>
          <a:p>
            <a:pPr marL="0" indent="0">
              <a:buNone/>
            </a:pPr>
            <a:r>
              <a:rPr lang="cs-CZ" sz="2600" dirty="0" smtClean="0"/>
              <a:t>	4. dnem </a:t>
            </a:r>
            <a:r>
              <a:rPr lang="cs-CZ" sz="2600" dirty="0"/>
              <a:t>vzniku základního pracovněprávního </a:t>
            </a:r>
            <a:r>
              <a:rPr lang="cs-CZ" sz="2600" dirty="0" smtClean="0"/>
              <a:t>vztahu k</a:t>
            </a:r>
            <a:r>
              <a:rPr lang="cs-CZ" sz="2600" dirty="0"/>
              <a:t> dané veřejné vysoké </a:t>
            </a:r>
            <a:r>
              <a:rPr lang="cs-CZ" sz="2600" dirty="0" smtClean="0"/>
              <a:t>škole</a:t>
            </a:r>
            <a:endParaRPr lang="cs-CZ" sz="2600" dirty="0"/>
          </a:p>
          <a:p>
            <a:pPr marL="0" indent="0">
              <a:buNone/>
            </a:pPr>
            <a:r>
              <a:rPr lang="cs-CZ" dirty="0" smtClean="0"/>
              <a:t>	</a:t>
            </a:r>
          </a:p>
        </p:txBody>
      </p:sp>
    </p:spTree>
    <p:extLst>
      <p:ext uri="{BB962C8B-B14F-4D97-AF65-F5344CB8AC3E}">
        <p14:creationId xmlns:p14="http://schemas.microsoft.com/office/powerpoint/2010/main" val="18760532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Správní rada veřejné vysoké školy</a:t>
            </a:r>
          </a:p>
          <a:p>
            <a:r>
              <a:rPr lang="cs-CZ" dirty="0" smtClean="0"/>
              <a:t>	5. dnem </a:t>
            </a:r>
            <a:r>
              <a:rPr lang="cs-CZ" dirty="0"/>
              <a:t>nabytí právní moci </a:t>
            </a:r>
          </a:p>
          <a:p>
            <a:pPr marL="0" indent="0">
              <a:buNone/>
            </a:pPr>
            <a:r>
              <a:rPr lang="cs-CZ" dirty="0"/>
              <a:t>	rozhodnutí soudu, kterým byl člen správní rady veřejné vysoké školy </a:t>
            </a:r>
            <a:r>
              <a:rPr lang="cs-CZ" b="1" dirty="0"/>
              <a:t>odsouzen pro úmyslný trestný čin </a:t>
            </a:r>
            <a:r>
              <a:rPr lang="cs-CZ" dirty="0"/>
              <a:t>nebo kterým byl odsouzen k nepodmíněnému trestu odnětí svobody pro trestný čin spáchaný z nedbalosti,</a:t>
            </a:r>
          </a:p>
          <a:p>
            <a:pPr marL="0" indent="0">
              <a:buNone/>
            </a:pPr>
            <a:r>
              <a:rPr lang="cs-CZ" dirty="0"/>
              <a:t>	rozhodnutí soudu, kterým byla schválena </a:t>
            </a:r>
            <a:r>
              <a:rPr lang="cs-CZ" b="1" dirty="0"/>
              <a:t>dohoda o vině</a:t>
            </a:r>
            <a:r>
              <a:rPr lang="cs-CZ" dirty="0"/>
              <a:t> člena správní rady a trestu za jím spáchaný </a:t>
            </a:r>
            <a:r>
              <a:rPr lang="cs-CZ" b="1" dirty="0"/>
              <a:t>úmyslný trestný čin</a:t>
            </a:r>
            <a:r>
              <a:rPr lang="cs-CZ" dirty="0"/>
              <a:t>,  </a:t>
            </a:r>
          </a:p>
          <a:p>
            <a:pPr marL="0" indent="0">
              <a:buNone/>
            </a:pPr>
            <a:r>
              <a:rPr lang="cs-CZ" dirty="0"/>
              <a:t> 	rozhodnutí státního zástupce, kterým bylo podmíněně </a:t>
            </a:r>
            <a:r>
              <a:rPr lang="cs-CZ" b="1" dirty="0"/>
              <a:t>odloženo</a:t>
            </a:r>
            <a:r>
              <a:rPr lang="cs-CZ" dirty="0"/>
              <a:t> </a:t>
            </a:r>
            <a:r>
              <a:rPr lang="cs-CZ" b="1" dirty="0"/>
              <a:t>podání návrhu na potrestání </a:t>
            </a:r>
            <a:r>
              <a:rPr lang="cs-CZ" dirty="0"/>
              <a:t>člena správní rady za </a:t>
            </a:r>
            <a:r>
              <a:rPr lang="cs-CZ" b="1" dirty="0"/>
              <a:t>úmyslný trestný čin</a:t>
            </a:r>
            <a:r>
              <a:rPr lang="cs-CZ" dirty="0"/>
              <a:t>,  </a:t>
            </a:r>
          </a:p>
          <a:p>
            <a:pPr marL="0" indent="0">
              <a:buNone/>
            </a:pPr>
            <a:r>
              <a:rPr lang="cs-CZ" dirty="0"/>
              <a:t> 	rozhodnutí státního zástupce nebo soudu, kterým bylo podmíněně </a:t>
            </a:r>
            <a:r>
              <a:rPr lang="cs-CZ" b="1" dirty="0"/>
              <a:t>zastaveno trestní stíhání </a:t>
            </a:r>
            <a:r>
              <a:rPr lang="cs-CZ" dirty="0"/>
              <a:t>člena správní rady pro úmyslný </a:t>
            </a:r>
            <a:r>
              <a:rPr lang="cs-CZ" b="1" dirty="0"/>
              <a:t>trestný </a:t>
            </a:r>
            <a:r>
              <a:rPr lang="cs-CZ" dirty="0"/>
              <a:t>čin nebo kterým bylo v trestním řízení vedeném </a:t>
            </a:r>
            <a:r>
              <a:rPr lang="cs-CZ" b="1" dirty="0"/>
              <a:t>pro úmyslný </a:t>
            </a:r>
            <a:r>
              <a:rPr lang="cs-CZ" dirty="0"/>
              <a:t>trestný čin člena správní rady </a:t>
            </a:r>
            <a:r>
              <a:rPr lang="cs-CZ" b="1" dirty="0"/>
              <a:t>schváleno narovnání</a:t>
            </a:r>
            <a:r>
              <a:rPr lang="cs-CZ" dirty="0"/>
              <a:t>, nebo</a:t>
            </a:r>
          </a:p>
          <a:p>
            <a:pPr marL="0" indent="0">
              <a:buNone/>
            </a:pPr>
            <a:r>
              <a:rPr lang="cs-CZ" dirty="0"/>
              <a:t> 	6. rozhodnutí soudu, kterým byla </a:t>
            </a:r>
            <a:r>
              <a:rPr lang="cs-CZ" b="1" dirty="0"/>
              <a:t>omezena svéprávnost </a:t>
            </a:r>
            <a:r>
              <a:rPr lang="cs-CZ" dirty="0"/>
              <a:t>člena správní rady.</a:t>
            </a:r>
          </a:p>
          <a:p>
            <a:endParaRPr lang="cs-CZ" dirty="0"/>
          </a:p>
        </p:txBody>
      </p:sp>
    </p:spTree>
    <p:extLst>
      <p:ext uri="{BB962C8B-B14F-4D97-AF65-F5344CB8AC3E}">
        <p14:creationId xmlns:p14="http://schemas.microsoft.com/office/powerpoint/2010/main" val="10245619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Správní rada veřejné vysoké školy</a:t>
            </a:r>
          </a:p>
          <a:p>
            <a:pPr marL="720000">
              <a:buFont typeface="Wingdings" panose="05000000000000000000" pitchFamily="2" charset="2"/>
              <a:buChar char="Ø"/>
            </a:pPr>
            <a:r>
              <a:rPr lang="cs-CZ" sz="2400" dirty="0" smtClean="0"/>
              <a:t>Stanoveno, ve kterých případech </a:t>
            </a:r>
            <a:r>
              <a:rPr lang="cs-CZ" sz="2400" b="1" dirty="0" smtClean="0"/>
              <a:t>schvaluje návrhy správní rada až po jejich schválení akademickým senátem VVŠ (jde o schválení rozpočtu a strategického záměru)</a:t>
            </a:r>
          </a:p>
          <a:p>
            <a:pPr marL="720000">
              <a:buFont typeface="Wingdings" panose="05000000000000000000" pitchFamily="2" charset="2"/>
              <a:buChar char="Ø"/>
            </a:pPr>
            <a:r>
              <a:rPr lang="cs-CZ" sz="2400" dirty="0" smtClean="0"/>
              <a:t>o návrhu </a:t>
            </a:r>
            <a:r>
              <a:rPr lang="cs-CZ" sz="2400" b="1" dirty="0" smtClean="0"/>
              <a:t>musí rozhodnout do 2 týdnů </a:t>
            </a:r>
            <a:r>
              <a:rPr lang="cs-CZ" sz="2400" dirty="0" smtClean="0"/>
              <a:t>ode dne postoupení návrhu prostřednictvím rektora</a:t>
            </a:r>
          </a:p>
          <a:p>
            <a:pPr marL="720000">
              <a:buFont typeface="Wingdings" panose="05000000000000000000" pitchFamily="2" charset="2"/>
              <a:buChar char="Ø"/>
            </a:pPr>
            <a:r>
              <a:rPr lang="cs-CZ" sz="2400" dirty="0" smtClean="0"/>
              <a:t>v případě, že </a:t>
            </a:r>
            <a:r>
              <a:rPr lang="cs-CZ" sz="2400" b="1" dirty="0" smtClean="0"/>
              <a:t>nerozhodne</a:t>
            </a:r>
            <a:r>
              <a:rPr lang="cs-CZ" sz="2400" dirty="0" smtClean="0"/>
              <a:t>, platí, že návrh je </a:t>
            </a:r>
            <a:r>
              <a:rPr lang="cs-CZ" sz="2400" b="1" dirty="0" smtClean="0"/>
              <a:t>schválen</a:t>
            </a:r>
          </a:p>
          <a:p>
            <a:pPr marL="720000">
              <a:buFont typeface="Wingdings" panose="05000000000000000000" pitchFamily="2" charset="2"/>
              <a:buChar char="Ø"/>
            </a:pPr>
            <a:r>
              <a:rPr lang="cs-CZ" sz="2400" b="1" dirty="0" smtClean="0"/>
              <a:t>neschválení návrhu </a:t>
            </a:r>
            <a:r>
              <a:rPr lang="cs-CZ" sz="2400" dirty="0" smtClean="0"/>
              <a:t>– </a:t>
            </a:r>
            <a:r>
              <a:rPr lang="cs-CZ" sz="2400" b="1" dirty="0" smtClean="0"/>
              <a:t>návrh se vrací </a:t>
            </a:r>
            <a:r>
              <a:rPr lang="cs-CZ" sz="2400" dirty="0" smtClean="0"/>
              <a:t>akademickému senátu</a:t>
            </a:r>
          </a:p>
          <a:p>
            <a:pPr marL="720000">
              <a:buFont typeface="Wingdings" panose="05000000000000000000" pitchFamily="2" charset="2"/>
              <a:buChar char="Ø"/>
            </a:pPr>
            <a:r>
              <a:rPr lang="cs-CZ" sz="2400" b="1" dirty="0" smtClean="0"/>
              <a:t>nesouhlas s návrhem </a:t>
            </a:r>
            <a:r>
              <a:rPr lang="cs-CZ" sz="2400" dirty="0" smtClean="0"/>
              <a:t>– schválení 3/5 všech členů akademického senátu</a:t>
            </a:r>
          </a:p>
          <a:p>
            <a:pPr marL="720000">
              <a:buFont typeface="Wingdings" panose="05000000000000000000" pitchFamily="2" charset="2"/>
              <a:buChar char="Ø"/>
            </a:pPr>
            <a:r>
              <a:rPr lang="cs-CZ" sz="2400" dirty="0" smtClean="0"/>
              <a:t>Souhlas s návrhem – prostá většina hlasů akademického senátu</a:t>
            </a:r>
          </a:p>
          <a:p>
            <a:pPr marL="720000">
              <a:buFont typeface="Wingdings" panose="05000000000000000000" pitchFamily="2" charset="2"/>
              <a:buChar char="Ø"/>
            </a:pPr>
            <a:r>
              <a:rPr lang="cs-CZ" sz="2400" dirty="0" smtClean="0"/>
              <a:t>určení </a:t>
            </a:r>
            <a:r>
              <a:rPr lang="cs-CZ" sz="2400" dirty="0"/>
              <a:t>dne </a:t>
            </a:r>
            <a:r>
              <a:rPr lang="cs-CZ" sz="2400" b="1" dirty="0" smtClean="0">
                <a:solidFill>
                  <a:srgbClr val="C00000"/>
                </a:solidFill>
              </a:rPr>
              <a:t>postoupení návrhu </a:t>
            </a:r>
            <a:r>
              <a:rPr lang="cs-CZ" sz="2400" dirty="0" smtClean="0"/>
              <a:t>vymezí </a:t>
            </a:r>
            <a:r>
              <a:rPr lang="cs-CZ" sz="2400" b="1" dirty="0">
                <a:solidFill>
                  <a:srgbClr val="C00000"/>
                </a:solidFill>
              </a:rPr>
              <a:t>vnitřní předpis veřejné vysoké </a:t>
            </a:r>
            <a:r>
              <a:rPr lang="cs-CZ" sz="2400" b="1" dirty="0" smtClean="0">
                <a:solidFill>
                  <a:srgbClr val="C00000"/>
                </a:solidFill>
              </a:rPr>
              <a:t>školy</a:t>
            </a:r>
            <a:endParaRPr lang="cs-CZ" sz="2400" dirty="0"/>
          </a:p>
          <a:p>
            <a:endParaRPr lang="cs-CZ" dirty="0"/>
          </a:p>
        </p:txBody>
      </p:sp>
    </p:spTree>
    <p:extLst>
      <p:ext uri="{BB962C8B-B14F-4D97-AF65-F5344CB8AC3E}">
        <p14:creationId xmlns:p14="http://schemas.microsoft.com/office/powerpoint/2010/main" val="17652032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Správní rada veřejné vysoké školy</a:t>
            </a:r>
          </a:p>
          <a:p>
            <a:pPr marL="720000">
              <a:buFont typeface="Wingdings" panose="05000000000000000000" pitchFamily="2" charset="2"/>
              <a:buChar char="Ø"/>
            </a:pPr>
            <a:r>
              <a:rPr lang="cs-CZ" b="1" dirty="0" smtClean="0"/>
              <a:t>Posílení </a:t>
            </a:r>
            <a:r>
              <a:rPr lang="cs-CZ" b="1" dirty="0"/>
              <a:t>kompetence správní rady </a:t>
            </a:r>
            <a:r>
              <a:rPr lang="cs-CZ" dirty="0"/>
              <a:t>(po schválení v akademickém senátu VVŠ)</a:t>
            </a:r>
            <a:endParaRPr lang="cs-CZ" b="1" dirty="0" smtClean="0"/>
          </a:p>
          <a:p>
            <a:pPr marL="1080000">
              <a:buFont typeface="Wingdings" panose="05000000000000000000" pitchFamily="2" charset="2"/>
              <a:buChar char="v"/>
            </a:pPr>
            <a:r>
              <a:rPr lang="cs-CZ" b="1" dirty="0" smtClean="0"/>
              <a:t>projednává </a:t>
            </a:r>
            <a:r>
              <a:rPr lang="cs-CZ" b="1" dirty="0"/>
              <a:t>zprávu o vnitřním hodnocení kvality</a:t>
            </a:r>
            <a:r>
              <a:rPr lang="cs-CZ" dirty="0"/>
              <a:t> vzdělávací, tvůrčí a s nimi souvisejících činností veřejné vysoké školy, předloženou rektorem, a dodatky k této </a:t>
            </a:r>
            <a:r>
              <a:rPr lang="cs-CZ" dirty="0" smtClean="0"/>
              <a:t>zprávě </a:t>
            </a:r>
            <a:endParaRPr lang="cs-CZ" dirty="0"/>
          </a:p>
          <a:p>
            <a:pPr marL="1080000">
              <a:buFont typeface="Wingdings" panose="05000000000000000000" pitchFamily="2" charset="2"/>
              <a:buChar char="v"/>
            </a:pPr>
            <a:r>
              <a:rPr lang="cs-CZ" b="1" dirty="0" smtClean="0">
                <a:solidFill>
                  <a:srgbClr val="00B050"/>
                </a:solidFill>
              </a:rPr>
              <a:t>schvaluje </a:t>
            </a:r>
            <a:r>
              <a:rPr lang="cs-CZ" b="1" dirty="0">
                <a:solidFill>
                  <a:srgbClr val="00B050"/>
                </a:solidFill>
              </a:rPr>
              <a:t>rozpočet </a:t>
            </a:r>
            <a:r>
              <a:rPr lang="cs-CZ" b="1" dirty="0" smtClean="0"/>
              <a:t>(místo „vyjadřování se“) </a:t>
            </a:r>
            <a:r>
              <a:rPr lang="cs-CZ" dirty="0" smtClean="0"/>
              <a:t>veřejné </a:t>
            </a:r>
            <a:r>
              <a:rPr lang="cs-CZ" dirty="0"/>
              <a:t>vysoké školy, předložený </a:t>
            </a:r>
            <a:r>
              <a:rPr lang="cs-CZ" dirty="0" smtClean="0"/>
              <a:t>rektorem</a:t>
            </a:r>
            <a:endParaRPr lang="cs-CZ" dirty="0"/>
          </a:p>
          <a:p>
            <a:pPr marL="1080000">
              <a:buFont typeface="Wingdings" panose="05000000000000000000" pitchFamily="2" charset="2"/>
              <a:buChar char="v"/>
            </a:pPr>
            <a:r>
              <a:rPr lang="cs-CZ" dirty="0"/>
              <a:t>c) </a:t>
            </a:r>
            <a:r>
              <a:rPr lang="cs-CZ" b="1" dirty="0">
                <a:solidFill>
                  <a:srgbClr val="00B050"/>
                </a:solidFill>
              </a:rPr>
              <a:t>schvaluje strategický záměr</a:t>
            </a:r>
            <a:r>
              <a:rPr lang="cs-CZ" dirty="0">
                <a:solidFill>
                  <a:srgbClr val="00B050"/>
                </a:solidFill>
              </a:rPr>
              <a:t> </a:t>
            </a:r>
            <a:r>
              <a:rPr lang="cs-CZ" b="1" dirty="0"/>
              <a:t>(místo </a:t>
            </a:r>
            <a:r>
              <a:rPr lang="cs-CZ" b="1" dirty="0" smtClean="0"/>
              <a:t>„vyjadřování se“) </a:t>
            </a:r>
            <a:r>
              <a:rPr lang="cs-CZ" dirty="0" smtClean="0"/>
              <a:t>veřejné </a:t>
            </a:r>
            <a:r>
              <a:rPr lang="cs-CZ" dirty="0"/>
              <a:t>vysoké </a:t>
            </a:r>
            <a:r>
              <a:rPr lang="cs-CZ" dirty="0" smtClean="0"/>
              <a:t>školy</a:t>
            </a:r>
            <a:endParaRPr lang="cs-CZ" dirty="0"/>
          </a:p>
          <a:p>
            <a:pPr marL="1080000">
              <a:buFont typeface="Wingdings" panose="05000000000000000000" pitchFamily="2" charset="2"/>
              <a:buChar char="v"/>
            </a:pPr>
            <a:r>
              <a:rPr lang="cs-CZ" dirty="0"/>
              <a:t>d) </a:t>
            </a:r>
            <a:r>
              <a:rPr lang="cs-CZ" b="1" dirty="0"/>
              <a:t>projednává výroční zprávu </a:t>
            </a:r>
            <a:r>
              <a:rPr lang="cs-CZ" b="1" dirty="0" smtClean="0"/>
              <a:t>(místo „vyjadřování se“) </a:t>
            </a:r>
            <a:r>
              <a:rPr lang="cs-CZ" dirty="0" smtClean="0"/>
              <a:t>o </a:t>
            </a:r>
            <a:r>
              <a:rPr lang="cs-CZ" dirty="0"/>
              <a:t>činnosti a výroční zprávu o hospodaření veřejné vysoké školy, předložené </a:t>
            </a:r>
            <a:r>
              <a:rPr lang="cs-CZ" dirty="0" smtClean="0"/>
              <a:t>rektorem</a:t>
            </a:r>
            <a:endParaRPr lang="cs-CZ" dirty="0"/>
          </a:p>
          <a:p>
            <a:endParaRPr lang="cs-CZ" dirty="0"/>
          </a:p>
        </p:txBody>
      </p:sp>
    </p:spTree>
    <p:extLst>
      <p:ext uri="{BB962C8B-B14F-4D97-AF65-F5344CB8AC3E}">
        <p14:creationId xmlns:p14="http://schemas.microsoft.com/office/powerpoint/2010/main" val="26421765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b="1" dirty="0">
                <a:solidFill>
                  <a:srgbClr val="418E96"/>
                </a:solidFill>
              </a:rPr>
              <a:t>Vnitřní předpisy</a:t>
            </a:r>
          </a:p>
          <a:p>
            <a:r>
              <a:rPr lang="cs-CZ" sz="2400" b="1" dirty="0" smtClean="0">
                <a:solidFill>
                  <a:srgbClr val="0070C0"/>
                </a:solidFill>
              </a:rPr>
              <a:t>Nové povinnosti veřejné vysoké školy </a:t>
            </a:r>
          </a:p>
          <a:p>
            <a:pPr marL="720000">
              <a:buFont typeface="Wingdings" panose="05000000000000000000" pitchFamily="2" charset="2"/>
              <a:buChar char="Ø"/>
            </a:pPr>
            <a:r>
              <a:rPr lang="cs-CZ" sz="2400" dirty="0" smtClean="0"/>
              <a:t>provádět </a:t>
            </a:r>
            <a:r>
              <a:rPr lang="cs-CZ" sz="2400" b="1" dirty="0" smtClean="0"/>
              <a:t>vnitřní hodnocení kvality</a:t>
            </a:r>
            <a:r>
              <a:rPr lang="cs-CZ" sz="2400" dirty="0" smtClean="0"/>
              <a:t> vzdělávací, tvůrčí a s nimi souvisejících činností veřejné vysoké školy</a:t>
            </a:r>
          </a:p>
          <a:p>
            <a:pPr marL="720000">
              <a:buFont typeface="Wingdings" panose="05000000000000000000" pitchFamily="2" charset="2"/>
              <a:buChar char="Ø"/>
            </a:pPr>
            <a:r>
              <a:rPr lang="cs-CZ" sz="2400" b="1" dirty="0" smtClean="0"/>
              <a:t>zveřejňovat </a:t>
            </a:r>
            <a:r>
              <a:rPr lang="cs-CZ" sz="2400" dirty="0"/>
              <a:t>ve veřejné části svých internetových stránek </a:t>
            </a:r>
            <a:r>
              <a:rPr lang="cs-CZ" sz="2400" b="1" dirty="0">
                <a:solidFill>
                  <a:srgbClr val="C00000"/>
                </a:solidFill>
              </a:rPr>
              <a:t>registrované vnitřní předpisy veřejné vysoké školy </a:t>
            </a:r>
            <a:r>
              <a:rPr lang="cs-CZ" sz="2400" dirty="0"/>
              <a:t>včetně údajů o době jejich </a:t>
            </a:r>
            <a:r>
              <a:rPr lang="cs-CZ" sz="2400" b="1" dirty="0">
                <a:solidFill>
                  <a:srgbClr val="C00000"/>
                </a:solidFill>
              </a:rPr>
              <a:t>platnosti a účinnosti</a:t>
            </a:r>
            <a:r>
              <a:rPr lang="cs-CZ" sz="2400" dirty="0"/>
              <a:t>,</a:t>
            </a:r>
          </a:p>
          <a:p>
            <a:pPr marL="720000">
              <a:buFont typeface="Wingdings" panose="05000000000000000000" pitchFamily="2" charset="2"/>
              <a:buChar char="Ø"/>
            </a:pPr>
            <a:r>
              <a:rPr lang="cs-CZ" sz="2400" dirty="0" smtClean="0"/>
              <a:t>ve </a:t>
            </a:r>
            <a:r>
              <a:rPr lang="cs-CZ" sz="2400" dirty="0"/>
              <a:t>veřejné části svých internetových stránek zveřejňovat </a:t>
            </a:r>
            <a:r>
              <a:rPr lang="cs-CZ" sz="2400" b="1" dirty="0"/>
              <a:t>informace o omezení nebo odnětí institucionální akreditace</a:t>
            </a:r>
            <a:r>
              <a:rPr lang="cs-CZ" sz="2400" dirty="0"/>
              <a:t>, </a:t>
            </a:r>
            <a:r>
              <a:rPr lang="cs-CZ" sz="2400" b="1" dirty="0"/>
              <a:t>o omezení nebo zániku oprávnění uskutečňovat studijní program</a:t>
            </a:r>
            <a:r>
              <a:rPr lang="cs-CZ" sz="2400" dirty="0"/>
              <a:t>, </a:t>
            </a:r>
            <a:r>
              <a:rPr lang="cs-CZ" sz="2400" b="1" dirty="0"/>
              <a:t>o omezení nebo odnětí akreditace studijních programů a o pozastavení nebo odnětí akreditace habilitačního řízení</a:t>
            </a:r>
            <a:r>
              <a:rPr lang="cs-CZ" sz="2400" dirty="0"/>
              <a:t> nebo </a:t>
            </a:r>
            <a:r>
              <a:rPr lang="cs-CZ" sz="2400" b="1" dirty="0"/>
              <a:t>řízení ke jmenování </a:t>
            </a:r>
            <a:r>
              <a:rPr lang="cs-CZ" sz="2400" b="1" dirty="0" smtClean="0"/>
              <a:t>profesorem</a:t>
            </a:r>
            <a:endParaRPr lang="cs-CZ" sz="2400" dirty="0"/>
          </a:p>
          <a:p>
            <a:pPr marL="377100" indent="0">
              <a:buNone/>
            </a:pPr>
            <a:r>
              <a:rPr lang="cs-CZ" dirty="0" smtClean="0"/>
              <a:t> </a:t>
            </a:r>
            <a:endParaRPr lang="cs-CZ" dirty="0"/>
          </a:p>
        </p:txBody>
      </p:sp>
    </p:spTree>
    <p:extLst>
      <p:ext uri="{BB962C8B-B14F-4D97-AF65-F5344CB8AC3E}">
        <p14:creationId xmlns:p14="http://schemas.microsoft.com/office/powerpoint/2010/main" val="1992087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smtClean="0">
                <a:solidFill>
                  <a:srgbClr val="0070C0"/>
                </a:solidFill>
              </a:rPr>
              <a:t>Studijní programy</a:t>
            </a:r>
          </a:p>
          <a:p>
            <a:pPr>
              <a:buFont typeface="Wingdings" panose="05000000000000000000" pitchFamily="2" charset="2"/>
              <a:buChar char="Ø"/>
            </a:pPr>
            <a:r>
              <a:rPr lang="cs-CZ" sz="2400" dirty="0" smtClean="0"/>
              <a:t>za </a:t>
            </a:r>
            <a:r>
              <a:rPr lang="cs-CZ" sz="2400" b="1" dirty="0" smtClean="0"/>
              <a:t>akreditovaný studijní program</a:t>
            </a:r>
            <a:r>
              <a:rPr lang="cs-CZ" sz="2400" dirty="0" smtClean="0"/>
              <a:t> - i program uskutečňovaný v rámci akreditované </a:t>
            </a:r>
            <a:r>
              <a:rPr lang="cs-CZ" sz="2400" b="1" dirty="0" smtClean="0"/>
              <a:t>oblasti vzdělávání</a:t>
            </a:r>
          </a:p>
          <a:p>
            <a:pPr>
              <a:buFont typeface="Wingdings" panose="05000000000000000000" pitchFamily="2" charset="2"/>
              <a:buChar char="Ø"/>
            </a:pPr>
            <a:r>
              <a:rPr lang="cs-CZ" sz="2400" b="1" dirty="0" smtClean="0"/>
              <a:t>oblast vzdělávání </a:t>
            </a:r>
            <a:r>
              <a:rPr lang="cs-CZ" sz="2400" dirty="0" smtClean="0"/>
              <a:t>je definována v zákoně - § 44a</a:t>
            </a:r>
          </a:p>
          <a:p>
            <a:pPr>
              <a:buFont typeface="Wingdings" panose="05000000000000000000" pitchFamily="2" charset="2"/>
              <a:buChar char="Ø"/>
            </a:pPr>
            <a:r>
              <a:rPr lang="cs-CZ" sz="2400" b="1" dirty="0" smtClean="0"/>
              <a:t>vymezení</a:t>
            </a:r>
            <a:r>
              <a:rPr lang="cs-CZ" sz="2400" dirty="0" smtClean="0"/>
              <a:t> jednotlivých </a:t>
            </a:r>
            <a:r>
              <a:rPr lang="cs-CZ" sz="2400" b="1" dirty="0" smtClean="0"/>
              <a:t>oblastí vzdělávání </a:t>
            </a:r>
            <a:r>
              <a:rPr lang="cs-CZ" sz="2400" dirty="0" smtClean="0"/>
              <a:t>stanoví nařízení vlády </a:t>
            </a:r>
          </a:p>
          <a:p>
            <a:pPr>
              <a:buFont typeface="Wingdings" panose="05000000000000000000" pitchFamily="2" charset="2"/>
              <a:buChar char="Ø"/>
            </a:pPr>
            <a:r>
              <a:rPr lang="cs-CZ" sz="2400" dirty="0" smtClean="0"/>
              <a:t>musí být </a:t>
            </a:r>
            <a:r>
              <a:rPr lang="cs-CZ" sz="2400" b="1" dirty="0" smtClean="0"/>
              <a:t>určena oblast </a:t>
            </a:r>
            <a:r>
              <a:rPr lang="cs-CZ" sz="2400" dirty="0" smtClean="0"/>
              <a:t>(nebo oblasti), v rámci které má být studijní program uskutečňován, způsob zařazení do oblasti stanoví zákon	</a:t>
            </a:r>
          </a:p>
          <a:p>
            <a:pPr>
              <a:buFont typeface="Wingdings" panose="05000000000000000000" pitchFamily="2" charset="2"/>
              <a:buChar char="Ø"/>
            </a:pPr>
            <a:r>
              <a:rPr lang="cs-CZ" sz="2400" b="1" dirty="0" smtClean="0"/>
              <a:t>profil bakalářského nebo magisterského </a:t>
            </a:r>
            <a:r>
              <a:rPr lang="cs-CZ" sz="2400" dirty="0" smtClean="0"/>
              <a:t>studijního programu (profesně zaměřený nebo akademicky zaměřený)</a:t>
            </a:r>
          </a:p>
        </p:txBody>
      </p:sp>
    </p:spTree>
    <p:extLst>
      <p:ext uri="{BB962C8B-B14F-4D97-AF65-F5344CB8AC3E}">
        <p14:creationId xmlns:p14="http://schemas.microsoft.com/office/powerpoint/2010/main" val="207080032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předpisy</a:t>
            </a:r>
          </a:p>
          <a:p>
            <a:r>
              <a:rPr lang="cs-CZ" b="1" dirty="0">
                <a:solidFill>
                  <a:srgbClr val="0070C0"/>
                </a:solidFill>
              </a:rPr>
              <a:t>Studijní </a:t>
            </a:r>
            <a:r>
              <a:rPr lang="cs-CZ" b="1" dirty="0" smtClean="0">
                <a:solidFill>
                  <a:srgbClr val="0070C0"/>
                </a:solidFill>
              </a:rPr>
              <a:t>programy</a:t>
            </a:r>
          </a:p>
          <a:p>
            <a:pPr marL="720000">
              <a:buFont typeface="Wingdings" panose="05000000000000000000" pitchFamily="2" charset="2"/>
              <a:buChar char="Ø"/>
            </a:pPr>
            <a:r>
              <a:rPr lang="cs-CZ" sz="2400" b="1" dirty="0"/>
              <a:t>garant studijního programu </a:t>
            </a:r>
            <a:r>
              <a:rPr lang="cs-CZ" sz="2400" dirty="0"/>
              <a:t>– akademický pracovník , magisterský a doktorský studijní program – pouze docent, profesor nebo mimořádný </a:t>
            </a:r>
            <a:r>
              <a:rPr lang="cs-CZ" sz="2400" dirty="0" smtClean="0"/>
              <a:t>profesor</a:t>
            </a:r>
          </a:p>
          <a:p>
            <a:pPr marL="720000">
              <a:buFont typeface="Wingdings" panose="05000000000000000000" pitchFamily="2" charset="2"/>
              <a:buChar char="Ø"/>
            </a:pPr>
            <a:r>
              <a:rPr lang="cs-CZ" sz="2400" b="1" dirty="0"/>
              <a:t>garant doktorského studijního programu </a:t>
            </a:r>
            <a:r>
              <a:rPr lang="cs-CZ" sz="2400" dirty="0"/>
              <a:t>je zároveň p</a:t>
            </a:r>
            <a:r>
              <a:rPr lang="cs-CZ" sz="2400" b="1" dirty="0"/>
              <a:t>ředsedou</a:t>
            </a:r>
            <a:r>
              <a:rPr lang="cs-CZ" sz="2400" dirty="0"/>
              <a:t> </a:t>
            </a:r>
            <a:r>
              <a:rPr lang="cs-CZ" sz="2400" b="1" dirty="0"/>
              <a:t>oborové rady </a:t>
            </a:r>
          </a:p>
          <a:p>
            <a:pPr marL="720000">
              <a:buFont typeface="Wingdings" panose="05000000000000000000" pitchFamily="2" charset="2"/>
              <a:buChar char="Ø"/>
            </a:pPr>
            <a:r>
              <a:rPr lang="cs-CZ" sz="2400" b="1" dirty="0">
                <a:solidFill>
                  <a:srgbClr val="C00000"/>
                </a:solidFill>
              </a:rPr>
              <a:t>garant studijního programu </a:t>
            </a:r>
            <a:r>
              <a:rPr lang="cs-CZ" sz="2400" dirty="0">
                <a:solidFill>
                  <a:srgbClr val="C00000"/>
                </a:solidFill>
              </a:rPr>
              <a:t>– </a:t>
            </a:r>
            <a:r>
              <a:rPr lang="cs-CZ" sz="2400" b="1" dirty="0">
                <a:solidFill>
                  <a:srgbClr val="C00000"/>
                </a:solidFill>
              </a:rPr>
              <a:t>jmenován podle pravidel stanovených vnitřním předpisem</a:t>
            </a:r>
          </a:p>
          <a:p>
            <a:pPr marL="720000">
              <a:buFont typeface="Wingdings" panose="05000000000000000000" pitchFamily="2" charset="2"/>
              <a:buChar char="Ø"/>
            </a:pPr>
            <a:r>
              <a:rPr lang="cs-CZ" sz="2400" b="1" dirty="0"/>
              <a:t>spolupráce se zahraniční vysokou školou </a:t>
            </a:r>
            <a:r>
              <a:rPr lang="cs-CZ" sz="2400" dirty="0"/>
              <a:t>při uskutečňování studijního programu – blíže upraven obsah dohody </a:t>
            </a:r>
          </a:p>
          <a:p>
            <a:pPr marL="720000">
              <a:buFont typeface="Wingdings" panose="05000000000000000000" pitchFamily="2" charset="2"/>
              <a:buChar char="Ø"/>
            </a:pPr>
            <a:endParaRPr lang="cs-CZ" dirty="0"/>
          </a:p>
          <a:p>
            <a:pPr marL="720000">
              <a:buFont typeface="Wingdings" panose="05000000000000000000" pitchFamily="2" charset="2"/>
              <a:buChar char="Ø"/>
            </a:pPr>
            <a:endParaRPr lang="cs-CZ" dirty="0"/>
          </a:p>
        </p:txBody>
      </p:sp>
    </p:spTree>
    <p:extLst>
      <p:ext uri="{BB962C8B-B14F-4D97-AF65-F5344CB8AC3E}">
        <p14:creationId xmlns:p14="http://schemas.microsoft.com/office/powerpoint/2010/main" val="26810279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sz="2500" b="1" dirty="0" smtClean="0">
                <a:solidFill>
                  <a:srgbClr val="418E96"/>
                </a:solidFill>
              </a:rPr>
              <a:t>Přijetí novely</a:t>
            </a:r>
          </a:p>
          <a:p>
            <a:r>
              <a:rPr lang="cs-CZ" sz="2800" b="1" dirty="0" smtClean="0">
                <a:solidFill>
                  <a:srgbClr val="0070C0"/>
                </a:solidFill>
              </a:rPr>
              <a:t>Poslanecká sněmovna</a:t>
            </a:r>
          </a:p>
          <a:p>
            <a:pPr marL="900000" lvl="1">
              <a:buFont typeface="Wingdings" panose="05000000000000000000" pitchFamily="2" charset="2"/>
              <a:buChar char="Ø"/>
            </a:pPr>
            <a:r>
              <a:rPr lang="cs-CZ" sz="2800" dirty="0" smtClean="0"/>
              <a:t>27. ledna 2016</a:t>
            </a:r>
          </a:p>
          <a:p>
            <a:pPr marL="381150" lvl="1" indent="-342900">
              <a:buFont typeface="Arial" panose="020B0604020202020204" pitchFamily="34" charset="0"/>
              <a:buChar char="•"/>
            </a:pPr>
            <a:r>
              <a:rPr lang="cs-CZ" sz="2800" b="1" dirty="0" smtClean="0">
                <a:solidFill>
                  <a:srgbClr val="0070C0"/>
                </a:solidFill>
              </a:rPr>
              <a:t>Senát</a:t>
            </a:r>
          </a:p>
          <a:p>
            <a:pPr marL="900000" lvl="1">
              <a:buFont typeface="Wingdings" panose="05000000000000000000" pitchFamily="2" charset="2"/>
              <a:buChar char="Ø"/>
            </a:pPr>
            <a:r>
              <a:rPr lang="cs-CZ" sz="2800" dirty="0" smtClean="0"/>
              <a:t>2. března 2016</a:t>
            </a:r>
          </a:p>
          <a:p>
            <a:pPr marL="360000" lvl="1">
              <a:buFont typeface="Arial" panose="020B0604020202020204" pitchFamily="34" charset="0"/>
              <a:buChar char="•"/>
            </a:pPr>
            <a:r>
              <a:rPr lang="cs-CZ" sz="2800" b="1" dirty="0" smtClean="0">
                <a:solidFill>
                  <a:srgbClr val="0070C0"/>
                </a:solidFill>
              </a:rPr>
              <a:t>Prezident</a:t>
            </a:r>
          </a:p>
          <a:p>
            <a:pPr marL="900000" lvl="1">
              <a:buFont typeface="Wingdings" panose="05000000000000000000" pitchFamily="2" charset="2"/>
              <a:buChar char="Ø"/>
            </a:pPr>
            <a:r>
              <a:rPr lang="cs-CZ" sz="2800" dirty="0" smtClean="0"/>
              <a:t>11. března 2016</a:t>
            </a:r>
          </a:p>
          <a:p>
            <a:pPr lvl="1">
              <a:buFont typeface="Arial" panose="020B0604020202020204" pitchFamily="34" charset="0"/>
              <a:buChar char="•"/>
            </a:pPr>
            <a:r>
              <a:rPr lang="cs-CZ" sz="2800" b="1" dirty="0" smtClean="0">
                <a:solidFill>
                  <a:srgbClr val="0070C0"/>
                </a:solidFill>
              </a:rPr>
              <a:t>Zveřejnění</a:t>
            </a:r>
          </a:p>
          <a:p>
            <a:pPr marL="900000" lvl="1">
              <a:buFont typeface="Wingdings" panose="05000000000000000000" pitchFamily="2" charset="2"/>
              <a:buChar char="Ø"/>
            </a:pPr>
            <a:r>
              <a:rPr lang="cs-CZ" sz="2800" dirty="0" smtClean="0"/>
              <a:t>2. května 2016</a:t>
            </a:r>
          </a:p>
          <a:p>
            <a:pPr lvl="1">
              <a:buFont typeface="Arial" panose="020B0604020202020204" pitchFamily="34" charset="0"/>
              <a:buChar char="•"/>
            </a:pPr>
            <a:r>
              <a:rPr lang="cs-CZ" sz="2800" b="1" dirty="0" smtClean="0">
                <a:solidFill>
                  <a:srgbClr val="0070C0"/>
                </a:solidFill>
              </a:rPr>
              <a:t>Účinnost</a:t>
            </a:r>
          </a:p>
          <a:p>
            <a:pPr marL="900000" lvl="1">
              <a:buFont typeface="Wingdings" panose="05000000000000000000" pitchFamily="2" charset="2"/>
              <a:buChar char="Ø"/>
            </a:pPr>
            <a:r>
              <a:rPr lang="cs-CZ" sz="2800" b="1" dirty="0"/>
              <a:t> </a:t>
            </a:r>
            <a:r>
              <a:rPr lang="cs-CZ" sz="2800" dirty="0" smtClean="0"/>
              <a:t>1. září 2016</a:t>
            </a:r>
            <a:endParaRPr lang="cs-CZ" sz="2800" dirty="0"/>
          </a:p>
          <a:p>
            <a:pPr lvl="1"/>
            <a:endParaRPr lang="cs-CZ" dirty="0"/>
          </a:p>
        </p:txBody>
      </p:sp>
    </p:spTree>
    <p:extLst>
      <p:ext uri="{BB962C8B-B14F-4D97-AF65-F5344CB8AC3E}">
        <p14:creationId xmlns:p14="http://schemas.microsoft.com/office/powerpoint/2010/main" val="1558755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Studijní programy</a:t>
            </a:r>
          </a:p>
          <a:p>
            <a:pPr>
              <a:buFont typeface="Wingdings" panose="05000000000000000000" pitchFamily="2" charset="2"/>
              <a:buChar char="Ø"/>
            </a:pPr>
            <a:r>
              <a:rPr lang="cs-CZ" dirty="0" smtClean="0"/>
              <a:t>nově upravena povinnost vysoké školy  </a:t>
            </a:r>
            <a:r>
              <a:rPr lang="cs-CZ" b="1" dirty="0" smtClean="0"/>
              <a:t>vydat diplom o vykonání státní rigorózní zkoušky </a:t>
            </a:r>
            <a:r>
              <a:rPr lang="cs-CZ" dirty="0" smtClean="0"/>
              <a:t>absolventům magisterského studijního programu  po složení státní rigorózní zkoušky</a:t>
            </a:r>
          </a:p>
          <a:p>
            <a:pPr>
              <a:buFont typeface="Wingdings" panose="05000000000000000000" pitchFamily="2" charset="2"/>
              <a:buChar char="Ø"/>
            </a:pPr>
            <a:r>
              <a:rPr lang="cs-CZ" b="1" dirty="0" smtClean="0"/>
              <a:t>odložení zveřejnění bakalářské, diplomové, disertační a rigorózní práce</a:t>
            </a:r>
            <a:r>
              <a:rPr lang="cs-CZ" dirty="0" smtClean="0"/>
              <a:t> nebo jejich částí – po dobu trvání překážky, nejdéle na dobu 3 let</a:t>
            </a:r>
          </a:p>
          <a:p>
            <a:pPr>
              <a:buFont typeface="Wingdings" panose="05000000000000000000" pitchFamily="2" charset="2"/>
              <a:buChar char="Ø"/>
            </a:pPr>
            <a:r>
              <a:rPr lang="cs-CZ" b="1" dirty="0" smtClean="0"/>
              <a:t>informace o nezveřejnění </a:t>
            </a:r>
            <a:r>
              <a:rPr lang="cs-CZ" dirty="0" smtClean="0"/>
              <a:t>musí být zveřejněna na stejném místě, kde jsou zveřejňovány závěrečné práce</a:t>
            </a:r>
          </a:p>
          <a:p>
            <a:pPr>
              <a:buFont typeface="Wingdings" panose="05000000000000000000" pitchFamily="2" charset="2"/>
              <a:buChar char="Ø"/>
            </a:pPr>
            <a:r>
              <a:rPr lang="cs-CZ" b="1" dirty="0" smtClean="0"/>
              <a:t>disertační </a:t>
            </a:r>
            <a:r>
              <a:rPr lang="cs-CZ" b="1" dirty="0"/>
              <a:t>práci</a:t>
            </a:r>
            <a:r>
              <a:rPr lang="cs-CZ" dirty="0"/>
              <a:t> </a:t>
            </a:r>
            <a:r>
              <a:rPr lang="cs-CZ" dirty="0" smtClean="0"/>
              <a:t>se nezveřejňuje, </a:t>
            </a:r>
            <a:r>
              <a:rPr lang="cs-CZ" b="1" dirty="0" smtClean="0"/>
              <a:t>byla-li </a:t>
            </a:r>
            <a:r>
              <a:rPr lang="cs-CZ" b="1" dirty="0"/>
              <a:t>již zveřejněna jiným způsobem.</a:t>
            </a:r>
            <a:endParaRPr lang="cs-CZ" dirty="0"/>
          </a:p>
          <a:p>
            <a:pPr>
              <a:buFont typeface="Wingdings" panose="05000000000000000000" pitchFamily="2" charset="2"/>
              <a:buChar char="Ø"/>
            </a:pPr>
            <a:r>
              <a:rPr lang="cs-CZ" b="1" dirty="0" smtClean="0"/>
              <a:t>jeden výtisk práce </a:t>
            </a:r>
            <a:r>
              <a:rPr lang="cs-CZ" dirty="0" smtClean="0"/>
              <a:t>se zasílá k uchování na ministerstvo</a:t>
            </a:r>
            <a:endParaRPr lang="cs-CZ" dirty="0"/>
          </a:p>
        </p:txBody>
      </p:sp>
    </p:spTree>
    <p:extLst>
      <p:ext uri="{BB962C8B-B14F-4D97-AF65-F5344CB8AC3E}">
        <p14:creationId xmlns:p14="http://schemas.microsoft.com/office/powerpoint/2010/main" val="33425653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předpisy</a:t>
            </a:r>
          </a:p>
          <a:p>
            <a:r>
              <a:rPr lang="cs-CZ" b="1" dirty="0" smtClean="0">
                <a:solidFill>
                  <a:srgbClr val="0070C0"/>
                </a:solidFill>
              </a:rPr>
              <a:t>Neplatnost vykonání státní zkoušky nebo její součásti nebo obhajoby disertační práce</a:t>
            </a:r>
          </a:p>
          <a:p>
            <a:pPr marL="720000">
              <a:buFont typeface="Wingdings" panose="05000000000000000000" pitchFamily="2" charset="2"/>
              <a:buChar char="Ø"/>
            </a:pPr>
            <a:r>
              <a:rPr lang="cs-CZ" dirty="0" smtClean="0"/>
              <a:t>dříve pouze podle </a:t>
            </a:r>
            <a:r>
              <a:rPr lang="cs-CZ" b="1" dirty="0" smtClean="0"/>
              <a:t>§ 154 správního </a:t>
            </a:r>
            <a:r>
              <a:rPr lang="cs-CZ" dirty="0" smtClean="0"/>
              <a:t>řádu –jako </a:t>
            </a:r>
            <a:r>
              <a:rPr lang="cs-CZ" b="1" dirty="0" smtClean="0"/>
              <a:t>osvědčení </a:t>
            </a:r>
            <a:r>
              <a:rPr lang="cs-CZ" dirty="0" smtClean="0"/>
              <a:t>(držitel diplomu absolvoval studium ve studijním programu a získal tak vysokoškolské vzdělání a jaký titul ze zákona získal</a:t>
            </a:r>
          </a:p>
          <a:p>
            <a:pPr marL="720000">
              <a:buFont typeface="Wingdings" panose="05000000000000000000" pitchFamily="2" charset="2"/>
              <a:buChar char="Ø"/>
            </a:pPr>
            <a:r>
              <a:rPr lang="cs-CZ" dirty="0" smtClean="0"/>
              <a:t>používalo se proto ustanovení </a:t>
            </a:r>
            <a:r>
              <a:rPr lang="cs-CZ" b="1" dirty="0" smtClean="0"/>
              <a:t>části čtvrté správního řádu  </a:t>
            </a:r>
            <a:r>
              <a:rPr lang="cs-CZ" dirty="0" smtClean="0"/>
              <a:t>upravující </a:t>
            </a:r>
            <a:r>
              <a:rPr lang="cs-CZ" b="1" dirty="0" smtClean="0"/>
              <a:t>zrušení osvědčení</a:t>
            </a:r>
            <a:r>
              <a:rPr lang="cs-CZ" dirty="0" smtClean="0"/>
              <a:t>, které je v rozporu s právními předpisy a přiměřeně ustanovení </a:t>
            </a:r>
            <a:r>
              <a:rPr lang="cs-CZ" b="1" dirty="0" smtClean="0"/>
              <a:t>hlavy IX části druhé </a:t>
            </a:r>
            <a:r>
              <a:rPr lang="cs-CZ" dirty="0" smtClean="0"/>
              <a:t>správního řádu upravující přezkumné řízení</a:t>
            </a:r>
          </a:p>
          <a:p>
            <a:pPr marL="720000">
              <a:buFont typeface="Wingdings" panose="05000000000000000000" pitchFamily="2" charset="2"/>
              <a:buChar char="Ø"/>
            </a:pPr>
            <a:r>
              <a:rPr lang="cs-CZ" dirty="0" smtClean="0"/>
              <a:t>v řízení o neplatnosti </a:t>
            </a:r>
            <a:r>
              <a:rPr lang="cs-CZ" b="1" dirty="0" smtClean="0"/>
              <a:t>rozhoduje rektor</a:t>
            </a:r>
          </a:p>
          <a:p>
            <a:pPr marL="720000">
              <a:buFont typeface="Wingdings" panose="05000000000000000000" pitchFamily="2" charset="2"/>
              <a:buChar char="Ø"/>
            </a:pPr>
            <a:r>
              <a:rPr lang="cs-CZ" dirty="0" smtClean="0"/>
              <a:t>v důsledku </a:t>
            </a:r>
            <a:r>
              <a:rPr lang="cs-CZ" b="1" dirty="0" smtClean="0"/>
              <a:t>úmyslného trestného činu </a:t>
            </a:r>
            <a:r>
              <a:rPr lang="cs-CZ" dirty="0" smtClean="0"/>
              <a:t>došlo k nesplnění  podmínky stanovené zákonem, studijním programem nebo studijním a zkušebním řádem pro vykonání SZ nebo její součásti nebo obhajoby disertační práce</a:t>
            </a:r>
          </a:p>
          <a:p>
            <a:pPr>
              <a:buFont typeface="Wingdings" panose="05000000000000000000" pitchFamily="2" charset="2"/>
              <a:buChar char="Ø"/>
            </a:pPr>
            <a:endParaRPr lang="cs-CZ" dirty="0"/>
          </a:p>
        </p:txBody>
      </p:sp>
    </p:spTree>
    <p:extLst>
      <p:ext uri="{BB962C8B-B14F-4D97-AF65-F5344CB8AC3E}">
        <p14:creationId xmlns:p14="http://schemas.microsoft.com/office/powerpoint/2010/main" val="34311768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a:t>
            </a:r>
            <a:r>
              <a:rPr lang="cs-CZ" b="1" dirty="0" smtClean="0">
                <a:solidFill>
                  <a:srgbClr val="418E96"/>
                </a:solidFill>
              </a:rPr>
              <a:t>předpisy</a:t>
            </a:r>
          </a:p>
          <a:p>
            <a:r>
              <a:rPr lang="cs-CZ" b="1" dirty="0" smtClean="0">
                <a:solidFill>
                  <a:srgbClr val="0070C0"/>
                </a:solidFill>
              </a:rPr>
              <a:t>Neplatnost </a:t>
            </a:r>
            <a:r>
              <a:rPr lang="cs-CZ" b="1" dirty="0">
                <a:solidFill>
                  <a:srgbClr val="0070C0"/>
                </a:solidFill>
              </a:rPr>
              <a:t>vykonání státní zkoušky nebo její součásti nebo obhajoby disertační práce</a:t>
            </a:r>
          </a:p>
          <a:p>
            <a:pPr marL="0" indent="0">
              <a:buNone/>
            </a:pPr>
            <a:endParaRPr lang="cs-CZ" b="1" dirty="0">
              <a:solidFill>
                <a:srgbClr val="418E96"/>
              </a:solidFill>
            </a:endParaRPr>
          </a:p>
          <a:p>
            <a:pPr marL="720000">
              <a:buFont typeface="Wingdings" panose="05000000000000000000" pitchFamily="2" charset="2"/>
              <a:buChar char="Ø"/>
            </a:pPr>
            <a:r>
              <a:rPr lang="cs-CZ" dirty="0"/>
              <a:t>v důsledku </a:t>
            </a:r>
            <a:r>
              <a:rPr lang="cs-CZ" b="1" dirty="0"/>
              <a:t>úmyslného </a:t>
            </a:r>
            <a:r>
              <a:rPr lang="cs-CZ" b="1" dirty="0" smtClean="0"/>
              <a:t>neoprávněného užití díla </a:t>
            </a:r>
            <a:r>
              <a:rPr lang="cs-CZ" dirty="0" smtClean="0"/>
              <a:t>jiné osoby hrubě porušující právní předpisy upravující</a:t>
            </a:r>
            <a:r>
              <a:rPr lang="cs-CZ" b="1" dirty="0" smtClean="0"/>
              <a:t> ochranu duševního vlastnictví </a:t>
            </a:r>
            <a:r>
              <a:rPr lang="cs-CZ" dirty="0" smtClean="0"/>
              <a:t>došlo k nesplnění podmínky </a:t>
            </a:r>
            <a:r>
              <a:rPr lang="cs-CZ" dirty="0"/>
              <a:t>stanovené zákonem, studijním programem nebo studijním a zkušebním řádem pro vykonání SZ nebo její součásti nebo obhajoby disertační práce</a:t>
            </a:r>
            <a:endParaRPr lang="cs-CZ" b="1" dirty="0" smtClean="0"/>
          </a:p>
          <a:p>
            <a:pPr marL="720000">
              <a:buFont typeface="Wingdings" panose="05000000000000000000" pitchFamily="2" charset="2"/>
              <a:buChar char="Ø"/>
            </a:pPr>
            <a:endParaRPr lang="cs-CZ" b="1" dirty="0"/>
          </a:p>
          <a:p>
            <a:pPr marL="720000">
              <a:buFont typeface="Wingdings" panose="05000000000000000000" pitchFamily="2" charset="2"/>
              <a:buChar char="Ø"/>
            </a:pPr>
            <a:r>
              <a:rPr lang="cs-CZ" b="1" dirty="0" smtClean="0"/>
              <a:t> </a:t>
            </a:r>
            <a:r>
              <a:rPr lang="cs-CZ" dirty="0" smtClean="0"/>
              <a:t>v důsledku jiného </a:t>
            </a:r>
            <a:r>
              <a:rPr lang="cs-CZ" b="1" dirty="0" smtClean="0"/>
              <a:t>úmyslného jednání proti dobrým mravům (soustavné, opakované)  </a:t>
            </a:r>
            <a:r>
              <a:rPr lang="cs-CZ" dirty="0" smtClean="0"/>
              <a:t>došlo k nesplnění podmínky </a:t>
            </a:r>
            <a:r>
              <a:rPr lang="cs-CZ" dirty="0"/>
              <a:t>stanovené zákonem, studijním programem nebo studijním a zkušebním řádem pro vykonání SZ nebo její součásti nebo obhajoby disertační práce</a:t>
            </a:r>
          </a:p>
          <a:p>
            <a:endParaRPr lang="cs-CZ" b="1" dirty="0"/>
          </a:p>
          <a:p>
            <a:endParaRPr lang="cs-CZ" dirty="0"/>
          </a:p>
        </p:txBody>
      </p:sp>
    </p:spTree>
    <p:extLst>
      <p:ext uri="{BB962C8B-B14F-4D97-AF65-F5344CB8AC3E}">
        <p14:creationId xmlns:p14="http://schemas.microsoft.com/office/powerpoint/2010/main" val="26106453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smtClean="0">
                <a:solidFill>
                  <a:srgbClr val="0070C0"/>
                </a:solidFill>
              </a:rPr>
              <a:t>Neplatnost </a:t>
            </a:r>
            <a:r>
              <a:rPr lang="cs-CZ" b="1" dirty="0">
                <a:solidFill>
                  <a:srgbClr val="0070C0"/>
                </a:solidFill>
              </a:rPr>
              <a:t>vykonání státní zkoušky nebo její součásti nebo obhajoby disertační práce</a:t>
            </a:r>
          </a:p>
          <a:p>
            <a:pPr marL="720000">
              <a:buFont typeface="Wingdings" panose="05000000000000000000" pitchFamily="2" charset="2"/>
              <a:buChar char="Ø"/>
            </a:pPr>
            <a:r>
              <a:rPr lang="cs-CZ" dirty="0" smtClean="0"/>
              <a:t>řízení se zahajuje </a:t>
            </a:r>
            <a:r>
              <a:rPr lang="cs-CZ" b="1" dirty="0" smtClean="0"/>
              <a:t>z moci úřední </a:t>
            </a:r>
            <a:r>
              <a:rPr lang="cs-CZ" dirty="0" smtClean="0"/>
              <a:t>– rektorem</a:t>
            </a:r>
          </a:p>
          <a:p>
            <a:pPr marL="720000">
              <a:buFont typeface="Wingdings" panose="05000000000000000000" pitchFamily="2" charset="2"/>
              <a:buChar char="Ø"/>
            </a:pPr>
            <a:r>
              <a:rPr lang="cs-CZ" dirty="0" smtClean="0"/>
              <a:t>nejpozději </a:t>
            </a:r>
            <a:r>
              <a:rPr lang="cs-CZ" b="1" dirty="0" smtClean="0"/>
              <a:t>do 3 let od nabytí právní moci rozsudku</a:t>
            </a:r>
          </a:p>
          <a:p>
            <a:pPr marL="720000">
              <a:buFont typeface="Wingdings" panose="05000000000000000000" pitchFamily="2" charset="2"/>
              <a:buChar char="Ø"/>
            </a:pPr>
            <a:r>
              <a:rPr lang="cs-CZ" dirty="0" smtClean="0"/>
              <a:t>nejpozději </a:t>
            </a:r>
            <a:r>
              <a:rPr lang="cs-CZ" b="1" dirty="0" smtClean="0"/>
              <a:t>do 3 let od vykonání </a:t>
            </a:r>
            <a:r>
              <a:rPr lang="cs-CZ" b="1" dirty="0"/>
              <a:t>SZ </a:t>
            </a:r>
            <a:r>
              <a:rPr lang="cs-CZ" dirty="0"/>
              <a:t>nebo její součásti nebo obhajoby disertační </a:t>
            </a:r>
            <a:r>
              <a:rPr lang="cs-CZ" dirty="0" smtClean="0"/>
              <a:t>práce</a:t>
            </a:r>
          </a:p>
          <a:p>
            <a:pPr marL="720000">
              <a:buFont typeface="Wingdings" panose="05000000000000000000" pitchFamily="2" charset="2"/>
              <a:buChar char="Ø"/>
            </a:pPr>
            <a:r>
              <a:rPr lang="cs-CZ" dirty="0" smtClean="0"/>
              <a:t>neshledá-li rektor důvody – </a:t>
            </a:r>
            <a:r>
              <a:rPr lang="cs-CZ" b="1" dirty="0" smtClean="0"/>
              <a:t>řízení se zastaví</a:t>
            </a:r>
          </a:p>
          <a:p>
            <a:pPr marL="720000">
              <a:buFont typeface="Wingdings" panose="05000000000000000000" pitchFamily="2" charset="2"/>
              <a:buChar char="Ø"/>
            </a:pPr>
            <a:r>
              <a:rPr lang="cs-CZ" dirty="0" smtClean="0"/>
              <a:t>nezbytné pro rozhodnutí rektora – </a:t>
            </a:r>
            <a:r>
              <a:rPr lang="cs-CZ" b="1" dirty="0" smtClean="0"/>
              <a:t>stanovisko přezkumné komise</a:t>
            </a:r>
            <a:r>
              <a:rPr lang="cs-CZ" dirty="0" smtClean="0"/>
              <a:t> (jmenuje rektor,  1 z řad studentů)</a:t>
            </a:r>
          </a:p>
          <a:p>
            <a:pPr marL="720000">
              <a:buFont typeface="Wingdings" panose="05000000000000000000" pitchFamily="2" charset="2"/>
              <a:buChar char="Ø"/>
            </a:pPr>
            <a:r>
              <a:rPr lang="cs-CZ" b="1" dirty="0" smtClean="0">
                <a:solidFill>
                  <a:srgbClr val="C00000"/>
                </a:solidFill>
              </a:rPr>
              <a:t>podrobnosti o složení přezkumné komise stanoví vnitřní předpis vysoké školy</a:t>
            </a:r>
          </a:p>
          <a:p>
            <a:pPr marL="720000">
              <a:buFont typeface="Wingdings" panose="05000000000000000000" pitchFamily="2" charset="2"/>
              <a:buChar char="Ø"/>
            </a:pPr>
            <a:r>
              <a:rPr lang="cs-CZ" dirty="0" smtClean="0"/>
              <a:t>rozhodnutí </a:t>
            </a:r>
            <a:r>
              <a:rPr lang="cs-CZ" b="1" dirty="0" smtClean="0"/>
              <a:t>do 150 dnů </a:t>
            </a:r>
            <a:r>
              <a:rPr lang="cs-CZ" dirty="0" smtClean="0"/>
              <a:t>od zahájení řízení</a:t>
            </a:r>
          </a:p>
          <a:p>
            <a:pPr marL="720000">
              <a:buFont typeface="Wingdings" panose="05000000000000000000" pitchFamily="2" charset="2"/>
              <a:buChar char="Ø"/>
            </a:pPr>
            <a:r>
              <a:rPr lang="cs-CZ" dirty="0" smtClean="0"/>
              <a:t>přezkumná komise vydá stanovisko </a:t>
            </a:r>
            <a:r>
              <a:rPr lang="cs-CZ" b="1" dirty="0" smtClean="0"/>
              <a:t>do 90 dnů </a:t>
            </a:r>
            <a:r>
              <a:rPr lang="cs-CZ" dirty="0" smtClean="0"/>
              <a:t>ode dne, kdy o něj požádal rektor</a:t>
            </a:r>
          </a:p>
        </p:txBody>
      </p:sp>
    </p:spTree>
    <p:extLst>
      <p:ext uri="{BB962C8B-B14F-4D97-AF65-F5344CB8AC3E}">
        <p14:creationId xmlns:p14="http://schemas.microsoft.com/office/powerpoint/2010/main" val="284955301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neplatnost vykonání státní zkoušky nebo její součásti nebo obhajoby disertační práce</a:t>
            </a:r>
          </a:p>
          <a:p>
            <a:pPr marL="720000">
              <a:buFont typeface="Wingdings" panose="05000000000000000000" pitchFamily="2" charset="2"/>
              <a:buChar char="Ø"/>
            </a:pPr>
            <a:r>
              <a:rPr lang="cs-CZ" dirty="0" smtClean="0"/>
              <a:t>pokud </a:t>
            </a:r>
            <a:r>
              <a:rPr lang="cs-CZ" b="1" dirty="0"/>
              <a:t>rektor rozhodne jinak</a:t>
            </a:r>
            <a:r>
              <a:rPr lang="cs-CZ" dirty="0"/>
              <a:t>, než znělo stanovisko přezkumné komise, je povinen tuto skutečnost v rozhodnutí </a:t>
            </a:r>
            <a:r>
              <a:rPr lang="cs-CZ" dirty="0" smtClean="0"/>
              <a:t>odůvodnit</a:t>
            </a:r>
          </a:p>
          <a:p>
            <a:pPr marL="720000">
              <a:buFont typeface="Wingdings" panose="05000000000000000000" pitchFamily="2" charset="2"/>
              <a:buChar char="Ø"/>
            </a:pPr>
            <a:r>
              <a:rPr lang="cs-CZ" b="1" dirty="0" smtClean="0"/>
              <a:t>rozhodnutí rektora-konečné</a:t>
            </a:r>
            <a:r>
              <a:rPr lang="cs-CZ" dirty="0" smtClean="0"/>
              <a:t>, pouze žaloba ve správním soudnictví</a:t>
            </a:r>
          </a:p>
          <a:p>
            <a:pPr marL="720000">
              <a:buFont typeface="Wingdings" panose="05000000000000000000" pitchFamily="2" charset="2"/>
              <a:buChar char="Ø"/>
            </a:pPr>
            <a:r>
              <a:rPr lang="cs-CZ" dirty="0" smtClean="0"/>
              <a:t>osoba </a:t>
            </a:r>
            <a:r>
              <a:rPr lang="cs-CZ" b="1" dirty="0" smtClean="0"/>
              <a:t>pozbývá vysokoškolské vzdělání a příslušný titul</a:t>
            </a:r>
          </a:p>
          <a:p>
            <a:pPr marL="720000">
              <a:buFont typeface="Wingdings" panose="05000000000000000000" pitchFamily="2" charset="2"/>
              <a:buChar char="Ø"/>
            </a:pPr>
            <a:r>
              <a:rPr lang="cs-CZ" b="1" dirty="0" smtClean="0"/>
              <a:t>pozbývá platnost vysokoškolský diplom a dodatek k diplomu</a:t>
            </a:r>
          </a:p>
          <a:p>
            <a:pPr marL="720000">
              <a:buFont typeface="Wingdings" panose="05000000000000000000" pitchFamily="2" charset="2"/>
              <a:buChar char="Ø"/>
            </a:pPr>
            <a:r>
              <a:rPr lang="cs-CZ" b="1" dirty="0" smtClean="0"/>
              <a:t>vyloučení ze studia </a:t>
            </a:r>
            <a:r>
              <a:rPr lang="cs-CZ" dirty="0" smtClean="0"/>
              <a:t>ve studijním programu, do kterého došlo k přijetí na základě ukončení studia v předcházejícím programu</a:t>
            </a:r>
          </a:p>
          <a:p>
            <a:pPr marL="720000">
              <a:buFont typeface="Wingdings" panose="05000000000000000000" pitchFamily="2" charset="2"/>
              <a:buChar char="Ø"/>
            </a:pPr>
            <a:r>
              <a:rPr lang="cs-CZ" dirty="0" smtClean="0"/>
              <a:t>osoba se nestává opětovně s</a:t>
            </a:r>
            <a:r>
              <a:rPr lang="cs-CZ" b="1" dirty="0" smtClean="0"/>
              <a:t>tudentem</a:t>
            </a:r>
            <a:r>
              <a:rPr lang="cs-CZ" dirty="0" smtClean="0"/>
              <a:t>, může rozhodnutím získat </a:t>
            </a:r>
            <a:r>
              <a:rPr lang="cs-CZ" b="1" dirty="0" smtClean="0"/>
              <a:t>právo na zápis </a:t>
            </a:r>
            <a:r>
              <a:rPr lang="cs-CZ" dirty="0" smtClean="0"/>
              <a:t>do studia,</a:t>
            </a:r>
          </a:p>
          <a:p>
            <a:pPr marL="720000">
              <a:buFont typeface="Wingdings" panose="05000000000000000000" pitchFamily="2" charset="2"/>
              <a:buChar char="Ø"/>
            </a:pPr>
            <a:r>
              <a:rPr lang="cs-CZ" b="1" dirty="0" smtClean="0"/>
              <a:t>rozhodnutí</a:t>
            </a:r>
            <a:r>
              <a:rPr lang="cs-CZ" dirty="0" smtClean="0"/>
              <a:t> učiněná dotčenou osobou zůstávají </a:t>
            </a:r>
            <a:r>
              <a:rPr lang="cs-CZ" b="1" dirty="0" smtClean="0"/>
              <a:t>nedotčeny </a:t>
            </a:r>
          </a:p>
          <a:p>
            <a:pPr marL="720000">
              <a:buFont typeface="Wingdings" panose="05000000000000000000" pitchFamily="2" charset="2"/>
              <a:buChar char="Ø"/>
            </a:pPr>
            <a:r>
              <a:rPr lang="cs-CZ" dirty="0" smtClean="0"/>
              <a:t>povinnost vysoké školy </a:t>
            </a:r>
            <a:r>
              <a:rPr lang="cs-CZ" b="1" dirty="0" smtClean="0"/>
              <a:t>informovat uznávací orgán </a:t>
            </a:r>
            <a:r>
              <a:rPr lang="cs-CZ" dirty="0" smtClean="0"/>
              <a:t>v případě regulovaných povolání</a:t>
            </a:r>
            <a:endParaRPr lang="cs-CZ" dirty="0"/>
          </a:p>
          <a:p>
            <a:endParaRPr lang="cs-CZ" dirty="0"/>
          </a:p>
        </p:txBody>
      </p:sp>
    </p:spTree>
    <p:extLst>
      <p:ext uri="{BB962C8B-B14F-4D97-AF65-F5344CB8AC3E}">
        <p14:creationId xmlns:p14="http://schemas.microsoft.com/office/powerpoint/2010/main" val="9589396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marL="0" indent="0">
              <a:buNone/>
            </a:pPr>
            <a:r>
              <a:rPr lang="cs-CZ" b="1" dirty="0">
                <a:solidFill>
                  <a:srgbClr val="418E96"/>
                </a:solidFill>
              </a:rPr>
              <a:t>Vnitřní předpisy</a:t>
            </a:r>
          </a:p>
          <a:p>
            <a:pPr marL="0" indent="0" algn="just">
              <a:spcAft>
                <a:spcPts val="600"/>
              </a:spcAft>
              <a:buNone/>
            </a:pPr>
            <a:r>
              <a:rPr lang="cs-CZ" b="1" dirty="0" smtClean="0">
                <a:solidFill>
                  <a:srgbClr val="00B050"/>
                </a:solidFill>
              </a:rPr>
              <a:t>Dotazy</a:t>
            </a:r>
            <a:endParaRPr lang="cs-CZ" b="1" dirty="0">
              <a:solidFill>
                <a:srgbClr val="00B050"/>
              </a:solidFill>
            </a:endParaRPr>
          </a:p>
          <a:p>
            <a:pPr marL="720000" algn="just">
              <a:spcAft>
                <a:spcPts val="600"/>
              </a:spcAft>
              <a:buFont typeface="Wingdings" panose="05000000000000000000" pitchFamily="2" charset="2"/>
              <a:buChar char="Ø"/>
            </a:pPr>
            <a:r>
              <a:rPr lang="cs-CZ" b="1" dirty="0" smtClean="0">
                <a:solidFill>
                  <a:srgbClr val="00B050"/>
                </a:solidFill>
              </a:rPr>
              <a:t>Jak se postupuje v případě, kdy se zjistí, že existují důvody pro zahájení řízení o vyslovení neplatnosti vykonání státní zkoušky nebo její části, nebo obhajoby disertační práce po uplynutí 3 let od nabytí právní moci rozsudku, kterým byla uvedená osoba odsouzena za úmyslný trestný čin?</a:t>
            </a:r>
          </a:p>
          <a:p>
            <a:pPr marL="1080000" algn="just">
              <a:spcAft>
                <a:spcPts val="600"/>
              </a:spcAft>
              <a:buFont typeface="Wingdings" panose="05000000000000000000" pitchFamily="2" charset="2"/>
              <a:buChar char="v"/>
            </a:pPr>
            <a:r>
              <a:rPr lang="cs-CZ" b="1" i="1" dirty="0">
                <a:solidFill>
                  <a:srgbClr val="00B050"/>
                </a:solidFill>
              </a:rPr>
              <a:t>Postupuje se podle správního řádu</a:t>
            </a:r>
            <a:r>
              <a:rPr lang="cs-CZ" b="1" i="1" dirty="0" smtClean="0">
                <a:solidFill>
                  <a:srgbClr val="00B050"/>
                </a:solidFill>
              </a:rPr>
              <a:t>.</a:t>
            </a:r>
          </a:p>
          <a:p>
            <a:pPr marL="720000" algn="just">
              <a:spcAft>
                <a:spcPts val="600"/>
              </a:spcAft>
              <a:buFont typeface="Wingdings" panose="05000000000000000000" pitchFamily="2" charset="2"/>
              <a:buChar char="Ø"/>
            </a:pPr>
            <a:r>
              <a:rPr lang="cs-CZ" b="1" dirty="0" smtClean="0">
                <a:solidFill>
                  <a:srgbClr val="00B050"/>
                </a:solidFill>
              </a:rPr>
              <a:t>V případě, že osoba řádně ukončí např. navazující studijní program dříve, než uplynou 3 roky od řádného ukončení bakalářského studijního programu a rektor rozhodne o vyslovení neplatnosti státní zkoušky v bakalářském studijním programu, je neplatná i státní zkouška v navazujícím studijním programu?</a:t>
            </a:r>
            <a:endParaRPr lang="cs-CZ" b="1" dirty="0">
              <a:solidFill>
                <a:srgbClr val="00B050"/>
              </a:solidFill>
            </a:endParaRPr>
          </a:p>
          <a:p>
            <a:pPr marL="1080000" algn="just">
              <a:spcAft>
                <a:spcPts val="600"/>
              </a:spcAft>
              <a:buFont typeface="Wingdings" panose="05000000000000000000" pitchFamily="2" charset="2"/>
              <a:buChar char="v"/>
            </a:pPr>
            <a:r>
              <a:rPr lang="cs-CZ" b="1" i="1" dirty="0" smtClean="0">
                <a:solidFill>
                  <a:srgbClr val="00B050"/>
                </a:solidFill>
              </a:rPr>
              <a:t>Státní zkouška v navazujícím studijním programu je platná, muselo by být zahájeno řízení o neplatnosti státní zkoušky v navazujícím studijním programu podle zákona nebo po uplynutí 3 let podle správního řádu.</a:t>
            </a:r>
          </a:p>
          <a:p>
            <a:pPr marL="720000" algn="just">
              <a:spcAft>
                <a:spcPts val="600"/>
              </a:spcAft>
              <a:buFont typeface="Wingdings" panose="05000000000000000000" pitchFamily="2" charset="2"/>
              <a:buChar char="Ø"/>
            </a:pPr>
            <a:endParaRPr lang="cs-CZ" dirty="0"/>
          </a:p>
        </p:txBody>
      </p:sp>
    </p:spTree>
    <p:extLst>
      <p:ext uri="{BB962C8B-B14F-4D97-AF65-F5344CB8AC3E}">
        <p14:creationId xmlns:p14="http://schemas.microsoft.com/office/powerpoint/2010/main" val="42472917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smtClean="0">
                <a:solidFill>
                  <a:srgbClr val="0070C0"/>
                </a:solidFill>
              </a:rPr>
              <a:t>Rámcové </a:t>
            </a:r>
            <a:r>
              <a:rPr lang="cs-CZ" b="1" dirty="0">
                <a:solidFill>
                  <a:srgbClr val="0070C0"/>
                </a:solidFill>
              </a:rPr>
              <a:t>podmínky pro přijetí ke studiu a způsob podávání </a:t>
            </a:r>
            <a:r>
              <a:rPr lang="cs-CZ" b="1" dirty="0" smtClean="0">
                <a:solidFill>
                  <a:srgbClr val="0070C0"/>
                </a:solidFill>
              </a:rPr>
              <a:t>přihlášek</a:t>
            </a:r>
          </a:p>
          <a:p>
            <a:pPr marL="720000">
              <a:buFont typeface="Wingdings" panose="05000000000000000000" pitchFamily="2" charset="2"/>
              <a:buChar char="Ø"/>
            </a:pPr>
            <a:r>
              <a:rPr lang="cs-CZ" b="1" dirty="0" smtClean="0"/>
              <a:t>podmínkou přijetí </a:t>
            </a:r>
            <a:r>
              <a:rPr lang="cs-CZ" dirty="0" smtClean="0"/>
              <a:t>ke studiu v navazujícím studijním programu – </a:t>
            </a:r>
            <a:r>
              <a:rPr lang="cs-CZ" b="1" dirty="0" smtClean="0"/>
              <a:t>kterýkoliv typ  studijního programu </a:t>
            </a:r>
            <a:r>
              <a:rPr lang="cs-CZ" dirty="0" smtClean="0"/>
              <a:t>(nejenom bakalářský)</a:t>
            </a:r>
          </a:p>
          <a:p>
            <a:pPr marL="720000">
              <a:buFont typeface="Wingdings" panose="05000000000000000000" pitchFamily="2" charset="2"/>
              <a:buChar char="Ø"/>
            </a:pPr>
            <a:r>
              <a:rPr lang="cs-CZ" dirty="0" smtClean="0"/>
              <a:t> v bakalářském nebo nenavazujícím magisterském studijním programu </a:t>
            </a:r>
            <a:r>
              <a:rPr lang="cs-CZ" b="1" dirty="0" smtClean="0"/>
              <a:t>zahraniční středoškolské vzdělání potvrzené</a:t>
            </a:r>
            <a:endParaRPr lang="cs-CZ" dirty="0"/>
          </a:p>
          <a:p>
            <a:pPr marL="1080000">
              <a:buFont typeface="Wingdings" panose="05000000000000000000" pitchFamily="2" charset="2"/>
              <a:buChar char="v"/>
            </a:pPr>
            <a:r>
              <a:rPr lang="cs-CZ" b="1" dirty="0" smtClean="0"/>
              <a:t>dokladem o uznání rovnocennosti </a:t>
            </a:r>
            <a:r>
              <a:rPr lang="cs-CZ" dirty="0" smtClean="0"/>
              <a:t>nebo </a:t>
            </a:r>
          </a:p>
          <a:p>
            <a:pPr marL="1080000">
              <a:buFont typeface="Wingdings" panose="05000000000000000000" pitchFamily="2" charset="2"/>
              <a:buChar char="v"/>
            </a:pPr>
            <a:r>
              <a:rPr lang="cs-CZ" b="1" dirty="0" smtClean="0"/>
              <a:t>dokladem o Evropském ba</a:t>
            </a:r>
            <a:r>
              <a:rPr lang="cs-CZ" dirty="0" smtClean="0"/>
              <a:t>kalaureátu nebo </a:t>
            </a:r>
          </a:p>
          <a:p>
            <a:pPr marL="1080000">
              <a:buFont typeface="Wingdings" panose="05000000000000000000" pitchFamily="2" charset="2"/>
              <a:buChar char="v"/>
            </a:pPr>
            <a:r>
              <a:rPr lang="cs-CZ" b="1" dirty="0" smtClean="0"/>
              <a:t>zahraničním dokladem o zahraničním středoškolském vzdělání</a:t>
            </a:r>
            <a:r>
              <a:rPr lang="cs-CZ" dirty="0" smtClean="0"/>
              <a:t>, je-li podle </a:t>
            </a:r>
            <a:r>
              <a:rPr lang="cs-CZ" b="1" dirty="0" smtClean="0"/>
              <a:t>mezinárodních smlu</a:t>
            </a:r>
            <a:r>
              <a:rPr lang="cs-CZ" dirty="0" smtClean="0"/>
              <a:t>v rovnocenný bez dalšího postupu</a:t>
            </a:r>
          </a:p>
          <a:p>
            <a:pPr marL="1080000">
              <a:buFont typeface="Wingdings" panose="05000000000000000000" pitchFamily="2" charset="2"/>
              <a:buChar char="v"/>
            </a:pPr>
            <a:r>
              <a:rPr lang="cs-CZ" b="1" dirty="0" smtClean="0"/>
              <a:t>zahraničním dokladem o zahraničním středoškolském vzdělání </a:t>
            </a:r>
            <a:r>
              <a:rPr lang="cs-CZ" dirty="0" smtClean="0"/>
              <a:t>(ve středoškolském vzdělávacím programu opravňujícím vstup do bakalářského nebo magisterského studijního programu) + případně doplňující informace </a:t>
            </a:r>
          </a:p>
          <a:p>
            <a:pPr marL="1782900">
              <a:buFontTx/>
              <a:buChar char="-"/>
            </a:pPr>
            <a:r>
              <a:rPr lang="cs-CZ" b="1" dirty="0" smtClean="0">
                <a:solidFill>
                  <a:srgbClr val="00B050"/>
                </a:solidFill>
              </a:rPr>
              <a:t>vysoká škola musí mít institucionální akreditaci (min. 1 oblast) a </a:t>
            </a:r>
          </a:p>
          <a:p>
            <a:pPr marL="1782900">
              <a:buFontTx/>
              <a:buChar char="-"/>
            </a:pPr>
            <a:r>
              <a:rPr lang="cs-CZ" b="1" dirty="0" smtClean="0">
                <a:solidFill>
                  <a:srgbClr val="00B050"/>
                </a:solidFill>
              </a:rPr>
              <a:t>nemá pochybnosti  o dostatečné úrovni vzdělání </a:t>
            </a:r>
          </a:p>
          <a:p>
            <a:pPr>
              <a:buFont typeface="Wingdings" panose="05000000000000000000" pitchFamily="2" charset="2"/>
              <a:buChar char="v"/>
            </a:pPr>
            <a:endParaRPr lang="cs-CZ" b="1" dirty="0" smtClean="0">
              <a:solidFill>
                <a:srgbClr val="418E96"/>
              </a:solidFill>
            </a:endParaRPr>
          </a:p>
          <a:p>
            <a:pPr>
              <a:buFont typeface="Wingdings" panose="05000000000000000000" pitchFamily="2" charset="2"/>
              <a:buChar char="v"/>
            </a:pPr>
            <a:endParaRPr lang="cs-CZ" b="1" dirty="0">
              <a:solidFill>
                <a:srgbClr val="418E96"/>
              </a:solidFill>
            </a:endParaRPr>
          </a:p>
        </p:txBody>
      </p:sp>
    </p:spTree>
    <p:extLst>
      <p:ext uri="{BB962C8B-B14F-4D97-AF65-F5344CB8AC3E}">
        <p14:creationId xmlns:p14="http://schemas.microsoft.com/office/powerpoint/2010/main" val="244250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smtClean="0">
                <a:solidFill>
                  <a:srgbClr val="0070C0"/>
                </a:solidFill>
              </a:rPr>
              <a:t>Rámcové </a:t>
            </a:r>
            <a:r>
              <a:rPr lang="cs-CZ" b="1" dirty="0">
                <a:solidFill>
                  <a:srgbClr val="0070C0"/>
                </a:solidFill>
              </a:rPr>
              <a:t>podmínky pro přijetí ke studiu a způsob podávání přihlášek</a:t>
            </a:r>
          </a:p>
          <a:p>
            <a:pPr marL="720000">
              <a:buFont typeface="Wingdings" panose="05000000000000000000" pitchFamily="2" charset="2"/>
              <a:buChar char="Ø"/>
            </a:pPr>
            <a:r>
              <a:rPr lang="cs-CZ" dirty="0" smtClean="0"/>
              <a:t>přijetí </a:t>
            </a:r>
            <a:r>
              <a:rPr lang="cs-CZ" dirty="0"/>
              <a:t>do </a:t>
            </a:r>
            <a:r>
              <a:rPr lang="cs-CZ" b="1" dirty="0"/>
              <a:t>doktorského studijního programu </a:t>
            </a:r>
            <a:r>
              <a:rPr lang="cs-CZ" dirty="0"/>
              <a:t>nebo </a:t>
            </a:r>
            <a:r>
              <a:rPr lang="cs-CZ" b="1" dirty="0"/>
              <a:t>navazujícího magisterského </a:t>
            </a:r>
            <a:r>
              <a:rPr lang="cs-CZ" dirty="0"/>
              <a:t>studijního </a:t>
            </a:r>
            <a:r>
              <a:rPr lang="cs-CZ" dirty="0" smtClean="0"/>
              <a:t>programu</a:t>
            </a:r>
          </a:p>
          <a:p>
            <a:pPr marL="1080000">
              <a:buFont typeface="Wingdings" panose="05000000000000000000" pitchFamily="2" charset="2"/>
              <a:buChar char="v"/>
            </a:pPr>
            <a:r>
              <a:rPr lang="cs-CZ" b="1" dirty="0" smtClean="0"/>
              <a:t>dokladem </a:t>
            </a:r>
            <a:r>
              <a:rPr lang="cs-CZ" b="1" dirty="0"/>
              <a:t>o uznání zahraničního vysokoškolského vzdělání </a:t>
            </a:r>
            <a:r>
              <a:rPr lang="cs-CZ" dirty="0"/>
              <a:t>+ případně doplňující informace)</a:t>
            </a:r>
          </a:p>
          <a:p>
            <a:pPr marL="1080000">
              <a:buFont typeface="Wingdings" panose="05000000000000000000" pitchFamily="2" charset="2"/>
              <a:buChar char="v"/>
            </a:pPr>
            <a:r>
              <a:rPr lang="cs-CZ" b="1" dirty="0" smtClean="0"/>
              <a:t>zahraničním </a:t>
            </a:r>
            <a:r>
              <a:rPr lang="cs-CZ" b="1" dirty="0"/>
              <a:t>dokladem o zahraničním </a:t>
            </a:r>
            <a:r>
              <a:rPr lang="cs-CZ" b="1" dirty="0" smtClean="0"/>
              <a:t>vysokoškolském  </a:t>
            </a:r>
            <a:r>
              <a:rPr lang="cs-CZ" b="1" dirty="0"/>
              <a:t>vzdělání</a:t>
            </a:r>
            <a:r>
              <a:rPr lang="cs-CZ" dirty="0"/>
              <a:t>, je-li podle </a:t>
            </a:r>
            <a:r>
              <a:rPr lang="cs-CZ" b="1" dirty="0"/>
              <a:t>mezinárodních smlu</a:t>
            </a:r>
            <a:r>
              <a:rPr lang="cs-CZ" dirty="0"/>
              <a:t>v rovnocenný bez dalšího postupu</a:t>
            </a:r>
          </a:p>
          <a:p>
            <a:pPr marL="1080000">
              <a:buFont typeface="Wingdings" panose="05000000000000000000" pitchFamily="2" charset="2"/>
              <a:buChar char="v"/>
            </a:pPr>
            <a:r>
              <a:rPr lang="cs-CZ" b="1" dirty="0"/>
              <a:t>zahraničním dokladem o zahraničním </a:t>
            </a:r>
            <a:r>
              <a:rPr lang="cs-CZ" b="1" dirty="0" smtClean="0"/>
              <a:t>vysokoškolském vzdělání </a:t>
            </a:r>
            <a:r>
              <a:rPr lang="cs-CZ" dirty="0" smtClean="0"/>
              <a:t>(ve vysokoškolském  studijním programu opravňujícím </a:t>
            </a:r>
            <a:r>
              <a:rPr lang="cs-CZ" dirty="0"/>
              <a:t>vstup do </a:t>
            </a:r>
            <a:r>
              <a:rPr lang="cs-CZ" dirty="0" smtClean="0"/>
              <a:t>doktorského nebo navazujícího magisterského studijního programu + </a:t>
            </a:r>
            <a:r>
              <a:rPr lang="cs-CZ" dirty="0"/>
              <a:t>případně doplňující </a:t>
            </a:r>
            <a:r>
              <a:rPr lang="cs-CZ" dirty="0" smtClean="0"/>
              <a:t>informace</a:t>
            </a:r>
            <a:r>
              <a:rPr lang="cs-CZ" b="1" dirty="0">
                <a:solidFill>
                  <a:srgbClr val="0070C0"/>
                </a:solidFill>
              </a:rPr>
              <a:t> </a:t>
            </a:r>
            <a:endParaRPr lang="cs-CZ" b="1" dirty="0" smtClean="0">
              <a:solidFill>
                <a:srgbClr val="0070C0"/>
              </a:solidFill>
            </a:endParaRPr>
          </a:p>
          <a:p>
            <a:pPr marL="1782900">
              <a:buFontTx/>
              <a:buChar char="-"/>
            </a:pPr>
            <a:r>
              <a:rPr lang="cs-CZ" b="1" dirty="0" smtClean="0">
                <a:solidFill>
                  <a:srgbClr val="00B050"/>
                </a:solidFill>
              </a:rPr>
              <a:t>vysoká </a:t>
            </a:r>
            <a:r>
              <a:rPr lang="cs-CZ" b="1" dirty="0">
                <a:solidFill>
                  <a:srgbClr val="00B050"/>
                </a:solidFill>
              </a:rPr>
              <a:t>škola musí mít institucionální akreditaci (min. 1 oblast) a </a:t>
            </a:r>
          </a:p>
          <a:p>
            <a:pPr marL="1782900">
              <a:buFontTx/>
              <a:buChar char="-"/>
            </a:pPr>
            <a:r>
              <a:rPr lang="cs-CZ" b="1" dirty="0">
                <a:solidFill>
                  <a:srgbClr val="00B050"/>
                </a:solidFill>
              </a:rPr>
              <a:t>Nemá pochybnosti  o dostatečné úrovni vzdělání</a:t>
            </a:r>
            <a:endParaRPr lang="cs-CZ" dirty="0">
              <a:solidFill>
                <a:srgbClr val="00B050"/>
              </a:solidFill>
            </a:endParaRPr>
          </a:p>
        </p:txBody>
      </p:sp>
    </p:spTree>
    <p:extLst>
      <p:ext uri="{BB962C8B-B14F-4D97-AF65-F5344CB8AC3E}">
        <p14:creationId xmlns:p14="http://schemas.microsoft.com/office/powerpoint/2010/main" val="33467992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R</a:t>
            </a:r>
            <a:r>
              <a:rPr lang="cs-CZ" b="1" dirty="0" smtClean="0">
                <a:solidFill>
                  <a:srgbClr val="0070C0"/>
                </a:solidFill>
              </a:rPr>
              <a:t>ámcové </a:t>
            </a:r>
            <a:r>
              <a:rPr lang="cs-CZ" b="1" dirty="0">
                <a:solidFill>
                  <a:srgbClr val="0070C0"/>
                </a:solidFill>
              </a:rPr>
              <a:t>podmínky pro přijetí ke studiu a způsob podávání přihlášek</a:t>
            </a:r>
          </a:p>
          <a:p>
            <a:pPr marL="720000">
              <a:buFont typeface="Wingdings" panose="05000000000000000000" pitchFamily="2" charset="2"/>
              <a:buChar char="Ø"/>
            </a:pPr>
            <a:r>
              <a:rPr lang="cs-CZ" b="1" dirty="0" smtClean="0"/>
              <a:t>Zdravotní způsobilost </a:t>
            </a:r>
            <a:r>
              <a:rPr lang="cs-CZ" dirty="0" smtClean="0"/>
              <a:t>může být stanovena jako podmínka pro přijetí do konkrétního studijního programu, pokud to vyžaduje povaha studijního programu</a:t>
            </a:r>
          </a:p>
          <a:p>
            <a:pPr marL="1422900">
              <a:buFont typeface="Wingdings" panose="05000000000000000000" pitchFamily="2" charset="2"/>
              <a:buChar char="v"/>
            </a:pPr>
            <a:r>
              <a:rPr lang="cs-CZ" dirty="0" smtClean="0"/>
              <a:t>požadavek na  zdravotní způsobilosti </a:t>
            </a:r>
            <a:r>
              <a:rPr lang="cs-CZ" b="1" dirty="0" smtClean="0"/>
              <a:t>musí být zveřejněn v    dostatečném předstihu</a:t>
            </a:r>
            <a:r>
              <a:rPr lang="cs-CZ" dirty="0" smtClean="0"/>
              <a:t>, nejméně </a:t>
            </a:r>
            <a:r>
              <a:rPr lang="cs-CZ" b="1" dirty="0" smtClean="0"/>
              <a:t>4 měsíčním </a:t>
            </a:r>
            <a:r>
              <a:rPr lang="cs-CZ" dirty="0" smtClean="0"/>
              <a:t>jako ostatní údaje o přijímacím řízení-např. termín pro podávání přihlášky</a:t>
            </a:r>
          </a:p>
          <a:p>
            <a:pPr marL="1422900">
              <a:buFont typeface="Wingdings" panose="05000000000000000000" pitchFamily="2" charset="2"/>
              <a:buChar char="v"/>
            </a:pPr>
            <a:r>
              <a:rPr lang="cs-CZ" dirty="0" smtClean="0"/>
              <a:t>text zveřejněných </a:t>
            </a:r>
            <a:r>
              <a:rPr lang="cs-CZ" b="1" dirty="0" smtClean="0"/>
              <a:t>požadavků na zdravotní způsobilost předloží</a:t>
            </a:r>
            <a:r>
              <a:rPr lang="cs-CZ" dirty="0" smtClean="0"/>
              <a:t> </a:t>
            </a:r>
            <a:r>
              <a:rPr lang="cs-CZ" b="1" dirty="0" smtClean="0"/>
              <a:t>uchazeč poskytovateli zdravotních služeb </a:t>
            </a:r>
            <a:r>
              <a:rPr lang="cs-CZ" dirty="0" smtClean="0"/>
              <a:t>(registrující poskytovatel zdravotních služeb v oboru </a:t>
            </a:r>
            <a:r>
              <a:rPr lang="cs-CZ" b="1" dirty="0" smtClean="0"/>
              <a:t>všeobecné praktické lékařství</a:t>
            </a:r>
            <a:r>
              <a:rPr lang="cs-CZ" dirty="0" smtClean="0"/>
              <a:t>, nebo v oboru </a:t>
            </a:r>
            <a:r>
              <a:rPr lang="cs-CZ" b="1" dirty="0" smtClean="0"/>
              <a:t>praktické lékařství pro děti a dorost</a:t>
            </a:r>
            <a:r>
              <a:rPr lang="cs-CZ" dirty="0" smtClean="0"/>
              <a:t>, není-li uchazeč takto registrován, pak </a:t>
            </a:r>
            <a:r>
              <a:rPr lang="cs-CZ" b="1" dirty="0" smtClean="0"/>
              <a:t>kterýkoliv poskytovatel </a:t>
            </a:r>
            <a:r>
              <a:rPr lang="cs-CZ" dirty="0" smtClean="0"/>
              <a:t>v uvedených  oborech; v případě zaměření na sport nebo tělesnou výchovu vydává posudek poskytovatel v oboru </a:t>
            </a:r>
            <a:r>
              <a:rPr lang="cs-CZ" b="1" dirty="0" smtClean="0"/>
              <a:t>tělovýchovné lékařství </a:t>
            </a:r>
          </a:p>
        </p:txBody>
      </p:sp>
    </p:spTree>
    <p:extLst>
      <p:ext uri="{BB962C8B-B14F-4D97-AF65-F5344CB8AC3E}">
        <p14:creationId xmlns:p14="http://schemas.microsoft.com/office/powerpoint/2010/main" val="2161199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a:t>
            </a:r>
            <a:r>
              <a:rPr lang="cs-CZ" b="1" dirty="0" smtClean="0">
                <a:solidFill>
                  <a:srgbClr val="418E96"/>
                </a:solidFill>
              </a:rPr>
              <a:t>předpisy</a:t>
            </a:r>
          </a:p>
          <a:p>
            <a:r>
              <a:rPr lang="cs-CZ" b="1" dirty="0" smtClean="0">
                <a:solidFill>
                  <a:srgbClr val="0070C0"/>
                </a:solidFill>
              </a:rPr>
              <a:t>Rámcové </a:t>
            </a:r>
            <a:r>
              <a:rPr lang="cs-CZ" b="1" dirty="0">
                <a:solidFill>
                  <a:srgbClr val="0070C0"/>
                </a:solidFill>
              </a:rPr>
              <a:t>podmínky pro přijetí ke studiu a způsob podávání přihlášek</a:t>
            </a:r>
          </a:p>
          <a:p>
            <a:pPr marL="0" indent="0">
              <a:buNone/>
            </a:pPr>
            <a:endParaRPr lang="cs-CZ" b="1" dirty="0">
              <a:solidFill>
                <a:srgbClr val="418E96"/>
              </a:solidFill>
            </a:endParaRPr>
          </a:p>
          <a:p>
            <a:pPr marL="720000">
              <a:buFont typeface="Wingdings" panose="05000000000000000000" pitchFamily="2" charset="2"/>
              <a:buChar char="Ø"/>
            </a:pPr>
            <a:r>
              <a:rPr lang="cs-CZ" dirty="0"/>
              <a:t>rozhodnutí o přijetí ke studiu musí být </a:t>
            </a:r>
            <a:r>
              <a:rPr lang="cs-CZ" b="1" dirty="0"/>
              <a:t>vydáno do 30 dnů </a:t>
            </a:r>
            <a:r>
              <a:rPr lang="cs-CZ" dirty="0"/>
              <a:t>od ověření podmínek pro přijetí ke </a:t>
            </a:r>
            <a:r>
              <a:rPr lang="cs-CZ" dirty="0" smtClean="0"/>
              <a:t>studiu</a:t>
            </a:r>
          </a:p>
          <a:p>
            <a:endParaRPr lang="cs-CZ" dirty="0"/>
          </a:p>
        </p:txBody>
      </p:sp>
    </p:spTree>
    <p:extLst>
      <p:ext uri="{BB962C8B-B14F-4D97-AF65-F5344CB8AC3E}">
        <p14:creationId xmlns:p14="http://schemas.microsoft.com/office/powerpoint/2010/main" val="151244287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77500" lnSpcReduction="20000"/>
          </a:bodyPr>
          <a:lstStyle/>
          <a:p>
            <a:pPr marL="0" indent="0">
              <a:buNone/>
            </a:pPr>
            <a:r>
              <a:rPr lang="cs-CZ" b="1" dirty="0" smtClean="0">
                <a:solidFill>
                  <a:srgbClr val="418E96"/>
                </a:solidFill>
              </a:rPr>
              <a:t>Prováděcí předpisy</a:t>
            </a:r>
            <a:endParaRPr lang="cs-CZ" b="1" dirty="0">
              <a:solidFill>
                <a:srgbClr val="418E96"/>
              </a:solidFill>
            </a:endParaRPr>
          </a:p>
          <a:p>
            <a:endParaRPr lang="cs-CZ" sz="2800" b="1" dirty="0" smtClean="0"/>
          </a:p>
          <a:p>
            <a:r>
              <a:rPr lang="cs-CZ" sz="2800" b="1" dirty="0" smtClean="0">
                <a:solidFill>
                  <a:srgbClr val="0070C0"/>
                </a:solidFill>
              </a:rPr>
              <a:t>Návrh nařízení vlády o oblastech vzdělávání ve vysokém školství</a:t>
            </a:r>
          </a:p>
          <a:p>
            <a:r>
              <a:rPr lang="cs-CZ" sz="2800" b="1" dirty="0" smtClean="0">
                <a:solidFill>
                  <a:srgbClr val="0070C0"/>
                </a:solidFill>
              </a:rPr>
              <a:t>Nařízení vlády o standardech pro akreditace ve vysokém školství</a:t>
            </a:r>
          </a:p>
          <a:p>
            <a:r>
              <a:rPr lang="cs-CZ" sz="2800" b="1" dirty="0" smtClean="0">
                <a:solidFill>
                  <a:srgbClr val="0070C0"/>
                </a:solidFill>
              </a:rPr>
              <a:t>Návrh </a:t>
            </a:r>
            <a:r>
              <a:rPr lang="cs-CZ" sz="2800" b="1" dirty="0">
                <a:solidFill>
                  <a:srgbClr val="0070C0"/>
                </a:solidFill>
              </a:rPr>
              <a:t>vyhlášky o předávání statistických údajů vysokými školami</a:t>
            </a:r>
          </a:p>
          <a:p>
            <a:r>
              <a:rPr lang="cs-CZ" sz="2800" b="1" dirty="0">
                <a:solidFill>
                  <a:srgbClr val="0070C0"/>
                </a:solidFill>
              </a:rPr>
              <a:t>Návrh vyhlášky o předávání údajů do registru řízení o žádostech o uznání zahraničního vysokoškolského vzdělání </a:t>
            </a:r>
            <a:r>
              <a:rPr lang="cs-CZ" sz="2800" b="1" dirty="0" smtClean="0">
                <a:solidFill>
                  <a:srgbClr val="0070C0"/>
                </a:solidFill>
              </a:rPr>
              <a:t>a kvalifikace</a:t>
            </a:r>
          </a:p>
          <a:p>
            <a:r>
              <a:rPr lang="cs-CZ" sz="2800" b="1" dirty="0" smtClean="0">
                <a:solidFill>
                  <a:srgbClr val="0070C0"/>
                </a:solidFill>
              </a:rPr>
              <a:t>Návrh vyhlášky o předávání údajů do registru docentů, profesorů a mimořádných profesorů</a:t>
            </a:r>
            <a:endParaRPr lang="cs-CZ" sz="2800" b="1" dirty="0">
              <a:solidFill>
                <a:srgbClr val="0070C0"/>
              </a:solidFill>
            </a:endParaRPr>
          </a:p>
          <a:p>
            <a:endParaRPr lang="cs-CZ" sz="2800" b="1" dirty="0"/>
          </a:p>
          <a:p>
            <a:pPr marL="900000" lvl="1">
              <a:buFont typeface="Wingdings" panose="05000000000000000000" pitchFamily="2" charset="2"/>
              <a:buChar char="Ø"/>
            </a:pPr>
            <a:r>
              <a:rPr lang="cs-CZ" sz="2800" dirty="0" smtClean="0"/>
              <a:t>17. května 2016 </a:t>
            </a:r>
          </a:p>
          <a:p>
            <a:pPr marL="614250" lvl="1" indent="0">
              <a:buNone/>
            </a:pPr>
            <a:r>
              <a:rPr lang="cs-CZ" sz="2800" dirty="0" smtClean="0"/>
              <a:t>     jednání s reprezentacemi v Brně</a:t>
            </a:r>
            <a:endParaRPr lang="cs-CZ" sz="2800" b="1" dirty="0"/>
          </a:p>
          <a:p>
            <a:endParaRPr lang="cs-CZ" dirty="0"/>
          </a:p>
        </p:txBody>
      </p:sp>
    </p:spTree>
    <p:extLst>
      <p:ext uri="{BB962C8B-B14F-4D97-AF65-F5344CB8AC3E}">
        <p14:creationId xmlns:p14="http://schemas.microsoft.com/office/powerpoint/2010/main" val="7903621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předpisy</a:t>
            </a:r>
          </a:p>
          <a:p>
            <a:r>
              <a:rPr lang="cs-CZ" b="1" dirty="0" smtClean="0">
                <a:solidFill>
                  <a:srgbClr val="0070C0"/>
                </a:solidFill>
              </a:rPr>
              <a:t>Ukončení </a:t>
            </a:r>
            <a:r>
              <a:rPr lang="cs-CZ" b="1" dirty="0">
                <a:solidFill>
                  <a:srgbClr val="0070C0"/>
                </a:solidFill>
              </a:rPr>
              <a:t>studia</a:t>
            </a:r>
          </a:p>
          <a:p>
            <a:pPr marL="720000">
              <a:buFont typeface="Wingdings" panose="05000000000000000000" pitchFamily="2" charset="2"/>
              <a:buChar char="Ø"/>
            </a:pPr>
            <a:r>
              <a:rPr lang="cs-CZ" dirty="0"/>
              <a:t>upřesnění dne ukončení studia v souvislosti s </a:t>
            </a:r>
            <a:r>
              <a:rPr lang="cs-CZ" b="1" dirty="0"/>
              <a:t>institucionální </a:t>
            </a:r>
            <a:r>
              <a:rPr lang="cs-CZ" b="1" dirty="0" smtClean="0"/>
              <a:t>akreditací, </a:t>
            </a:r>
            <a:r>
              <a:rPr lang="cs-CZ" b="1" dirty="0"/>
              <a:t>neplatností vykonání státní zkoušky, </a:t>
            </a:r>
            <a:r>
              <a:rPr lang="cs-CZ" dirty="0"/>
              <a:t>nebo její části nebo obhajoby disertační práce</a:t>
            </a:r>
          </a:p>
          <a:p>
            <a:endParaRPr lang="cs-CZ" dirty="0"/>
          </a:p>
        </p:txBody>
      </p:sp>
    </p:spTree>
    <p:extLst>
      <p:ext uri="{BB962C8B-B14F-4D97-AF65-F5344CB8AC3E}">
        <p14:creationId xmlns:p14="http://schemas.microsoft.com/office/powerpoint/2010/main" val="313594952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rgbClr val="418E96"/>
                </a:solidFill>
              </a:rPr>
              <a:t>Vnitřní předpisy</a:t>
            </a:r>
          </a:p>
          <a:p>
            <a:r>
              <a:rPr lang="cs-CZ" b="1" dirty="0" smtClean="0">
                <a:solidFill>
                  <a:srgbClr val="0070C0"/>
                </a:solidFill>
              </a:rPr>
              <a:t>poplatky spojené se studiem</a:t>
            </a:r>
          </a:p>
          <a:p>
            <a:r>
              <a:rPr lang="cs-CZ" b="1" dirty="0" smtClean="0">
                <a:solidFill>
                  <a:srgbClr val="0070C0"/>
                </a:solidFill>
              </a:rPr>
              <a:t>poplatky za úkony spojené s posouzením splnění podmínek pro přijetí ke studiu (nejvýše 20 % základu) </a:t>
            </a:r>
          </a:p>
          <a:p>
            <a:r>
              <a:rPr lang="cs-CZ" b="1" dirty="0" smtClean="0">
                <a:solidFill>
                  <a:srgbClr val="0070C0"/>
                </a:solidFill>
              </a:rPr>
              <a:t>poplatky za úkony spojené s habilitačním řízením (nejvýše čtyřnásobek základu-zveřejnění na úřední desce)</a:t>
            </a:r>
          </a:p>
          <a:p>
            <a:r>
              <a:rPr lang="cs-CZ" b="1" dirty="0" smtClean="0">
                <a:solidFill>
                  <a:srgbClr val="0070C0"/>
                </a:solidFill>
              </a:rPr>
              <a:t>poplatky za úkony spojené s řízením je jmenování </a:t>
            </a:r>
            <a:r>
              <a:rPr lang="cs-CZ" b="1" dirty="0">
                <a:solidFill>
                  <a:srgbClr val="0070C0"/>
                </a:solidFill>
              </a:rPr>
              <a:t>profesorem (nejvýše </a:t>
            </a:r>
            <a:r>
              <a:rPr lang="cs-CZ" b="1" dirty="0" smtClean="0">
                <a:solidFill>
                  <a:srgbClr val="0070C0"/>
                </a:solidFill>
              </a:rPr>
              <a:t>šestinásobek </a:t>
            </a:r>
            <a:r>
              <a:rPr lang="cs-CZ" b="1" dirty="0">
                <a:solidFill>
                  <a:srgbClr val="0070C0"/>
                </a:solidFill>
              </a:rPr>
              <a:t>základu-zveřejnění na úřední desce</a:t>
            </a:r>
            <a:r>
              <a:rPr lang="cs-CZ" b="1" dirty="0" smtClean="0">
                <a:solidFill>
                  <a:srgbClr val="0070C0"/>
                </a:solidFill>
              </a:rPr>
              <a:t>)</a:t>
            </a:r>
          </a:p>
          <a:p>
            <a:r>
              <a:rPr lang="cs-CZ" b="1" dirty="0" smtClean="0">
                <a:solidFill>
                  <a:srgbClr val="0070C0"/>
                </a:solidFill>
              </a:rPr>
              <a:t>poplatky za úkony spojené s řízením o žádosti o uznání zahraničního vysokoškolského vzdělání a kvalifikace (3000 Kč)</a:t>
            </a:r>
          </a:p>
          <a:p>
            <a:pPr marL="720000">
              <a:buFont typeface="Wingdings" panose="05000000000000000000" pitchFamily="2" charset="2"/>
              <a:buChar char="Ø"/>
            </a:pPr>
            <a:r>
              <a:rPr lang="cs-CZ" dirty="0"/>
              <a:t>nejde o </a:t>
            </a:r>
            <a:r>
              <a:rPr lang="cs-CZ" b="1" dirty="0"/>
              <a:t>správní poplatky</a:t>
            </a:r>
          </a:p>
          <a:p>
            <a:r>
              <a:rPr lang="cs-CZ" b="1" dirty="0" smtClean="0">
                <a:solidFill>
                  <a:srgbClr val="0070C0"/>
                </a:solidFill>
              </a:rPr>
              <a:t>správní poplatek, jeli žádost o </a:t>
            </a:r>
            <a:r>
              <a:rPr lang="cs-CZ" b="1" dirty="0">
                <a:solidFill>
                  <a:srgbClr val="0070C0"/>
                </a:solidFill>
              </a:rPr>
              <a:t>uznání zahraničního </a:t>
            </a:r>
            <a:r>
              <a:rPr lang="cs-CZ" b="1" dirty="0" smtClean="0">
                <a:solidFill>
                  <a:srgbClr val="0070C0"/>
                </a:solidFill>
              </a:rPr>
              <a:t>vysokoškolského </a:t>
            </a:r>
            <a:r>
              <a:rPr lang="cs-CZ" b="1" dirty="0">
                <a:solidFill>
                  <a:srgbClr val="0070C0"/>
                </a:solidFill>
              </a:rPr>
              <a:t>vzdělání a kvalifikace </a:t>
            </a:r>
            <a:r>
              <a:rPr lang="cs-CZ" b="1" dirty="0" smtClean="0">
                <a:solidFill>
                  <a:srgbClr val="0070C0"/>
                </a:solidFill>
              </a:rPr>
              <a:t>podána MŠMT (3000 </a:t>
            </a:r>
            <a:r>
              <a:rPr lang="cs-CZ" b="1" dirty="0">
                <a:solidFill>
                  <a:srgbClr val="0070C0"/>
                </a:solidFill>
              </a:rPr>
              <a:t>Kč</a:t>
            </a:r>
            <a:r>
              <a:rPr lang="cs-CZ" b="1" dirty="0" smtClean="0">
                <a:solidFill>
                  <a:srgbClr val="0070C0"/>
                </a:solidFill>
              </a:rPr>
              <a:t>)</a:t>
            </a:r>
            <a:endParaRPr lang="cs-CZ" dirty="0"/>
          </a:p>
          <a:p>
            <a:endParaRPr lang="cs-CZ" dirty="0"/>
          </a:p>
        </p:txBody>
      </p:sp>
    </p:spTree>
    <p:extLst>
      <p:ext uri="{BB962C8B-B14F-4D97-AF65-F5344CB8AC3E}">
        <p14:creationId xmlns:p14="http://schemas.microsoft.com/office/powerpoint/2010/main" val="193058663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b="1" dirty="0">
                <a:solidFill>
                  <a:srgbClr val="418E96"/>
                </a:solidFill>
              </a:rPr>
              <a:t>Vnitřní předpisy</a:t>
            </a:r>
          </a:p>
          <a:p>
            <a:r>
              <a:rPr lang="cs-CZ" b="1" dirty="0" smtClean="0">
                <a:solidFill>
                  <a:srgbClr val="0070C0"/>
                </a:solidFill>
              </a:rPr>
              <a:t>Poplatky spojené se studiem</a:t>
            </a:r>
          </a:p>
          <a:p>
            <a:pPr marL="720000">
              <a:buFont typeface="Wingdings" panose="05000000000000000000" pitchFamily="2" charset="2"/>
              <a:buChar char="Ø"/>
            </a:pPr>
            <a:r>
              <a:rPr lang="cs-CZ" b="1" dirty="0" smtClean="0"/>
              <a:t>započítávání dřívějšího neúspěšného studia </a:t>
            </a:r>
            <a:r>
              <a:rPr lang="cs-CZ" dirty="0" smtClean="0"/>
              <a:t>v bakalářských a magisterských studijních programech </a:t>
            </a:r>
          </a:p>
          <a:p>
            <a:pPr marL="720000" indent="0">
              <a:buNone/>
            </a:pPr>
            <a:r>
              <a:rPr lang="cs-CZ" dirty="0" smtClean="0"/>
              <a:t>	– </a:t>
            </a:r>
            <a:r>
              <a:rPr lang="cs-CZ" b="1" dirty="0" smtClean="0"/>
              <a:t>nezapočítává se </a:t>
            </a:r>
            <a:r>
              <a:rPr lang="cs-CZ" dirty="0" smtClean="0"/>
              <a:t>pokud dojde k řádnému ukončení stejného 		</a:t>
            </a:r>
            <a:r>
              <a:rPr lang="cs-CZ" b="1" dirty="0" smtClean="0">
                <a:solidFill>
                  <a:srgbClr val="00B050"/>
                </a:solidFill>
              </a:rPr>
              <a:t>typu</a:t>
            </a:r>
            <a:r>
              <a:rPr lang="cs-CZ" dirty="0" smtClean="0"/>
              <a:t> studijního programu</a:t>
            </a:r>
          </a:p>
          <a:p>
            <a:pPr marL="720000">
              <a:buFont typeface="Wingdings" panose="05000000000000000000" pitchFamily="2" charset="2"/>
              <a:buChar char="Ø"/>
            </a:pPr>
            <a:r>
              <a:rPr lang="cs-CZ" b="1" dirty="0" smtClean="0"/>
              <a:t>zrušeny poplatky </a:t>
            </a:r>
            <a:r>
              <a:rPr lang="cs-CZ" dirty="0" smtClean="0"/>
              <a:t>za studium absolventů bakalářského a magisterského studijního programu</a:t>
            </a:r>
          </a:p>
          <a:p>
            <a:pPr marL="720000">
              <a:buFont typeface="Wingdings" panose="05000000000000000000" pitchFamily="2" charset="2"/>
              <a:buChar char="Ø"/>
            </a:pPr>
            <a:r>
              <a:rPr lang="cs-CZ" dirty="0" smtClean="0"/>
              <a:t>zavedení </a:t>
            </a:r>
            <a:r>
              <a:rPr lang="cs-CZ" b="1" dirty="0" smtClean="0"/>
              <a:t>poplatku za úkony spojené s přijímacím řízením  </a:t>
            </a:r>
            <a:r>
              <a:rPr lang="cs-CZ" dirty="0" smtClean="0"/>
              <a:t>i v bakalářských, magisterských a doktorských studijních programech uskutečňovaných </a:t>
            </a:r>
            <a:r>
              <a:rPr lang="cs-CZ" b="1" dirty="0" smtClean="0"/>
              <a:t>v cizím jazyce</a:t>
            </a:r>
          </a:p>
          <a:p>
            <a:pPr marL="720000">
              <a:buFont typeface="Wingdings" panose="05000000000000000000" pitchFamily="2" charset="2"/>
              <a:buChar char="Ø"/>
            </a:pPr>
            <a:r>
              <a:rPr lang="cs-CZ" b="1" dirty="0" smtClean="0">
                <a:solidFill>
                  <a:srgbClr val="C00000"/>
                </a:solidFill>
              </a:rPr>
              <a:t>statut vysoké školy stanoví pouze pravidla pro stanovení výše poplatku za studium  </a:t>
            </a:r>
          </a:p>
          <a:p>
            <a:pPr marL="720000">
              <a:buFont typeface="Wingdings" panose="05000000000000000000" pitchFamily="2" charset="2"/>
              <a:buChar char="Ø"/>
            </a:pPr>
            <a:r>
              <a:rPr lang="cs-CZ" b="1" dirty="0" smtClean="0"/>
              <a:t>výše poplatku </a:t>
            </a:r>
            <a:r>
              <a:rPr lang="cs-CZ" dirty="0" smtClean="0"/>
              <a:t>za studium musí být </a:t>
            </a:r>
            <a:r>
              <a:rPr lang="cs-CZ" b="1" dirty="0" smtClean="0"/>
              <a:t>zveřejněna</a:t>
            </a:r>
            <a:r>
              <a:rPr lang="cs-CZ" dirty="0" smtClean="0"/>
              <a:t> na internetu nejpozději poslední den stanovený pro podávání přihlášky ke studiu</a:t>
            </a:r>
          </a:p>
          <a:p>
            <a:pPr marL="720000">
              <a:buFont typeface="Wingdings" panose="05000000000000000000" pitchFamily="2" charset="2"/>
              <a:buChar char="Ø"/>
            </a:pPr>
            <a:r>
              <a:rPr lang="cs-CZ" b="1" dirty="0" smtClean="0"/>
              <a:t>zveřejnění </a:t>
            </a:r>
            <a:r>
              <a:rPr lang="cs-CZ" dirty="0" smtClean="0"/>
              <a:t>výše poplatku za studium je podmínkou pro jeho zvýšení</a:t>
            </a:r>
          </a:p>
          <a:p>
            <a:endParaRPr lang="cs-CZ" dirty="0"/>
          </a:p>
        </p:txBody>
      </p:sp>
    </p:spTree>
    <p:extLst>
      <p:ext uri="{BB962C8B-B14F-4D97-AF65-F5344CB8AC3E}">
        <p14:creationId xmlns:p14="http://schemas.microsoft.com/office/powerpoint/2010/main" val="225980467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b="1" dirty="0">
                <a:solidFill>
                  <a:schemeClr val="accent1"/>
                </a:solidFill>
              </a:rPr>
              <a:t>Vnitřní předpisy</a:t>
            </a:r>
          </a:p>
          <a:p>
            <a:r>
              <a:rPr lang="cs-CZ" b="1" dirty="0" smtClean="0">
                <a:solidFill>
                  <a:srgbClr val="0070C0"/>
                </a:solidFill>
              </a:rPr>
              <a:t>Poplatky </a:t>
            </a:r>
            <a:r>
              <a:rPr lang="cs-CZ" b="1" dirty="0">
                <a:solidFill>
                  <a:srgbClr val="0070C0"/>
                </a:solidFill>
              </a:rPr>
              <a:t>za úkony spojené s řízením o žádosti o uznání zahraničního vysokoškolského vzdělání a kvalifikace (3000 Kč)</a:t>
            </a:r>
          </a:p>
          <a:p>
            <a:pPr marL="720000">
              <a:buFont typeface="Wingdings" panose="05000000000000000000" pitchFamily="2" charset="2"/>
              <a:buChar char="Ø"/>
            </a:pPr>
            <a:r>
              <a:rPr lang="cs-CZ" b="1" dirty="0" smtClean="0"/>
              <a:t>správní </a:t>
            </a:r>
            <a:r>
              <a:rPr lang="cs-CZ" b="1" dirty="0"/>
              <a:t>poplatek</a:t>
            </a:r>
            <a:r>
              <a:rPr lang="cs-CZ" dirty="0"/>
              <a:t>, jeli žádost o uznání zahraničního vysokoškolského vzdělání a kvalifikace </a:t>
            </a:r>
            <a:r>
              <a:rPr lang="cs-CZ" b="1" dirty="0"/>
              <a:t>podána MŠMT (3000 Kč</a:t>
            </a:r>
            <a:r>
              <a:rPr lang="cs-CZ" b="1" dirty="0" smtClean="0"/>
              <a:t>)</a:t>
            </a:r>
          </a:p>
          <a:p>
            <a:pPr marL="720000">
              <a:buFont typeface="Wingdings" panose="05000000000000000000" pitchFamily="2" charset="2"/>
              <a:buChar char="Ø"/>
            </a:pPr>
            <a:r>
              <a:rPr lang="cs-CZ" dirty="0" smtClean="0"/>
              <a:t>poplatek se nevztahuje na </a:t>
            </a:r>
            <a:r>
              <a:rPr lang="cs-CZ" b="1" dirty="0" smtClean="0"/>
              <a:t>řízení zahájená přede dnem nabytí účinnosti novely zákona </a:t>
            </a:r>
          </a:p>
          <a:p>
            <a:pPr marL="720000">
              <a:buFont typeface="Wingdings" panose="05000000000000000000" pitchFamily="2" charset="2"/>
              <a:buChar char="Ø"/>
            </a:pPr>
            <a:r>
              <a:rPr lang="cs-CZ" b="1" dirty="0" smtClean="0"/>
              <a:t>Poplatek se nehradí</a:t>
            </a:r>
            <a:r>
              <a:rPr lang="cs-CZ" dirty="0" smtClean="0"/>
              <a:t>:</a:t>
            </a:r>
          </a:p>
          <a:p>
            <a:pPr marL="1080000">
              <a:buFont typeface="Wingdings" panose="05000000000000000000" pitchFamily="2" charset="2"/>
              <a:buChar char="v"/>
            </a:pPr>
            <a:r>
              <a:rPr lang="cs-CZ" dirty="0" smtClean="0"/>
              <a:t>v případě, že dojde k </a:t>
            </a:r>
            <a:r>
              <a:rPr lang="cs-CZ" b="1" dirty="0" smtClean="0"/>
              <a:t>odložení věci podle § 43 </a:t>
            </a:r>
            <a:r>
              <a:rPr lang="cs-CZ" dirty="0" smtClean="0"/>
              <a:t>správního řádu,</a:t>
            </a:r>
          </a:p>
          <a:p>
            <a:pPr marL="1080000">
              <a:buFont typeface="Wingdings" panose="05000000000000000000" pitchFamily="2" charset="2"/>
              <a:buChar char="v"/>
            </a:pPr>
            <a:r>
              <a:rPr lang="cs-CZ" dirty="0" smtClean="0"/>
              <a:t>v případě , že dojde k </a:t>
            </a:r>
            <a:r>
              <a:rPr lang="cs-CZ" b="1" dirty="0" smtClean="0"/>
              <a:t>postoupení žádosti o uznání </a:t>
            </a:r>
            <a:r>
              <a:rPr lang="cs-CZ" dirty="0" smtClean="0"/>
              <a:t>jiné VVŠ, MŠMT, MO nebo MV nebo veřejné vysoké škole, této vysoké škole se poplatek neplatí</a:t>
            </a:r>
          </a:p>
          <a:p>
            <a:pPr marL="1080000">
              <a:buFont typeface="Wingdings" panose="05000000000000000000" pitchFamily="2" charset="2"/>
              <a:buChar char="v"/>
            </a:pPr>
            <a:r>
              <a:rPr lang="cs-CZ" dirty="0"/>
              <a:t> </a:t>
            </a:r>
            <a:r>
              <a:rPr lang="cs-CZ" dirty="0" smtClean="0"/>
              <a:t>pokud je již </a:t>
            </a:r>
            <a:r>
              <a:rPr lang="cs-CZ" b="1" dirty="0" smtClean="0"/>
              <a:t>poplatek zaplacen</a:t>
            </a:r>
            <a:r>
              <a:rPr lang="cs-CZ" dirty="0" smtClean="0"/>
              <a:t>, </a:t>
            </a:r>
            <a:r>
              <a:rPr lang="cs-CZ" b="1" dirty="0" smtClean="0"/>
              <a:t>musí ho VŠ vrátit</a:t>
            </a:r>
          </a:p>
          <a:p>
            <a:pPr marL="1080000">
              <a:buFont typeface="Wingdings" panose="05000000000000000000" pitchFamily="2" charset="2"/>
              <a:buChar char="v"/>
            </a:pPr>
            <a:r>
              <a:rPr lang="cs-CZ" dirty="0" smtClean="0"/>
              <a:t>pokud bude zahájené </a:t>
            </a:r>
            <a:r>
              <a:rPr lang="cs-CZ" b="1" dirty="0" smtClean="0"/>
              <a:t>řízení zastaveno </a:t>
            </a:r>
            <a:r>
              <a:rPr lang="cs-CZ" dirty="0" smtClean="0"/>
              <a:t>(např. zpětvzetí žádosti, neodstranění podstatných vad (např. nepředložení dokladu o vzdělání) – poplatek žadatel musí uhradit</a:t>
            </a:r>
          </a:p>
        </p:txBody>
      </p:sp>
    </p:spTree>
    <p:extLst>
      <p:ext uri="{BB962C8B-B14F-4D97-AF65-F5344CB8AC3E}">
        <p14:creationId xmlns:p14="http://schemas.microsoft.com/office/powerpoint/2010/main" val="21309963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chemeClr val="accent1"/>
                </a:solidFill>
              </a:rPr>
              <a:t>Vnitřní předpisy</a:t>
            </a:r>
          </a:p>
          <a:p>
            <a:r>
              <a:rPr lang="cs-CZ" b="1" dirty="0" smtClean="0">
                <a:solidFill>
                  <a:srgbClr val="0070C0"/>
                </a:solidFill>
              </a:rPr>
              <a:t>Poplatky </a:t>
            </a:r>
            <a:r>
              <a:rPr lang="cs-CZ" b="1" dirty="0">
                <a:solidFill>
                  <a:srgbClr val="0070C0"/>
                </a:solidFill>
              </a:rPr>
              <a:t>za úkony spojené s řízením o žádosti o uznání zahraničního vysokoškolského vzdělání a kvalifikace (3000 Kč)</a:t>
            </a:r>
          </a:p>
          <a:p>
            <a:pPr marL="720000">
              <a:buFont typeface="Wingdings" panose="05000000000000000000" pitchFamily="2" charset="2"/>
              <a:buChar char="Ø"/>
            </a:pPr>
            <a:r>
              <a:rPr lang="cs-CZ" b="1" dirty="0" smtClean="0"/>
              <a:t>neuhrazení </a:t>
            </a:r>
            <a:r>
              <a:rPr lang="cs-CZ" b="1" dirty="0"/>
              <a:t>poplatku </a:t>
            </a:r>
            <a:r>
              <a:rPr lang="cs-CZ" b="1" dirty="0" smtClean="0"/>
              <a:t> </a:t>
            </a:r>
          </a:p>
          <a:p>
            <a:pPr marL="1080000">
              <a:buFont typeface="Wingdings" panose="05000000000000000000" pitchFamily="2" charset="2"/>
              <a:buChar char="v"/>
            </a:pPr>
            <a:r>
              <a:rPr lang="cs-CZ" dirty="0" smtClean="0"/>
              <a:t>jde o předložení </a:t>
            </a:r>
            <a:r>
              <a:rPr lang="cs-CZ" b="1" dirty="0" smtClean="0"/>
              <a:t>žádosti trpící vadou </a:t>
            </a:r>
            <a:r>
              <a:rPr lang="cs-CZ" dirty="0" smtClean="0"/>
              <a:t>(§ 37 odst. 3 a § 45 odst. 2 správního řádu)</a:t>
            </a:r>
          </a:p>
          <a:p>
            <a:pPr marL="1080000">
              <a:buFont typeface="Wingdings" panose="05000000000000000000" pitchFamily="2" charset="2"/>
              <a:buChar char="v"/>
            </a:pPr>
            <a:r>
              <a:rPr lang="cs-CZ" dirty="0" smtClean="0"/>
              <a:t>VŠ by proto měla vyzvat žadatele </a:t>
            </a:r>
            <a:r>
              <a:rPr lang="cs-CZ" b="1" dirty="0" smtClean="0"/>
              <a:t>k odstranění nedostatku </a:t>
            </a:r>
            <a:r>
              <a:rPr lang="cs-CZ" dirty="0" smtClean="0"/>
              <a:t>zaplacením poplatku nebo předložením dokladu o jeho zaplacení a to </a:t>
            </a:r>
            <a:r>
              <a:rPr lang="cs-CZ" b="1" dirty="0" smtClean="0"/>
              <a:t>v přiměřené lhůtě </a:t>
            </a:r>
            <a:r>
              <a:rPr lang="cs-CZ" dirty="0" smtClean="0"/>
              <a:t>a podat mu informaci o tom, co se stane v případě neodstranění nedostatků v přiměřené lhůtě</a:t>
            </a:r>
          </a:p>
          <a:p>
            <a:pPr marL="1080000">
              <a:buFont typeface="Wingdings" panose="05000000000000000000" pitchFamily="2" charset="2"/>
              <a:buChar char="v"/>
            </a:pPr>
            <a:r>
              <a:rPr lang="cs-CZ" dirty="0" smtClean="0"/>
              <a:t>po tuto dobu by bylo vhodné </a:t>
            </a:r>
            <a:r>
              <a:rPr lang="cs-CZ" b="1" dirty="0" smtClean="0"/>
              <a:t>řízení přerušit</a:t>
            </a:r>
            <a:endParaRPr lang="cs-CZ" b="1" dirty="0"/>
          </a:p>
        </p:txBody>
      </p:sp>
    </p:spTree>
    <p:extLst>
      <p:ext uri="{BB962C8B-B14F-4D97-AF65-F5344CB8AC3E}">
        <p14:creationId xmlns:p14="http://schemas.microsoft.com/office/powerpoint/2010/main" val="14825935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smtClean="0">
                <a:solidFill>
                  <a:schemeClr val="accent1"/>
                </a:solidFill>
              </a:rPr>
              <a:t>Vnitřní předpisy</a:t>
            </a:r>
          </a:p>
          <a:p>
            <a:r>
              <a:rPr lang="cs-CZ" b="1" dirty="0" smtClean="0">
                <a:solidFill>
                  <a:srgbClr val="0070C0"/>
                </a:solidFill>
              </a:rPr>
              <a:t>Poplatky </a:t>
            </a:r>
            <a:r>
              <a:rPr lang="cs-CZ" b="1" dirty="0">
                <a:solidFill>
                  <a:srgbClr val="0070C0"/>
                </a:solidFill>
              </a:rPr>
              <a:t>za úkony spojené s řízením o žádosti o uznání zahraničního vysokoškolského vzdělání a kvalifikace (3000 Kč)</a:t>
            </a:r>
          </a:p>
          <a:p>
            <a:pPr marL="720000">
              <a:buFont typeface="Wingdings" panose="05000000000000000000" pitchFamily="2" charset="2"/>
              <a:buChar char="Ø"/>
            </a:pPr>
            <a:r>
              <a:rPr lang="cs-CZ" dirty="0" smtClean="0"/>
              <a:t>V </a:t>
            </a:r>
            <a:r>
              <a:rPr lang="cs-CZ" dirty="0"/>
              <a:t>případě </a:t>
            </a:r>
            <a:r>
              <a:rPr lang="cs-CZ" b="1" dirty="0"/>
              <a:t>nepřípustného postoupení žádosti jiné vysoké škole</a:t>
            </a:r>
          </a:p>
          <a:p>
            <a:pPr marL="1080000">
              <a:buFont typeface="Wingdings" panose="05000000000000000000" pitchFamily="2" charset="2"/>
              <a:buChar char="v"/>
            </a:pPr>
            <a:r>
              <a:rPr lang="cs-CZ" dirty="0"/>
              <a:t>vysoká škola by měla se souhlasem MŠMT </a:t>
            </a:r>
            <a:r>
              <a:rPr lang="cs-CZ" b="1" dirty="0"/>
              <a:t>postoupit žádost věcně příslušnému orgánu</a:t>
            </a:r>
            <a:r>
              <a:rPr lang="cs-CZ" dirty="0"/>
              <a:t>, popřípadě žádost vrátit původní VŠ</a:t>
            </a:r>
          </a:p>
          <a:p>
            <a:pPr marL="1080000">
              <a:buFont typeface="Wingdings" panose="05000000000000000000" pitchFamily="2" charset="2"/>
              <a:buChar char="v"/>
            </a:pPr>
            <a:r>
              <a:rPr lang="cs-CZ" dirty="0"/>
              <a:t>jsou-li pochybnosti o věcně příslušné VŠ, mělo by VŠ věcně příslušnou </a:t>
            </a:r>
            <a:r>
              <a:rPr lang="cs-CZ" b="1" dirty="0"/>
              <a:t>určit ministerstvo</a:t>
            </a:r>
          </a:p>
          <a:p>
            <a:pPr marL="1080000">
              <a:buFont typeface="Wingdings" panose="05000000000000000000" pitchFamily="2" charset="2"/>
              <a:buChar char="v"/>
            </a:pPr>
            <a:r>
              <a:rPr lang="cs-CZ" dirty="0"/>
              <a:t>nejde o případy, kdy VŠ </a:t>
            </a:r>
            <a:r>
              <a:rPr lang="cs-CZ" b="1" dirty="0"/>
              <a:t>žádost zamítne</a:t>
            </a:r>
            <a:r>
              <a:rPr lang="cs-CZ" dirty="0"/>
              <a:t>, protože studijní program byl v podstatných rysech odlišný</a:t>
            </a:r>
          </a:p>
          <a:p>
            <a:endParaRPr lang="cs-CZ" b="1" dirty="0">
              <a:solidFill>
                <a:schemeClr val="accent1"/>
              </a:solidFill>
            </a:endParaRPr>
          </a:p>
          <a:p>
            <a:endParaRPr lang="cs-CZ" dirty="0"/>
          </a:p>
        </p:txBody>
      </p:sp>
    </p:spTree>
    <p:extLst>
      <p:ext uri="{BB962C8B-B14F-4D97-AF65-F5344CB8AC3E}">
        <p14:creationId xmlns:p14="http://schemas.microsoft.com/office/powerpoint/2010/main" val="32672130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0" indent="0">
              <a:buNone/>
            </a:pPr>
            <a:r>
              <a:rPr lang="cs-CZ" b="1" dirty="0">
                <a:solidFill>
                  <a:srgbClr val="418E96"/>
                </a:solidFill>
              </a:rPr>
              <a:t>Vnitřní </a:t>
            </a:r>
            <a:r>
              <a:rPr lang="cs-CZ" b="1" dirty="0" smtClean="0">
                <a:solidFill>
                  <a:srgbClr val="418E96"/>
                </a:solidFill>
              </a:rPr>
              <a:t>předpisy</a:t>
            </a:r>
          </a:p>
          <a:p>
            <a:pPr marL="0" indent="0">
              <a:buNone/>
            </a:pPr>
            <a:r>
              <a:rPr lang="cs-CZ" b="1" dirty="0" smtClean="0">
                <a:solidFill>
                  <a:srgbClr val="00B050"/>
                </a:solidFill>
              </a:rPr>
              <a:t>Dotaz</a:t>
            </a:r>
          </a:p>
          <a:p>
            <a:pPr marL="720000">
              <a:buFont typeface="Wingdings" panose="05000000000000000000" pitchFamily="2" charset="2"/>
              <a:buChar char="Ø"/>
            </a:pPr>
            <a:r>
              <a:rPr lang="cs-CZ" dirty="0" smtClean="0">
                <a:solidFill>
                  <a:srgbClr val="00B050"/>
                </a:solidFill>
              </a:rPr>
              <a:t>nelze vrátit </a:t>
            </a:r>
            <a:r>
              <a:rPr lang="cs-CZ" b="1" dirty="0" smtClean="0">
                <a:solidFill>
                  <a:srgbClr val="00B050"/>
                </a:solidFill>
              </a:rPr>
              <a:t>přihlášku ke studiu </a:t>
            </a:r>
            <a:r>
              <a:rPr lang="cs-CZ" dirty="0" smtClean="0">
                <a:solidFill>
                  <a:srgbClr val="00B050"/>
                </a:solidFill>
              </a:rPr>
              <a:t>z důvodů </a:t>
            </a:r>
            <a:r>
              <a:rPr lang="cs-CZ" b="1" dirty="0" smtClean="0">
                <a:solidFill>
                  <a:srgbClr val="00B050"/>
                </a:solidFill>
              </a:rPr>
              <a:t>neuhrazení poplatku </a:t>
            </a:r>
            <a:r>
              <a:rPr lang="cs-CZ" dirty="0" smtClean="0">
                <a:solidFill>
                  <a:srgbClr val="00B050"/>
                </a:solidFill>
              </a:rPr>
              <a:t>za úkony spojené s přijímacím řízením</a:t>
            </a:r>
          </a:p>
          <a:p>
            <a:pPr marL="720000">
              <a:buFont typeface="Wingdings" panose="05000000000000000000" pitchFamily="2" charset="2"/>
              <a:buChar char="Ø"/>
            </a:pPr>
            <a:r>
              <a:rPr lang="cs-CZ" dirty="0" smtClean="0">
                <a:solidFill>
                  <a:srgbClr val="00B050"/>
                </a:solidFill>
              </a:rPr>
              <a:t>je možné použít obecné úpravy správního řízení obsažené ve </a:t>
            </a:r>
            <a:r>
              <a:rPr lang="cs-CZ" b="1" dirty="0" smtClean="0">
                <a:solidFill>
                  <a:srgbClr val="00B050"/>
                </a:solidFill>
              </a:rPr>
              <a:t>správním řádu</a:t>
            </a:r>
          </a:p>
          <a:p>
            <a:pPr marL="720000">
              <a:buFont typeface="Wingdings" panose="05000000000000000000" pitchFamily="2" charset="2"/>
              <a:buChar char="Ø"/>
            </a:pPr>
            <a:r>
              <a:rPr lang="cs-CZ" dirty="0" smtClean="0">
                <a:solidFill>
                  <a:srgbClr val="00B050"/>
                </a:solidFill>
              </a:rPr>
              <a:t>v případě, že vysoká škola stanoví např. ve statutu, že poplatek za úkony spojené s přijímacím řízením je uchazeč povinen </a:t>
            </a:r>
            <a:r>
              <a:rPr lang="cs-CZ" b="1" dirty="0" smtClean="0">
                <a:solidFill>
                  <a:srgbClr val="00B050"/>
                </a:solidFill>
              </a:rPr>
              <a:t>uhradit při podání přihlášky ke studiu</a:t>
            </a:r>
          </a:p>
          <a:p>
            <a:pPr marL="720000">
              <a:buFont typeface="Wingdings" panose="05000000000000000000" pitchFamily="2" charset="2"/>
              <a:buChar char="Ø"/>
            </a:pPr>
            <a:r>
              <a:rPr lang="cs-CZ" dirty="0" smtClean="0">
                <a:solidFill>
                  <a:srgbClr val="00B050"/>
                </a:solidFill>
              </a:rPr>
              <a:t>mohlo by jít o  předložení přihlášky (žádosti o přijetí) trpící vadou – </a:t>
            </a:r>
            <a:r>
              <a:rPr lang="cs-CZ" b="1" dirty="0" smtClean="0">
                <a:solidFill>
                  <a:srgbClr val="00B050"/>
                </a:solidFill>
              </a:rPr>
              <a:t>vyzvat uchazeče ve stanovené lhůtě </a:t>
            </a:r>
            <a:r>
              <a:rPr lang="cs-CZ" dirty="0" smtClean="0">
                <a:solidFill>
                  <a:srgbClr val="00B050"/>
                </a:solidFill>
              </a:rPr>
              <a:t>k zaplacení poplatku a </a:t>
            </a:r>
            <a:r>
              <a:rPr lang="cs-CZ" b="1" dirty="0" smtClean="0">
                <a:solidFill>
                  <a:srgbClr val="00B050"/>
                </a:solidFill>
              </a:rPr>
              <a:t>poučit </a:t>
            </a:r>
            <a:r>
              <a:rPr lang="cs-CZ" dirty="0" smtClean="0">
                <a:solidFill>
                  <a:srgbClr val="00B050"/>
                </a:solidFill>
              </a:rPr>
              <a:t>ho o následcích, pokud nezaplatí</a:t>
            </a:r>
          </a:p>
          <a:p>
            <a:pPr marL="720000">
              <a:buFont typeface="Wingdings" panose="05000000000000000000" pitchFamily="2" charset="2"/>
              <a:buChar char="Ø"/>
            </a:pPr>
            <a:r>
              <a:rPr lang="cs-CZ" dirty="0" smtClean="0">
                <a:solidFill>
                  <a:srgbClr val="00B050"/>
                </a:solidFill>
              </a:rPr>
              <a:t>pokud nezaplatí přijímací </a:t>
            </a:r>
            <a:r>
              <a:rPr lang="cs-CZ" b="1" dirty="0" smtClean="0">
                <a:solidFill>
                  <a:srgbClr val="00B050"/>
                </a:solidFill>
              </a:rPr>
              <a:t>řízení by bylo zastaveno</a:t>
            </a:r>
          </a:p>
          <a:p>
            <a:pPr marL="720000">
              <a:buFont typeface="Wingdings" panose="05000000000000000000" pitchFamily="2" charset="2"/>
              <a:buChar char="Ø"/>
            </a:pPr>
            <a:r>
              <a:rPr lang="cs-CZ" b="1" dirty="0" smtClean="0">
                <a:solidFill>
                  <a:srgbClr val="00B050"/>
                </a:solidFill>
              </a:rPr>
              <a:t>podání přihlášky po stanoveném termínu</a:t>
            </a:r>
            <a:r>
              <a:rPr lang="cs-CZ" dirty="0" smtClean="0">
                <a:solidFill>
                  <a:srgbClr val="00B050"/>
                </a:solidFill>
              </a:rPr>
              <a:t> – důvod pro </a:t>
            </a:r>
            <a:r>
              <a:rPr lang="cs-CZ" b="1" dirty="0" smtClean="0">
                <a:solidFill>
                  <a:srgbClr val="00B050"/>
                </a:solidFill>
              </a:rPr>
              <a:t>zastavení řízení</a:t>
            </a:r>
            <a:endParaRPr lang="cs-CZ" b="1" dirty="0">
              <a:solidFill>
                <a:srgbClr val="00B050"/>
              </a:solidFill>
            </a:endParaRPr>
          </a:p>
          <a:p>
            <a:endParaRPr lang="cs-CZ" dirty="0"/>
          </a:p>
        </p:txBody>
      </p:sp>
    </p:spTree>
    <p:extLst>
      <p:ext uri="{BB962C8B-B14F-4D97-AF65-F5344CB8AC3E}">
        <p14:creationId xmlns:p14="http://schemas.microsoft.com/office/powerpoint/2010/main" val="28903520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předpisy</a:t>
            </a:r>
          </a:p>
          <a:p>
            <a:r>
              <a:rPr lang="cs-CZ" b="1" dirty="0" smtClean="0">
                <a:solidFill>
                  <a:srgbClr val="0070C0"/>
                </a:solidFill>
              </a:rPr>
              <a:t>Doručování písemností studentů a uchazečům o studium </a:t>
            </a:r>
          </a:p>
          <a:p>
            <a:pPr marL="720000">
              <a:buFont typeface="Wingdings" panose="05000000000000000000" pitchFamily="2" charset="2"/>
              <a:buChar char="Ø"/>
            </a:pPr>
            <a:r>
              <a:rPr lang="cs-CZ" dirty="0" smtClean="0">
                <a:solidFill>
                  <a:srgbClr val="C00000"/>
                </a:solidFill>
              </a:rPr>
              <a:t>nově </a:t>
            </a:r>
            <a:r>
              <a:rPr lang="cs-CZ" b="1" dirty="0" smtClean="0">
                <a:solidFill>
                  <a:srgbClr val="C00000"/>
                </a:solidFill>
              </a:rPr>
              <a:t>možnost doručení rozhodnutí o přijetí ke studiu </a:t>
            </a:r>
            <a:r>
              <a:rPr lang="cs-CZ" dirty="0" smtClean="0">
                <a:solidFill>
                  <a:srgbClr val="C00000"/>
                </a:solidFill>
              </a:rPr>
              <a:t>prostřednictvím elektronického informačního systému vysoké školy, </a:t>
            </a:r>
            <a:r>
              <a:rPr lang="cs-CZ" b="1" dirty="0" smtClean="0">
                <a:solidFill>
                  <a:srgbClr val="C00000"/>
                </a:solidFill>
              </a:rPr>
              <a:t>stanoví-li tak vnitřní předpis vysoké školy</a:t>
            </a:r>
          </a:p>
          <a:p>
            <a:pPr marL="720000">
              <a:buFont typeface="Wingdings" panose="05000000000000000000" pitchFamily="2" charset="2"/>
              <a:buChar char="Ø"/>
            </a:pPr>
            <a:r>
              <a:rPr lang="cs-CZ" dirty="0" smtClean="0">
                <a:solidFill>
                  <a:srgbClr val="C00000"/>
                </a:solidFill>
              </a:rPr>
              <a:t>nově </a:t>
            </a:r>
            <a:r>
              <a:rPr lang="cs-CZ" b="1" dirty="0">
                <a:solidFill>
                  <a:srgbClr val="C00000"/>
                </a:solidFill>
              </a:rPr>
              <a:t>možnost doručení rozhodnutí o </a:t>
            </a:r>
            <a:r>
              <a:rPr lang="cs-CZ" b="1" dirty="0" smtClean="0">
                <a:solidFill>
                  <a:srgbClr val="C00000"/>
                </a:solidFill>
              </a:rPr>
              <a:t>povolení mimořádného opravného termínu zkoušky, opakování studia, uznání zkoušek nebo části studia </a:t>
            </a:r>
            <a:r>
              <a:rPr lang="cs-CZ" dirty="0" smtClean="0">
                <a:solidFill>
                  <a:srgbClr val="C00000"/>
                </a:solidFill>
              </a:rPr>
              <a:t>prostřednictvím </a:t>
            </a:r>
            <a:r>
              <a:rPr lang="cs-CZ" dirty="0">
                <a:solidFill>
                  <a:srgbClr val="C00000"/>
                </a:solidFill>
              </a:rPr>
              <a:t>elektronického informačního systému vysoké školy, </a:t>
            </a:r>
            <a:r>
              <a:rPr lang="cs-CZ" b="1" dirty="0">
                <a:solidFill>
                  <a:srgbClr val="C00000"/>
                </a:solidFill>
              </a:rPr>
              <a:t>stanoví-li tak vnitřní předpis vysoké školy</a:t>
            </a:r>
          </a:p>
          <a:p>
            <a:pPr marL="720000">
              <a:buFont typeface="Wingdings" panose="05000000000000000000" pitchFamily="2" charset="2"/>
              <a:buChar char="Ø"/>
            </a:pPr>
            <a:r>
              <a:rPr lang="cs-CZ" b="1" dirty="0" smtClean="0"/>
              <a:t>uchazeč</a:t>
            </a:r>
            <a:r>
              <a:rPr lang="cs-CZ" dirty="0" smtClean="0"/>
              <a:t> musí s takovým doručením </a:t>
            </a:r>
            <a:r>
              <a:rPr lang="cs-CZ" b="1" dirty="0" smtClean="0"/>
              <a:t>souhlasit </a:t>
            </a:r>
          </a:p>
          <a:p>
            <a:pPr marL="720000">
              <a:buFont typeface="Wingdings" panose="05000000000000000000" pitchFamily="2" charset="2"/>
              <a:buChar char="Ø"/>
            </a:pPr>
            <a:r>
              <a:rPr lang="cs-CZ" b="1" dirty="0" smtClean="0"/>
              <a:t>nepodaří-li se rozhodnutí doručit – doručí se veřejnou vyhláškou</a:t>
            </a:r>
            <a:endParaRPr lang="cs-CZ" b="1" dirty="0"/>
          </a:p>
        </p:txBody>
      </p:sp>
    </p:spTree>
    <p:extLst>
      <p:ext uri="{BB962C8B-B14F-4D97-AF65-F5344CB8AC3E}">
        <p14:creationId xmlns:p14="http://schemas.microsoft.com/office/powerpoint/2010/main" val="39078583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předpisy</a:t>
            </a:r>
          </a:p>
          <a:p>
            <a:r>
              <a:rPr lang="cs-CZ" b="1" dirty="0" smtClean="0">
                <a:solidFill>
                  <a:srgbClr val="0070C0"/>
                </a:solidFill>
              </a:rPr>
              <a:t>Habilitační řízení a řízení ke jmenování profesorem</a:t>
            </a:r>
          </a:p>
          <a:p>
            <a:pPr marL="720000">
              <a:buFont typeface="Wingdings" panose="05000000000000000000" pitchFamily="2" charset="2"/>
              <a:buChar char="Ø"/>
            </a:pPr>
            <a:r>
              <a:rPr lang="cs-CZ" b="1" dirty="0" smtClean="0"/>
              <a:t>mimořádný profesor </a:t>
            </a:r>
            <a:r>
              <a:rPr lang="cs-CZ" dirty="0" smtClean="0"/>
              <a:t>– srovnatelné postavení dosáhla v </a:t>
            </a:r>
            <a:r>
              <a:rPr lang="cs-CZ" b="1" dirty="0" smtClean="0"/>
              <a:t>zahraničí </a:t>
            </a:r>
            <a:r>
              <a:rPr lang="cs-CZ" dirty="0" smtClean="0"/>
              <a:t>nebo </a:t>
            </a:r>
            <a:r>
              <a:rPr lang="cs-CZ" b="1" dirty="0" smtClean="0"/>
              <a:t>odborník z praxe</a:t>
            </a:r>
            <a:r>
              <a:rPr lang="cs-CZ" dirty="0" smtClean="0"/>
              <a:t>, který v dané oblasti vzdělávání působil alespoň </a:t>
            </a:r>
            <a:r>
              <a:rPr lang="cs-CZ" b="1" dirty="0" smtClean="0"/>
              <a:t>20 let</a:t>
            </a:r>
          </a:p>
          <a:p>
            <a:pPr marL="720000">
              <a:buFont typeface="Wingdings" panose="05000000000000000000" pitchFamily="2" charset="2"/>
              <a:buChar char="Ø"/>
            </a:pPr>
            <a:r>
              <a:rPr lang="cs-CZ" dirty="0" smtClean="0"/>
              <a:t>mimořádný profesor pouze na VŠ, která má </a:t>
            </a:r>
            <a:r>
              <a:rPr lang="cs-CZ" b="1" dirty="0" smtClean="0"/>
              <a:t>institucionální akreditaci</a:t>
            </a:r>
          </a:p>
          <a:p>
            <a:pPr marL="720000">
              <a:buFont typeface="Wingdings" panose="05000000000000000000" pitchFamily="2" charset="2"/>
              <a:buChar char="Ø"/>
            </a:pPr>
            <a:r>
              <a:rPr lang="cs-CZ" b="1" dirty="0" smtClean="0"/>
              <a:t>možnost vrácení návrhu s odůvodněním </a:t>
            </a:r>
            <a:r>
              <a:rPr lang="cs-CZ" dirty="0" smtClean="0"/>
              <a:t>na jmenování </a:t>
            </a:r>
            <a:r>
              <a:rPr lang="cs-CZ" b="1" dirty="0" smtClean="0"/>
              <a:t>profesorem</a:t>
            </a:r>
            <a:r>
              <a:rPr lang="cs-CZ" dirty="0" smtClean="0"/>
              <a:t> ministrem vědecké radě vysoké školy, pokud nebyl dodržen postup při řízení ke jmenování profesorem</a:t>
            </a:r>
          </a:p>
          <a:p>
            <a:pPr marL="720000">
              <a:buFont typeface="Wingdings" panose="05000000000000000000" pitchFamily="2" charset="2"/>
              <a:buChar char="Ø"/>
            </a:pPr>
            <a:r>
              <a:rPr lang="cs-CZ" dirty="0" smtClean="0"/>
              <a:t>doplněno </a:t>
            </a:r>
            <a:r>
              <a:rPr lang="cs-CZ" b="1" dirty="0" smtClean="0"/>
              <a:t>zveřejňování habilitační práce</a:t>
            </a:r>
            <a:r>
              <a:rPr lang="cs-CZ" dirty="0" smtClean="0"/>
              <a:t> </a:t>
            </a:r>
          </a:p>
          <a:p>
            <a:pPr marL="720000">
              <a:buFont typeface="Wingdings" panose="05000000000000000000" pitchFamily="2" charset="2"/>
              <a:buChar char="Ø"/>
            </a:pPr>
            <a:r>
              <a:rPr lang="cs-CZ" b="1" dirty="0" smtClean="0">
                <a:solidFill>
                  <a:srgbClr val="C00000"/>
                </a:solidFill>
              </a:rPr>
              <a:t>Podrobnosti postupu při habilitačním řízení a řízení ke jmenování profesorem stanoví vysoká škola ve svém vnitřním předpise</a:t>
            </a:r>
            <a:endParaRPr lang="cs-CZ" b="1" dirty="0">
              <a:solidFill>
                <a:srgbClr val="C00000"/>
              </a:solidFill>
            </a:endParaRPr>
          </a:p>
        </p:txBody>
      </p:sp>
    </p:spTree>
    <p:extLst>
      <p:ext uri="{BB962C8B-B14F-4D97-AF65-F5344CB8AC3E}">
        <p14:creationId xmlns:p14="http://schemas.microsoft.com/office/powerpoint/2010/main" val="247153647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rgbClr val="418E96"/>
                </a:solidFill>
              </a:rPr>
              <a:t>Vnitřní </a:t>
            </a:r>
            <a:r>
              <a:rPr lang="cs-CZ" b="1" dirty="0" smtClean="0">
                <a:solidFill>
                  <a:srgbClr val="418E96"/>
                </a:solidFill>
              </a:rPr>
              <a:t>předpisy</a:t>
            </a:r>
          </a:p>
          <a:p>
            <a:r>
              <a:rPr lang="cs-CZ" b="1" dirty="0" smtClean="0">
                <a:solidFill>
                  <a:srgbClr val="0070C0"/>
                </a:solidFill>
              </a:rPr>
              <a:t>Vyslovení neplatnosti jmenování docentem</a:t>
            </a:r>
          </a:p>
          <a:p>
            <a:pPr marL="720000">
              <a:buFont typeface="Wingdings" panose="05000000000000000000" pitchFamily="2" charset="2"/>
              <a:buChar char="Ø"/>
            </a:pPr>
            <a:r>
              <a:rPr lang="cs-CZ" sz="2400" dirty="0" smtClean="0"/>
              <a:t>v řízení o neplatnosti </a:t>
            </a:r>
            <a:r>
              <a:rPr lang="cs-CZ" sz="2400" b="1" dirty="0" smtClean="0"/>
              <a:t>rozhoduje rektor</a:t>
            </a:r>
          </a:p>
          <a:p>
            <a:pPr marL="720000">
              <a:buFont typeface="Wingdings" panose="05000000000000000000" pitchFamily="2" charset="2"/>
              <a:buChar char="Ø"/>
            </a:pPr>
            <a:r>
              <a:rPr lang="cs-CZ" sz="2400" dirty="0" smtClean="0"/>
              <a:t>osoba svoji kvalifikaci prokázala v habilitačním řízení </a:t>
            </a:r>
            <a:endParaRPr lang="cs-CZ" sz="2400" dirty="0"/>
          </a:p>
          <a:p>
            <a:pPr marL="1080000">
              <a:buFont typeface="Wingdings" panose="05000000000000000000" pitchFamily="2" charset="2"/>
              <a:buChar char="v"/>
            </a:pPr>
            <a:r>
              <a:rPr lang="cs-CZ" sz="2400" dirty="0" smtClean="0"/>
              <a:t>v </a:t>
            </a:r>
            <a:r>
              <a:rPr lang="cs-CZ" sz="2400" dirty="0"/>
              <a:t>důsledku </a:t>
            </a:r>
            <a:r>
              <a:rPr lang="cs-CZ" sz="2400" b="1" dirty="0"/>
              <a:t>úmyslného trestného </a:t>
            </a:r>
            <a:r>
              <a:rPr lang="cs-CZ" sz="2400" b="1" dirty="0" smtClean="0"/>
              <a:t>činu</a:t>
            </a:r>
            <a:endParaRPr lang="cs-CZ" sz="2400" dirty="0" smtClean="0"/>
          </a:p>
          <a:p>
            <a:pPr marL="1080000">
              <a:buFont typeface="Wingdings" panose="05000000000000000000" pitchFamily="2" charset="2"/>
              <a:buChar char="v"/>
            </a:pPr>
            <a:r>
              <a:rPr lang="cs-CZ" sz="2400" dirty="0"/>
              <a:t>v důsledku </a:t>
            </a:r>
            <a:r>
              <a:rPr lang="cs-CZ" sz="2400" b="1" dirty="0"/>
              <a:t>úmyslného neoprávněného užití díla </a:t>
            </a:r>
            <a:r>
              <a:rPr lang="cs-CZ" sz="2400" dirty="0"/>
              <a:t>jiné osoby hrubě porušující právní předpisy upravující</a:t>
            </a:r>
            <a:r>
              <a:rPr lang="cs-CZ" sz="2400" b="1" dirty="0"/>
              <a:t> ochranu duševního </a:t>
            </a:r>
            <a:r>
              <a:rPr lang="cs-CZ" sz="2400" b="1" dirty="0" smtClean="0"/>
              <a:t>vlastnictví</a:t>
            </a:r>
            <a:endParaRPr lang="cs-CZ" sz="2400" b="1" dirty="0"/>
          </a:p>
          <a:p>
            <a:pPr marL="1080000">
              <a:buFont typeface="Wingdings" panose="05000000000000000000" pitchFamily="2" charset="2"/>
              <a:buChar char="v"/>
            </a:pPr>
            <a:r>
              <a:rPr lang="cs-CZ" sz="2400" b="1" dirty="0"/>
              <a:t> </a:t>
            </a:r>
            <a:r>
              <a:rPr lang="cs-CZ" sz="2400" dirty="0"/>
              <a:t>v důsledku jiného </a:t>
            </a:r>
            <a:r>
              <a:rPr lang="cs-CZ" sz="2400" b="1" dirty="0"/>
              <a:t>úmyslného jednání proti dobrým </a:t>
            </a:r>
            <a:r>
              <a:rPr lang="cs-CZ" sz="2400" b="1" dirty="0" smtClean="0"/>
              <a:t>mravům</a:t>
            </a:r>
            <a:endParaRPr lang="cs-CZ" sz="2400" dirty="0"/>
          </a:p>
          <a:p>
            <a:endParaRPr lang="cs-CZ" dirty="0"/>
          </a:p>
        </p:txBody>
      </p:sp>
    </p:spTree>
    <p:extLst>
      <p:ext uri="{BB962C8B-B14F-4D97-AF65-F5344CB8AC3E}">
        <p14:creationId xmlns:p14="http://schemas.microsoft.com/office/powerpoint/2010/main" val="20267592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Prováděcí </a:t>
            </a:r>
            <a:r>
              <a:rPr lang="cs-CZ" b="1" dirty="0" smtClean="0">
                <a:solidFill>
                  <a:srgbClr val="418E96"/>
                </a:solidFill>
              </a:rPr>
              <a:t>předpisy</a:t>
            </a:r>
          </a:p>
          <a:p>
            <a:r>
              <a:rPr lang="cs-CZ" b="1" dirty="0" smtClean="0">
                <a:solidFill>
                  <a:srgbClr val="0070C0"/>
                </a:solidFill>
              </a:rPr>
              <a:t>Vyhláška MŠMT č. 343/2002 </a:t>
            </a:r>
            <a:r>
              <a:rPr lang="cs-CZ" b="1" dirty="0">
                <a:solidFill>
                  <a:srgbClr val="0070C0"/>
                </a:solidFill>
              </a:rPr>
              <a:t>Sb</a:t>
            </a:r>
            <a:r>
              <a:rPr lang="cs-CZ" b="1" dirty="0" smtClean="0">
                <a:solidFill>
                  <a:srgbClr val="0070C0"/>
                </a:solidFill>
              </a:rPr>
              <a:t>., o postupu </a:t>
            </a:r>
            <a:r>
              <a:rPr lang="cs-CZ" b="1" dirty="0">
                <a:solidFill>
                  <a:srgbClr val="0070C0"/>
                </a:solidFill>
              </a:rPr>
              <a:t>a podmínkách při zveřejnění průběhu přijímacího řízení na vysokých </a:t>
            </a:r>
            <a:r>
              <a:rPr lang="cs-CZ" b="1" dirty="0" smtClean="0">
                <a:solidFill>
                  <a:srgbClr val="0070C0"/>
                </a:solidFill>
              </a:rPr>
              <a:t>školách</a:t>
            </a:r>
          </a:p>
          <a:p>
            <a:pPr marL="720000">
              <a:buFont typeface="Wingdings" panose="05000000000000000000" pitchFamily="2" charset="2"/>
              <a:buChar char="Ø"/>
            </a:pPr>
            <a:r>
              <a:rPr lang="cs-CZ" b="1" dirty="0" smtClean="0"/>
              <a:t>Její novelizace se nenavrhuje</a:t>
            </a:r>
          </a:p>
          <a:p>
            <a:r>
              <a:rPr lang="cs-CZ" b="1" dirty="0" smtClean="0">
                <a:solidFill>
                  <a:srgbClr val="0070C0"/>
                </a:solidFill>
              </a:rPr>
              <a:t>Vyhláška č. 42/1999 Sb., o obsahu žádosti o akreditaci studijního programu, ve znění vyhlášky č. 312/2011 Sb.</a:t>
            </a:r>
          </a:p>
          <a:p>
            <a:pPr marL="720000">
              <a:buFont typeface="Wingdings" panose="05000000000000000000" pitchFamily="2" charset="2"/>
              <a:buChar char="Ø"/>
            </a:pPr>
            <a:r>
              <a:rPr lang="cs-CZ" b="1" dirty="0" smtClean="0"/>
              <a:t>zrušena</a:t>
            </a:r>
            <a:endParaRPr lang="cs-CZ" b="1" dirty="0"/>
          </a:p>
          <a:p>
            <a:endParaRPr lang="cs-CZ" dirty="0"/>
          </a:p>
        </p:txBody>
      </p:sp>
    </p:spTree>
    <p:extLst>
      <p:ext uri="{BB962C8B-B14F-4D97-AF65-F5344CB8AC3E}">
        <p14:creationId xmlns:p14="http://schemas.microsoft.com/office/powerpoint/2010/main" val="9980884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Vyslovení </a:t>
            </a:r>
            <a:r>
              <a:rPr lang="cs-CZ" b="1" dirty="0" smtClean="0">
                <a:solidFill>
                  <a:srgbClr val="0070C0"/>
                </a:solidFill>
              </a:rPr>
              <a:t>neplatnosti jmenování docentem</a:t>
            </a:r>
            <a:endParaRPr lang="cs-CZ" b="1" dirty="0">
              <a:solidFill>
                <a:srgbClr val="0070C0"/>
              </a:solidFill>
            </a:endParaRPr>
          </a:p>
          <a:p>
            <a:pPr marL="720000">
              <a:buFont typeface="Wingdings" panose="05000000000000000000" pitchFamily="2" charset="2"/>
              <a:buChar char="Ø"/>
            </a:pPr>
            <a:r>
              <a:rPr lang="cs-CZ" sz="2400" dirty="0" smtClean="0"/>
              <a:t>řízení </a:t>
            </a:r>
            <a:r>
              <a:rPr lang="cs-CZ" sz="2400" dirty="0"/>
              <a:t>se zahajuje </a:t>
            </a:r>
            <a:r>
              <a:rPr lang="cs-CZ" sz="2400" b="1" dirty="0"/>
              <a:t>z moci úřední </a:t>
            </a:r>
            <a:r>
              <a:rPr lang="cs-CZ" sz="2400" dirty="0"/>
              <a:t>– rektorem</a:t>
            </a:r>
          </a:p>
          <a:p>
            <a:pPr marL="720000">
              <a:buFont typeface="Wingdings" panose="05000000000000000000" pitchFamily="2" charset="2"/>
              <a:buChar char="Ø"/>
            </a:pPr>
            <a:r>
              <a:rPr lang="cs-CZ" sz="2400" dirty="0"/>
              <a:t>nejpozději </a:t>
            </a:r>
            <a:r>
              <a:rPr lang="cs-CZ" sz="2400" b="1" dirty="0"/>
              <a:t>do 3 let od nabytí právní moci rozsudku</a:t>
            </a:r>
          </a:p>
          <a:p>
            <a:pPr marL="720000">
              <a:buFont typeface="Wingdings" panose="05000000000000000000" pitchFamily="2" charset="2"/>
              <a:buChar char="Ø"/>
            </a:pPr>
            <a:r>
              <a:rPr lang="cs-CZ" sz="2400" dirty="0"/>
              <a:t>nejpozději </a:t>
            </a:r>
            <a:r>
              <a:rPr lang="cs-CZ" sz="2400" b="1" dirty="0"/>
              <a:t>do </a:t>
            </a:r>
            <a:r>
              <a:rPr lang="cs-CZ" sz="2400" b="1" dirty="0" smtClean="0"/>
              <a:t>5 </a:t>
            </a:r>
            <a:r>
              <a:rPr lang="cs-CZ" sz="2400" b="1" dirty="0"/>
              <a:t>let </a:t>
            </a:r>
            <a:r>
              <a:rPr lang="cs-CZ" sz="2400" b="1" dirty="0" smtClean="0"/>
              <a:t>ode dne skončení habilitačního řízení </a:t>
            </a:r>
          </a:p>
          <a:p>
            <a:pPr marL="720000">
              <a:buFont typeface="Wingdings" panose="05000000000000000000" pitchFamily="2" charset="2"/>
              <a:buChar char="Ø"/>
            </a:pPr>
            <a:r>
              <a:rPr lang="cs-CZ" sz="2400" dirty="0" smtClean="0"/>
              <a:t>neshledá-li </a:t>
            </a:r>
            <a:r>
              <a:rPr lang="cs-CZ" sz="2400" dirty="0"/>
              <a:t>rektor důvody – </a:t>
            </a:r>
            <a:r>
              <a:rPr lang="cs-CZ" sz="2400" b="1" dirty="0"/>
              <a:t>řízení se zastaví</a:t>
            </a:r>
          </a:p>
          <a:p>
            <a:pPr marL="720000">
              <a:buFont typeface="Wingdings" panose="05000000000000000000" pitchFamily="2" charset="2"/>
              <a:buChar char="Ø"/>
            </a:pPr>
            <a:r>
              <a:rPr lang="cs-CZ" sz="2400" dirty="0"/>
              <a:t>nezbytné pro rozhodnutí rektora – </a:t>
            </a:r>
            <a:r>
              <a:rPr lang="cs-CZ" sz="2400" b="1" dirty="0"/>
              <a:t>stanovisko </a:t>
            </a:r>
            <a:r>
              <a:rPr lang="cs-CZ" sz="2400" b="1" dirty="0" smtClean="0"/>
              <a:t>pětičlenné přezkumné </a:t>
            </a:r>
            <a:r>
              <a:rPr lang="cs-CZ" sz="2400" b="1" dirty="0"/>
              <a:t>komise</a:t>
            </a:r>
            <a:r>
              <a:rPr lang="cs-CZ" sz="2400" dirty="0"/>
              <a:t> (jmenuje </a:t>
            </a:r>
            <a:r>
              <a:rPr lang="cs-CZ" sz="2400" dirty="0" smtClean="0"/>
              <a:t>rektor z doc. a prof.  a jiných odborníků, 1 na návrh ministra ze státních zaměstnanců MŠMT, většina členů mimo VŠ)</a:t>
            </a:r>
            <a:endParaRPr lang="cs-CZ" sz="2400" dirty="0"/>
          </a:p>
        </p:txBody>
      </p:sp>
    </p:spTree>
    <p:extLst>
      <p:ext uri="{BB962C8B-B14F-4D97-AF65-F5344CB8AC3E}">
        <p14:creationId xmlns:p14="http://schemas.microsoft.com/office/powerpoint/2010/main" val="177208845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rgbClr val="418E96"/>
                </a:solidFill>
              </a:rPr>
              <a:t>Vnitřní </a:t>
            </a:r>
            <a:r>
              <a:rPr lang="cs-CZ" b="1" dirty="0" smtClean="0">
                <a:solidFill>
                  <a:srgbClr val="418E96"/>
                </a:solidFill>
              </a:rPr>
              <a:t>předpisy</a:t>
            </a:r>
          </a:p>
          <a:p>
            <a:r>
              <a:rPr lang="cs-CZ" sz="2800" b="1" dirty="0">
                <a:solidFill>
                  <a:srgbClr val="0070C0"/>
                </a:solidFill>
              </a:rPr>
              <a:t>Vyslovení neplatnosti jmenování docentem</a:t>
            </a:r>
          </a:p>
          <a:p>
            <a:pPr marL="720000">
              <a:buFont typeface="Wingdings" panose="05000000000000000000" pitchFamily="2" charset="2"/>
              <a:buChar char="Ø"/>
            </a:pPr>
            <a:r>
              <a:rPr lang="cs-CZ" sz="2800" b="1" dirty="0" smtClean="0">
                <a:solidFill>
                  <a:srgbClr val="C00000"/>
                </a:solidFill>
              </a:rPr>
              <a:t>podrobnosti o složení přezkumné komise stanoví vnitřní předpis vysoké školy</a:t>
            </a:r>
          </a:p>
          <a:p>
            <a:pPr marL="720000">
              <a:buFont typeface="Wingdings" panose="05000000000000000000" pitchFamily="2" charset="2"/>
              <a:buChar char="Ø"/>
            </a:pPr>
            <a:r>
              <a:rPr lang="cs-CZ" sz="2800" dirty="0" smtClean="0"/>
              <a:t>rozhodnutí </a:t>
            </a:r>
            <a:r>
              <a:rPr lang="cs-CZ" sz="2800" b="1" dirty="0"/>
              <a:t>do 1 roku </a:t>
            </a:r>
            <a:r>
              <a:rPr lang="cs-CZ" sz="2800" dirty="0"/>
              <a:t>od zahájení řízení</a:t>
            </a:r>
          </a:p>
          <a:p>
            <a:pPr marL="720000">
              <a:buFont typeface="Wingdings" panose="05000000000000000000" pitchFamily="2" charset="2"/>
              <a:buChar char="Ø"/>
            </a:pPr>
            <a:r>
              <a:rPr lang="cs-CZ" sz="2800" dirty="0"/>
              <a:t>pokud se rektor </a:t>
            </a:r>
            <a:r>
              <a:rPr lang="cs-CZ" sz="2800" b="1" dirty="0"/>
              <a:t>v rozhodnutí odchýlí </a:t>
            </a:r>
            <a:r>
              <a:rPr lang="cs-CZ" sz="2800" dirty="0"/>
              <a:t>od stanoviska přezkumné komise, musí to </a:t>
            </a:r>
            <a:r>
              <a:rPr lang="cs-CZ" sz="2800" b="1" dirty="0"/>
              <a:t>odůvodnit</a:t>
            </a:r>
          </a:p>
          <a:p>
            <a:pPr marL="720000">
              <a:buFont typeface="Wingdings" panose="05000000000000000000" pitchFamily="2" charset="2"/>
              <a:buChar char="Ø"/>
            </a:pPr>
            <a:r>
              <a:rPr lang="cs-CZ" sz="2800" b="1" dirty="0" smtClean="0"/>
              <a:t>rozhodnutí </a:t>
            </a:r>
            <a:r>
              <a:rPr lang="cs-CZ" sz="2800" b="1" dirty="0"/>
              <a:t>rektora-konečné</a:t>
            </a:r>
            <a:r>
              <a:rPr lang="cs-CZ" sz="2800" dirty="0"/>
              <a:t>, pouze žaloba ve správním soudnictví</a:t>
            </a:r>
          </a:p>
          <a:p>
            <a:endParaRPr lang="cs-CZ" dirty="0"/>
          </a:p>
        </p:txBody>
      </p:sp>
    </p:spTree>
    <p:extLst>
      <p:ext uri="{BB962C8B-B14F-4D97-AF65-F5344CB8AC3E}">
        <p14:creationId xmlns:p14="http://schemas.microsoft.com/office/powerpoint/2010/main" val="32108488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předpisy</a:t>
            </a:r>
          </a:p>
          <a:p>
            <a:r>
              <a:rPr lang="cs-CZ" b="1" dirty="0" smtClean="0">
                <a:solidFill>
                  <a:srgbClr val="0070C0"/>
                </a:solidFill>
              </a:rPr>
              <a:t>Obsazování volných pracovních míst akademických pracovníků</a:t>
            </a:r>
          </a:p>
          <a:p>
            <a:pPr marL="720000">
              <a:buFont typeface="Wingdings" panose="05000000000000000000" pitchFamily="2" charset="2"/>
              <a:buChar char="v"/>
            </a:pPr>
            <a:r>
              <a:rPr lang="cs-CZ" dirty="0" smtClean="0"/>
              <a:t>obsazování volných pracovních míst na základě</a:t>
            </a:r>
            <a:r>
              <a:rPr lang="cs-CZ" b="1" dirty="0" smtClean="0"/>
              <a:t> </a:t>
            </a:r>
            <a:r>
              <a:rPr lang="cs-CZ" b="1" dirty="0" smtClean="0">
                <a:solidFill>
                  <a:srgbClr val="C00000"/>
                </a:solidFill>
              </a:rPr>
              <a:t>výběrového řízení</a:t>
            </a:r>
            <a:r>
              <a:rPr lang="cs-CZ" b="1" dirty="0" smtClean="0"/>
              <a:t> </a:t>
            </a:r>
            <a:r>
              <a:rPr lang="cs-CZ" dirty="0" smtClean="0"/>
              <a:t>i v případech</a:t>
            </a:r>
            <a:r>
              <a:rPr lang="cs-CZ" b="1" dirty="0" smtClean="0"/>
              <a:t> </a:t>
            </a:r>
            <a:r>
              <a:rPr lang="cs-CZ" b="1" dirty="0">
                <a:solidFill>
                  <a:srgbClr val="C00000"/>
                </a:solidFill>
              </a:rPr>
              <a:t>stanovených vnitřním předpisem veřejné vysoké </a:t>
            </a:r>
            <a:r>
              <a:rPr lang="cs-CZ" b="1" dirty="0" smtClean="0">
                <a:solidFill>
                  <a:srgbClr val="C00000"/>
                </a:solidFill>
              </a:rPr>
              <a:t>školy</a:t>
            </a:r>
            <a:r>
              <a:rPr lang="cs-CZ" dirty="0" smtClean="0"/>
              <a:t> </a:t>
            </a:r>
            <a:endParaRPr lang="cs-CZ" dirty="0"/>
          </a:p>
          <a:p>
            <a:endParaRPr lang="cs-CZ" dirty="0"/>
          </a:p>
        </p:txBody>
      </p:sp>
    </p:spTree>
    <p:extLst>
      <p:ext uri="{BB962C8B-B14F-4D97-AF65-F5344CB8AC3E}">
        <p14:creationId xmlns:p14="http://schemas.microsoft.com/office/powerpoint/2010/main" val="39694732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b="1" dirty="0">
                <a:solidFill>
                  <a:srgbClr val="418E96"/>
                </a:solidFill>
              </a:rPr>
              <a:t>Vnitřní předpisy</a:t>
            </a:r>
          </a:p>
          <a:p>
            <a:r>
              <a:rPr lang="cs-CZ" b="1" dirty="0" smtClean="0">
                <a:solidFill>
                  <a:srgbClr val="0070C0"/>
                </a:solidFill>
              </a:rPr>
              <a:t>Přechodná </a:t>
            </a:r>
            <a:r>
              <a:rPr lang="cs-CZ" b="1" dirty="0">
                <a:solidFill>
                  <a:srgbClr val="0070C0"/>
                </a:solidFill>
              </a:rPr>
              <a:t>ustanovení </a:t>
            </a:r>
            <a:endParaRPr lang="cs-CZ" dirty="0">
              <a:solidFill>
                <a:srgbClr val="0070C0"/>
              </a:solidFill>
            </a:endParaRPr>
          </a:p>
          <a:p>
            <a:pPr marL="720000">
              <a:buFont typeface="Wingdings" panose="05000000000000000000" pitchFamily="2" charset="2"/>
              <a:buChar char="Ø"/>
            </a:pPr>
            <a:r>
              <a:rPr lang="cs-CZ" b="1" dirty="0" smtClean="0"/>
              <a:t>Vnitřní </a:t>
            </a:r>
            <a:r>
              <a:rPr lang="cs-CZ" b="1" dirty="0"/>
              <a:t>předpisy upravené podle zákona č. 111/1998 Sb., ve znění účinném ode dne nabytí účinnosti tohoto zákona, předloží vysoká škola příslušnému ministerstvu k registraci nejpozději do 1 roku ode dne nabytí účinnosti tohoto zákona. Do dne registrace statutu veřejné vysoké školy nebo jeho změny, upraveného a předloženého k registraci podle věty první a vymezujícího nově rozsah pravomocí fakulty rozhodovat nebo jednat za veřejnou vysokou školu, zůstává dosavadní rozsah pravomocí fakulty, vyplývající z platného statutu a zákona č. 111/1998 Sb., ve znění účinném přede dnem nabytí účinnosti tohoto zákona, nedotčen.</a:t>
            </a:r>
            <a:endParaRPr lang="cs-CZ" dirty="0"/>
          </a:p>
          <a:p>
            <a:pPr marL="720000">
              <a:buFont typeface="Wingdings" panose="05000000000000000000" pitchFamily="2" charset="2"/>
              <a:buChar char="Ø"/>
            </a:pPr>
            <a:r>
              <a:rPr lang="cs-CZ" b="1" dirty="0" smtClean="0"/>
              <a:t>Do </a:t>
            </a:r>
            <a:r>
              <a:rPr lang="cs-CZ" b="1" dirty="0"/>
              <a:t>uplynutí 1 roku ode dne nabytí účinnosti zákona upravujícího zápis statusu veřejné prospěšnosti právnické osoby do veřejného rejstříku se pro účely zákona o vysokých školách za veřejně prospěšnou právnickou osobu považuje obecně prospěšná společnost i v případě, že neprokázala status veřejné prospěšnosti.</a:t>
            </a:r>
            <a:endParaRPr lang="cs-CZ" dirty="0"/>
          </a:p>
          <a:p>
            <a:endParaRPr lang="cs-CZ" dirty="0"/>
          </a:p>
        </p:txBody>
      </p:sp>
    </p:spTree>
    <p:extLst>
      <p:ext uri="{BB962C8B-B14F-4D97-AF65-F5344CB8AC3E}">
        <p14:creationId xmlns:p14="http://schemas.microsoft.com/office/powerpoint/2010/main" val="3913953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marL="0" indent="0">
              <a:buNone/>
            </a:pPr>
            <a:r>
              <a:rPr lang="cs-CZ" b="1" dirty="0">
                <a:solidFill>
                  <a:srgbClr val="418E96"/>
                </a:solidFill>
              </a:rPr>
              <a:t>Vnitřní předpisy</a:t>
            </a:r>
          </a:p>
          <a:p>
            <a:r>
              <a:rPr lang="cs-CZ" b="1" dirty="0">
                <a:solidFill>
                  <a:srgbClr val="0070C0"/>
                </a:solidFill>
              </a:rPr>
              <a:t>Přechodná </a:t>
            </a:r>
            <a:r>
              <a:rPr lang="cs-CZ" b="1" dirty="0" smtClean="0">
                <a:solidFill>
                  <a:srgbClr val="0070C0"/>
                </a:solidFill>
              </a:rPr>
              <a:t>ustanovení</a:t>
            </a:r>
          </a:p>
          <a:p>
            <a:pPr marL="720000">
              <a:buFont typeface="Wingdings" panose="05000000000000000000" pitchFamily="2" charset="2"/>
              <a:buChar char="Ø"/>
            </a:pPr>
            <a:r>
              <a:rPr lang="cs-CZ" b="1" dirty="0" smtClean="0"/>
              <a:t>Tituly </a:t>
            </a:r>
            <a:r>
              <a:rPr lang="cs-CZ" b="1" dirty="0"/>
              <a:t>„docent“ a „profesor“, získané ve Slovenské republice v době od 1. ledna 1993 do skončení platnosti Dohody mezi vládou České republiky a vládou Slovenské republiky o vzájemném uznávání rovnocennosti dokladů o vzdělání vydávaných v České republice a ve Slovenské republice, podepsané v Praze dne 23. března 2001, se považují za rovnocenné s tituly „docent“ a „profesor“, získanými v uvedené době v České republice. </a:t>
            </a:r>
            <a:endParaRPr lang="cs-CZ" dirty="0"/>
          </a:p>
          <a:p>
            <a:pPr marL="720000">
              <a:buFont typeface="Wingdings" panose="05000000000000000000" pitchFamily="2" charset="2"/>
              <a:buChar char="Ø"/>
            </a:pPr>
            <a:r>
              <a:rPr lang="cs-CZ" b="1" dirty="0" smtClean="0"/>
              <a:t>Akreditované </a:t>
            </a:r>
            <a:r>
              <a:rPr lang="cs-CZ" b="1" dirty="0"/>
              <a:t>studijní programy, které uskutečňují vysoké školy podle dosavadních právních předpisů k poslednímu dni přede dnem nabytí účinnosti tohoto zákona, se dnem nabytí účinnosti tohoto zákona stávají studijními programy akreditovanými podle zákona č. 111/1998 Sb., ve znění účinném ode dne nabytí účinnosti tohoto zákona, a jsou akreditovány na stanovenou dobu, nejméně však na dobu 3 let ode dne nabytí účinnosti tohoto zákona; po tuto dobu zůstává zachováno i dosavadní členění těchto studijních programů na studijní obory. Opatření přijatá na základě § 85 odst. 2 písm. a) a b) </a:t>
            </a:r>
            <a:endParaRPr lang="cs-CZ" dirty="0">
              <a:solidFill>
                <a:srgbClr val="0070C0"/>
              </a:solidFill>
            </a:endParaRPr>
          </a:p>
          <a:p>
            <a:endParaRPr lang="cs-CZ" dirty="0"/>
          </a:p>
        </p:txBody>
      </p:sp>
    </p:spTree>
    <p:extLst>
      <p:ext uri="{BB962C8B-B14F-4D97-AF65-F5344CB8AC3E}">
        <p14:creationId xmlns:p14="http://schemas.microsoft.com/office/powerpoint/2010/main" val="42419885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0" indent="0">
              <a:buNone/>
            </a:pPr>
            <a:r>
              <a:rPr lang="cs-CZ" b="1" dirty="0">
                <a:solidFill>
                  <a:srgbClr val="418E96"/>
                </a:solidFill>
              </a:rPr>
              <a:t>Vnitřní předpisy</a:t>
            </a:r>
          </a:p>
          <a:p>
            <a:r>
              <a:rPr lang="cs-CZ" b="1" dirty="0">
                <a:solidFill>
                  <a:srgbClr val="0070C0"/>
                </a:solidFill>
              </a:rPr>
              <a:t>Přechodná ustanovení </a:t>
            </a:r>
            <a:endParaRPr lang="cs-CZ" dirty="0">
              <a:solidFill>
                <a:srgbClr val="0070C0"/>
              </a:solidFill>
            </a:endParaRPr>
          </a:p>
          <a:p>
            <a:pPr marL="720000">
              <a:buFont typeface="Wingdings" panose="05000000000000000000" pitchFamily="2" charset="2"/>
              <a:buChar char="Ø"/>
            </a:pPr>
            <a:r>
              <a:rPr lang="cs-CZ" b="1" dirty="0"/>
              <a:t>zákona č. 111/1998 Sb., ve znění účinném přede dnem nabytí účinnosti tohoto zákona, zůstávají ve vztahu k uvedeným studijním programům zachována; při jejich případném rušení nebo při stanovování opatření Národním akreditačním úřadem pro vysoké školství se přiměřeně použijí ustanovení § 83c  a § 86 odst. 2 a 9 zákona č. 111/1998 Sb., ve znění účinném ode dne nabytí účinnosti tohoto zákona. Po dni nabytí účinnosti tohoto zákona však nelze žádat o akreditaci rozšíření uvedeného studijního programu o nový studijní obor ani rozšířit uvedený studijní program uskutečňovaný vysokou školou v rámci oblasti vzdělávání, pro kterou má vysoká škola institucionální akreditaci podle § 81a a 81b zákona č. 111/1998 Sb., ve znění účinném ode dne nabytí účinnosti tohoto zákona, o nový studijní obor.</a:t>
            </a:r>
            <a:endParaRPr lang="cs-CZ" dirty="0"/>
          </a:p>
        </p:txBody>
      </p:sp>
    </p:spTree>
    <p:extLst>
      <p:ext uri="{BB962C8B-B14F-4D97-AF65-F5344CB8AC3E}">
        <p14:creationId xmlns:p14="http://schemas.microsoft.com/office/powerpoint/2010/main" val="356762315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20000"/>
          </a:bodyPr>
          <a:lstStyle/>
          <a:p>
            <a:pPr marL="0" indent="0">
              <a:buNone/>
            </a:pPr>
            <a:r>
              <a:rPr lang="cs-CZ" b="1" dirty="0">
                <a:solidFill>
                  <a:srgbClr val="418E96"/>
                </a:solidFill>
              </a:rPr>
              <a:t>Vnitřní předpisy</a:t>
            </a:r>
          </a:p>
          <a:p>
            <a:r>
              <a:rPr lang="cs-CZ" b="1" dirty="0">
                <a:solidFill>
                  <a:srgbClr val="0070C0"/>
                </a:solidFill>
              </a:rPr>
              <a:t>Přechodná ustanovení </a:t>
            </a:r>
            <a:endParaRPr lang="cs-CZ" b="1" dirty="0" smtClean="0">
              <a:solidFill>
                <a:srgbClr val="0070C0"/>
              </a:solidFill>
            </a:endParaRPr>
          </a:p>
          <a:p>
            <a:pPr marL="720000">
              <a:buFont typeface="Wingdings" panose="05000000000000000000" pitchFamily="2" charset="2"/>
              <a:buChar char="Ø"/>
            </a:pPr>
            <a:r>
              <a:rPr lang="cs-CZ" b="1" dirty="0" smtClean="0"/>
              <a:t>Stanoví-li </a:t>
            </a:r>
            <a:r>
              <a:rPr lang="cs-CZ" b="1" dirty="0"/>
              <a:t>dosavadní právní předpisy, upravující odbornou způsobilost pro výkon povolání nebo činnosti, požadavky týkající se studia nebo absolvování studia určitého studijního oboru nebo určitého studijního oboru určitého studijního programu, považují se tyto požadavky za splněné, i pokud odpovídající studium bylo uskutečňováno nebo absolvováno v rámci příslušného nového studijního programu akreditovaného nebo uskutečňovaného podle zákona č. 111/1998 Sb., ve znění účinném ode dne</a:t>
            </a:r>
            <a:r>
              <a:rPr lang="cs-CZ" dirty="0"/>
              <a:t> </a:t>
            </a:r>
            <a:r>
              <a:rPr lang="cs-CZ" b="1" dirty="0"/>
              <a:t>nabytí účinnosti tohoto zákona,  nečleněného na studijní obory.    </a:t>
            </a:r>
            <a:endParaRPr lang="cs-CZ" dirty="0"/>
          </a:p>
          <a:p>
            <a:pPr marL="720000">
              <a:buFont typeface="Wingdings" panose="05000000000000000000" pitchFamily="2" charset="2"/>
              <a:buChar char="Ø"/>
            </a:pPr>
            <a:r>
              <a:rPr lang="cs-CZ" b="1" dirty="0" smtClean="0"/>
              <a:t>Oprávnění </a:t>
            </a:r>
            <a:r>
              <a:rPr lang="cs-CZ" b="1" dirty="0"/>
              <a:t>vysoké školy nebo její součásti konat habilitační řízení nebo řízení ke jmenování profesorem podle dosavadních právních předpisů, které měla vysoká škola k poslednímu dni přede dnem nabytí účinnosti tohoto zákona, se dnem nabytí účinnosti tohoto zákona stává oprávněním konat habilitační řízení nebo řízení ke jmenování profesorem akreditovaným podle zákona č. 111/1998 Sb., ve znění účinném ode dne nabytí účinnosti tohoto zákona, a to na stanovenou dobu, nejméně však na dobu 3 let ode dne nabytí účinnosti tohoto zákona.  Opatření přijatá na základě § 85 odst. 3 zákona č. 111/1998 Sb., ve znění účinném přede dnem nabytí účinnosti tohoto zákona, zůstávají zachována.</a:t>
            </a:r>
            <a:endParaRPr lang="cs-CZ" dirty="0"/>
          </a:p>
          <a:p>
            <a:endParaRPr lang="cs-CZ" dirty="0">
              <a:solidFill>
                <a:srgbClr val="0070C0"/>
              </a:solidFill>
            </a:endParaRPr>
          </a:p>
          <a:p>
            <a:endParaRPr lang="cs-CZ" dirty="0"/>
          </a:p>
        </p:txBody>
      </p:sp>
    </p:spTree>
    <p:extLst>
      <p:ext uri="{BB962C8B-B14F-4D97-AF65-F5344CB8AC3E}">
        <p14:creationId xmlns:p14="http://schemas.microsoft.com/office/powerpoint/2010/main" val="23741521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20000"/>
          </a:bodyPr>
          <a:lstStyle/>
          <a:p>
            <a:pPr marL="0" indent="0">
              <a:buNone/>
            </a:pPr>
            <a:r>
              <a:rPr lang="cs-CZ" b="1" dirty="0">
                <a:solidFill>
                  <a:srgbClr val="418E96"/>
                </a:solidFill>
              </a:rPr>
              <a:t>Vnitřní předpisy</a:t>
            </a:r>
          </a:p>
          <a:p>
            <a:r>
              <a:rPr lang="cs-CZ" b="1" dirty="0">
                <a:solidFill>
                  <a:srgbClr val="0070C0"/>
                </a:solidFill>
              </a:rPr>
              <a:t>Přechodná </a:t>
            </a:r>
            <a:r>
              <a:rPr lang="cs-CZ" b="1" dirty="0" smtClean="0">
                <a:solidFill>
                  <a:srgbClr val="0070C0"/>
                </a:solidFill>
              </a:rPr>
              <a:t>ustanovení</a:t>
            </a:r>
          </a:p>
          <a:p>
            <a:pPr marL="720000">
              <a:buFont typeface="Wingdings" panose="05000000000000000000" pitchFamily="2" charset="2"/>
              <a:buChar char="Ø"/>
            </a:pPr>
            <a:r>
              <a:rPr lang="cs-CZ" b="1" dirty="0" smtClean="0"/>
              <a:t>Ministerstvo </a:t>
            </a:r>
            <a:r>
              <a:rPr lang="cs-CZ" b="1" dirty="0"/>
              <a:t>školství, mládeže a tělovýchovy zprovozní registr vysokých škol a uskutečňovaných studijních programů a registr řízení o žádostech o uznání zahraničního vysokoškolského vzdělání a kvalifikace do 1. ledna 2017.</a:t>
            </a:r>
            <a:endParaRPr lang="cs-CZ" dirty="0"/>
          </a:p>
          <a:p>
            <a:pPr marL="720000">
              <a:buFont typeface="Wingdings" panose="05000000000000000000" pitchFamily="2" charset="2"/>
              <a:buChar char="Ø"/>
            </a:pPr>
            <a:r>
              <a:rPr lang="cs-CZ" b="1" dirty="0" smtClean="0"/>
              <a:t>Ustanovení </a:t>
            </a:r>
            <a:r>
              <a:rPr lang="cs-CZ" b="1" dirty="0"/>
              <a:t>§ 72 odst. 16 zákona č. 111/1998 Sb., ve znění účinném ode dne nabytí účinnosti tohoto zákona, se nevztahuje na habilitační řízení zahájená přede dnem nabytí účinnosti tohoto zákona.</a:t>
            </a:r>
            <a:endParaRPr lang="cs-CZ" dirty="0"/>
          </a:p>
          <a:p>
            <a:pPr marL="720000">
              <a:buFont typeface="Wingdings" panose="05000000000000000000" pitchFamily="2" charset="2"/>
              <a:buChar char="Ø"/>
            </a:pPr>
            <a:r>
              <a:rPr lang="cs-CZ" b="1" dirty="0" smtClean="0"/>
              <a:t>Ustanovení </a:t>
            </a:r>
            <a:r>
              <a:rPr lang="cs-CZ" b="1" dirty="0"/>
              <a:t>§ 74 odst. 10 zákona č. 111/1998 Sb., ve znění účinném ode dne nabytí účinnosti tohoto zákona, se nevztahuje na řízení ke jmenování profesorem zahájená přede dnem nabytí účinnosti tohoto zákona.</a:t>
            </a:r>
            <a:endParaRPr lang="cs-CZ" dirty="0"/>
          </a:p>
          <a:p>
            <a:pPr marL="720000">
              <a:buFont typeface="Wingdings" panose="05000000000000000000" pitchFamily="2" charset="2"/>
              <a:buChar char="Ø"/>
            </a:pPr>
            <a:r>
              <a:rPr lang="cs-CZ" b="1" dirty="0" smtClean="0"/>
              <a:t>Správní </a:t>
            </a:r>
            <a:r>
              <a:rPr lang="cs-CZ" b="1" dirty="0"/>
              <a:t>řízení ve věcech akreditací nebo státního souhlasu, která nebyla pravomocně skončena přede dnem nabytí účinnosti tohoto zákona, se dokončí podle zákona č. 111/1998 Sb., ve znění účinném ode dne nabytí účinnosti tohoto zákona. </a:t>
            </a:r>
            <a:endParaRPr lang="cs-CZ" dirty="0"/>
          </a:p>
          <a:p>
            <a:pPr marL="720000">
              <a:buFont typeface="Wingdings" panose="05000000000000000000" pitchFamily="2" charset="2"/>
              <a:buChar char="Ø"/>
            </a:pPr>
            <a:r>
              <a:rPr lang="cs-CZ" b="1" dirty="0" smtClean="0"/>
              <a:t>Jmenování </a:t>
            </a:r>
            <a:r>
              <a:rPr lang="cs-CZ" b="1" dirty="0"/>
              <a:t>předsedy, místopředsedů a dalších členů Rady Národního akreditačního úřadu pro vysoké školství na funkční období počínající nejdříve dnem nabytí účinnosti tohoto zákona je možno v souladu s postupy uvedenými v zákoně č. 111/1998  Sb., ve znění účinném ke dni nabytí účinnosti tohoto zákona, uskutečnit i přede dnem nabytí účinnosti tohoto zákona, nejdříve však po dni 30. června 2015.</a:t>
            </a:r>
            <a:r>
              <a:rPr lang="cs-CZ" b="1" dirty="0" smtClean="0">
                <a:solidFill>
                  <a:srgbClr val="0070C0"/>
                </a:solidFill>
              </a:rPr>
              <a:t> </a:t>
            </a:r>
            <a:endParaRPr lang="cs-CZ" dirty="0">
              <a:solidFill>
                <a:srgbClr val="0070C0"/>
              </a:solidFill>
            </a:endParaRPr>
          </a:p>
        </p:txBody>
      </p:sp>
    </p:spTree>
    <p:extLst>
      <p:ext uri="{BB962C8B-B14F-4D97-AF65-F5344CB8AC3E}">
        <p14:creationId xmlns:p14="http://schemas.microsoft.com/office/powerpoint/2010/main" val="26396236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20000"/>
          </a:bodyPr>
          <a:lstStyle/>
          <a:p>
            <a:pPr marL="0" indent="0">
              <a:buNone/>
            </a:pPr>
            <a:r>
              <a:rPr lang="cs-CZ" b="1" dirty="0">
                <a:solidFill>
                  <a:srgbClr val="418E96"/>
                </a:solidFill>
              </a:rPr>
              <a:t>Vnitřní předpisy</a:t>
            </a:r>
          </a:p>
          <a:p>
            <a:r>
              <a:rPr lang="cs-CZ" b="1" dirty="0">
                <a:solidFill>
                  <a:srgbClr val="0070C0"/>
                </a:solidFill>
              </a:rPr>
              <a:t>Přechodná ustanovení </a:t>
            </a:r>
            <a:endParaRPr lang="cs-CZ" dirty="0">
              <a:solidFill>
                <a:srgbClr val="0070C0"/>
              </a:solidFill>
            </a:endParaRPr>
          </a:p>
          <a:p>
            <a:r>
              <a:rPr lang="cs-CZ" b="1" dirty="0" smtClean="0"/>
              <a:t>12</a:t>
            </a:r>
            <a:r>
              <a:rPr lang="cs-CZ" b="1" dirty="0"/>
              <a:t>. Při prvním jmenování členů Rady Národního akreditačního úřadu pro vysoké školství určí vláda z řad osob navržených pro šestileté funkční období jména pěti členů s výjimkou předsedy Rady Národního akreditačního úřadu pro vysoké školství, jejichž funkční období skončí po 2 letech, a pěti členů s výjimkou předsedy Rady Národního akreditačního úřadu pro vysoké školství, jejichž funkční období skončí po 4 letech.</a:t>
            </a:r>
            <a:endParaRPr lang="cs-CZ" dirty="0"/>
          </a:p>
          <a:p>
            <a:r>
              <a:rPr lang="cs-CZ" b="1" dirty="0"/>
              <a:t>13. Za funkční období člena Rady Národního akreditačního úřadu pro vysoké školství se pro účely § 83b odst. 2 věty druhé zákona č. 111/1998 Sb., ve znění účinném ode dne nabytí účinnosti tohoto zákona, považuje i funkční období člena Akreditační komise, jmenovaného podle zákona č. 111/1998 Sb., ve znění účinném přede dnem nabytí účinnosti tohoto zákona.</a:t>
            </a:r>
            <a:endParaRPr lang="cs-CZ" dirty="0"/>
          </a:p>
          <a:p>
            <a:r>
              <a:rPr lang="cs-CZ" b="1" dirty="0"/>
              <a:t>14. Nabude-li tento zákon alespoň z části účinnosti přede dnem 31. července 2016, funkční období stávajících členů Akreditační komise jmenovaných na základě zákona č. 111/1998 Sb., ve znění účinném přede dnem nabytí účinnosti tohoto zákona, kterým by funkční období skončilo po dni nabytí účinnosti alespoň části tohoto zákona, skončí posledním dnem přede dnem zahájení funkčního období členů Rady Národního akreditačního úřadu pro vysoké školství jmenovaných podle zákona č. 111/1998 Sb., ve znění účinném ode dne nabytí účinnosti tohoto zákona.</a:t>
            </a:r>
            <a:endParaRPr lang="cs-CZ" dirty="0"/>
          </a:p>
          <a:p>
            <a:endParaRPr lang="cs-CZ" dirty="0"/>
          </a:p>
        </p:txBody>
      </p:sp>
    </p:spTree>
    <p:extLst>
      <p:ext uri="{BB962C8B-B14F-4D97-AF65-F5344CB8AC3E}">
        <p14:creationId xmlns:p14="http://schemas.microsoft.com/office/powerpoint/2010/main" val="220125239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10000"/>
          </a:bodyPr>
          <a:lstStyle/>
          <a:p>
            <a:pPr marL="0" indent="0">
              <a:buNone/>
            </a:pPr>
            <a:r>
              <a:rPr lang="cs-CZ" b="1" dirty="0">
                <a:solidFill>
                  <a:srgbClr val="418E96"/>
                </a:solidFill>
              </a:rPr>
              <a:t>Vnitřní předpisy</a:t>
            </a:r>
          </a:p>
          <a:p>
            <a:r>
              <a:rPr lang="cs-CZ" b="1" dirty="0">
                <a:solidFill>
                  <a:srgbClr val="0070C0"/>
                </a:solidFill>
              </a:rPr>
              <a:t>Přechodná ustanovení </a:t>
            </a:r>
            <a:endParaRPr lang="cs-CZ" dirty="0">
              <a:solidFill>
                <a:srgbClr val="0070C0"/>
              </a:solidFill>
            </a:endParaRPr>
          </a:p>
          <a:p>
            <a:r>
              <a:rPr lang="cs-CZ" b="1" dirty="0" smtClean="0"/>
              <a:t>15</a:t>
            </a:r>
            <a:r>
              <a:rPr lang="cs-CZ" b="1" dirty="0"/>
              <a:t>. Ministerstvo školství, mládeže a tělovýchovy upraví dosavadní registr docentů a profesorů zaměstnaných na veřejných a soukromých vysokých školách podle zákona č. 111/1998 Sb., ve znění účinném ode dne nabytí účinnosti tohoto zákona, do 1 roku ode dne nabytí účinnosti tohoto zákona.</a:t>
            </a:r>
            <a:endParaRPr lang="cs-CZ" dirty="0"/>
          </a:p>
          <a:p>
            <a:r>
              <a:rPr lang="cs-CZ" b="1" dirty="0"/>
              <a:t>16. Ustanovení § 90a zákona č. 111/1998 Sb., ve znění účinném ode dne nabytí účinnosti tohoto zákona, se nevztahuje na řízení o uznání zahraničního vysokoškolského vzdělání a kvalifikace, zahájená přede dnem nabytí účinnosti tohoto zákona. </a:t>
            </a:r>
            <a:endParaRPr lang="cs-CZ" dirty="0"/>
          </a:p>
          <a:p>
            <a:r>
              <a:rPr lang="cs-CZ" b="1" dirty="0"/>
              <a:t>17. Pokud zahraniční vysoká škola nebo tuzemská právnická osoba poskytovala na území České republiky zahraniční vysokoškolské vzdělávání v zahraničním vysokoškolském studijním programu již v den nabytí účinnosti tohoto zákona, uvede svoji činnost do souladu s § 93a až 93i zákona č. 111/1998 Sb., ve znění účinném ke dni</a:t>
            </a:r>
            <a:r>
              <a:rPr lang="cs-CZ" dirty="0"/>
              <a:t> </a:t>
            </a:r>
            <a:r>
              <a:rPr lang="cs-CZ" b="1" dirty="0"/>
              <a:t>nabytí účinnosti tohoto zákona, do 13 měsíců ode dne nabytí účinnosti tohoto zákona.  </a:t>
            </a:r>
            <a:endParaRPr lang="cs-CZ" dirty="0"/>
          </a:p>
          <a:p>
            <a:r>
              <a:rPr lang="cs-CZ" b="1" dirty="0"/>
              <a:t>18. Název veřejné vysoké školy „Univerzita Karlova v Praze“ se nahrazuje názvem „Univerzita Karlova“. Název veřejné vysoké školy „Ostravská univerzita v Ostravě“ se nahrazuje názvem „Ostravská univerzita“.</a:t>
            </a:r>
            <a:endParaRPr lang="cs-CZ" dirty="0"/>
          </a:p>
          <a:p>
            <a:endParaRPr lang="cs-CZ" dirty="0"/>
          </a:p>
        </p:txBody>
      </p:sp>
    </p:spTree>
    <p:extLst>
      <p:ext uri="{BB962C8B-B14F-4D97-AF65-F5344CB8AC3E}">
        <p14:creationId xmlns:p14="http://schemas.microsoft.com/office/powerpoint/2010/main" val="14985149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Prováděcí předpisy</a:t>
            </a:r>
          </a:p>
          <a:p>
            <a:r>
              <a:rPr lang="cs-CZ" b="1" dirty="0">
                <a:solidFill>
                  <a:srgbClr val="0070C0"/>
                </a:solidFill>
              </a:rPr>
              <a:t>Návrh nařízení vlády o oblastech vzdělávání ve vysokém </a:t>
            </a:r>
            <a:r>
              <a:rPr lang="cs-CZ" b="1" dirty="0" smtClean="0">
                <a:solidFill>
                  <a:srgbClr val="0070C0"/>
                </a:solidFill>
              </a:rPr>
              <a:t>školství</a:t>
            </a:r>
          </a:p>
          <a:p>
            <a:pPr marL="0" indent="0">
              <a:buNone/>
            </a:pPr>
            <a:r>
              <a:rPr lang="cs-CZ" b="1" dirty="0" smtClean="0"/>
              <a:t>Obsahuje</a:t>
            </a:r>
          </a:p>
          <a:p>
            <a:pPr>
              <a:buFont typeface="Wingdings" panose="05000000000000000000" pitchFamily="2" charset="2"/>
              <a:buChar char="Ø"/>
            </a:pPr>
            <a:r>
              <a:rPr lang="cs-CZ" b="1" dirty="0" smtClean="0"/>
              <a:t>základní tematické okruhy</a:t>
            </a:r>
            <a:r>
              <a:rPr lang="cs-CZ" dirty="0" smtClean="0"/>
              <a:t>, které jsou pro danou oblast vzdělávání charakteristické</a:t>
            </a:r>
          </a:p>
          <a:p>
            <a:pPr>
              <a:buFont typeface="Wingdings" panose="05000000000000000000" pitchFamily="2" charset="2"/>
              <a:buChar char="Ø"/>
            </a:pPr>
            <a:r>
              <a:rPr lang="cs-CZ" b="1" dirty="0" smtClean="0"/>
              <a:t>výčet typických studijních programů </a:t>
            </a:r>
            <a:r>
              <a:rPr lang="cs-CZ" dirty="0" smtClean="0"/>
              <a:t>spadajících do dané oblasti vzdělávání</a:t>
            </a:r>
          </a:p>
          <a:p>
            <a:pPr>
              <a:buFont typeface="Wingdings" panose="05000000000000000000" pitchFamily="2" charset="2"/>
              <a:buChar char="Ø"/>
            </a:pPr>
            <a:r>
              <a:rPr lang="cs-CZ" b="1" dirty="0" smtClean="0"/>
              <a:t>rámcový profil absolventa </a:t>
            </a:r>
            <a:r>
              <a:rPr lang="cs-CZ" dirty="0" smtClean="0"/>
              <a:t>v dané oblasti vzdělávání</a:t>
            </a:r>
            <a:endParaRPr lang="cs-CZ" dirty="0"/>
          </a:p>
          <a:p>
            <a:endParaRPr lang="cs-CZ" dirty="0"/>
          </a:p>
        </p:txBody>
      </p:sp>
    </p:spTree>
    <p:extLst>
      <p:ext uri="{BB962C8B-B14F-4D97-AF65-F5344CB8AC3E}">
        <p14:creationId xmlns:p14="http://schemas.microsoft.com/office/powerpoint/2010/main" val="290851362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b="1" dirty="0" smtClean="0">
                <a:solidFill>
                  <a:srgbClr val="418E96"/>
                </a:solidFill>
              </a:rPr>
              <a:t>Závěr</a:t>
            </a:r>
            <a:endParaRPr lang="cs-CZ" b="1" dirty="0">
              <a:solidFill>
                <a:srgbClr val="418E96"/>
              </a:solidFill>
            </a:endParaRPr>
          </a:p>
          <a:p>
            <a:pPr marL="0" indent="0">
              <a:buNone/>
            </a:pPr>
            <a:endParaRPr lang="cs-CZ" dirty="0"/>
          </a:p>
          <a:p>
            <a:pPr marL="0" indent="0">
              <a:buNone/>
            </a:pPr>
            <a:endParaRPr lang="cs-CZ" dirty="0" smtClean="0"/>
          </a:p>
          <a:p>
            <a:pPr marL="0" indent="0">
              <a:buNone/>
            </a:pPr>
            <a:r>
              <a:rPr lang="cs-CZ" dirty="0" smtClean="0">
                <a:solidFill>
                  <a:schemeClr val="accent1"/>
                </a:solidFill>
              </a:rPr>
              <a:t>Děkuji za pozornost.</a:t>
            </a:r>
          </a:p>
          <a:p>
            <a:pPr marL="0" indent="0">
              <a:buNone/>
            </a:pPr>
            <a:endParaRPr lang="cs-CZ" dirty="0">
              <a:solidFill>
                <a:schemeClr val="accent1"/>
              </a:solidFill>
            </a:endParaRPr>
          </a:p>
          <a:p>
            <a:pPr marL="0" indent="0">
              <a:buNone/>
            </a:pPr>
            <a:endParaRPr lang="cs-CZ" dirty="0" smtClean="0">
              <a:solidFill>
                <a:schemeClr val="accent1"/>
              </a:solidFill>
            </a:endParaRPr>
          </a:p>
          <a:p>
            <a:pPr marL="0" indent="0">
              <a:buNone/>
            </a:pPr>
            <a:endParaRPr lang="cs-CZ" dirty="0">
              <a:solidFill>
                <a:schemeClr val="accent1"/>
              </a:solidFill>
            </a:endParaRPr>
          </a:p>
          <a:p>
            <a:pPr marL="0" indent="0">
              <a:buNone/>
            </a:pPr>
            <a:r>
              <a:rPr lang="cs-CZ" dirty="0" smtClean="0">
                <a:solidFill>
                  <a:schemeClr val="accent1"/>
                </a:solidFill>
              </a:rPr>
              <a:t>JUDr. Věra Koťátková </a:t>
            </a:r>
          </a:p>
          <a:p>
            <a:pPr marL="0" indent="0">
              <a:buNone/>
            </a:pPr>
            <a:r>
              <a:rPr lang="cs-CZ" dirty="0" smtClean="0">
                <a:solidFill>
                  <a:schemeClr val="accent1"/>
                </a:solidFill>
              </a:rPr>
              <a:t>Odbor vysokých škol MŠMT</a:t>
            </a:r>
          </a:p>
          <a:p>
            <a:pPr marL="0" indent="0">
              <a:buNone/>
            </a:pPr>
            <a:r>
              <a:rPr lang="cs-CZ" dirty="0" smtClean="0">
                <a:solidFill>
                  <a:schemeClr val="accent1"/>
                </a:solidFill>
              </a:rPr>
              <a:t>kotatk@msmt.cz </a:t>
            </a:r>
            <a:endParaRPr lang="cs-CZ" dirty="0">
              <a:solidFill>
                <a:schemeClr val="accent1"/>
              </a:solidFill>
            </a:endParaRPr>
          </a:p>
        </p:txBody>
      </p:sp>
    </p:spTree>
    <p:extLst>
      <p:ext uri="{BB962C8B-B14F-4D97-AF65-F5344CB8AC3E}">
        <p14:creationId xmlns:p14="http://schemas.microsoft.com/office/powerpoint/2010/main" val="41001578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marL="0" indent="0" algn="just">
              <a:spcAft>
                <a:spcPts val="600"/>
              </a:spcAft>
              <a:buNone/>
            </a:pPr>
            <a:r>
              <a:rPr lang="cs-CZ" b="1" dirty="0" smtClean="0">
                <a:solidFill>
                  <a:srgbClr val="418E96"/>
                </a:solidFill>
              </a:rPr>
              <a:t>Vnitřní předpisy</a:t>
            </a:r>
          </a:p>
          <a:p>
            <a:pPr algn="just">
              <a:spcAft>
                <a:spcPts val="600"/>
              </a:spcAft>
            </a:pPr>
            <a:r>
              <a:rPr lang="cs-CZ" b="1" dirty="0" smtClean="0">
                <a:solidFill>
                  <a:srgbClr val="0070C0"/>
                </a:solidFill>
              </a:rPr>
              <a:t>Soulad vnitřních předpisů s novelou zákona</a:t>
            </a:r>
          </a:p>
          <a:p>
            <a:pPr marL="720000" algn="just">
              <a:spcAft>
                <a:spcPts val="600"/>
              </a:spcAft>
              <a:buFont typeface="Wingdings" panose="05000000000000000000" pitchFamily="2" charset="2"/>
              <a:buChar char="Ø"/>
            </a:pPr>
            <a:r>
              <a:rPr lang="cs-CZ" dirty="0" smtClean="0"/>
              <a:t>do jednoho roku od nabytí účinnosti </a:t>
            </a:r>
          </a:p>
          <a:p>
            <a:pPr marL="720000" algn="just">
              <a:spcAft>
                <a:spcPts val="600"/>
              </a:spcAft>
              <a:buFont typeface="Wingdings" panose="05000000000000000000" pitchFamily="2" charset="2"/>
              <a:buChar char="Ø"/>
            </a:pPr>
            <a:r>
              <a:rPr lang="cs-CZ" dirty="0" smtClean="0"/>
              <a:t>výjimka – fakulty rozsah pravomocí fakult rozhodovat nebo jednat za VVŠ zůstává nezměněn do dne registrace</a:t>
            </a:r>
          </a:p>
          <a:p>
            <a:pPr algn="just">
              <a:spcAft>
                <a:spcPts val="600"/>
              </a:spcAft>
            </a:pPr>
            <a:r>
              <a:rPr lang="cs-CZ" b="1" dirty="0" smtClean="0">
                <a:solidFill>
                  <a:srgbClr val="00B050"/>
                </a:solidFill>
              </a:rPr>
              <a:t>Dotazy</a:t>
            </a:r>
          </a:p>
          <a:p>
            <a:pPr marL="720000" algn="just">
              <a:spcAft>
                <a:spcPts val="600"/>
              </a:spcAft>
              <a:buFont typeface="Wingdings" panose="05000000000000000000" pitchFamily="2" charset="2"/>
              <a:buChar char="Ø"/>
            </a:pPr>
            <a:r>
              <a:rPr lang="cs-CZ" b="1" dirty="0" smtClean="0">
                <a:solidFill>
                  <a:srgbClr val="00B050"/>
                </a:solidFill>
              </a:rPr>
              <a:t>V případě, že vnitřní předpisy budou v rozporu s novelou zákona, má přednost novela a nikoliv vnitřní předpis?</a:t>
            </a:r>
          </a:p>
          <a:p>
            <a:pPr marL="1080000" algn="just">
              <a:spcAft>
                <a:spcPts val="600"/>
              </a:spcAft>
              <a:buFont typeface="Wingdings" panose="05000000000000000000" pitchFamily="2" charset="2"/>
              <a:buChar char="v"/>
            </a:pPr>
            <a:r>
              <a:rPr lang="cs-CZ" b="1" dirty="0" smtClean="0">
                <a:solidFill>
                  <a:srgbClr val="00B050"/>
                </a:solidFill>
              </a:rPr>
              <a:t>Ano</a:t>
            </a:r>
          </a:p>
          <a:p>
            <a:pPr marL="720000" algn="just">
              <a:spcAft>
                <a:spcPts val="600"/>
              </a:spcAft>
              <a:buFont typeface="Wingdings" panose="05000000000000000000" pitchFamily="2" charset="2"/>
              <a:buChar char="Ø"/>
            </a:pPr>
            <a:r>
              <a:rPr lang="cs-CZ" b="1" dirty="0" smtClean="0">
                <a:solidFill>
                  <a:srgbClr val="00B050"/>
                </a:solidFill>
              </a:rPr>
              <a:t>Kdy návrhy nových vnitřních předpisů předkládat k registraci-po nabytí účinnosti nebo dříve?</a:t>
            </a:r>
          </a:p>
          <a:p>
            <a:pPr marL="1080000" algn="just">
              <a:spcAft>
                <a:spcPts val="600"/>
              </a:spcAft>
              <a:buFont typeface="Wingdings" panose="05000000000000000000" pitchFamily="2" charset="2"/>
              <a:buChar char="v"/>
            </a:pPr>
            <a:r>
              <a:rPr lang="cs-CZ" b="1" i="1" dirty="0" smtClean="0">
                <a:solidFill>
                  <a:srgbClr val="00B050"/>
                </a:solidFill>
              </a:rPr>
              <a:t>Návrhy na registraci vnitřních předpisů se mohou předkládat dříve s tím, že účinnost v jejich přechodných a závěrečných ustanoveních musí být stanovena nejdříve na 1. září 2016 (účinnost novely zákona o vysokých školách)</a:t>
            </a:r>
          </a:p>
          <a:p>
            <a:pPr algn="just">
              <a:spcAft>
                <a:spcPts val="600"/>
              </a:spcAft>
            </a:pPr>
            <a:endParaRPr lang="cs-CZ" dirty="0">
              <a:latin typeface="Times New Roman" panose="02020603050405020304" pitchFamily="18" charset="0"/>
              <a:ea typeface="MS Mincho" panose="02020609040205080304" pitchFamily="49" charset="-128"/>
            </a:endParaRPr>
          </a:p>
          <a:p>
            <a:endParaRPr lang="cs-CZ" dirty="0"/>
          </a:p>
        </p:txBody>
      </p:sp>
    </p:spTree>
    <p:extLst>
      <p:ext uri="{BB962C8B-B14F-4D97-AF65-F5344CB8AC3E}">
        <p14:creationId xmlns:p14="http://schemas.microsoft.com/office/powerpoint/2010/main" val="14761178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lgn="just">
              <a:spcAft>
                <a:spcPts val="600"/>
              </a:spcAft>
              <a:buNone/>
            </a:pPr>
            <a:r>
              <a:rPr lang="cs-CZ" b="1" dirty="0">
                <a:solidFill>
                  <a:srgbClr val="418E96"/>
                </a:solidFill>
              </a:rPr>
              <a:t>Vnitřní předpisy</a:t>
            </a:r>
          </a:p>
          <a:p>
            <a:pPr algn="just">
              <a:spcAft>
                <a:spcPts val="600"/>
              </a:spcAft>
            </a:pPr>
            <a:r>
              <a:rPr lang="cs-CZ" sz="2400" dirty="0" smtClean="0">
                <a:latin typeface="Times New Roman" panose="02020603050405020304" pitchFamily="18" charset="0"/>
                <a:ea typeface="MS Mincho" panose="02020609040205080304" pitchFamily="49" charset="-128"/>
              </a:rPr>
              <a:t>statut </a:t>
            </a:r>
            <a:r>
              <a:rPr lang="cs-CZ" sz="2400" dirty="0">
                <a:latin typeface="Times New Roman" panose="02020603050405020304" pitchFamily="18" charset="0"/>
                <a:ea typeface="MS Mincho" panose="02020609040205080304" pitchFamily="49" charset="-128"/>
              </a:rPr>
              <a:t>veřejné vysoké </a:t>
            </a:r>
            <a:r>
              <a:rPr lang="cs-CZ" sz="2400" dirty="0" smtClean="0">
                <a:latin typeface="Times New Roman" panose="02020603050405020304" pitchFamily="18" charset="0"/>
                <a:ea typeface="MS Mincho" panose="02020609040205080304" pitchFamily="49" charset="-128"/>
              </a:rPr>
              <a:t>školy </a:t>
            </a:r>
            <a:endParaRPr lang="cs-CZ" sz="2400" dirty="0">
              <a:latin typeface="Times New Roman" panose="02020603050405020304" pitchFamily="18" charset="0"/>
              <a:ea typeface="MS Mincho" panose="02020609040205080304" pitchFamily="49" charset="-128"/>
            </a:endParaRPr>
          </a:p>
          <a:p>
            <a:pPr algn="just">
              <a:spcAft>
                <a:spcPts val="600"/>
              </a:spcAft>
            </a:pPr>
            <a:r>
              <a:rPr lang="cs-CZ" sz="2400" b="1" dirty="0">
                <a:solidFill>
                  <a:srgbClr val="C00000"/>
                </a:solidFill>
                <a:latin typeface="Times New Roman" panose="02020603050405020304" pitchFamily="18" charset="0"/>
                <a:ea typeface="MS Mincho" panose="02020609040205080304" pitchFamily="49" charset="-128"/>
              </a:rPr>
              <a:t>volební </a:t>
            </a:r>
            <a:r>
              <a:rPr lang="cs-CZ" sz="2400" b="1" dirty="0" smtClean="0">
                <a:solidFill>
                  <a:srgbClr val="C00000"/>
                </a:solidFill>
                <a:latin typeface="Times New Roman" panose="02020603050405020304" pitchFamily="18" charset="0"/>
                <a:ea typeface="MS Mincho" panose="02020609040205080304" pitchFamily="49" charset="-128"/>
              </a:rPr>
              <a:t>řád </a:t>
            </a:r>
            <a:r>
              <a:rPr lang="cs-CZ" sz="2400" dirty="0">
                <a:latin typeface="Times New Roman" panose="02020603050405020304" pitchFamily="18" charset="0"/>
                <a:ea typeface="MS Mincho" panose="02020609040205080304" pitchFamily="49" charset="-128"/>
              </a:rPr>
              <a:t>akademického senátu veřejné vysoké </a:t>
            </a:r>
            <a:r>
              <a:rPr lang="cs-CZ" sz="2400" dirty="0" smtClean="0">
                <a:latin typeface="Times New Roman" panose="02020603050405020304" pitchFamily="18" charset="0"/>
                <a:ea typeface="MS Mincho" panose="02020609040205080304" pitchFamily="49" charset="-128"/>
              </a:rPr>
              <a:t>školy (na návrh rektora)</a:t>
            </a:r>
            <a:endParaRPr lang="cs-CZ" sz="2400" dirty="0">
              <a:latin typeface="Times New Roman" panose="02020603050405020304" pitchFamily="18" charset="0"/>
              <a:ea typeface="MS Mincho" panose="02020609040205080304" pitchFamily="49" charset="-128"/>
            </a:endParaRPr>
          </a:p>
          <a:p>
            <a:pPr algn="just">
              <a:spcAft>
                <a:spcPts val="600"/>
              </a:spcAft>
            </a:pPr>
            <a:r>
              <a:rPr lang="cs-CZ" sz="2400" b="1" dirty="0">
                <a:solidFill>
                  <a:srgbClr val="C00000"/>
                </a:solidFill>
                <a:latin typeface="Times New Roman" panose="02020603050405020304" pitchFamily="18" charset="0"/>
                <a:ea typeface="MS Mincho" panose="02020609040205080304" pitchFamily="49" charset="-128"/>
              </a:rPr>
              <a:t>jednací řád akademického senátu veřejné vysoké </a:t>
            </a:r>
            <a:r>
              <a:rPr lang="cs-CZ" sz="2400" b="1" dirty="0" smtClean="0">
                <a:solidFill>
                  <a:srgbClr val="C00000"/>
                </a:solidFill>
                <a:latin typeface="Times New Roman" panose="02020603050405020304" pitchFamily="18" charset="0"/>
                <a:ea typeface="MS Mincho" panose="02020609040205080304" pitchFamily="49" charset="-128"/>
              </a:rPr>
              <a:t>školy (předkládá člen akademického senátu, stanovisko rektora)</a:t>
            </a:r>
            <a:endParaRPr lang="cs-CZ" sz="2400" dirty="0">
              <a:solidFill>
                <a:srgbClr val="C00000"/>
              </a:solidFill>
              <a:latin typeface="Times New Roman" panose="02020603050405020304" pitchFamily="18" charset="0"/>
              <a:ea typeface="MS Mincho" panose="02020609040205080304" pitchFamily="49" charset="-128"/>
            </a:endParaRPr>
          </a:p>
          <a:p>
            <a:pPr algn="just">
              <a:spcAft>
                <a:spcPts val="600"/>
              </a:spcAft>
            </a:pPr>
            <a:r>
              <a:rPr lang="cs-CZ" sz="2400" dirty="0">
                <a:latin typeface="Times New Roman" panose="02020603050405020304" pitchFamily="18" charset="0"/>
                <a:ea typeface="MS Mincho" panose="02020609040205080304" pitchFamily="49" charset="-128"/>
              </a:rPr>
              <a:t>vnitřní mzdový </a:t>
            </a:r>
            <a:r>
              <a:rPr lang="cs-CZ" sz="2400" dirty="0" smtClean="0">
                <a:latin typeface="Times New Roman" panose="02020603050405020304" pitchFamily="18" charset="0"/>
                <a:ea typeface="MS Mincho" panose="02020609040205080304" pitchFamily="49" charset="-128"/>
              </a:rPr>
              <a:t>předpis</a:t>
            </a:r>
            <a:endParaRPr lang="cs-CZ" sz="2400" dirty="0">
              <a:latin typeface="Times New Roman" panose="02020603050405020304" pitchFamily="18" charset="0"/>
              <a:ea typeface="MS Mincho" panose="02020609040205080304" pitchFamily="49" charset="-128"/>
            </a:endParaRPr>
          </a:p>
          <a:p>
            <a:r>
              <a:rPr lang="cs-CZ" sz="2400" dirty="0"/>
              <a:t>jednací řád vědecké rady veřejné vysoké </a:t>
            </a:r>
            <a:r>
              <a:rPr lang="cs-CZ" sz="2400" dirty="0" smtClean="0"/>
              <a:t>školy </a:t>
            </a:r>
            <a:endParaRPr lang="cs-CZ" sz="2400" dirty="0"/>
          </a:p>
          <a:p>
            <a:r>
              <a:rPr lang="cs-CZ" sz="2400" dirty="0"/>
              <a:t>řád výběrového řízení pro obsazování míst akademických </a:t>
            </a:r>
            <a:r>
              <a:rPr lang="cs-CZ" sz="2400" dirty="0" smtClean="0"/>
              <a:t>pracovníků </a:t>
            </a:r>
            <a:endParaRPr lang="cs-CZ" sz="2400" dirty="0"/>
          </a:p>
          <a:p>
            <a:r>
              <a:rPr lang="cs-CZ" sz="2400" dirty="0"/>
              <a:t>studijní a zkušební </a:t>
            </a:r>
            <a:r>
              <a:rPr lang="cs-CZ" sz="2400" dirty="0" smtClean="0"/>
              <a:t>řád </a:t>
            </a:r>
            <a:endParaRPr lang="cs-CZ" sz="2400" dirty="0"/>
          </a:p>
          <a:p>
            <a:r>
              <a:rPr lang="cs-CZ" sz="2400" dirty="0"/>
              <a:t>stipendijní </a:t>
            </a:r>
            <a:r>
              <a:rPr lang="cs-CZ" sz="2400" dirty="0" smtClean="0"/>
              <a:t>řád </a:t>
            </a:r>
            <a:endParaRPr lang="cs-CZ" sz="2400" dirty="0"/>
          </a:p>
          <a:p>
            <a:r>
              <a:rPr lang="cs-CZ" sz="2400" dirty="0"/>
              <a:t>disciplinární řád pro </a:t>
            </a:r>
            <a:r>
              <a:rPr lang="cs-CZ" sz="2400" dirty="0" smtClean="0"/>
              <a:t>studenty </a:t>
            </a:r>
            <a:endParaRPr lang="cs-CZ" sz="2400" dirty="0"/>
          </a:p>
          <a:p>
            <a:endParaRPr lang="cs-CZ" dirty="0"/>
          </a:p>
        </p:txBody>
      </p:sp>
      <p:sp>
        <p:nvSpPr>
          <p:cNvPr id="3" name="Obdélník 2"/>
          <p:cNvSpPr/>
          <p:nvPr/>
        </p:nvSpPr>
        <p:spPr>
          <a:xfrm>
            <a:off x="2286000" y="-264319"/>
            <a:ext cx="4572000" cy="1000274"/>
          </a:xfrm>
          <a:prstGeom prst="rect">
            <a:avLst/>
          </a:prstGeom>
        </p:spPr>
        <p:txBody>
          <a:bodyPr>
            <a:spAutoFit/>
          </a:bodyPr>
          <a:lstStyle/>
          <a:p>
            <a:pPr algn="just">
              <a:spcAft>
                <a:spcPts val="600"/>
              </a:spcAft>
            </a:pPr>
            <a:r>
              <a:rPr lang="cs-CZ" strike="sngStrike" dirty="0" smtClean="0">
                <a:latin typeface="Times New Roman" panose="02020603050405020304" pitchFamily="18" charset="0"/>
                <a:ea typeface="MS Mincho" panose="02020609040205080304" pitchFamily="49" charset="-128"/>
              </a:rPr>
              <a:t>d</a:t>
            </a:r>
            <a:r>
              <a:rPr lang="cs-CZ" strike="sngStrike" dirty="0">
                <a:latin typeface="Times New Roman" panose="02020603050405020304" pitchFamily="18" charset="0"/>
                <a:ea typeface="MS Mincho" panose="02020609040205080304" pitchFamily="49" charset="-128"/>
              </a:rPr>
              <a:t>)</a:t>
            </a:r>
            <a:r>
              <a:rPr lang="cs-CZ" dirty="0">
                <a:latin typeface="Times New Roman" panose="02020603050405020304" pitchFamily="18" charset="0"/>
                <a:ea typeface="MS Mincho" panose="02020609040205080304" pitchFamily="49" charset="-128"/>
              </a:rPr>
              <a:t> e) jednací řád vědecké rady veřejné vysoké školy, </a:t>
            </a:r>
          </a:p>
          <a:p>
            <a:pPr algn="just">
              <a:spcAft>
                <a:spcPts val="600"/>
              </a:spcAft>
            </a:pPr>
            <a:r>
              <a:rPr lang="cs-CZ" strike="sngStrike" dirty="0">
                <a:latin typeface="Times New Roman" panose="02020603050405020304" pitchFamily="18" charset="0"/>
                <a:ea typeface="MS Mincho" panose="02020609040205080304" pitchFamily="49" charset="-128"/>
              </a:rPr>
              <a:t>e</a:t>
            </a:r>
            <a:r>
              <a:rPr lang="cs-CZ" strike="sngStrike" dirty="0" smtClean="0">
                <a:latin typeface="Times New Roman" panose="02020603050405020304" pitchFamily="18" charset="0"/>
                <a:ea typeface="MS Mincho" panose="02020609040205080304" pitchFamily="49" charset="-128"/>
              </a:rPr>
              <a:t>)</a:t>
            </a:r>
            <a:endParaRPr lang="cs-CZ" dirty="0">
              <a:effectLst/>
              <a:latin typeface="Times New Roman" panose="02020603050405020304" pitchFamily="18" charset="0"/>
              <a:ea typeface="MS Mincho" panose="02020609040205080304" pitchFamily="49" charset="-128"/>
            </a:endParaRPr>
          </a:p>
        </p:txBody>
      </p:sp>
    </p:spTree>
    <p:extLst>
      <p:ext uri="{BB962C8B-B14F-4D97-AF65-F5344CB8AC3E}">
        <p14:creationId xmlns:p14="http://schemas.microsoft.com/office/powerpoint/2010/main" val="11598653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0" indent="0" algn="just">
              <a:spcAft>
                <a:spcPts val="600"/>
              </a:spcAft>
              <a:buNone/>
            </a:pPr>
            <a:r>
              <a:rPr lang="cs-CZ" b="1" dirty="0">
                <a:solidFill>
                  <a:srgbClr val="418E96"/>
                </a:solidFill>
              </a:rPr>
              <a:t>Vnitřní předpisy</a:t>
            </a:r>
          </a:p>
          <a:p>
            <a:pPr algn="just">
              <a:spcAft>
                <a:spcPts val="600"/>
              </a:spcAft>
            </a:pPr>
            <a:r>
              <a:rPr lang="cs-CZ" sz="2400" dirty="0" smtClean="0">
                <a:latin typeface="Times New Roman" panose="02020603050405020304" pitchFamily="18" charset="0"/>
                <a:ea typeface="MS Mincho" panose="02020609040205080304" pitchFamily="49" charset="-128"/>
              </a:rPr>
              <a:t>řád </a:t>
            </a:r>
            <a:r>
              <a:rPr lang="cs-CZ" sz="2400" dirty="0">
                <a:latin typeface="Times New Roman" panose="02020603050405020304" pitchFamily="18" charset="0"/>
                <a:ea typeface="MS Mincho" panose="02020609040205080304" pitchFamily="49" charset="-128"/>
              </a:rPr>
              <a:t>výběrového řízení pro obsazování míst akademických </a:t>
            </a:r>
            <a:r>
              <a:rPr lang="cs-CZ" sz="2400" dirty="0" smtClean="0">
                <a:latin typeface="Times New Roman" panose="02020603050405020304" pitchFamily="18" charset="0"/>
                <a:ea typeface="MS Mincho" panose="02020609040205080304" pitchFamily="49" charset="-128"/>
              </a:rPr>
              <a:t>pracovníků </a:t>
            </a:r>
            <a:endParaRPr lang="cs-CZ" sz="2400" dirty="0">
              <a:latin typeface="Times New Roman" panose="02020603050405020304" pitchFamily="18" charset="0"/>
              <a:ea typeface="MS Mincho" panose="02020609040205080304" pitchFamily="49" charset="-128"/>
            </a:endParaRPr>
          </a:p>
          <a:p>
            <a:pPr algn="just">
              <a:spcAft>
                <a:spcPts val="600"/>
              </a:spcAft>
            </a:pPr>
            <a:r>
              <a:rPr lang="cs-CZ" sz="2400" dirty="0" smtClean="0">
                <a:latin typeface="Times New Roman" panose="02020603050405020304" pitchFamily="18" charset="0"/>
                <a:ea typeface="MS Mincho" panose="02020609040205080304" pitchFamily="49" charset="-128"/>
              </a:rPr>
              <a:t>studijní </a:t>
            </a:r>
            <a:r>
              <a:rPr lang="cs-CZ" sz="2400" dirty="0">
                <a:latin typeface="Times New Roman" panose="02020603050405020304" pitchFamily="18" charset="0"/>
                <a:ea typeface="MS Mincho" panose="02020609040205080304" pitchFamily="49" charset="-128"/>
              </a:rPr>
              <a:t>a zkušební </a:t>
            </a:r>
            <a:r>
              <a:rPr lang="cs-CZ" sz="2400" dirty="0" smtClean="0">
                <a:latin typeface="Times New Roman" panose="02020603050405020304" pitchFamily="18" charset="0"/>
                <a:ea typeface="MS Mincho" panose="02020609040205080304" pitchFamily="49" charset="-128"/>
              </a:rPr>
              <a:t>řád </a:t>
            </a:r>
            <a:endParaRPr lang="cs-CZ" sz="2400" dirty="0">
              <a:latin typeface="Times New Roman" panose="02020603050405020304" pitchFamily="18" charset="0"/>
              <a:ea typeface="MS Mincho" panose="02020609040205080304" pitchFamily="49" charset="-128"/>
            </a:endParaRPr>
          </a:p>
          <a:p>
            <a:pPr algn="just">
              <a:spcAft>
                <a:spcPts val="600"/>
              </a:spcAft>
            </a:pPr>
            <a:r>
              <a:rPr lang="cs-CZ" sz="2400" dirty="0" smtClean="0">
                <a:latin typeface="Times New Roman" panose="02020603050405020304" pitchFamily="18" charset="0"/>
                <a:ea typeface="MS Mincho" panose="02020609040205080304" pitchFamily="49" charset="-128"/>
              </a:rPr>
              <a:t>stipendijní řád </a:t>
            </a:r>
            <a:endParaRPr lang="cs-CZ" sz="2400" dirty="0">
              <a:latin typeface="Times New Roman" panose="02020603050405020304" pitchFamily="18" charset="0"/>
              <a:ea typeface="MS Mincho" panose="02020609040205080304" pitchFamily="49" charset="-128"/>
            </a:endParaRPr>
          </a:p>
          <a:p>
            <a:pPr algn="just">
              <a:spcAft>
                <a:spcPts val="600"/>
              </a:spcAft>
            </a:pPr>
            <a:r>
              <a:rPr lang="cs-CZ" sz="2400" dirty="0" smtClean="0">
                <a:latin typeface="Times New Roman" panose="02020603050405020304" pitchFamily="18" charset="0"/>
                <a:ea typeface="MS Mincho" panose="02020609040205080304" pitchFamily="49" charset="-128"/>
              </a:rPr>
              <a:t>disciplinární </a:t>
            </a:r>
            <a:r>
              <a:rPr lang="cs-CZ" sz="2400" dirty="0">
                <a:latin typeface="Times New Roman" panose="02020603050405020304" pitchFamily="18" charset="0"/>
                <a:ea typeface="MS Mincho" panose="02020609040205080304" pitchFamily="49" charset="-128"/>
              </a:rPr>
              <a:t>řád pro </a:t>
            </a:r>
            <a:r>
              <a:rPr lang="cs-CZ" sz="2400" dirty="0" smtClean="0">
                <a:latin typeface="Times New Roman" panose="02020603050405020304" pitchFamily="18" charset="0"/>
                <a:ea typeface="MS Mincho" panose="02020609040205080304" pitchFamily="49" charset="-128"/>
              </a:rPr>
              <a:t>studenty </a:t>
            </a:r>
            <a:endParaRPr lang="cs-CZ" sz="2400" dirty="0">
              <a:latin typeface="Times New Roman" panose="02020603050405020304" pitchFamily="18" charset="0"/>
              <a:ea typeface="MS Mincho" panose="02020609040205080304" pitchFamily="49" charset="-128"/>
            </a:endParaRPr>
          </a:p>
          <a:p>
            <a:pPr algn="just">
              <a:spcAft>
                <a:spcPts val="600"/>
              </a:spcAft>
            </a:pPr>
            <a:r>
              <a:rPr lang="cs-CZ" sz="2400" b="1" dirty="0" smtClean="0">
                <a:solidFill>
                  <a:srgbClr val="C00000"/>
                </a:solidFill>
                <a:latin typeface="Times New Roman" panose="02020603050405020304" pitchFamily="18" charset="0"/>
                <a:ea typeface="MS Mincho" panose="02020609040205080304" pitchFamily="49" charset="-128"/>
              </a:rPr>
              <a:t>pravidla </a:t>
            </a:r>
            <a:r>
              <a:rPr lang="cs-CZ" sz="2400" b="1" dirty="0">
                <a:solidFill>
                  <a:srgbClr val="C00000"/>
                </a:solidFill>
                <a:latin typeface="Times New Roman" panose="02020603050405020304" pitchFamily="18" charset="0"/>
                <a:ea typeface="MS Mincho" panose="02020609040205080304" pitchFamily="49" charset="-128"/>
              </a:rPr>
              <a:t>systému zajišťování kvality </a:t>
            </a:r>
            <a:r>
              <a:rPr lang="cs-CZ" sz="2400" b="1" spc="-20" dirty="0">
                <a:solidFill>
                  <a:srgbClr val="C00000"/>
                </a:solidFill>
                <a:latin typeface="Times New Roman" panose="02020603050405020304" pitchFamily="18" charset="0"/>
                <a:ea typeface="Times New Roman" panose="02020603050405020304" pitchFamily="18" charset="0"/>
              </a:rPr>
              <a:t>vzdělávací, tvůrčí a s nimi souvisejících činností</a:t>
            </a:r>
            <a:r>
              <a:rPr lang="cs-CZ" sz="2400" b="1" dirty="0">
                <a:solidFill>
                  <a:srgbClr val="C00000"/>
                </a:solidFill>
                <a:latin typeface="Times New Roman" panose="02020603050405020304" pitchFamily="18" charset="0"/>
                <a:ea typeface="MS Mincho" panose="02020609040205080304" pitchFamily="49" charset="-128"/>
              </a:rPr>
              <a:t> a vnitřního hodnocení kvality </a:t>
            </a:r>
            <a:r>
              <a:rPr lang="cs-CZ" sz="2400" b="1" spc="-20" dirty="0">
                <a:solidFill>
                  <a:srgbClr val="C00000"/>
                </a:solidFill>
                <a:latin typeface="Times New Roman" panose="02020603050405020304" pitchFamily="18" charset="0"/>
                <a:ea typeface="Times New Roman" panose="02020603050405020304" pitchFamily="18" charset="0"/>
              </a:rPr>
              <a:t>vzdělávací, tvůrčí a s nimi souvisejících činností</a:t>
            </a:r>
            <a:r>
              <a:rPr lang="cs-CZ" sz="2400" b="1" dirty="0">
                <a:solidFill>
                  <a:srgbClr val="C00000"/>
                </a:solidFill>
                <a:latin typeface="Times New Roman" panose="02020603050405020304" pitchFamily="18" charset="0"/>
                <a:ea typeface="MS Mincho" panose="02020609040205080304" pitchFamily="49" charset="-128"/>
              </a:rPr>
              <a:t> veřejné vysoké </a:t>
            </a:r>
            <a:r>
              <a:rPr lang="cs-CZ" sz="2400" b="1" dirty="0" smtClean="0">
                <a:solidFill>
                  <a:srgbClr val="C00000"/>
                </a:solidFill>
                <a:latin typeface="Times New Roman" panose="02020603050405020304" pitchFamily="18" charset="0"/>
                <a:ea typeface="MS Mincho" panose="02020609040205080304" pitchFamily="49" charset="-128"/>
              </a:rPr>
              <a:t>školy </a:t>
            </a:r>
            <a:endParaRPr lang="cs-CZ" sz="2400" dirty="0">
              <a:solidFill>
                <a:srgbClr val="C00000"/>
              </a:solidFill>
              <a:latin typeface="Times New Roman" panose="02020603050405020304" pitchFamily="18" charset="0"/>
              <a:ea typeface="MS Mincho" panose="02020609040205080304" pitchFamily="49" charset="-128"/>
            </a:endParaRPr>
          </a:p>
          <a:p>
            <a:pPr algn="just">
              <a:spcAft>
                <a:spcPts val="600"/>
              </a:spcAft>
            </a:pPr>
            <a:r>
              <a:rPr lang="cs-CZ" sz="2400" dirty="0" smtClean="0">
                <a:latin typeface="Times New Roman" panose="02020603050405020304" pitchFamily="18" charset="0"/>
                <a:ea typeface="MS Mincho" panose="02020609040205080304" pitchFamily="49" charset="-128"/>
              </a:rPr>
              <a:t>další </a:t>
            </a:r>
            <a:r>
              <a:rPr lang="cs-CZ" sz="2400" dirty="0">
                <a:latin typeface="Times New Roman" panose="02020603050405020304" pitchFamily="18" charset="0"/>
                <a:ea typeface="MS Mincho" panose="02020609040205080304" pitchFamily="49" charset="-128"/>
              </a:rPr>
              <a:t>předpisy, pokud tak </a:t>
            </a:r>
            <a:r>
              <a:rPr lang="cs-CZ" sz="2400" b="1" dirty="0">
                <a:solidFill>
                  <a:srgbClr val="C00000"/>
                </a:solidFill>
                <a:latin typeface="Times New Roman" panose="02020603050405020304" pitchFamily="18" charset="0"/>
                <a:ea typeface="MS Mincho" panose="02020609040205080304" pitchFamily="49" charset="-128"/>
              </a:rPr>
              <a:t>stanoví statut veřejné vysoké </a:t>
            </a:r>
            <a:r>
              <a:rPr lang="cs-CZ" sz="2400" dirty="0" smtClean="0">
                <a:latin typeface="Times New Roman" panose="02020603050405020304" pitchFamily="18" charset="0"/>
                <a:ea typeface="MS Mincho" panose="02020609040205080304" pitchFamily="49" charset="-128"/>
              </a:rPr>
              <a:t>školy </a:t>
            </a:r>
            <a:endParaRPr lang="cs-CZ" sz="2400" dirty="0">
              <a:latin typeface="Times New Roman" panose="02020603050405020304" pitchFamily="18" charset="0"/>
              <a:ea typeface="MS Mincho" panose="02020609040205080304" pitchFamily="49" charset="-128"/>
            </a:endParaRPr>
          </a:p>
          <a:p>
            <a:endParaRPr lang="cs-CZ" dirty="0"/>
          </a:p>
        </p:txBody>
      </p:sp>
    </p:spTree>
    <p:extLst>
      <p:ext uri="{BB962C8B-B14F-4D97-AF65-F5344CB8AC3E}">
        <p14:creationId xmlns:p14="http://schemas.microsoft.com/office/powerpoint/2010/main" val="15021789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Motiv systému Office">
  <a:themeElements>
    <a:clrScheme name="MSMT">
      <a:dk1>
        <a:sysClr val="windowText" lastClr="000000"/>
      </a:dk1>
      <a:lt1>
        <a:sysClr val="window" lastClr="FFFFFF"/>
      </a:lt1>
      <a:dk2>
        <a:srgbClr val="1F497D"/>
      </a:dk2>
      <a:lt2>
        <a:srgbClr val="EEECE1"/>
      </a:lt2>
      <a:accent1>
        <a:srgbClr val="418E96"/>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adpis">
      <a:majorFont>
        <a:latin typeface="Calibri"/>
        <a:ea typeface=""/>
        <a:cs typeface=""/>
      </a:majorFont>
      <a:minorFont>
        <a:latin typeface="Calibri"/>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1977</TotalTime>
  <Words>4047</Words>
  <Application>Microsoft Office PowerPoint</Application>
  <PresentationFormat>Předvádění na obrazovce (4:3)</PresentationFormat>
  <Paragraphs>480</Paragraphs>
  <Slides>60</Slides>
  <Notes>59</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60</vt:i4>
      </vt:variant>
    </vt:vector>
  </HeadingPairs>
  <TitlesOfParts>
    <vt:vector size="66" baseType="lpstr">
      <vt:lpstr>MS Mincho</vt:lpstr>
      <vt:lpstr>Arial</vt:lpstr>
      <vt:lpstr>Calibri</vt:lpstr>
      <vt:lpstr>Times New Roman</vt:lpstr>
      <vt:lpstr>Wingdings</vt:lpstr>
      <vt:lpstr>Motiv systému Office</vt:lpstr>
      <vt:lpstr>Novela zákona  o vysokých školách zákon č. 137/2016 Sb.,</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Státní podpora sportu  pro rok 2013</dc:title>
  <dc:creator>User</dc:creator>
  <cp:lastModifiedBy>Johánek Jiří</cp:lastModifiedBy>
  <cp:revision>118</cp:revision>
  <cp:lastPrinted>2016-05-23T08:38:50Z</cp:lastPrinted>
  <dcterms:created xsi:type="dcterms:W3CDTF">2013-10-09T10:41:53Z</dcterms:created>
  <dcterms:modified xsi:type="dcterms:W3CDTF">2016-05-25T08:43:59Z</dcterms:modified>
</cp:coreProperties>
</file>