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2" r:id="rId3"/>
    <p:sldId id="303" r:id="rId4"/>
    <p:sldId id="304" r:id="rId5"/>
    <p:sldId id="269" r:id="rId6"/>
    <p:sldId id="263" r:id="rId7"/>
    <p:sldId id="276" r:id="rId8"/>
    <p:sldId id="279" r:id="rId9"/>
    <p:sldId id="281" r:id="rId10"/>
    <p:sldId id="282" r:id="rId11"/>
    <p:sldId id="287" r:id="rId12"/>
    <p:sldId id="288" r:id="rId13"/>
    <p:sldId id="292" r:id="rId14"/>
    <p:sldId id="294" r:id="rId15"/>
    <p:sldId id="296" r:id="rId16"/>
    <p:sldId id="297" r:id="rId17"/>
    <p:sldId id="299" r:id="rId18"/>
    <p:sldId id="301" r:id="rId19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bohlav Jakub" initials="DJ" lastIdx="1" clrIdx="0">
    <p:extLst/>
  </p:cmAuthor>
  <p:cmAuthor id="2" name="Svobodová Blanka" initials="SB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ADD51-D3ED-4952-90FE-DC6ADCE7FDC9}" type="datetimeFigureOut">
              <a:rPr lang="cs-CZ" smtClean="0"/>
              <a:t>24.5.2016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79CA5-90C0-436B-BAE2-EC0AFFA746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920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4AF6A0A-3D5E-4E95-9FDE-D0210DFD2699}" type="datetimeFigureOut">
              <a:rPr lang="cs-CZ"/>
              <a:pPr>
                <a:defRPr/>
              </a:pPr>
              <a:t>24.5.2016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203C56-1D0C-458B-8D4E-1DDBD5189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77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154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590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851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144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203C56-1D0C-458B-8D4E-1DDBD5189D31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203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6092825"/>
            <a:ext cx="1871663" cy="649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cs-CZ" altLang="cs-CZ" smtClean="0"/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837591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E568E89-A14C-44F3-AA7F-62D8552080FD}" type="datetime1">
              <a:rPr lang="cs-CZ"/>
              <a:pPr>
                <a:defRPr/>
              </a:pPr>
              <a:t>24.5.2016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07C4FE7-AB22-4EA1-9D10-0DBF1299A1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5149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85EC0F4-51F8-411A-99EA-C0CD1E0B019E}" type="datetime1">
              <a:rPr lang="cs-CZ"/>
              <a:pPr>
                <a:defRPr/>
              </a:pPr>
              <a:t>24.5.2016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B5B0985-1A7F-4791-A678-59D56106A4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50333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616066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92FA1C2-6A57-4E68-A639-09210C13DE10}" type="datetime1">
              <a:rPr lang="cs-CZ"/>
              <a:pPr>
                <a:defRPr/>
              </a:pPr>
              <a:t>24.5.2016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42E6AD8-5658-4448-9A3A-600BF4D9CC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17087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4BBB611-6C78-4D12-9BE6-0864FD5BAB29}" type="datetime1">
              <a:rPr lang="cs-CZ"/>
              <a:pPr>
                <a:defRPr/>
              </a:pPr>
              <a:t>24.5.2016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7B5EA1-1204-4761-AC99-39886E1B92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51812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F74D44C-FFFD-4953-B380-8ED7122F48CB}" type="datetime1">
              <a:rPr lang="cs-CZ"/>
              <a:pPr>
                <a:defRPr/>
              </a:pPr>
              <a:t>24.5.2016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E36C7A-17DF-448D-A0CC-42469A0C3F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32508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A16D7C5-C019-4A0B-A5A7-1DB2859AD37B}" type="datetime1">
              <a:rPr lang="cs-CZ"/>
              <a:pPr>
                <a:defRPr/>
              </a:pPr>
              <a:t>24.5.2016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782ADE3-729B-4893-878A-E218269D40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18647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6BA6E26-9D16-4DED-97BC-18B8A6F56859}" type="datetime1">
              <a:rPr lang="cs-CZ"/>
              <a:pPr>
                <a:defRPr/>
              </a:pPr>
              <a:t>24.5.2016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81F939E-B7B8-45A4-9FA4-2195172889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224648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6A5427B-2BF3-4A89-8A55-0757D6DDD7DA}" type="datetime1">
              <a:rPr lang="cs-CZ"/>
              <a:pPr>
                <a:defRPr/>
              </a:pPr>
              <a:t>24.5.2016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445552E-393D-49E9-8211-19C7DC6ED6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074280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6159D7-C1EB-425E-917F-E29C40BB5E06}" type="datetime1">
              <a:rPr lang="cs-CZ"/>
              <a:pPr>
                <a:defRPr/>
              </a:pPr>
              <a:t>24.5.2016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A0EC125-C454-41AC-A989-FD9904932D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664294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116013" y="1628775"/>
            <a:ext cx="7570787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/>
        </p:nvSpPr>
        <p:spPr>
          <a:xfrm>
            <a:off x="250825" y="6356350"/>
            <a:ext cx="649288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0CD1EB4-088B-4810-BE3C-209F3C2D241F}" type="slidenum">
              <a:rPr lang="cs-CZ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12882" y="3140968"/>
            <a:ext cx="5470525" cy="1800225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Zajišťování kvality a vnitřní hodnocení kvality</a:t>
            </a:r>
            <a:r>
              <a:rPr lang="cs-CZ" sz="2000" b="1" dirty="0" smtClean="0">
                <a:latin typeface="+mn-lt"/>
              </a:rPr>
              <a:t/>
            </a:r>
            <a:br>
              <a:rPr lang="cs-CZ" sz="2000" b="1" dirty="0" smtClean="0">
                <a:latin typeface="+mn-lt"/>
              </a:rPr>
            </a:br>
            <a:r>
              <a:rPr lang="cs-CZ" sz="2000" b="1" dirty="0">
                <a:latin typeface="+mn-lt"/>
              </a:rPr>
              <a:t/>
            </a:r>
            <a:br>
              <a:rPr lang="cs-CZ" sz="2000" b="1" dirty="0">
                <a:latin typeface="+mn-lt"/>
              </a:rPr>
            </a:br>
            <a:r>
              <a:rPr lang="cs-CZ" sz="2000" b="1" dirty="0" smtClean="0">
                <a:latin typeface="+mn-lt"/>
              </a:rPr>
              <a:t>Praha, 24. 5. 2016</a:t>
            </a:r>
            <a:r>
              <a:rPr lang="en-US" sz="2000" b="1" dirty="0">
                <a:latin typeface="+mn-lt"/>
              </a:rPr>
              <a:t/>
            </a:r>
            <a:br>
              <a:rPr lang="en-US" sz="2000" b="1" dirty="0">
                <a:latin typeface="+mn-lt"/>
              </a:rPr>
            </a:br>
            <a:endParaRPr lang="cs-CZ" sz="1800" b="1" i="1" dirty="0">
              <a:latin typeface="+mn-lt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4294967295"/>
          </p:nvPr>
        </p:nvSpPr>
        <p:spPr>
          <a:xfrm>
            <a:off x="2987675" y="5949950"/>
            <a:ext cx="4784725" cy="431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Ministerstvo školství, mládeže a tělovýchovy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Karmelitská 529/5, 118 12 Praha 1- Malá strana • tel.: +420 234 811 111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msmt@msmt.cz • www.msmt.cz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200" b="1" dirty="0" smtClean="0">
                <a:ea typeface="Calibri"/>
                <a:cs typeface="Calibri"/>
              </a:rPr>
              <a:t>Pravidla pro vnitřní hodnocení kvality § 17</a:t>
            </a:r>
          </a:p>
          <a:p>
            <a:pPr marL="0" indent="0">
              <a:buNone/>
            </a:pPr>
            <a:r>
              <a:rPr lang="cs-CZ" dirty="0"/>
              <a:t>Vysoká škola je povinna vypracovat a po schválení předložit k registraci ministerstvu </a:t>
            </a:r>
            <a:r>
              <a:rPr lang="cs-CZ" b="1" dirty="0"/>
              <a:t>vnitřní předpis</a:t>
            </a:r>
            <a:r>
              <a:rPr lang="cs-CZ" dirty="0"/>
              <a:t>, který obsahuje</a:t>
            </a:r>
          </a:p>
          <a:p>
            <a:r>
              <a:rPr lang="cs-CZ" dirty="0"/>
              <a:t>pravidla systému zajišťování kvality vzdělávací, tvůrčí a s nimi související činnosti a</a:t>
            </a:r>
          </a:p>
          <a:p>
            <a:r>
              <a:rPr lang="cs-CZ" dirty="0"/>
              <a:t> vnitřní hodnocení kvality vzdělávací, tvůrčí a s nimi souvisejících činností vysoké školy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Vnitřní předpis stanoví </a:t>
            </a:r>
            <a:r>
              <a:rPr lang="cs-CZ" b="1" dirty="0"/>
              <a:t>standardy vnitřního hodnocení kvality</a:t>
            </a:r>
            <a:r>
              <a:rPr lang="cs-CZ" dirty="0"/>
              <a:t>, tj. soubor pravidel, kterými se řídí orgány vysoké školy při vnitřním hodnocení a zajišťování kvality, upravující zejména:</a:t>
            </a:r>
          </a:p>
          <a:p>
            <a:r>
              <a:rPr lang="cs-CZ" dirty="0"/>
              <a:t>	činnost orgánu pro vnitřní hodnocení kvality (rady pro vnitřní 	hodnocení nebo vědecké rady)</a:t>
            </a:r>
          </a:p>
          <a:p>
            <a:r>
              <a:rPr lang="cs-CZ" dirty="0"/>
              <a:t>	postupy, kterými vysoká škola hodnotí a zajišťuje vzdělávací a 	tvůrčí činnost</a:t>
            </a:r>
          </a:p>
          <a:p>
            <a:r>
              <a:rPr lang="cs-CZ" dirty="0"/>
              <a:t>	</a:t>
            </a:r>
            <a:r>
              <a:rPr lang="cs-CZ" dirty="0" smtClean="0"/>
              <a:t>schvalování a uskutečňování </a:t>
            </a:r>
            <a:r>
              <a:rPr lang="cs-CZ" dirty="0"/>
              <a:t>studijních programů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1008733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buNone/>
            </a:pPr>
            <a:r>
              <a:rPr lang="cs-CZ" b="1" dirty="0" smtClean="0">
                <a:ea typeface="Calibri"/>
                <a:cs typeface="Calibri"/>
              </a:rPr>
              <a:t>Národní akreditační úřad pro vysoké školství</a:t>
            </a:r>
            <a:r>
              <a:rPr lang="cs-CZ" sz="2800" dirty="0" smtClean="0">
                <a:ea typeface="Calibri"/>
                <a:cs typeface="Calibri"/>
              </a:rPr>
              <a:t> </a:t>
            </a:r>
          </a:p>
          <a:p>
            <a:pPr marL="0" indent="0" algn="just">
              <a:lnSpc>
                <a:spcPct val="107000"/>
              </a:lnSpc>
              <a:buNone/>
            </a:pPr>
            <a:r>
              <a:rPr lang="cs-CZ" b="1" dirty="0" smtClean="0">
                <a:ea typeface="Calibri"/>
                <a:cs typeface="Calibri"/>
              </a:rPr>
              <a:t>Působnost § 83</a:t>
            </a:r>
          </a:p>
          <a:p>
            <a:pPr algn="just">
              <a:lnSpc>
                <a:spcPct val="107000"/>
              </a:lnSpc>
            </a:pPr>
            <a:r>
              <a:rPr lang="cs-CZ" sz="1800" dirty="0" smtClean="0">
                <a:ea typeface="Calibri"/>
                <a:cs typeface="Calibri"/>
              </a:rPr>
              <a:t>rozhoduje o institucionálních akreditacích </a:t>
            </a:r>
          </a:p>
          <a:p>
            <a:pPr algn="just">
              <a:lnSpc>
                <a:spcPct val="107000"/>
              </a:lnSpc>
            </a:pPr>
            <a:r>
              <a:rPr lang="cs-CZ" sz="1800" dirty="0" smtClean="0">
                <a:ea typeface="Calibri"/>
                <a:cs typeface="Calibri"/>
              </a:rPr>
              <a:t>rozhoduje o akreditacích studijních programů </a:t>
            </a:r>
          </a:p>
          <a:p>
            <a:pPr algn="just">
              <a:lnSpc>
                <a:spcPct val="107000"/>
              </a:lnSpc>
            </a:pPr>
            <a:r>
              <a:rPr lang="cs-CZ" sz="1800" dirty="0" smtClean="0">
                <a:ea typeface="Calibri"/>
                <a:cs typeface="Calibri"/>
              </a:rPr>
              <a:t>rozhoduje o akreditacích habilitačního řízení a akreditacích řízení ke jmenování profesorem </a:t>
            </a:r>
          </a:p>
          <a:p>
            <a:pPr algn="just">
              <a:lnSpc>
                <a:spcPct val="107000"/>
              </a:lnSpc>
            </a:pPr>
            <a:r>
              <a:rPr lang="cs-CZ" sz="1800" b="1" dirty="0" smtClean="0">
                <a:ea typeface="Calibri"/>
                <a:cs typeface="Calibri"/>
              </a:rPr>
              <a:t>provádí vnější hodnocení vdělávací činnosti vysokých škol (§ 84)</a:t>
            </a:r>
          </a:p>
          <a:p>
            <a:pPr algn="just">
              <a:lnSpc>
                <a:spcPct val="107000"/>
              </a:lnSpc>
            </a:pPr>
            <a:r>
              <a:rPr lang="cs-CZ" sz="1800" dirty="0" smtClean="0">
                <a:ea typeface="Calibri"/>
                <a:cs typeface="Calibri"/>
              </a:rPr>
              <a:t>vydává stanoviska k udělení státního souhlasu a poskytuje ministerstvu na vyžádání součinnost při posuzování podmínek  u poskytování zahraničního vzdělání na území České republiky</a:t>
            </a:r>
          </a:p>
          <a:p>
            <a:pPr algn="just">
              <a:lnSpc>
                <a:spcPct val="107000"/>
              </a:lnSpc>
            </a:pPr>
            <a:r>
              <a:rPr lang="cs-CZ" sz="1800" dirty="0" smtClean="0">
                <a:ea typeface="Calibri"/>
                <a:cs typeface="Calibri"/>
              </a:rPr>
              <a:t>posuzuje záležitosti týkající se vysokého školství, které předloží ministr </a:t>
            </a:r>
          </a:p>
          <a:p>
            <a:pPr algn="just">
              <a:lnSpc>
                <a:spcPct val="107000"/>
              </a:lnSpc>
              <a:buFontTx/>
              <a:buChar char="-"/>
            </a:pPr>
            <a:endParaRPr lang="cs-CZ" sz="1800" dirty="0" smtClean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5545215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Akreditační úřad vykonává u vysokých škol </a:t>
            </a:r>
            <a:r>
              <a:rPr lang="cs-CZ" sz="1800" b="1" dirty="0" smtClean="0"/>
              <a:t>kontrolu dodržování právních </a:t>
            </a:r>
            <a:r>
              <a:rPr lang="cs-CZ" sz="1800" b="1" dirty="0" smtClean="0"/>
              <a:t>předpisů</a:t>
            </a:r>
            <a:r>
              <a:rPr lang="cs-CZ" sz="1800" dirty="0" smtClean="0"/>
              <a:t> </a:t>
            </a:r>
            <a:r>
              <a:rPr lang="cs-CZ" sz="1800" dirty="0" smtClean="0"/>
              <a:t>při skutečňování akreditovaných činností a </a:t>
            </a:r>
            <a:r>
              <a:rPr lang="cs-CZ" sz="1800" b="1" dirty="0" smtClean="0"/>
              <a:t>provádí vnější hodnocení vzdělávací činnosti vysokých škol. 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Vnější hodnocení kvality vzdělávací činnosti se provádí: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sz="1800" dirty="0" smtClean="0"/>
              <a:t>na základě </a:t>
            </a:r>
            <a:r>
              <a:rPr lang="cs-CZ" sz="1800" b="1" dirty="0" smtClean="0"/>
              <a:t>podnětu ministra</a:t>
            </a:r>
            <a:r>
              <a:rPr lang="cs-CZ" sz="1800" dirty="0" smtClean="0"/>
              <a:t>,</a:t>
            </a:r>
          </a:p>
          <a:p>
            <a:pPr algn="just">
              <a:buFont typeface="Symbol" panose="05050102010706020507" pitchFamily="18" charset="2"/>
              <a:buChar char="-"/>
            </a:pPr>
            <a:r>
              <a:rPr lang="cs-CZ" sz="1800" dirty="0" smtClean="0"/>
              <a:t>shledá-li Akreditační úřad </a:t>
            </a:r>
            <a:r>
              <a:rPr lang="cs-CZ" sz="1800" b="1" dirty="0" smtClean="0"/>
              <a:t>závažné důvody pro mimořádné hodnocení 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Při vnějším hodnocení může Akreditační úřad používat výsledky </a:t>
            </a:r>
            <a:r>
              <a:rPr lang="cs-CZ" sz="1800" b="1" dirty="0" smtClean="0"/>
              <a:t>vnitřního hodnocení </a:t>
            </a:r>
            <a:r>
              <a:rPr lang="cs-CZ" sz="1800" dirty="0" smtClean="0"/>
              <a:t>kvality vzdělávací činnosti. </a:t>
            </a:r>
            <a:endParaRPr lang="cs-CZ" sz="1800" dirty="0" smtClean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/>
              <a:t>Dále může Akreditační úřad využít případné hodnocení provedené </a:t>
            </a:r>
            <a:r>
              <a:rPr lang="cs-CZ" sz="1800" b="1" dirty="0"/>
              <a:t>všeobecně uznávanou hodnoticí agenturou </a:t>
            </a:r>
            <a:r>
              <a:rPr lang="cs-CZ" sz="1800" dirty="0"/>
              <a:t>(registrovaná agentura v ENQA nebo EQAR). </a:t>
            </a:r>
          </a:p>
          <a:p>
            <a:pPr marL="0" indent="0" algn="just">
              <a:buNone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706560597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Zajišťování </a:t>
            </a:r>
            <a:r>
              <a:rPr lang="cs-CZ" b="1" dirty="0"/>
              <a:t>kvality a vnitřní hodnocení kvality vs. </a:t>
            </a:r>
            <a:r>
              <a:rPr lang="cs-CZ" b="1" dirty="0" smtClean="0"/>
              <a:t>akreditace 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Požadavky na funční systém zajišťování kvality a vnitřního hodnocení kvality jsou jedním z předpokladů pro udělení jednotlivých typů akreditací</a:t>
            </a:r>
            <a:r>
              <a:rPr lang="cs-CZ" sz="1800" dirty="0"/>
              <a:t> </a:t>
            </a:r>
            <a:r>
              <a:rPr lang="cs-CZ" sz="1800" dirty="0" smtClean="0"/>
              <a:t>(§ 85). 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U </a:t>
            </a:r>
            <a:r>
              <a:rPr lang="cs-CZ" sz="1800" b="1" dirty="0" smtClean="0"/>
              <a:t>institucionální akreditace </a:t>
            </a:r>
            <a:r>
              <a:rPr lang="cs-CZ" sz="1800" dirty="0" smtClean="0"/>
              <a:t>obsahují standardy pro akreditace soubor požadavků na institucionální prostřední vysoké školy, zejména na strategii a řízení vysoké školy, na studijní programy, na tvůrčí činnost, zejména na výzkum, mezinárodní spolupráci, spolupráci s </a:t>
            </a:r>
            <a:r>
              <a:rPr lang="cs-CZ" sz="1800" dirty="0" smtClean="0"/>
              <a:t>praxí, </a:t>
            </a:r>
            <a:r>
              <a:rPr lang="cs-CZ" sz="1800" dirty="0" smtClean="0"/>
              <a:t>akademické pracovníky, zdroje </a:t>
            </a:r>
            <a:r>
              <a:rPr lang="cs-CZ" sz="1800" b="1" dirty="0" smtClean="0"/>
              <a:t>a systém zajišťování kvality činností a vnitřního hodnocení kvality činností.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marL="0" indent="0" algn="just">
              <a:buNone/>
            </a:pPr>
            <a:r>
              <a:rPr lang="cs-CZ" sz="1800" dirty="0" smtClean="0"/>
              <a:t>U </a:t>
            </a:r>
            <a:r>
              <a:rPr lang="cs-CZ" sz="1800" b="1" dirty="0" smtClean="0"/>
              <a:t>akreditace studijního programu </a:t>
            </a:r>
            <a:r>
              <a:rPr lang="cs-CZ" sz="1800" dirty="0" smtClean="0"/>
              <a:t>obsahují standardy pro akreditace rovněž mj. </a:t>
            </a:r>
            <a:r>
              <a:rPr lang="cs-CZ" sz="1800" b="1" dirty="0" smtClean="0"/>
              <a:t>požadavky na zajišťování kvality  a hodnocení kvality činností VŠ. </a:t>
            </a:r>
          </a:p>
        </p:txBody>
      </p:sp>
    </p:spTree>
    <p:extLst>
      <p:ext uri="{BB962C8B-B14F-4D97-AF65-F5344CB8AC3E}">
        <p14:creationId xmlns:p14="http://schemas.microsoft.com/office/powerpoint/2010/main" val="3888972363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Standardy pro akreditace ve vysokém školství § 78a</a:t>
            </a:r>
          </a:p>
          <a:p>
            <a:pPr marL="0" indent="0">
              <a:buNone/>
            </a:pPr>
            <a:endParaRPr lang="cs-CZ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Soubor poždavků týkajících se vysoké školy, stanovených se zřetelem k druhu řízení, účelu hodnocení nebo typům a profilům studijních programů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Budou upraveny v prováděcím předpise k novele zákona o vysokých školách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 smtClean="0"/>
              <a:t>Obecné zákonné zmocnění obsaženo v § 82a: 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Vláda stanoví nařízením standardy pro institucionální akreditaci, standardy pro akreditaci studijního programu, standardy pro akreditaci hablitačního řízení a standardy pro akreditaci řízení ke jmenování profesorem.</a:t>
            </a:r>
          </a:p>
          <a:p>
            <a:pPr algn="just">
              <a:buFont typeface="Symbol" panose="05050102010706020507" pitchFamily="18" charset="2"/>
              <a:buChar char="-"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053726689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Vnitřním </a:t>
            </a:r>
            <a:r>
              <a:rPr lang="cs-CZ" sz="1800" dirty="0"/>
              <a:t>předpisem vysoké školy jsou </a:t>
            </a:r>
            <a:r>
              <a:rPr lang="cs-CZ" sz="1800" b="1" dirty="0"/>
              <a:t>podrobněji vymezeny procesy vzniku, schvalování a změn návrhů studijních programů </a:t>
            </a:r>
            <a:r>
              <a:rPr lang="cs-CZ" sz="1800" dirty="0"/>
              <a:t>před předložením žádosti o </a:t>
            </a:r>
            <a:r>
              <a:rPr lang="cs-CZ" sz="1800" dirty="0" smtClean="0"/>
              <a:t>akreditaci. </a:t>
            </a:r>
            <a:endParaRPr lang="cs-CZ" sz="1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Zajištění a hodnocení kvality vzdělávací činnosti se </a:t>
            </a:r>
            <a:r>
              <a:rPr lang="cs-CZ" sz="1800" b="1" dirty="0" smtClean="0"/>
              <a:t>opírá o procesy zpětné </a:t>
            </a:r>
            <a:r>
              <a:rPr lang="cs-CZ" sz="1800" b="1" dirty="0" smtClean="0"/>
              <a:t>vazby, </a:t>
            </a:r>
            <a:r>
              <a:rPr lang="cs-CZ" sz="1800" b="1" dirty="0" smtClean="0"/>
              <a:t>zejména ankety a kvantitativní a kvalitativní průzkumy</a:t>
            </a:r>
            <a:r>
              <a:rPr lang="cs-CZ" sz="1800" dirty="0" smtClean="0"/>
              <a:t>, přičemž jsou do těchto procesů zapojeni akademičtí pracovníci, studenti, věcně příslušné profesní komory, oborová sdružení mebo organizace zaměstnavatelů nebo další odborníci z </a:t>
            </a:r>
            <a:r>
              <a:rPr lang="cs-CZ" sz="1800" dirty="0" smtClean="0"/>
              <a:t>praxe.</a:t>
            </a:r>
            <a:endParaRPr lang="cs-CZ" sz="1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Vysoká škola </a:t>
            </a:r>
            <a:r>
              <a:rPr lang="cs-CZ" sz="1800" b="1" dirty="0" smtClean="0"/>
              <a:t>sleduje ukazatele</a:t>
            </a:r>
            <a:r>
              <a:rPr lang="cs-CZ" sz="1800" dirty="0" smtClean="0"/>
              <a:t>, které má nastaveny v oblasti vzdělávací a tvůrčí </a:t>
            </a:r>
            <a:r>
              <a:rPr lang="cs-CZ" sz="1800" dirty="0" smtClean="0"/>
              <a:t>činnosti.</a:t>
            </a:r>
            <a:endParaRPr lang="cs-CZ" sz="1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Vysoká škola vždy sleduje </a:t>
            </a:r>
            <a:r>
              <a:rPr lang="cs-CZ" sz="1800" b="1" dirty="0" smtClean="0"/>
              <a:t>studijní neúspěšnost, míru řádného ukončení studia, míru úspěšnosti v přijímacím řízení a uplatnitelnost absolventů </a:t>
            </a:r>
            <a:r>
              <a:rPr lang="cs-CZ" sz="1800" dirty="0" smtClean="0"/>
              <a:t>studijního </a:t>
            </a:r>
            <a:r>
              <a:rPr lang="cs-CZ" sz="1800" dirty="0" smtClean="0"/>
              <a:t>programu.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420780234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800" b="1" dirty="0"/>
          </a:p>
          <a:p>
            <a:pPr marL="0" indent="0" algn="just">
              <a:buNone/>
            </a:pPr>
            <a:r>
              <a:rPr lang="cs-CZ" b="1" dirty="0"/>
              <a:t>Požadavky na kvalitu ve vztahu k udělení </a:t>
            </a:r>
            <a:r>
              <a:rPr lang="cs-CZ" b="1" dirty="0" smtClean="0"/>
              <a:t>insitucionální akreditace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Funkční vnitřní systém zajišťování kvality vzdělávací činnosti je upraven ve </a:t>
            </a:r>
            <a:r>
              <a:rPr lang="cs-CZ" sz="1800" b="1" dirty="0" smtClean="0"/>
              <a:t>vnitřním předpise a případně v dalších vnitřních dokumentech a pracovních náplních</a:t>
            </a:r>
            <a:r>
              <a:rPr lang="cs-CZ" sz="1800" dirty="0" smtClean="0"/>
              <a:t> příslušných osob na vysoké škole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Funkční rada </a:t>
            </a:r>
            <a:r>
              <a:rPr lang="cs-CZ" sz="1800" dirty="0" smtClean="0"/>
              <a:t>pro vnitřní hodnocení a na všech úrovních řízení vymezeny </a:t>
            </a:r>
            <a:r>
              <a:rPr lang="cs-CZ" sz="1800" b="1" dirty="0" smtClean="0"/>
              <a:t>pravomoci a odpovědnosti</a:t>
            </a:r>
            <a:r>
              <a:rPr lang="cs-CZ" sz="1800" dirty="0" smtClean="0"/>
              <a:t> za </a:t>
            </a:r>
            <a:r>
              <a:rPr lang="cs-CZ" sz="1800" smtClean="0"/>
              <a:t>kvalitu činností VŠ </a:t>
            </a:r>
            <a:endParaRPr lang="cs-CZ" sz="1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Na fungování vnitřního systému zajišťování a hodnocení kvality jsou vyčleněny </a:t>
            </a:r>
            <a:r>
              <a:rPr lang="cs-CZ" sz="1800" b="1" dirty="0" smtClean="0"/>
              <a:t>personální, materiální a finanční prostředky </a:t>
            </a:r>
            <a:r>
              <a:rPr lang="cs-CZ" sz="1800" dirty="0" smtClean="0"/>
              <a:t>odpovídající velikosti a členění vysoké školy a rozsahu uskutečňované vzdělávací činnosti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Je </a:t>
            </a:r>
            <a:r>
              <a:rPr lang="cs-CZ" sz="1800" b="1" dirty="0" smtClean="0"/>
              <a:t>zakotvena odpovědnost </a:t>
            </a:r>
            <a:r>
              <a:rPr lang="cs-CZ" sz="1800" dirty="0" smtClean="0"/>
              <a:t>za zajišťování kvality na všech úrovních řízení vysoké školy a rozložení pravomocí je </a:t>
            </a:r>
            <a:r>
              <a:rPr lang="cs-CZ" sz="1800" b="1" dirty="0" smtClean="0"/>
              <a:t>jednoznačně stanoveno</a:t>
            </a:r>
          </a:p>
          <a:p>
            <a:pPr algn="just">
              <a:buFont typeface="Symbol" panose="05050102010706020507" pitchFamily="18" charset="2"/>
              <a:buChar char="-"/>
            </a:pPr>
            <a:endParaRPr lang="cs-CZ" sz="1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878252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Symbol" panose="05050102010706020507" pitchFamily="18" charset="2"/>
              <a:buChar char="-"/>
            </a:pPr>
            <a:endParaRPr lang="cs-CZ" sz="1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Vysoká škola má </a:t>
            </a:r>
            <a:r>
              <a:rPr lang="cs-CZ" sz="1800" b="1" dirty="0" smtClean="0"/>
              <a:t>srozumitelným způsobem popsáno propojení </a:t>
            </a:r>
            <a:r>
              <a:rPr lang="cs-CZ" sz="1800" dirty="0" smtClean="0"/>
              <a:t>zajišťování a hodnocení kvality mezi vzdělávacími, tvůrčími  a souvisejícími činnostmi vysoké školy a toto propojení </a:t>
            </a:r>
            <a:r>
              <a:rPr lang="cs-CZ" sz="1800" b="1" dirty="0" smtClean="0"/>
              <a:t>odpovídajícím způsobem realizuje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Hodnocení kvality vzdělávací činnosti se opírá o </a:t>
            </a:r>
            <a:r>
              <a:rPr lang="cs-CZ" sz="1800" b="1" dirty="0" smtClean="0"/>
              <a:t>procesy zpětné vazby </a:t>
            </a:r>
            <a:r>
              <a:rPr lang="cs-CZ" sz="1800" dirty="0" smtClean="0"/>
              <a:t>(stejně jako u požadavku o akreditaci studijního programu)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b="1" dirty="0" smtClean="0"/>
              <a:t>Výsledky</a:t>
            </a:r>
            <a:r>
              <a:rPr lang="cs-CZ" sz="1800" dirty="0" smtClean="0"/>
              <a:t> hodnocení kvality vzdělávací činnosti </a:t>
            </a:r>
            <a:r>
              <a:rPr lang="cs-CZ" sz="1800" b="1" dirty="0" smtClean="0"/>
              <a:t>jsou dostupné </a:t>
            </a:r>
            <a:r>
              <a:rPr lang="cs-CZ" sz="1800" dirty="0" smtClean="0"/>
              <a:t>členům akademické obce dané vysoké školy a ostatním odborníkům na vysoké škole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Hodnocení kvality vzdělávací činnosti je prováděno </a:t>
            </a:r>
            <a:r>
              <a:rPr lang="cs-CZ" sz="1800" b="1" dirty="0" smtClean="0"/>
              <a:t>pravidelně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Vysoká škola </a:t>
            </a:r>
            <a:r>
              <a:rPr lang="cs-CZ" sz="1800" b="1" dirty="0" smtClean="0"/>
              <a:t>průběžně hodnotí a zdokonaluje </a:t>
            </a:r>
            <a:r>
              <a:rPr lang="cs-CZ" sz="1800" dirty="0" smtClean="0"/>
              <a:t>systém a procesy zajišťování kvality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Vnitřní systém zajišťování a hodnocení kvality se opírá o </a:t>
            </a:r>
            <a:r>
              <a:rPr lang="cs-CZ" sz="1800" b="1" dirty="0" smtClean="0"/>
              <a:t>systematické sledování všech souvisejících procesů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Vysoká škola má zavedeny </a:t>
            </a:r>
            <a:r>
              <a:rPr lang="cs-CZ" sz="1800" b="1" dirty="0" smtClean="0"/>
              <a:t>kontrolní procesy </a:t>
            </a:r>
            <a:r>
              <a:rPr lang="cs-CZ" sz="1800" dirty="0" smtClean="0"/>
              <a:t>a na ně navazující procesy směřující k </a:t>
            </a:r>
            <a:r>
              <a:rPr lang="cs-CZ" sz="1800" b="1" dirty="0" smtClean="0"/>
              <a:t>nápravě zjištěných nedostatků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Vysoká </a:t>
            </a:r>
            <a:r>
              <a:rPr lang="cs-CZ" sz="1800" b="1" dirty="0" smtClean="0"/>
              <a:t>škola zveřejňuje základní informace </a:t>
            </a:r>
            <a:r>
              <a:rPr lang="cs-CZ" sz="1800" dirty="0" smtClean="0"/>
              <a:t>o fungování vnitřního systému zajišťování kvality a hodnocení kvality, včetně pravidelných základních </a:t>
            </a:r>
            <a:r>
              <a:rPr lang="cs-CZ" sz="1800" b="1" dirty="0" smtClean="0"/>
              <a:t>informacích o dosažených výsledcích a případně přijatých opatření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077080802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3200" b="1" dirty="0" smtClean="0">
                <a:solidFill>
                  <a:schemeClr val="accent5">
                    <a:lumMod val="75000"/>
                  </a:schemeClr>
                </a:solidFill>
              </a:rPr>
              <a:t>Děkuji za pozornost. </a:t>
            </a:r>
          </a:p>
          <a:p>
            <a:pPr marL="0" indent="0">
              <a:buNone/>
            </a:pPr>
            <a:endParaRPr lang="cs-CZ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635040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 rtlCol="0"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800" dirty="0" smtClean="0"/>
              <a:t>Hlavní </a:t>
            </a:r>
            <a:r>
              <a:rPr lang="cs-CZ" sz="2800" dirty="0"/>
              <a:t>změny v oblasti zajišťování kvality v souvislosti s přijetím novely zákona č. 111/1998 Sb., o vysokých školách- zákon č. 137/2016 Sb</a:t>
            </a:r>
            <a:r>
              <a:rPr lang="cs-CZ" sz="2800" dirty="0" smtClean="0"/>
              <a:t>.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1900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vysoké </a:t>
            </a:r>
            <a:r>
              <a:rPr lang="cs-CZ" sz="2600" dirty="0" smtClean="0"/>
              <a:t>školy mají povinnost </a:t>
            </a:r>
            <a:r>
              <a:rPr lang="cs-CZ" sz="2600" b="1" dirty="0" smtClean="0"/>
              <a:t>soustavně zajišťovat </a:t>
            </a:r>
            <a:r>
              <a:rPr lang="cs-CZ" sz="2600" dirty="0" smtClean="0"/>
              <a:t>kvalitu vzdělávací činnosti a souvisejících tvůrčích činností a mít nastaven </a:t>
            </a:r>
            <a:r>
              <a:rPr lang="cs-CZ" sz="2600" b="1" dirty="0" smtClean="0"/>
              <a:t>systém vnitřního hodnocení </a:t>
            </a:r>
            <a:r>
              <a:rPr lang="cs-CZ" sz="2600" dirty="0" smtClean="0"/>
              <a:t>kvality vzdělávací činnosti 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600" dirty="0" smtClean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zajišťování této kvality se nově řadí do </a:t>
            </a:r>
            <a:r>
              <a:rPr lang="cs-CZ" sz="2600" b="1" dirty="0" smtClean="0"/>
              <a:t>samosprávné působnosti</a:t>
            </a:r>
            <a:r>
              <a:rPr lang="cs-CZ" sz="2600" dirty="0" smtClean="0"/>
              <a:t> veřejné vysoké školy: 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2600" b="1" dirty="0" smtClean="0"/>
              <a:t>§ </a:t>
            </a:r>
            <a:r>
              <a:rPr lang="cs-CZ" sz="2600" b="1" dirty="0"/>
              <a:t>6 písm. d) </a:t>
            </a:r>
            <a:r>
              <a:rPr lang="cs-CZ" sz="2600" dirty="0"/>
              <a:t>zajišťování kvality vzdělávací, tvůrčí a s nimi souvisejících činností </a:t>
            </a:r>
            <a:r>
              <a:rPr lang="cs-CZ" sz="2600" dirty="0" smtClean="0"/>
              <a:t>a </a:t>
            </a:r>
            <a:r>
              <a:rPr lang="cs-CZ" sz="2600" dirty="0"/>
              <a:t>vnitřní  hodnocení kvality vzdělávací, tvůrčí a s nimi souvisejících činností </a:t>
            </a:r>
            <a:r>
              <a:rPr lang="cs-CZ" sz="2600" dirty="0" smtClean="0"/>
              <a:t>vysoké </a:t>
            </a:r>
            <a:r>
              <a:rPr lang="cs-CZ" sz="2600" dirty="0" smtClean="0"/>
              <a:t>školy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2600" b="1" dirty="0" smtClean="0"/>
              <a:t>§ </a:t>
            </a:r>
            <a:r>
              <a:rPr lang="cs-CZ" sz="2600" b="1" dirty="0" smtClean="0"/>
              <a:t>77b </a:t>
            </a:r>
            <a:r>
              <a:rPr lang="cs-CZ" sz="2600" dirty="0" smtClean="0"/>
              <a:t>vysoká škola je povinna zavést a udržovat systém </a:t>
            </a:r>
            <a:r>
              <a:rPr lang="cs-CZ" sz="2600" dirty="0"/>
              <a:t>zajišťování kvality </a:t>
            </a:r>
            <a:r>
              <a:rPr lang="cs-CZ" sz="2600" dirty="0" smtClean="0"/>
              <a:t>vzdělávací</a:t>
            </a:r>
            <a:r>
              <a:rPr lang="cs-CZ" sz="2600" dirty="0"/>
              <a:t>, </a:t>
            </a:r>
            <a:r>
              <a:rPr lang="cs-CZ" sz="2600" dirty="0" smtClean="0"/>
              <a:t>tvůrčí </a:t>
            </a:r>
            <a:r>
              <a:rPr lang="cs-CZ" sz="2600" dirty="0"/>
              <a:t>a s nimi </a:t>
            </a:r>
            <a:r>
              <a:rPr lang="cs-CZ" sz="2600" dirty="0" smtClean="0"/>
              <a:t>souvisejících  </a:t>
            </a:r>
            <a:r>
              <a:rPr lang="cs-CZ" sz="2600" dirty="0"/>
              <a:t>činností </a:t>
            </a:r>
            <a:r>
              <a:rPr lang="cs-CZ" sz="2600" dirty="0" smtClean="0"/>
              <a:t> a </a:t>
            </a:r>
            <a:r>
              <a:rPr lang="cs-CZ" sz="2600" dirty="0"/>
              <a:t>vnitřní </a:t>
            </a:r>
            <a:r>
              <a:rPr lang="cs-CZ" sz="2600" dirty="0" smtClean="0"/>
              <a:t>hodnocení </a:t>
            </a:r>
            <a:r>
              <a:rPr lang="cs-CZ" sz="2600" dirty="0"/>
              <a:t>kvality </a:t>
            </a:r>
            <a:r>
              <a:rPr lang="cs-CZ" sz="2600" dirty="0" smtClean="0"/>
              <a:t>vzdělávací</a:t>
            </a:r>
            <a:r>
              <a:rPr lang="cs-CZ" sz="2600" dirty="0"/>
              <a:t>, tvůrčí a s </a:t>
            </a:r>
            <a:r>
              <a:rPr lang="cs-CZ" sz="2600" dirty="0" smtClean="0"/>
              <a:t>	nimi </a:t>
            </a:r>
            <a:r>
              <a:rPr lang="cs-CZ" sz="2600" dirty="0"/>
              <a:t>souvisejících činností </a:t>
            </a:r>
            <a:r>
              <a:rPr lang="cs-CZ" sz="2600" dirty="0" smtClean="0"/>
              <a:t> vysoké  školy</a:t>
            </a:r>
            <a:endParaRPr lang="cs-CZ" sz="2600" dirty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cs-CZ" sz="2600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2600" b="1" dirty="0" smtClean="0"/>
              <a:t>funkční systém </a:t>
            </a:r>
            <a:r>
              <a:rPr lang="cs-CZ" sz="2600" dirty="0" smtClean="0"/>
              <a:t>vnitřního hodnocení kvality vzdělávací činnosti a způsob jejího zajišťování je </a:t>
            </a:r>
            <a:r>
              <a:rPr lang="cs-CZ" sz="2600" b="1" dirty="0" smtClean="0"/>
              <a:t>předpokladem pro udělení akreditace </a:t>
            </a:r>
            <a:r>
              <a:rPr lang="cs-CZ" sz="2600" dirty="0" smtClean="0"/>
              <a:t>dle nového systému akreditací</a:t>
            </a:r>
          </a:p>
          <a:p>
            <a:pPr fontAlgn="auto">
              <a:spcAft>
                <a:spcPts val="0"/>
              </a:spcAft>
              <a:defRPr/>
            </a:pPr>
            <a:endParaRPr lang="en-US" sz="2600" dirty="0" smtClean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91404" y="615941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8611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268760"/>
            <a:ext cx="7571184" cy="532859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547664" y="1844825"/>
            <a:ext cx="67687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Část osmá  - Hodnocení vysoké školy (§ 77a až § 77c)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vysoká škola zajišťuje kvalitu svých činností a tyto činnosti podléhají pravidelnému hodnocení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hodnocení se uskutečňuje jako vnější a vnitřní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vnější hodnocení provádí Akreditační úřad</a:t>
            </a:r>
          </a:p>
          <a:p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b="1" dirty="0"/>
              <a:t>Zajišťování kvality vzdělávací činnosti se opírá zejména o: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vymezení </a:t>
            </a:r>
            <a:r>
              <a:rPr lang="cs-CZ" b="1" dirty="0"/>
              <a:t>poslání a strategie</a:t>
            </a:r>
            <a:r>
              <a:rPr lang="cs-CZ" dirty="0"/>
              <a:t> vysoké školy </a:t>
            </a:r>
            <a:r>
              <a:rPr lang="cs-CZ" dirty="0" smtClean="0"/>
              <a:t>(strategický záměr)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vymezení </a:t>
            </a:r>
            <a:r>
              <a:rPr lang="cs-CZ" b="1" dirty="0"/>
              <a:t>povinností</a:t>
            </a:r>
            <a:r>
              <a:rPr lang="cs-CZ" dirty="0"/>
              <a:t> vedoucích zaměstnanců a členů orgánů vysoké školy a jejích součástí ve vztahu ke kvalitě vzdělávací činnosti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organizaci </a:t>
            </a:r>
            <a:r>
              <a:rPr lang="cs-CZ" b="1" dirty="0"/>
              <a:t>vysoké školy</a:t>
            </a:r>
            <a:r>
              <a:rPr lang="cs-CZ" dirty="0"/>
              <a:t>, stanovení působnosti, pravomocí a povinností orgánů, vedoucích zaměstnanců a členů orgánů vysoké školy a jejích součástí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zdroje </a:t>
            </a:r>
            <a:r>
              <a:rPr lang="cs-CZ" b="1" dirty="0"/>
              <a:t>finanční, personální a informační</a:t>
            </a:r>
            <a:r>
              <a:rPr lang="cs-CZ" dirty="0"/>
              <a:t> pro výkon </a:t>
            </a:r>
            <a:r>
              <a:rPr lang="cs-CZ" dirty="0" smtClean="0"/>
              <a:t> </a:t>
            </a:r>
            <a:r>
              <a:rPr lang="cs-CZ" dirty="0" smtClean="0"/>
              <a:t>činností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028003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Spolupráci a vzájemné vazby </a:t>
            </a:r>
            <a:r>
              <a:rPr lang="cs-CZ" dirty="0"/>
              <a:t>vysoké školy s jinými vysokými školami, s veřejnými výzkumnými institucemi a jinými právnickými osobami zabývajícími </a:t>
            </a:r>
            <a:r>
              <a:rPr lang="cs-CZ" dirty="0" err="1" smtClean="0"/>
              <a:t>VaVaI</a:t>
            </a:r>
            <a:r>
              <a:rPr lang="cs-CZ" dirty="0" smtClean="0"/>
              <a:t>, </a:t>
            </a:r>
            <a:r>
              <a:rPr lang="cs-CZ" dirty="0"/>
              <a:t>se zaměstnavateli </a:t>
            </a:r>
            <a:r>
              <a:rPr lang="cs-CZ" dirty="0" smtClean="0"/>
              <a:t>atd.</a:t>
            </a:r>
            <a:endParaRPr lang="cs-CZ" dirty="0"/>
          </a:p>
          <a:p>
            <a:r>
              <a:rPr lang="cs-CZ" b="1" dirty="0"/>
              <a:t>Vymezení standardů a postupů </a:t>
            </a:r>
            <a:r>
              <a:rPr lang="cs-CZ" dirty="0"/>
              <a:t>vnitřního hodnocení kvality vzdělávací činnosti vysoké školy</a:t>
            </a:r>
          </a:p>
          <a:p>
            <a:r>
              <a:rPr lang="cs-CZ" b="1" dirty="0"/>
              <a:t>Nápravná a preventivní opatření </a:t>
            </a:r>
            <a:r>
              <a:rPr lang="cs-CZ" dirty="0"/>
              <a:t>a opatření přijímaná za účelem zlepšování </a:t>
            </a:r>
          </a:p>
          <a:p>
            <a:r>
              <a:rPr lang="cs-CZ" b="1" dirty="0"/>
              <a:t>Vnitřní dokumenty a záznamy</a:t>
            </a:r>
            <a:r>
              <a:rPr lang="cs-CZ" dirty="0"/>
              <a:t>, které se týkají zajišťování kvality vzdělávací činnosti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514799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b="1" dirty="0" smtClean="0">
                <a:ea typeface="Calibri"/>
                <a:cs typeface="Calibri"/>
              </a:rPr>
              <a:t>Vnitřní hodnocení kvality vzdělávací činnosti spočívá :</a:t>
            </a:r>
          </a:p>
          <a:p>
            <a:pPr marL="285750" lvl="1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 b="1" dirty="0" smtClean="0">
                <a:ea typeface="Calibri"/>
                <a:cs typeface="Calibri"/>
              </a:rPr>
              <a:t>v aplikaci standardů a postupů </a:t>
            </a:r>
            <a:r>
              <a:rPr lang="cs-CZ" sz="1800" dirty="0" smtClean="0">
                <a:ea typeface="Calibri"/>
                <a:cs typeface="Calibri"/>
              </a:rPr>
              <a:t>vnitřního hodnocení kvality vzdělávací činnosti </a:t>
            </a:r>
          </a:p>
          <a:p>
            <a:pPr marL="285750" lvl="1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 dirty="0" smtClean="0">
                <a:ea typeface="Calibri"/>
                <a:cs typeface="Calibri"/>
              </a:rPr>
              <a:t>nastavení činnosti </a:t>
            </a:r>
            <a:r>
              <a:rPr lang="cs-CZ" sz="1800" b="1" dirty="0" smtClean="0">
                <a:ea typeface="Calibri"/>
                <a:cs typeface="Calibri"/>
              </a:rPr>
              <a:t>rady pro vnitřní hodnocení</a:t>
            </a:r>
          </a:p>
          <a:p>
            <a:pPr marL="285750" lvl="1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 dirty="0" smtClean="0">
                <a:ea typeface="Calibri"/>
                <a:cs typeface="Calibri"/>
              </a:rPr>
              <a:t>ve</a:t>
            </a:r>
            <a:r>
              <a:rPr lang="cs-CZ" sz="1800" b="1" dirty="0" smtClean="0">
                <a:ea typeface="Calibri"/>
                <a:cs typeface="Calibri"/>
              </a:rPr>
              <a:t> vypracování zprávy o vnitřním hodnocení kvality </a:t>
            </a:r>
            <a:r>
              <a:rPr lang="cs-CZ" sz="1800" dirty="0" smtClean="0">
                <a:ea typeface="Calibri"/>
                <a:cs typeface="Calibri"/>
              </a:rPr>
              <a:t> činností vysoké školy, která popisuje dosažené kvalitativní výstupy vysoké školy  a opatření přijatá k odstranění případných zjištěných nedostatků</a:t>
            </a:r>
          </a:p>
          <a:p>
            <a:pPr marL="285750" lvl="1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 dirty="0" smtClean="0">
                <a:ea typeface="Calibri"/>
                <a:cs typeface="Calibri"/>
              </a:rPr>
              <a:t>a jejím zveřejnění - </a:t>
            </a:r>
            <a:r>
              <a:rPr lang="cs-CZ" sz="1800" b="1" dirty="0" smtClean="0">
                <a:ea typeface="Calibri"/>
                <a:cs typeface="Calibri"/>
              </a:rPr>
              <a:t>zpřístupnění </a:t>
            </a:r>
            <a:r>
              <a:rPr lang="cs-CZ" sz="1800" dirty="0" smtClean="0">
                <a:ea typeface="Calibri"/>
                <a:cs typeface="Calibri"/>
              </a:rPr>
              <a:t>orgánům a členům orgánů vysoké školy a jejích </a:t>
            </a:r>
            <a:r>
              <a:rPr lang="cs-CZ" sz="1800" b="1" dirty="0" smtClean="0">
                <a:ea typeface="Calibri"/>
                <a:cs typeface="Calibri"/>
              </a:rPr>
              <a:t>součástí,  Akreditačnímu úřadu a ministerstvu </a:t>
            </a:r>
            <a:r>
              <a:rPr lang="cs-CZ" sz="1800" dirty="0" smtClean="0">
                <a:ea typeface="Calibri"/>
                <a:cs typeface="Calibri"/>
              </a:rPr>
              <a:t> </a:t>
            </a:r>
          </a:p>
          <a:p>
            <a:pPr marL="285750" lvl="1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28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9259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altLang="cs-CZ" sz="2400" b="1" dirty="0" smtClean="0">
                <a:ea typeface="Calibri"/>
                <a:cs typeface="Calibri"/>
              </a:rPr>
              <a:t>Rada pro vnitřní hodnocení kvality §12a</a:t>
            </a:r>
          </a:p>
          <a:p>
            <a:pPr marL="5715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altLang="cs-CZ" sz="2400" b="1" dirty="0" smtClean="0">
              <a:ea typeface="Calibri"/>
              <a:cs typeface="Calibri"/>
            </a:endParaRPr>
          </a:p>
          <a:p>
            <a:pPr marL="0" indent="0" algn="just">
              <a:lnSpc>
                <a:spcPct val="107000"/>
              </a:lnSpc>
              <a:buNone/>
            </a:pPr>
            <a:endParaRPr lang="cs-CZ" altLang="cs-CZ" sz="1800" b="1" dirty="0">
              <a:sym typeface="Symbol" panose="05050102010706020507" pitchFamily="18" charset="2"/>
            </a:endParaRPr>
          </a:p>
          <a:p>
            <a:pPr algn="just">
              <a:lnSpc>
                <a:spcPct val="107000"/>
              </a:lnSpc>
            </a:pPr>
            <a:r>
              <a:rPr lang="cs-CZ" altLang="cs-CZ" sz="1800" dirty="0" smtClean="0">
                <a:sym typeface="Symbol" panose="05050102010706020507" pitchFamily="18" charset="2"/>
              </a:rPr>
              <a:t>zřizuje </a:t>
            </a:r>
            <a:r>
              <a:rPr lang="cs-CZ" altLang="cs-CZ" sz="1800" dirty="0">
                <a:sym typeface="Symbol" panose="05050102010706020507" pitchFamily="18" charset="2"/>
              </a:rPr>
              <a:t>se ve </a:t>
            </a:r>
            <a:r>
              <a:rPr lang="cs-CZ" altLang="cs-CZ" sz="1800" b="1" dirty="0" smtClean="0">
                <a:sym typeface="Symbol" panose="05050102010706020507" pitchFamily="18" charset="2"/>
              </a:rPr>
              <a:t>statutu vysoké školy</a:t>
            </a:r>
            <a:endParaRPr lang="cs-CZ" altLang="cs-CZ" sz="1800" b="1" dirty="0" smtClean="0">
              <a:sym typeface="Symbol" panose="05050102010706020507" pitchFamily="18" charset="2"/>
            </a:endParaRPr>
          </a:p>
          <a:p>
            <a:pPr algn="just">
              <a:lnSpc>
                <a:spcPct val="107000"/>
              </a:lnSpc>
            </a:pPr>
            <a:r>
              <a:rPr lang="cs-CZ" altLang="cs-CZ" sz="1800" dirty="0" smtClean="0">
                <a:sym typeface="Symbol" panose="05050102010706020507" pitchFamily="18" charset="2"/>
              </a:rPr>
              <a:t>pokud veřejná vysoká škola </a:t>
            </a:r>
            <a:r>
              <a:rPr lang="cs-CZ" altLang="cs-CZ" sz="1800" b="1" dirty="0" smtClean="0">
                <a:sym typeface="Symbol" panose="05050102010706020507" pitchFamily="18" charset="2"/>
              </a:rPr>
              <a:t>nemá institucionální akreditaci, </a:t>
            </a:r>
            <a:r>
              <a:rPr lang="cs-CZ" altLang="cs-CZ" sz="1800" dirty="0" smtClean="0">
                <a:sym typeface="Symbol" panose="05050102010706020507" pitchFamily="18" charset="2"/>
              </a:rPr>
              <a:t>může působnost rady pro vnitřní hodnocení vykonávat </a:t>
            </a:r>
            <a:r>
              <a:rPr lang="cs-CZ" altLang="cs-CZ" sz="1800" b="1" dirty="0" smtClean="0">
                <a:sym typeface="Symbol" panose="05050102010706020507" pitchFamily="18" charset="2"/>
              </a:rPr>
              <a:t>vědecká/umělecká rada </a:t>
            </a:r>
            <a:r>
              <a:rPr lang="cs-CZ" altLang="cs-CZ" sz="1800" dirty="0" smtClean="0">
                <a:sym typeface="Symbol" panose="05050102010706020507" pitchFamily="18" charset="2"/>
              </a:rPr>
              <a:t>veřejné vysoké školy</a:t>
            </a:r>
          </a:p>
          <a:p>
            <a:pPr algn="just">
              <a:lnSpc>
                <a:spcPct val="107000"/>
              </a:lnSpc>
            </a:pPr>
            <a:r>
              <a:rPr lang="cs-CZ" altLang="cs-CZ" sz="1800" b="1" dirty="0" smtClean="0">
                <a:sym typeface="Symbol" panose="05050102010706020507" pitchFamily="18" charset="2"/>
              </a:rPr>
              <a:t>délku funkčního </a:t>
            </a:r>
            <a:r>
              <a:rPr lang="cs-CZ" altLang="cs-CZ" sz="1800" b="1" dirty="0">
                <a:sym typeface="Symbol" panose="05050102010706020507" pitchFamily="18" charset="2"/>
              </a:rPr>
              <a:t>období </a:t>
            </a:r>
            <a:r>
              <a:rPr lang="cs-CZ" altLang="cs-CZ" sz="1800" dirty="0">
                <a:sym typeface="Symbol" panose="05050102010706020507" pitchFamily="18" charset="2"/>
              </a:rPr>
              <a:t>stanoví vnitřní </a:t>
            </a:r>
            <a:r>
              <a:rPr lang="cs-CZ" altLang="cs-CZ" sz="1800" dirty="0" smtClean="0">
                <a:sym typeface="Symbol" panose="05050102010706020507" pitchFamily="18" charset="2"/>
              </a:rPr>
              <a:t>předpis</a:t>
            </a:r>
            <a:endParaRPr lang="cs-CZ" altLang="cs-CZ" sz="1800" dirty="0">
              <a:sym typeface="Symbol" panose="05050102010706020507" pitchFamily="18" charset="2"/>
            </a:endParaRPr>
          </a:p>
          <a:p>
            <a:pPr algn="just">
              <a:lnSpc>
                <a:spcPct val="107000"/>
              </a:lnSpc>
              <a:buFont typeface="Symbol" panose="05050102010706020507" pitchFamily="18" charset="2"/>
              <a:buChar char="-"/>
            </a:pPr>
            <a:endParaRPr lang="cs-CZ" altLang="cs-CZ" sz="1800" b="1" dirty="0" smtClean="0">
              <a:sym typeface="Symbol" panose="05050102010706020507" pitchFamily="18" charset="2"/>
            </a:endParaRPr>
          </a:p>
          <a:p>
            <a:pPr indent="-28575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altLang="cs-CZ" sz="1800" dirty="0" smtClean="0">
              <a:ea typeface="Calibri"/>
              <a:cs typeface="Calibri"/>
            </a:endParaRPr>
          </a:p>
          <a:p>
            <a:pPr marL="5715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altLang="cs-CZ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24180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3"/>
            </a:pPr>
            <a:endParaRPr lang="cs-CZ" sz="2800" b="1" dirty="0" smtClean="0">
              <a:solidFill>
                <a:schemeClr val="accent1"/>
              </a:solidFill>
              <a:ea typeface="Calibri"/>
              <a:cs typeface="Calibri"/>
            </a:endParaRPr>
          </a:p>
          <a:p>
            <a:pPr marL="0" indent="0" algn="just">
              <a:lnSpc>
                <a:spcPct val="107000"/>
              </a:lnSpc>
              <a:buNone/>
            </a:pPr>
            <a:r>
              <a:rPr lang="cs-CZ" sz="1800" b="1" dirty="0"/>
              <a:t>Složení rady: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b="1" dirty="0" smtClean="0"/>
              <a:t>předsedou </a:t>
            </a:r>
            <a:r>
              <a:rPr lang="cs-CZ" sz="1800" dirty="0"/>
              <a:t>je rektor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b="1" dirty="0" smtClean="0"/>
              <a:t>místopředsedu </a:t>
            </a:r>
            <a:r>
              <a:rPr lang="cs-CZ" sz="1800" dirty="0"/>
              <a:t>jmenuje rektor z akademických pracovníků veřejné vysoké školy - musí být </a:t>
            </a:r>
            <a:r>
              <a:rPr lang="cs-CZ" sz="1800" b="1" dirty="0"/>
              <a:t>docent nebo profesor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b="1" dirty="0" smtClean="0"/>
              <a:t>předseda </a:t>
            </a:r>
            <a:r>
              <a:rPr lang="cs-CZ" sz="1800" b="1" dirty="0"/>
              <a:t>akademického senátu </a:t>
            </a:r>
            <a:r>
              <a:rPr lang="cs-CZ" sz="1800" dirty="0"/>
              <a:t>je obligatorním členem rady pro vnitřní hodnocení 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b="1" dirty="0" smtClean="0"/>
              <a:t>ostatní členy </a:t>
            </a:r>
            <a:r>
              <a:rPr lang="cs-CZ" sz="1800" dirty="0" smtClean="0"/>
              <a:t>jmenuje rektor, z toho 1</a:t>
            </a:r>
            <a:r>
              <a:rPr lang="cs-CZ" sz="1800" dirty="0" smtClean="0">
                <a:sym typeface="Symbol"/>
              </a:rPr>
              <a:t>3 na návrhy vědecké rady, 13 na návrh akademického senátu – z toho </a:t>
            </a:r>
            <a:r>
              <a:rPr lang="cs-CZ" sz="1800" b="1" dirty="0" smtClean="0">
                <a:sym typeface="Symbol"/>
              </a:rPr>
              <a:t>1 </a:t>
            </a:r>
            <a:r>
              <a:rPr lang="cs-CZ" sz="1800" b="1" dirty="0">
                <a:sym typeface="Symbol"/>
              </a:rPr>
              <a:t>člen </a:t>
            </a:r>
            <a:r>
              <a:rPr lang="cs-CZ" sz="1800" dirty="0">
                <a:sym typeface="Symbol"/>
              </a:rPr>
              <a:t>musí být z </a:t>
            </a:r>
            <a:r>
              <a:rPr lang="cs-CZ" sz="1800" b="1" dirty="0">
                <a:sym typeface="Symbol"/>
              </a:rPr>
              <a:t>řad </a:t>
            </a:r>
            <a:r>
              <a:rPr lang="cs-CZ" sz="1800" b="1" dirty="0" smtClean="0">
                <a:sym typeface="Symbol"/>
              </a:rPr>
              <a:t>studentů, 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dirty="0" smtClean="0">
                <a:sym typeface="Symbol"/>
              </a:rPr>
              <a:t>v případě, že rektor nejmenuje členem rady, toho kdo byl navržen, je povinen toto navrhovateli </a:t>
            </a:r>
            <a:r>
              <a:rPr lang="cs-CZ" sz="1800" b="1" dirty="0" smtClean="0">
                <a:sym typeface="Symbol"/>
              </a:rPr>
              <a:t>zdůvodnit</a:t>
            </a:r>
            <a:endParaRPr lang="cs-CZ" sz="1800" dirty="0" smtClean="0">
              <a:sym typeface="Symbol"/>
            </a:endParaRPr>
          </a:p>
          <a:p>
            <a:pPr marL="0" indent="0" algn="just">
              <a:lnSpc>
                <a:spcPct val="107000"/>
              </a:lnSpc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42431918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7000"/>
              </a:lnSpc>
              <a:buNone/>
            </a:pPr>
            <a:r>
              <a:rPr lang="cs-CZ" b="1" dirty="0" smtClean="0">
                <a:ea typeface="Calibri"/>
                <a:cs typeface="Calibri"/>
              </a:rPr>
              <a:t>Působnost rady: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b="1" dirty="0" smtClean="0">
                <a:ea typeface="Calibri"/>
                <a:cs typeface="Calibri"/>
              </a:rPr>
              <a:t>schvaluje návrh pravidel </a:t>
            </a:r>
            <a:r>
              <a:rPr lang="cs-CZ" sz="1800" dirty="0" smtClean="0">
                <a:ea typeface="Calibri"/>
                <a:cs typeface="Calibri"/>
              </a:rPr>
              <a:t>systému zajišťování kvality činností a vnitřního hodnocení kvality vysoké školy předložený rektorem   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dirty="0" smtClean="0">
                <a:ea typeface="Calibri"/>
                <a:cs typeface="Calibri"/>
              </a:rPr>
              <a:t>řídí </a:t>
            </a:r>
            <a:r>
              <a:rPr lang="cs-CZ" sz="1800" b="1" dirty="0" smtClean="0">
                <a:ea typeface="Calibri"/>
                <a:cs typeface="Calibri"/>
              </a:rPr>
              <a:t>průběh vnitřního hodnocení kvality </a:t>
            </a:r>
            <a:r>
              <a:rPr lang="cs-CZ" sz="1800" dirty="0" smtClean="0">
                <a:ea typeface="Calibri"/>
                <a:cs typeface="Calibri"/>
              </a:rPr>
              <a:t>vzdělávací činnosti veřejné vysoké školy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dirty="0" smtClean="0">
                <a:ea typeface="Calibri"/>
                <a:cs typeface="Calibri"/>
              </a:rPr>
              <a:t>zpracovává </a:t>
            </a:r>
            <a:r>
              <a:rPr lang="cs-CZ" sz="1800" b="1" dirty="0" smtClean="0">
                <a:ea typeface="Calibri"/>
                <a:cs typeface="Calibri"/>
              </a:rPr>
              <a:t>zprávu o vnitřním hodnocení </a:t>
            </a:r>
            <a:r>
              <a:rPr lang="cs-CZ" sz="1800" dirty="0" smtClean="0">
                <a:ea typeface="Calibri"/>
                <a:cs typeface="Calibri"/>
              </a:rPr>
              <a:t>kvality činností VVŠ a </a:t>
            </a:r>
            <a:r>
              <a:rPr lang="cs-CZ" sz="1800" b="1" dirty="0" smtClean="0">
                <a:ea typeface="Calibri"/>
                <a:cs typeface="Calibri"/>
              </a:rPr>
              <a:t>dodatky </a:t>
            </a:r>
            <a:r>
              <a:rPr lang="cs-CZ" sz="1800" dirty="0" smtClean="0">
                <a:ea typeface="Calibri"/>
                <a:cs typeface="Calibri"/>
              </a:rPr>
              <a:t>k této zprávě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dirty="0" smtClean="0">
                <a:ea typeface="Calibri"/>
                <a:cs typeface="Calibri"/>
              </a:rPr>
              <a:t>vede </a:t>
            </a:r>
            <a:r>
              <a:rPr lang="cs-CZ" sz="1800" b="1" dirty="0" smtClean="0">
                <a:ea typeface="Calibri"/>
                <a:cs typeface="Calibri"/>
              </a:rPr>
              <a:t>průběžné záznamy o vnitřním hodnocení </a:t>
            </a:r>
            <a:r>
              <a:rPr lang="cs-CZ" sz="1800" dirty="0" smtClean="0">
                <a:ea typeface="Calibri"/>
                <a:cs typeface="Calibri"/>
              </a:rPr>
              <a:t>kvality činností VVŠ</a:t>
            </a:r>
          </a:p>
          <a:p>
            <a:pPr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1800" dirty="0" smtClean="0">
                <a:ea typeface="Calibri"/>
                <a:cs typeface="Calibri"/>
              </a:rPr>
              <a:t>vykonává další činnosti v rozsahu stanoveném statutem veřejné vysoké školy </a:t>
            </a:r>
            <a:endParaRPr lang="cs-CZ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664877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900" b="1" dirty="0" smtClean="0">
                <a:ea typeface="Calibri"/>
                <a:cs typeface="Calibri"/>
              </a:rPr>
              <a:t>Zpráva </a:t>
            </a:r>
            <a:r>
              <a:rPr lang="cs-CZ" sz="1900" b="1" dirty="0">
                <a:ea typeface="Calibri"/>
                <a:cs typeface="Calibri"/>
              </a:rPr>
              <a:t>o vnitřním </a:t>
            </a:r>
            <a:r>
              <a:rPr lang="cs-CZ" sz="1900" b="1" dirty="0" smtClean="0"/>
              <a:t>hodnocení :</a:t>
            </a:r>
          </a:p>
          <a:p>
            <a:pPr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900" b="1" dirty="0" smtClean="0"/>
              <a:t>vypracovává</a:t>
            </a:r>
            <a:r>
              <a:rPr lang="cs-CZ" sz="1900" dirty="0" smtClean="0"/>
              <a:t> rada pro vnitřní hodnocení </a:t>
            </a:r>
          </a:p>
          <a:p>
            <a:pPr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900" b="1" dirty="0" smtClean="0"/>
              <a:t>projednává</a:t>
            </a:r>
            <a:r>
              <a:rPr lang="cs-CZ" sz="1900" dirty="0" smtClean="0"/>
              <a:t> vědecká rada veřejné vysoké školy po předložení předsedou rady</a:t>
            </a:r>
          </a:p>
          <a:p>
            <a:pPr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900" dirty="0" smtClean="0"/>
              <a:t>následně</a:t>
            </a:r>
            <a:r>
              <a:rPr lang="cs-CZ" sz="1900" b="1" dirty="0" smtClean="0"/>
              <a:t> schvaluje</a:t>
            </a:r>
            <a:r>
              <a:rPr lang="cs-CZ" sz="1900" dirty="0" smtClean="0"/>
              <a:t> akademický senát </a:t>
            </a:r>
          </a:p>
          <a:p>
            <a:pPr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900" dirty="0" smtClean="0"/>
              <a:t>poté </a:t>
            </a:r>
            <a:r>
              <a:rPr lang="cs-CZ" sz="1900" b="1" dirty="0" smtClean="0"/>
              <a:t>projednává </a:t>
            </a:r>
            <a:r>
              <a:rPr lang="cs-CZ" sz="1900" dirty="0" smtClean="0"/>
              <a:t>zprávu správní rada </a:t>
            </a:r>
          </a:p>
          <a:p>
            <a:pPr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900" b="1" dirty="0" smtClean="0"/>
              <a:t>termín vypracování  zprávy </a:t>
            </a:r>
            <a:r>
              <a:rPr lang="cs-CZ" sz="1900" dirty="0" smtClean="0"/>
              <a:t>se stanoví vnitřním předpisem, </a:t>
            </a:r>
            <a:r>
              <a:rPr lang="cs-CZ" sz="1900" b="1" dirty="0" smtClean="0"/>
              <a:t>nejméně však jednou za 5 let</a:t>
            </a:r>
          </a:p>
          <a:p>
            <a:pPr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900" b="1" dirty="0" smtClean="0"/>
              <a:t>aktualizace zprávy </a:t>
            </a:r>
            <a:r>
              <a:rPr lang="cs-CZ" sz="1900" dirty="0" smtClean="0"/>
              <a:t>-</a:t>
            </a:r>
            <a:r>
              <a:rPr lang="cs-CZ" sz="1900" b="1" dirty="0" smtClean="0"/>
              <a:t> </a:t>
            </a:r>
            <a:r>
              <a:rPr lang="cs-CZ" sz="1900" dirty="0" smtClean="0"/>
              <a:t>každoročně formou dodatku, který popisuje změny v kvalitě a řidících opatředních </a:t>
            </a:r>
          </a:p>
          <a:p>
            <a:pPr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900" b="1" dirty="0" smtClean="0"/>
              <a:t>povinnost zpřístupnit zprávu </a:t>
            </a:r>
            <a:r>
              <a:rPr lang="cs-CZ" sz="1900" dirty="0" smtClean="0"/>
              <a:t>-</a:t>
            </a:r>
            <a:r>
              <a:rPr lang="cs-CZ" sz="1900" b="1" dirty="0" smtClean="0"/>
              <a:t> </a:t>
            </a:r>
            <a:r>
              <a:rPr lang="cs-CZ" sz="1900" dirty="0" smtClean="0"/>
              <a:t>orgánům a členům orgánů vysoké školy a jejích součástí, Akreditačnímu úřadu a ministerstvu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 smtClean="0"/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1800" dirty="0" smtClean="0"/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63127194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pwp_msmt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pwp_msmt</Template>
  <TotalTime>2202</TotalTime>
  <Words>1413</Words>
  <Application>Microsoft Office PowerPoint</Application>
  <PresentationFormat>Předvádění na obrazovce (4:3)</PresentationFormat>
  <Paragraphs>134</Paragraphs>
  <Slides>18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pwp_msmt</vt:lpstr>
      <vt:lpstr>Zajišťování kvality a vnitřní hodnocení kvality  Praha, 24. 5. 2016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MSMT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Akreditační systém vysokoškolského vzdělávání v ČR v připravované novele zákona o vysokých školách Higher Education Accreditation System in the Czech Republic in a proposal of  an amendment to the Higher Education Institutions Act</dc:title>
  <dc:creator>Doleček Pavel</dc:creator>
  <cp:lastModifiedBy>Instalace a servis</cp:lastModifiedBy>
  <cp:revision>197</cp:revision>
  <cp:lastPrinted>2016-05-04T17:34:19Z</cp:lastPrinted>
  <dcterms:created xsi:type="dcterms:W3CDTF">2015-03-10T10:27:08Z</dcterms:created>
  <dcterms:modified xsi:type="dcterms:W3CDTF">2016-05-24T05:52:14Z</dcterms:modified>
</cp:coreProperties>
</file>