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2" r:id="rId1"/>
  </p:sldMasterIdLst>
  <p:sldIdLst>
    <p:sldId id="256" r:id="rId2"/>
    <p:sldId id="284" r:id="rId3"/>
    <p:sldId id="285" r:id="rId4"/>
    <p:sldId id="280" r:id="rId5"/>
    <p:sldId id="281" r:id="rId6"/>
    <p:sldId id="287" r:id="rId7"/>
    <p:sldId id="286" r:id="rId8"/>
    <p:sldId id="289" r:id="rId9"/>
    <p:sldId id="290" r:id="rId10"/>
    <p:sldId id="291" r:id="rId11"/>
    <p:sldId id="271" r:id="rId12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BF8D0D2-03CC-42D5-B13F-34CB7F33EC49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479E6D-5E23-485F-BF12-DC9267E97CF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1116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9D81C2-9D29-47A3-81F1-0287CC35FB4B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1FCD07-7C46-4ADF-A200-4BF4D93DCFA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78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63BEC0-ADE3-49B5-8F14-94467926B093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A5C76-6EFD-46F6-AE3B-6B0326B37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354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011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D60A5A-87D1-41CE-989E-C75C0D286AE8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7BB78B-FD5A-4244-AE1B-CEE72BD85C2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5477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C075E4-DCA8-4EA7-9380-6FD59CBB7774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878ED16-3221-4E20-822D-16EA3C48CF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50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B3D31F2-4DB8-40F1-AF53-56DCB3EA1317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5E0EE5-68C3-4AAB-B687-BE51B774F34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74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A07A395-EE46-407B-8ADA-94C5B7CA8767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4C97C-EEAA-4CC5-8DBA-863834A65C2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146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B45926-3020-4F47-8653-F3324420C8FF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68BBA8-E63B-432B-AC1F-56BB3D5C15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327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9D89410-A6A8-4015-B81E-1FC18E18BC91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CDED787A-AADB-4FD9-9681-8CA4C75982E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7307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8B8685-7F4E-4C3C-BFC8-41AA33385A17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710FC0-D5F2-4B8B-B7EC-95F2DD540B8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654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283739-DBDF-4239-BBD7-A8BCBCB7F9DA}" type="datetimeFigureOut">
              <a:rPr lang="cs-CZ" smtClean="0"/>
              <a:pPr>
                <a:defRPr/>
              </a:pPr>
              <a:t>26.5.2016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CD26E5-DCC4-404D-9939-2D18832EA67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0784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uok.msmt.cz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1124744"/>
            <a:ext cx="7772400" cy="254468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800" dirty="0"/>
              <a:t>Přechod na nový systém akreditací</a:t>
            </a: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/>
            </a:r>
            <a:br>
              <a:rPr lang="cs-CZ" dirty="0" smtClean="0">
                <a:solidFill>
                  <a:schemeClr val="tx2">
                    <a:satMod val="200000"/>
                  </a:schemeClr>
                </a:solidFill>
              </a:rPr>
            </a:br>
            <a:endParaRPr lang="cs-CZ" dirty="0">
              <a:solidFill>
                <a:schemeClr val="tx2">
                  <a:satMod val="200000"/>
                </a:schemeClr>
              </a:solidFill>
            </a:endParaRPr>
          </a:p>
        </p:txBody>
      </p:sp>
      <p:sp>
        <p:nvSpPr>
          <p:cNvPr id="8195" name="Podnadpis 2"/>
          <p:cNvSpPr>
            <a:spLocks noGrp="1"/>
          </p:cNvSpPr>
          <p:nvPr>
            <p:ph type="subTitle" idx="1"/>
          </p:nvPr>
        </p:nvSpPr>
        <p:spPr>
          <a:xfrm>
            <a:off x="971600" y="4581128"/>
            <a:ext cx="6912768" cy="1791072"/>
          </a:xfrm>
        </p:spPr>
        <p:txBody>
          <a:bodyPr>
            <a:normAutofit/>
          </a:bodyPr>
          <a:lstStyle/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Jiří Smrčka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 smtClean="0"/>
              <a:t>Tajemník Akreditační komise</a:t>
            </a:r>
          </a:p>
          <a:p>
            <a:pPr eaLnBrk="1" fontAlgn="auto" hangingPunct="1">
              <a:spcBef>
                <a:spcPct val="0"/>
              </a:spcBef>
              <a:spcAft>
                <a:spcPts val="0"/>
              </a:spcAft>
              <a:buFont typeface="Wingdings 2"/>
              <a:buNone/>
              <a:defRPr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83671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Společná akreditace programu s jinou právnickou osobou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postup podle § 81 zůstává obdobný – jinou právnickou osobu je nutné samostatně akreditovat i v případě institucionální akreditace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výjimkou je spolupráce s ústavy AVČR, která je na základě institucionální akreditace možná bez další akreditace (musí být součástí institucionální akreditace)</a:t>
            </a:r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4084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altLang="cs-CZ" dirty="0" smtClean="0"/>
          </a:p>
          <a:p>
            <a:pPr algn="ctr"/>
            <a:endParaRPr lang="cs-CZ" altLang="cs-CZ" dirty="0" smtClean="0"/>
          </a:p>
          <a:p>
            <a:pPr algn="ctr"/>
            <a:endParaRPr lang="cs-CZ" altLang="cs-CZ" dirty="0" smtClean="0"/>
          </a:p>
          <a:p>
            <a:pPr algn="ctr">
              <a:buFont typeface="Wingdings 2" pitchFamily="18" charset="2"/>
              <a:buNone/>
            </a:pPr>
            <a:r>
              <a:rPr lang="cs-CZ" altLang="cs-CZ" dirty="0" smtClean="0"/>
              <a:t>Děkuji Vám za pozornost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dirty="0" smtClean="0">
                <a:solidFill>
                  <a:schemeClr val="tx2">
                    <a:satMod val="200000"/>
                  </a:schemeClr>
                </a:solidFill>
              </a:rPr>
              <a:t>Období „přechodu“ na nový systém</a:t>
            </a:r>
            <a:endParaRPr lang="cs-CZ" sz="4000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822960" y="1844824"/>
            <a:ext cx="7543800" cy="415697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NAÚ – </a:t>
            </a:r>
            <a:r>
              <a:rPr lang="cs-CZ" altLang="cs-CZ" sz="2400" dirty="0" smtClean="0"/>
              <a:t>jmenování předsedy, místopředsedů a členů 			Rady je možné už nyní</a:t>
            </a:r>
          </a:p>
          <a:p>
            <a:pPr marL="0" indent="0">
              <a:buNone/>
              <a:defRPr/>
            </a:pPr>
            <a:r>
              <a:rPr lang="cs-CZ" altLang="cs-CZ" sz="2400" dirty="0" smtClean="0"/>
              <a:t>	– první jednání až po nabytí účinnosti zákona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rozhodování NAÚ na úseku akreditací musí předcházet: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Usnesení se na statutu a jeho schválení vládou (včetně náležitostí žádosti o akreditaci)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Stanovení doporučených postupů a metod hodností</a:t>
            </a:r>
          </a:p>
          <a:p>
            <a:pPr lvl="2">
              <a:buFont typeface="Arial" panose="020B0604020202020204" pitchFamily="34" charset="0"/>
              <a:buChar char="•"/>
              <a:defRPr/>
            </a:pPr>
            <a:r>
              <a:rPr lang="cs-CZ" altLang="cs-CZ" sz="2200" dirty="0" smtClean="0"/>
              <a:t>Vytvoření seznamu hodnotitelů, ustanovení hodnotících komisí a jmenování jejích členů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335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4000" dirty="0" smtClean="0">
                <a:solidFill>
                  <a:schemeClr val="tx2">
                    <a:satMod val="200000"/>
                  </a:schemeClr>
                </a:solidFill>
              </a:rPr>
              <a:t>Období „přechodu“ na nový systém</a:t>
            </a:r>
            <a:endParaRPr lang="cs-CZ" sz="4000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822960" y="1844824"/>
            <a:ext cx="7543800" cy="4156978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Akreditační komise – poslední řádné zasedání červen 2016 (k projednání cca 1000 žádostí)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předložené žádosti o akreditaci po 15. dubnu 2016 již nestihne Akreditační komise projednat → řízení musí být dokončeno podle nového zákona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platnost akreditace se nezkracuje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rozhodné datum pro automatické prodloužení akreditaci o tři roky je 31. 8. 2016 – </a:t>
            </a:r>
            <a:r>
              <a:rPr lang="cs-CZ" altLang="cs-CZ" sz="2800" u="sng" dirty="0" smtClean="0"/>
              <a:t>nebude se vydávat správní rozhodnutí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v platnosti zůstávají přijaté sankce (omezení akreditace)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u="sng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31813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 idx="4294967295"/>
          </p:nvPr>
        </p:nvSpPr>
        <p:spPr>
          <a:xfrm>
            <a:off x="609600" y="476250"/>
            <a:ext cx="8534400" cy="5429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Co s nedokončenými řízeními?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196752"/>
            <a:ext cx="7543800" cy="4815681"/>
          </a:xfrm>
        </p:spPr>
        <p:txBody>
          <a:bodyPr>
            <a:normAutofit fontScale="92500" lnSpcReduction="2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zákon stanoví NAÚ lhůtu 120 dnů → při nabytí účinnosti zákona 1. září, NAÚ musí dokončit řízení do 31. prosince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NAÚ nebude moci rozhodnout ve věci akreditace</a:t>
            </a:r>
            <a:r>
              <a:rPr lang="cs-CZ" altLang="cs-CZ" sz="2800" dirty="0"/>
              <a:t>/ prodloužení </a:t>
            </a:r>
            <a:r>
              <a:rPr lang="cs-CZ" altLang="cs-CZ" sz="2800" dirty="0" smtClean="0"/>
              <a:t>/ rozšíření </a:t>
            </a:r>
            <a:r>
              <a:rPr lang="cs-CZ" altLang="cs-CZ" sz="2800" dirty="0"/>
              <a:t>/ studijního </a:t>
            </a:r>
            <a:r>
              <a:rPr lang="cs-CZ" altLang="cs-CZ" sz="2800" dirty="0" smtClean="0"/>
              <a:t>programu o studijní obor (řízení budou muset být zastavena)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NAÚ bude muset dokončit též řízení zahájená MŠMT z moci úřední (řízení k omezení, pozastavení nebo odnětí akreditace)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MŠMT bude nadále rozhodovat pouze řízení ve věci státního souhlasu k oprávnění působit jako soukromá vysoká škola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kontrolní zprávy: NAÚ si určí, zda převezme zavedenou praxi AK</a:t>
            </a:r>
          </a:p>
          <a:p>
            <a:pPr marL="0" indent="0">
              <a:buNone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/>
          </a:p>
          <a:p>
            <a:pPr lvl="2"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956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Příprava na nový systém akreditací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1. Přiřazení programu (oboru) k oblasti vzdělávání                                                                                                                                             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- vodítko: základní tematické okruhy </a:t>
            </a:r>
            <a:r>
              <a:rPr lang="cs-CZ" altLang="cs-CZ" sz="2400" dirty="0" err="1"/>
              <a:t>SZZk</a:t>
            </a:r>
            <a:r>
              <a:rPr lang="cs-CZ" altLang="cs-CZ" sz="2400" dirty="0"/>
              <a:t> </a:t>
            </a:r>
            <a:endParaRPr lang="cs-CZ" altLang="cs-CZ" sz="2400" dirty="0" smtClean="0"/>
          </a:p>
          <a:p>
            <a:pPr marL="0" indent="0">
              <a:buNone/>
              <a:defRPr/>
            </a:pPr>
            <a:r>
              <a:rPr lang="cs-CZ" altLang="cs-CZ" sz="2400" dirty="0"/>
              <a:t>	- kombinovaný program – přiřazení k více oblastem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komplikace: stále dvoustupňová struktura</a:t>
            </a:r>
          </a:p>
          <a:p>
            <a:pPr marL="0" indent="0">
              <a:buNone/>
              <a:defRPr/>
            </a:pPr>
            <a:r>
              <a:rPr lang="cs-CZ" altLang="cs-CZ" sz="2800" dirty="0" smtClean="0"/>
              <a:t>2. </a:t>
            </a:r>
            <a:r>
              <a:rPr lang="cs-CZ" altLang="cs-CZ" sz="2800" dirty="0"/>
              <a:t>Přiřazení </a:t>
            </a:r>
            <a:r>
              <a:rPr lang="cs-CZ" altLang="cs-CZ" sz="2800" dirty="0" smtClean="0"/>
              <a:t>profilu programu</a:t>
            </a:r>
            <a:endParaRPr lang="cs-CZ" altLang="cs-CZ" sz="2800" dirty="0"/>
          </a:p>
          <a:p>
            <a:pPr marL="0" indent="0">
              <a:buNone/>
              <a:defRPr/>
            </a:pPr>
            <a:r>
              <a:rPr lang="cs-CZ" altLang="cs-CZ" sz="2400" dirty="0"/>
              <a:t>	- </a:t>
            </a:r>
            <a:r>
              <a:rPr lang="cs-CZ" altLang="cs-CZ" sz="2400" dirty="0" smtClean="0"/>
              <a:t>profesně zaměřený x akademický</a:t>
            </a: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/>
              <a:t>	- </a:t>
            </a:r>
            <a:r>
              <a:rPr lang="cs-CZ" altLang="cs-CZ" sz="2400" dirty="0" smtClean="0"/>
              <a:t>jen u bakalářských a magisterských programů</a:t>
            </a:r>
            <a:endParaRPr lang="cs-CZ" altLang="cs-CZ" sz="2400" dirty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126658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Příprava na nový systém akreditací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cs-CZ" altLang="cs-CZ" sz="2800" dirty="0" smtClean="0"/>
              <a:t>3. Analýza programů z hlediska regulovaných povolání                                                                                                                         </a:t>
            </a:r>
          </a:p>
          <a:p>
            <a:pPr marL="0" indent="0">
              <a:buNone/>
              <a:defRPr/>
            </a:pPr>
            <a:r>
              <a:rPr lang="cs-CZ" altLang="cs-CZ" sz="2400" dirty="0" smtClean="0"/>
              <a:t>	- souhlasné stanovisko uznávacího orgánu je 	nezbytnou podmínkou pro akreditaci programu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- seznam regulovaných povolání a uznávacích </a:t>
            </a:r>
            <a:r>
              <a:rPr lang="cs-CZ" altLang="cs-CZ" sz="2400" dirty="0" smtClean="0"/>
              <a:t>orgánů:</a:t>
            </a:r>
            <a:endParaRPr lang="cs-CZ" altLang="cs-CZ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cs-CZ" altLang="cs-CZ" sz="2400" dirty="0"/>
              <a:t>		</a:t>
            </a:r>
            <a:r>
              <a:rPr lang="cs-CZ" altLang="cs-CZ" sz="2400" dirty="0">
                <a:hlinkClick r:id="rId2"/>
              </a:rPr>
              <a:t>http://uok.msmt.cz</a:t>
            </a: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800" dirty="0" smtClean="0"/>
              <a:t>4. Příprava na zrušení dvoustupňového systému</a:t>
            </a:r>
            <a:endParaRPr lang="cs-CZ" altLang="cs-CZ" sz="2800" dirty="0"/>
          </a:p>
          <a:p>
            <a:pPr marL="0" indent="0">
              <a:buNone/>
              <a:defRPr/>
            </a:pPr>
            <a:r>
              <a:rPr lang="cs-CZ" altLang="cs-CZ" sz="2400" dirty="0"/>
              <a:t>	- </a:t>
            </a:r>
            <a:r>
              <a:rPr lang="cs-CZ" altLang="cs-CZ" sz="2400" dirty="0" smtClean="0"/>
              <a:t>zrušení dosavadních studijních programů a oborů</a:t>
            </a:r>
            <a:endParaRPr lang="cs-CZ" altLang="cs-CZ" sz="2400" dirty="0"/>
          </a:p>
          <a:p>
            <a:pPr marL="0" indent="0">
              <a:buNone/>
              <a:defRPr/>
            </a:pPr>
            <a:r>
              <a:rPr lang="cs-CZ" altLang="cs-CZ" sz="2400" dirty="0" smtClean="0"/>
              <a:t>	- komplikace: po určitou dobu budou koexistovat dva 	rozdílné systémy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82946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Akreditace studijních programů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postup obdobný jako v současnosti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liší se: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programy na fakultách musí schvalovat VR fakulty a 	nově také VR VŠ (působnost lze delegovat statutem)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- nelze akreditovat ani reakreditovat studijní obor</a:t>
            </a:r>
          </a:p>
          <a:p>
            <a:pPr marL="0" indent="0">
              <a:buNone/>
              <a:defRPr/>
            </a:pPr>
            <a:r>
              <a:rPr lang="cs-CZ" altLang="cs-CZ" sz="2400" dirty="0"/>
              <a:t>	- </a:t>
            </a:r>
            <a:r>
              <a:rPr lang="cs-CZ" altLang="cs-CZ" sz="2400" dirty="0" smtClean="0"/>
              <a:t>u studijních programů připravujících k výkonu 	regulovaného povolání musí být souhlas uznávacího 	orgánu</a:t>
            </a:r>
          </a:p>
          <a:p>
            <a:pPr marL="0" indent="0">
              <a:buNone/>
              <a:defRPr/>
            </a:pPr>
            <a:r>
              <a:rPr lang="cs-CZ" altLang="cs-CZ" sz="2400" dirty="0" smtClean="0"/>
              <a:t>	- </a:t>
            </a:r>
            <a:r>
              <a:rPr lang="cs-CZ" altLang="cs-CZ" sz="2400" dirty="0"/>
              <a:t>v případě neúspěšné žádosti nová žádost možná až po 2 	letech</a:t>
            </a:r>
          </a:p>
          <a:p>
            <a:pPr marL="0" indent="0">
              <a:buNone/>
              <a:defRPr/>
            </a:pPr>
            <a:endParaRPr lang="cs-CZ" altLang="cs-CZ" sz="2400" dirty="0"/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00914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67544" y="47667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Institucionální akreditace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lze požádat o akreditaci 1 a více oblastí v 1 či více typu programů 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po udělení akreditace lze akreditaci rozšířit o další oblast nebo o typ programů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programy mimo oblasti a typy akreditované v rámci institucionální akreditace lze uskutečňovat na základě programové akreditace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na „vnitřní akreditace“ vyplývající z institucionální akreditace by se měla vztahovat obdobná pravidla jako na akreditace studijních programů</a:t>
            </a:r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556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5536" y="836712"/>
            <a:ext cx="8534400" cy="5430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cs-CZ" dirty="0" smtClean="0">
                <a:solidFill>
                  <a:schemeClr val="tx2">
                    <a:satMod val="200000"/>
                  </a:schemeClr>
                </a:solidFill>
              </a:rPr>
              <a:t>Akreditace oborů habilitačního a profesorského řízení</a:t>
            </a:r>
            <a:endParaRPr lang="cs-CZ" dirty="0"/>
          </a:p>
        </p:txBody>
      </p:sp>
      <p:sp>
        <p:nvSpPr>
          <p:cNvPr id="15362" name="Zástupný symbol pro obsah 2"/>
          <p:cNvSpPr>
            <a:spLocks noGrp="1"/>
          </p:cNvSpPr>
          <p:nvPr>
            <p:ph idx="1"/>
          </p:nvPr>
        </p:nvSpPr>
        <p:spPr>
          <a:xfrm>
            <a:off x="683568" y="1844824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</a:t>
            </a:r>
            <a:r>
              <a:rPr lang="cs-CZ" altLang="cs-CZ" sz="2800" dirty="0" smtClean="0"/>
              <a:t>nepodléhá institucionální akreditaci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 smtClean="0"/>
              <a:t> lze požádat o akreditaci zároveň se žádostí o institucionální akreditaci nebo samostatně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cs-CZ" altLang="cs-CZ" sz="2800" dirty="0"/>
              <a:t>  postup obdobný jako v současnosti </a:t>
            </a:r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 marL="0" indent="0">
              <a:buNone/>
              <a:defRPr/>
            </a:pPr>
            <a:endParaRPr lang="cs-CZ" altLang="cs-CZ" sz="24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2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 marL="0" indent="0">
              <a:buNone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 smtClean="0"/>
          </a:p>
          <a:p>
            <a:pPr>
              <a:buFont typeface="Arial" panose="020B0604020202020204" pitchFamily="34" charset="0"/>
              <a:buChar char="•"/>
              <a:defRPr/>
            </a:pPr>
            <a:endParaRPr lang="cs-CZ" altLang="cs-CZ" sz="2800" dirty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  <a:p>
            <a:pPr marL="0" indent="0">
              <a:buFont typeface="Wingdings 2" pitchFamily="18" charset="2"/>
              <a:buNone/>
              <a:defRPr/>
            </a:pPr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4485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2519</TotalTime>
  <Words>411</Words>
  <Application>Microsoft Office PowerPoint</Application>
  <PresentationFormat>Předvádění na obrazovce (4:3)</PresentationFormat>
  <Paragraphs>120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Wingdings 2</vt:lpstr>
      <vt:lpstr>Retrospektiva</vt:lpstr>
      <vt:lpstr>Přechod na nový systém akreditací </vt:lpstr>
      <vt:lpstr>Období „přechodu“ na nový systém</vt:lpstr>
      <vt:lpstr>Období „přechodu“ na nový systém</vt:lpstr>
      <vt:lpstr>Co s nedokončenými řízeními?</vt:lpstr>
      <vt:lpstr>Příprava na nový systém akreditací</vt:lpstr>
      <vt:lpstr>Příprava na nový systém akreditací</vt:lpstr>
      <vt:lpstr>Akreditace studijních programů</vt:lpstr>
      <vt:lpstr>Institucionální akreditace</vt:lpstr>
      <vt:lpstr>Akreditace oborů habilitačního a profesorského řízení</vt:lpstr>
      <vt:lpstr>Společná akreditace programu s jinou právnickou osobou</vt:lpstr>
      <vt:lpstr> </vt:lpstr>
    </vt:vector>
  </TitlesOfParts>
  <Company>VSE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Akreditační komise 2006-2010</dc:title>
  <dc:creator>NOBODY</dc:creator>
  <cp:lastModifiedBy>Johánek Jiří</cp:lastModifiedBy>
  <cp:revision>156</cp:revision>
  <dcterms:created xsi:type="dcterms:W3CDTF">2010-02-13T18:35:58Z</dcterms:created>
  <dcterms:modified xsi:type="dcterms:W3CDTF">2016-05-26T08:27:18Z</dcterms:modified>
</cp:coreProperties>
</file>