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2" r:id="rId1"/>
  </p:sldMasterIdLst>
  <p:sldIdLst>
    <p:sldId id="256" r:id="rId2"/>
    <p:sldId id="284" r:id="rId3"/>
    <p:sldId id="285" r:id="rId4"/>
    <p:sldId id="280" r:id="rId5"/>
    <p:sldId id="281" r:id="rId6"/>
    <p:sldId id="287" r:id="rId7"/>
    <p:sldId id="286" r:id="rId8"/>
    <p:sldId id="289" r:id="rId9"/>
    <p:sldId id="290" r:id="rId10"/>
    <p:sldId id="291" r:id="rId11"/>
    <p:sldId id="271" r:id="rId12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16" d="100"/>
          <a:sy n="116" d="100"/>
        </p:scale>
        <p:origin x="2178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BF8D0D2-03CC-42D5-B13F-34CB7F33EC49}" type="datetimeFigureOut">
              <a:rPr lang="cs-CZ" smtClean="0"/>
              <a:pPr>
                <a:defRPr/>
              </a:pPr>
              <a:t>26.5.2016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479E6D-5E23-485F-BF12-DC9267E97CF6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1116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49D81C2-9D29-47A3-81F1-0287CC35FB4B}" type="datetimeFigureOut">
              <a:rPr lang="cs-CZ" smtClean="0"/>
              <a:pPr>
                <a:defRPr/>
              </a:pPr>
              <a:t>26.5.2016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1FCD07-7C46-4ADF-A200-4BF4D93DCFA6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13278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863BEC0-ADE3-49B5-8F14-94467926B093}" type="datetimeFigureOut">
              <a:rPr lang="cs-CZ" smtClean="0"/>
              <a:pPr>
                <a:defRPr/>
              </a:pPr>
              <a:t>26.5.2016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4A5C76-6EFD-46F6-AE3B-6B0326B3707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2354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B283739-DBDF-4239-BBD7-A8BCBCB7F9DA}" type="datetimeFigureOut">
              <a:rPr lang="cs-CZ" smtClean="0"/>
              <a:pPr>
                <a:defRPr/>
              </a:pPr>
              <a:t>26.5.2016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D26E5-DCC4-404D-9939-2D18832EA670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10115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ED60A5A-87D1-41CE-989E-C75C0D286AE8}" type="datetimeFigureOut">
              <a:rPr lang="cs-CZ" smtClean="0"/>
              <a:pPr>
                <a:defRPr/>
              </a:pPr>
              <a:t>26.5.2016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7BB78B-FD5A-4244-AE1B-CEE72BD85C25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35477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7C075E4-DCA8-4EA7-9380-6FD59CBB7774}" type="datetimeFigureOut">
              <a:rPr lang="cs-CZ" smtClean="0"/>
              <a:pPr>
                <a:defRPr/>
              </a:pPr>
              <a:t>26.5.2016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78ED16-3221-4E20-822D-16EA3C48CF01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00507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B3D31F2-4DB8-40F1-AF53-56DCB3EA1317}" type="datetimeFigureOut">
              <a:rPr lang="cs-CZ" smtClean="0"/>
              <a:pPr>
                <a:defRPr/>
              </a:pPr>
              <a:t>26.5.2016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5E0EE5-68C3-4AAB-B687-BE51B774F347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6749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A07A395-EE46-407B-8ADA-94C5B7CA8767}" type="datetimeFigureOut">
              <a:rPr lang="cs-CZ" smtClean="0"/>
              <a:pPr>
                <a:defRPr/>
              </a:pPr>
              <a:t>26.5.2016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84C97C-EEAA-4CC5-8DBA-863834A65C26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93146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7B45926-3020-4F47-8653-F3324420C8FF}" type="datetimeFigureOut">
              <a:rPr lang="cs-CZ" smtClean="0"/>
              <a:pPr>
                <a:defRPr/>
              </a:pPr>
              <a:t>26.5.2016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68BBA8-E63B-432B-AC1F-56BB3D5C15D0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2327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59D89410-A6A8-4015-B81E-1FC18E18BC91}" type="datetimeFigureOut">
              <a:rPr lang="cs-CZ" smtClean="0"/>
              <a:pPr>
                <a:defRPr/>
              </a:pPr>
              <a:t>26.5.2016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CDED787A-AADB-4FD9-9681-8CA4C75982EB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973077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28B8685-7F4E-4C3C-BFC8-41AA33385A17}" type="datetimeFigureOut">
              <a:rPr lang="cs-CZ" smtClean="0"/>
              <a:pPr>
                <a:defRPr/>
              </a:pPr>
              <a:t>26.5.2016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710FC0-D5F2-4B8B-B7EC-95F2DD540B8F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126546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7B283739-DBDF-4239-BBD7-A8BCBCB7F9DA}" type="datetimeFigureOut">
              <a:rPr lang="cs-CZ" smtClean="0"/>
              <a:pPr>
                <a:defRPr/>
              </a:pPr>
              <a:t>26.5.2016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49CD26E5-DCC4-404D-9939-2D18832EA670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0784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3" r:id="rId1"/>
    <p:sldLayoutId id="2147483904" r:id="rId2"/>
    <p:sldLayoutId id="2147483905" r:id="rId3"/>
    <p:sldLayoutId id="2147483906" r:id="rId4"/>
    <p:sldLayoutId id="2147483907" r:id="rId5"/>
    <p:sldLayoutId id="2147483908" r:id="rId6"/>
    <p:sldLayoutId id="2147483909" r:id="rId7"/>
    <p:sldLayoutId id="2147483910" r:id="rId8"/>
    <p:sldLayoutId id="2147483911" r:id="rId9"/>
    <p:sldLayoutId id="2147483912" r:id="rId10"/>
    <p:sldLayoutId id="214748391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uok.msmt.cz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971600" y="1124744"/>
            <a:ext cx="7772400" cy="2544688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cs-CZ" sz="4800" dirty="0"/>
              <a:t>Přechod na nový systém akreditací</a:t>
            </a:r>
            <a:r>
              <a:rPr lang="cs-CZ" dirty="0" smtClean="0">
                <a:solidFill>
                  <a:schemeClr val="tx2">
                    <a:satMod val="200000"/>
                  </a:schemeClr>
                </a:solidFill>
              </a:rPr>
              <a:t/>
            </a:r>
            <a:br>
              <a:rPr lang="cs-CZ" dirty="0" smtClean="0">
                <a:solidFill>
                  <a:schemeClr val="tx2">
                    <a:satMod val="200000"/>
                  </a:schemeClr>
                </a:solidFill>
              </a:rPr>
            </a:br>
            <a:endParaRPr lang="cs-CZ" dirty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Podnadpis 2"/>
          <p:cNvSpPr>
            <a:spLocks noGrp="1"/>
          </p:cNvSpPr>
          <p:nvPr>
            <p:ph type="subTitle" idx="1"/>
          </p:nvPr>
        </p:nvSpPr>
        <p:spPr>
          <a:xfrm>
            <a:off x="971600" y="4581128"/>
            <a:ext cx="6912768" cy="1791072"/>
          </a:xfrm>
        </p:spPr>
        <p:txBody>
          <a:bodyPr>
            <a:normAutofit/>
          </a:bodyPr>
          <a:lstStyle/>
          <a:p>
            <a:pPr eaLnBrk="1" fontAlgn="auto" hangingPunct="1">
              <a:spcBef>
                <a:spcPct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cs-CZ" sz="2400" dirty="0" smtClean="0"/>
              <a:t>Jiří Smrčka</a:t>
            </a:r>
          </a:p>
          <a:p>
            <a:pPr eaLnBrk="1" fontAlgn="auto" hangingPunct="1">
              <a:spcBef>
                <a:spcPct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cs-CZ" sz="2400" dirty="0" smtClean="0"/>
              <a:t>Tajemník Akreditační komise</a:t>
            </a:r>
          </a:p>
          <a:p>
            <a:pPr eaLnBrk="1" fontAlgn="auto" hangingPunct="1">
              <a:spcBef>
                <a:spcPct val="0"/>
              </a:spcBef>
              <a:spcAft>
                <a:spcPts val="0"/>
              </a:spcAft>
              <a:buFont typeface="Wingdings 2"/>
              <a:buNone/>
              <a:defRPr/>
            </a:pPr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95536" y="836712"/>
            <a:ext cx="8534400" cy="543024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cs-CZ" dirty="0" smtClean="0">
                <a:solidFill>
                  <a:schemeClr val="tx2">
                    <a:satMod val="200000"/>
                  </a:schemeClr>
                </a:solidFill>
              </a:rPr>
              <a:t>Společná akreditace programu s jinou právnickou osobou</a:t>
            </a:r>
            <a:endParaRPr lang="cs-CZ" dirty="0"/>
          </a:p>
        </p:txBody>
      </p:sp>
      <p:sp>
        <p:nvSpPr>
          <p:cNvPr id="15362" name="Zástupný symbol pro obsah 2"/>
          <p:cNvSpPr>
            <a:spLocks noGrp="1"/>
          </p:cNvSpPr>
          <p:nvPr>
            <p:ph idx="1"/>
          </p:nvPr>
        </p:nvSpPr>
        <p:spPr>
          <a:xfrm>
            <a:off x="683568" y="1844824"/>
            <a:ext cx="7543801" cy="4023360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  <a:defRPr/>
            </a:pPr>
            <a:r>
              <a:rPr lang="cs-CZ" altLang="cs-CZ" sz="2800" dirty="0"/>
              <a:t> </a:t>
            </a:r>
            <a:r>
              <a:rPr lang="cs-CZ" altLang="cs-CZ" sz="2800" dirty="0" smtClean="0"/>
              <a:t>postup podle § 81 zůstává obdobný – jinou právnickou osobu je nutné samostatně akreditovat i v případě institucionální akreditace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altLang="cs-CZ" sz="2800" dirty="0" smtClean="0"/>
              <a:t> výjimkou je spolupráce s ústavy AVČR, která je na základě institucionální akreditace možná bez další akreditace (musí být součástí institucionální akreditace)</a:t>
            </a:r>
          </a:p>
          <a:p>
            <a:pPr marL="0" indent="0">
              <a:buNone/>
              <a:defRPr/>
            </a:pPr>
            <a:endParaRPr lang="cs-CZ" altLang="cs-CZ" sz="2400" dirty="0" smtClean="0"/>
          </a:p>
          <a:p>
            <a:pPr marL="0" indent="0">
              <a:buNone/>
              <a:defRPr/>
            </a:pPr>
            <a:endParaRPr lang="cs-CZ" altLang="cs-CZ" sz="2400" dirty="0" smtClean="0"/>
          </a:p>
          <a:p>
            <a:pPr>
              <a:buFont typeface="Arial" panose="020B0604020202020204" pitchFamily="34" charset="0"/>
              <a:buChar char="•"/>
              <a:defRPr/>
            </a:pPr>
            <a:endParaRPr lang="cs-CZ" altLang="cs-CZ" sz="2200" dirty="0" smtClean="0"/>
          </a:p>
          <a:p>
            <a:pPr>
              <a:buFont typeface="Arial" panose="020B0604020202020204" pitchFamily="34" charset="0"/>
              <a:buChar char="•"/>
              <a:defRPr/>
            </a:pPr>
            <a:endParaRPr lang="cs-CZ" altLang="cs-CZ" sz="2800" dirty="0" smtClean="0"/>
          </a:p>
          <a:p>
            <a:pPr marL="0" indent="0">
              <a:buNone/>
              <a:defRPr/>
            </a:pPr>
            <a:endParaRPr lang="cs-CZ" altLang="cs-CZ" sz="2800" dirty="0" smtClean="0"/>
          </a:p>
          <a:p>
            <a:pPr>
              <a:buFont typeface="Arial" panose="020B0604020202020204" pitchFamily="34" charset="0"/>
              <a:buChar char="•"/>
              <a:defRPr/>
            </a:pPr>
            <a:endParaRPr lang="cs-CZ" altLang="cs-CZ" sz="2800" dirty="0" smtClean="0"/>
          </a:p>
          <a:p>
            <a:pPr>
              <a:buFont typeface="Arial" panose="020B0604020202020204" pitchFamily="34" charset="0"/>
              <a:buChar char="•"/>
              <a:defRPr/>
            </a:pPr>
            <a:endParaRPr lang="cs-CZ" altLang="cs-CZ" sz="2800" dirty="0"/>
          </a:p>
          <a:p>
            <a:pPr marL="0" indent="0">
              <a:buFont typeface="Wingdings 2" pitchFamily="18" charset="2"/>
              <a:buNone/>
              <a:defRPr/>
            </a:pPr>
            <a:endParaRPr lang="cs-CZ" altLang="cs-CZ" sz="2000" dirty="0" smtClean="0"/>
          </a:p>
          <a:p>
            <a:pPr marL="0" indent="0">
              <a:buFont typeface="Wingdings 2" pitchFamily="18" charset="2"/>
              <a:buNone/>
              <a:defRPr/>
            </a:pPr>
            <a:endParaRPr lang="cs-CZ" altLang="cs-CZ" sz="2000" dirty="0" smtClean="0"/>
          </a:p>
        </p:txBody>
      </p:sp>
    </p:spTree>
    <p:extLst>
      <p:ext uri="{BB962C8B-B14F-4D97-AF65-F5344CB8AC3E}">
        <p14:creationId xmlns:p14="http://schemas.microsoft.com/office/powerpoint/2010/main" val="2040849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21507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cs-CZ" altLang="cs-CZ" dirty="0" smtClean="0"/>
          </a:p>
          <a:p>
            <a:pPr algn="ctr"/>
            <a:endParaRPr lang="cs-CZ" altLang="cs-CZ" dirty="0" smtClean="0"/>
          </a:p>
          <a:p>
            <a:pPr algn="ctr"/>
            <a:endParaRPr lang="cs-CZ" altLang="cs-CZ" dirty="0" smtClean="0"/>
          </a:p>
          <a:p>
            <a:pPr algn="ctr">
              <a:buFont typeface="Wingdings 2" pitchFamily="18" charset="2"/>
              <a:buNone/>
            </a:pPr>
            <a:r>
              <a:rPr lang="cs-CZ" altLang="cs-CZ" dirty="0" smtClean="0"/>
              <a:t>Děkuji Vám za pozornost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822960" y="286605"/>
            <a:ext cx="7543800" cy="910148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cs-CZ" sz="4000" dirty="0" smtClean="0">
                <a:solidFill>
                  <a:schemeClr val="tx2">
                    <a:satMod val="200000"/>
                  </a:schemeClr>
                </a:solidFill>
              </a:rPr>
              <a:t>Období „přechodu“ na nový systém</a:t>
            </a:r>
            <a:endParaRPr lang="cs-CZ" sz="4000" dirty="0"/>
          </a:p>
        </p:txBody>
      </p:sp>
      <p:sp>
        <p:nvSpPr>
          <p:cNvPr id="15362" name="Zástupný symbol pro obsah 2"/>
          <p:cNvSpPr>
            <a:spLocks noGrp="1"/>
          </p:cNvSpPr>
          <p:nvPr>
            <p:ph idx="4294967295"/>
          </p:nvPr>
        </p:nvSpPr>
        <p:spPr>
          <a:xfrm>
            <a:off x="822960" y="1844824"/>
            <a:ext cx="7543800" cy="4156978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  <a:defRPr/>
            </a:pPr>
            <a:r>
              <a:rPr lang="cs-CZ" altLang="cs-CZ" sz="2800" dirty="0" smtClean="0"/>
              <a:t>NAÚ – </a:t>
            </a:r>
            <a:r>
              <a:rPr lang="cs-CZ" altLang="cs-CZ" sz="2400" dirty="0" smtClean="0"/>
              <a:t>jmenování předsedy, místopředsedů a členů 			Rady je možné už nyní</a:t>
            </a:r>
          </a:p>
          <a:p>
            <a:pPr marL="0" indent="0">
              <a:buNone/>
              <a:defRPr/>
            </a:pPr>
            <a:r>
              <a:rPr lang="cs-CZ" altLang="cs-CZ" sz="2400" dirty="0" smtClean="0"/>
              <a:t>	– první jednání až po nabytí účinnosti zákona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altLang="cs-CZ" sz="2800" dirty="0" smtClean="0"/>
              <a:t> rozhodování NAÚ na úseku akreditací musí předcházet:</a:t>
            </a:r>
          </a:p>
          <a:p>
            <a:pPr lvl="2">
              <a:buFont typeface="Arial" panose="020B0604020202020204" pitchFamily="34" charset="0"/>
              <a:buChar char="•"/>
              <a:defRPr/>
            </a:pPr>
            <a:r>
              <a:rPr lang="cs-CZ" altLang="cs-CZ" sz="2200" dirty="0" smtClean="0"/>
              <a:t>Usnesení se na statutu a jeho schválení vládou (včetně náležitostí žádosti o akreditaci)</a:t>
            </a:r>
          </a:p>
          <a:p>
            <a:pPr lvl="2">
              <a:buFont typeface="Arial" panose="020B0604020202020204" pitchFamily="34" charset="0"/>
              <a:buChar char="•"/>
              <a:defRPr/>
            </a:pPr>
            <a:r>
              <a:rPr lang="cs-CZ" altLang="cs-CZ" sz="2200" dirty="0" smtClean="0"/>
              <a:t>Stanovení doporučených postupů a metod hodností</a:t>
            </a:r>
          </a:p>
          <a:p>
            <a:pPr lvl="2">
              <a:buFont typeface="Arial" panose="020B0604020202020204" pitchFamily="34" charset="0"/>
              <a:buChar char="•"/>
              <a:defRPr/>
            </a:pPr>
            <a:r>
              <a:rPr lang="cs-CZ" altLang="cs-CZ" sz="2200" dirty="0" smtClean="0"/>
              <a:t>Vytvoření seznamu hodnotitelů, ustanovení hodnotících komisí a jmenování jejích členů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endParaRPr lang="cs-CZ" altLang="cs-CZ" sz="2200" dirty="0"/>
          </a:p>
          <a:p>
            <a:pPr lvl="2">
              <a:buFont typeface="Arial" panose="020B0604020202020204" pitchFamily="34" charset="0"/>
              <a:buChar char="•"/>
              <a:defRPr/>
            </a:pPr>
            <a:endParaRPr lang="cs-CZ" altLang="cs-CZ" sz="2200" dirty="0" smtClean="0"/>
          </a:p>
          <a:p>
            <a:pPr>
              <a:buFont typeface="Arial" panose="020B0604020202020204" pitchFamily="34" charset="0"/>
              <a:buChar char="•"/>
              <a:defRPr/>
            </a:pPr>
            <a:endParaRPr lang="cs-CZ" altLang="cs-CZ" sz="2800" dirty="0" smtClean="0"/>
          </a:p>
          <a:p>
            <a:pPr marL="0" indent="0">
              <a:buNone/>
              <a:defRPr/>
            </a:pPr>
            <a:endParaRPr lang="cs-CZ" altLang="cs-CZ" sz="2800" dirty="0" smtClean="0"/>
          </a:p>
          <a:p>
            <a:pPr>
              <a:buFont typeface="Arial" panose="020B0604020202020204" pitchFamily="34" charset="0"/>
              <a:buChar char="•"/>
              <a:defRPr/>
            </a:pPr>
            <a:endParaRPr lang="cs-CZ" altLang="cs-CZ" sz="2800" dirty="0" smtClean="0"/>
          </a:p>
          <a:p>
            <a:pPr>
              <a:buFont typeface="Arial" panose="020B0604020202020204" pitchFamily="34" charset="0"/>
              <a:buChar char="•"/>
              <a:defRPr/>
            </a:pPr>
            <a:endParaRPr lang="cs-CZ" altLang="cs-CZ" sz="2800" dirty="0"/>
          </a:p>
          <a:p>
            <a:pPr marL="0" indent="0">
              <a:buFont typeface="Wingdings 2" pitchFamily="18" charset="2"/>
              <a:buNone/>
              <a:defRPr/>
            </a:pPr>
            <a:endParaRPr lang="cs-CZ" altLang="cs-CZ" sz="2000" dirty="0" smtClean="0"/>
          </a:p>
          <a:p>
            <a:pPr marL="0" indent="0">
              <a:buFont typeface="Wingdings 2" pitchFamily="18" charset="2"/>
              <a:buNone/>
              <a:defRPr/>
            </a:pPr>
            <a:endParaRPr lang="cs-CZ" altLang="cs-CZ" sz="2000" dirty="0" smtClean="0"/>
          </a:p>
        </p:txBody>
      </p:sp>
    </p:spTree>
    <p:extLst>
      <p:ext uri="{BB962C8B-B14F-4D97-AF65-F5344CB8AC3E}">
        <p14:creationId xmlns:p14="http://schemas.microsoft.com/office/powerpoint/2010/main" val="143351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822960" y="286605"/>
            <a:ext cx="7543800" cy="910148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cs-CZ" sz="4000" dirty="0" smtClean="0">
                <a:solidFill>
                  <a:schemeClr val="tx2">
                    <a:satMod val="200000"/>
                  </a:schemeClr>
                </a:solidFill>
              </a:rPr>
              <a:t>Období „přechodu“ na nový systém</a:t>
            </a:r>
            <a:endParaRPr lang="cs-CZ" sz="4000" dirty="0"/>
          </a:p>
        </p:txBody>
      </p:sp>
      <p:sp>
        <p:nvSpPr>
          <p:cNvPr id="15362" name="Zástupný symbol pro obsah 2"/>
          <p:cNvSpPr>
            <a:spLocks noGrp="1"/>
          </p:cNvSpPr>
          <p:nvPr>
            <p:ph idx="4294967295"/>
          </p:nvPr>
        </p:nvSpPr>
        <p:spPr>
          <a:xfrm>
            <a:off x="822960" y="1844824"/>
            <a:ext cx="7543800" cy="4156978"/>
          </a:xfrm>
        </p:spPr>
        <p:txBody>
          <a:bodyPr>
            <a:normAutofit fontScale="92500" lnSpcReduction="20000"/>
          </a:bodyPr>
          <a:lstStyle/>
          <a:p>
            <a:pPr>
              <a:buFont typeface="Arial" panose="020B0604020202020204" pitchFamily="34" charset="0"/>
              <a:buChar char="•"/>
              <a:defRPr/>
            </a:pPr>
            <a:r>
              <a:rPr lang="cs-CZ" altLang="cs-CZ" sz="2800" dirty="0" smtClean="0"/>
              <a:t> Akreditační komise – poslední řádné zasedání červen 2016 (k projednání cca 1000 žádostí)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altLang="cs-CZ" sz="2800" dirty="0" smtClean="0"/>
              <a:t> předložené žádosti o akreditaci po 15. dubnu 2016 již nestihne Akreditační komise projednat → řízení musí být dokončeno podle nového zákona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altLang="cs-CZ" sz="2800" dirty="0"/>
              <a:t> </a:t>
            </a:r>
            <a:r>
              <a:rPr lang="cs-CZ" altLang="cs-CZ" sz="2800" dirty="0" smtClean="0"/>
              <a:t>platnost akreditace se nezkracuje 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altLang="cs-CZ" sz="2800" dirty="0" smtClean="0"/>
              <a:t> rozhodné datum pro automatické prodloužení akreditaci o tři roky je 31. 8. 2016 – </a:t>
            </a:r>
            <a:r>
              <a:rPr lang="cs-CZ" altLang="cs-CZ" sz="2800" u="sng" dirty="0" smtClean="0"/>
              <a:t>nebude se vydávat správní rozhodnutí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altLang="cs-CZ" sz="2800" dirty="0" smtClean="0"/>
              <a:t> v platnosti zůstávají přijaté sankce (omezení akreditace)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endParaRPr lang="cs-CZ" altLang="cs-CZ" sz="2800" u="sng" dirty="0" smtClean="0"/>
          </a:p>
          <a:p>
            <a:pPr>
              <a:buFont typeface="Arial" panose="020B0604020202020204" pitchFamily="34" charset="0"/>
              <a:buChar char="•"/>
              <a:defRPr/>
            </a:pPr>
            <a:endParaRPr lang="cs-CZ" altLang="cs-CZ" sz="2200" dirty="0"/>
          </a:p>
          <a:p>
            <a:pPr lvl="2">
              <a:buFont typeface="Arial" panose="020B0604020202020204" pitchFamily="34" charset="0"/>
              <a:buChar char="•"/>
              <a:defRPr/>
            </a:pPr>
            <a:endParaRPr lang="cs-CZ" altLang="cs-CZ" sz="2200" dirty="0" smtClean="0"/>
          </a:p>
          <a:p>
            <a:pPr>
              <a:buFont typeface="Arial" panose="020B0604020202020204" pitchFamily="34" charset="0"/>
              <a:buChar char="•"/>
              <a:defRPr/>
            </a:pPr>
            <a:endParaRPr lang="cs-CZ" altLang="cs-CZ" sz="2800" dirty="0" smtClean="0"/>
          </a:p>
          <a:p>
            <a:pPr marL="0" indent="0">
              <a:buNone/>
              <a:defRPr/>
            </a:pPr>
            <a:endParaRPr lang="cs-CZ" altLang="cs-CZ" sz="2800" dirty="0" smtClean="0"/>
          </a:p>
          <a:p>
            <a:pPr>
              <a:buFont typeface="Arial" panose="020B0604020202020204" pitchFamily="34" charset="0"/>
              <a:buChar char="•"/>
              <a:defRPr/>
            </a:pPr>
            <a:endParaRPr lang="cs-CZ" altLang="cs-CZ" sz="2800" dirty="0" smtClean="0"/>
          </a:p>
          <a:p>
            <a:pPr>
              <a:buFont typeface="Arial" panose="020B0604020202020204" pitchFamily="34" charset="0"/>
              <a:buChar char="•"/>
              <a:defRPr/>
            </a:pPr>
            <a:endParaRPr lang="cs-CZ" altLang="cs-CZ" sz="2800" dirty="0"/>
          </a:p>
          <a:p>
            <a:pPr marL="0" indent="0">
              <a:buFont typeface="Wingdings 2" pitchFamily="18" charset="2"/>
              <a:buNone/>
              <a:defRPr/>
            </a:pPr>
            <a:endParaRPr lang="cs-CZ" altLang="cs-CZ" sz="2000" dirty="0" smtClean="0"/>
          </a:p>
          <a:p>
            <a:pPr marL="0" indent="0">
              <a:buFont typeface="Wingdings 2" pitchFamily="18" charset="2"/>
              <a:buNone/>
              <a:defRPr/>
            </a:pPr>
            <a:endParaRPr lang="cs-CZ" altLang="cs-CZ" sz="2000" dirty="0" smtClean="0"/>
          </a:p>
        </p:txBody>
      </p:sp>
    </p:spTree>
    <p:extLst>
      <p:ext uri="{BB962C8B-B14F-4D97-AF65-F5344CB8AC3E}">
        <p14:creationId xmlns:p14="http://schemas.microsoft.com/office/powerpoint/2010/main" val="3318139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 idx="4294967295"/>
          </p:nvPr>
        </p:nvSpPr>
        <p:spPr>
          <a:xfrm>
            <a:off x="609600" y="476250"/>
            <a:ext cx="8534400" cy="54292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cs-CZ" dirty="0" smtClean="0">
                <a:solidFill>
                  <a:schemeClr val="tx2">
                    <a:satMod val="200000"/>
                  </a:schemeClr>
                </a:solidFill>
              </a:rPr>
              <a:t>Co s nedokončenými řízeními?</a:t>
            </a:r>
            <a:endParaRPr lang="cs-CZ" dirty="0"/>
          </a:p>
        </p:txBody>
      </p:sp>
      <p:sp>
        <p:nvSpPr>
          <p:cNvPr id="15362" name="Zástupný symbol pro obsah 2"/>
          <p:cNvSpPr>
            <a:spLocks noGrp="1"/>
          </p:cNvSpPr>
          <p:nvPr>
            <p:ph idx="4294967295"/>
          </p:nvPr>
        </p:nvSpPr>
        <p:spPr>
          <a:xfrm>
            <a:off x="755576" y="1196752"/>
            <a:ext cx="7543800" cy="4815681"/>
          </a:xfrm>
        </p:spPr>
        <p:txBody>
          <a:bodyPr>
            <a:normAutofit fontScale="92500" lnSpcReduction="20000"/>
          </a:bodyPr>
          <a:lstStyle/>
          <a:p>
            <a:pPr>
              <a:buFont typeface="Arial" panose="020B0604020202020204" pitchFamily="34" charset="0"/>
              <a:buChar char="•"/>
              <a:defRPr/>
            </a:pPr>
            <a:r>
              <a:rPr lang="cs-CZ" altLang="cs-CZ" sz="2800" dirty="0"/>
              <a:t> </a:t>
            </a:r>
            <a:r>
              <a:rPr lang="cs-CZ" altLang="cs-CZ" sz="2800" dirty="0" smtClean="0"/>
              <a:t>zákon stanoví NAÚ lhůtu 120 dnů → při nabytí účinnosti zákona 1. září, NAÚ musí dokončit řízení do 31. prosince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altLang="cs-CZ" sz="2800" dirty="0"/>
              <a:t> </a:t>
            </a:r>
            <a:r>
              <a:rPr lang="cs-CZ" altLang="cs-CZ" sz="2800" dirty="0" smtClean="0"/>
              <a:t>NAÚ nebude moci rozhodnout ve věci akreditace</a:t>
            </a:r>
            <a:r>
              <a:rPr lang="cs-CZ" altLang="cs-CZ" sz="2800" dirty="0"/>
              <a:t>/ prodloužení </a:t>
            </a:r>
            <a:r>
              <a:rPr lang="cs-CZ" altLang="cs-CZ" sz="2800" dirty="0" smtClean="0"/>
              <a:t>/ rozšíření </a:t>
            </a:r>
            <a:r>
              <a:rPr lang="cs-CZ" altLang="cs-CZ" sz="2800" dirty="0"/>
              <a:t>/ studijního </a:t>
            </a:r>
            <a:r>
              <a:rPr lang="cs-CZ" altLang="cs-CZ" sz="2800" dirty="0" smtClean="0"/>
              <a:t>programu o studijní obor (řízení budou muset být zastavena)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altLang="cs-CZ" sz="2800" dirty="0"/>
              <a:t> </a:t>
            </a:r>
            <a:r>
              <a:rPr lang="cs-CZ" altLang="cs-CZ" sz="2800" dirty="0" smtClean="0"/>
              <a:t>NAÚ bude muset dokončit též řízení zahájená MŠMT z moci úřední (řízení k omezení, pozastavení nebo odnětí akreditace)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altLang="cs-CZ" sz="2800" dirty="0" smtClean="0"/>
              <a:t> MŠMT bude nadále rozhodovat pouze řízení ve věci státního souhlasu k oprávnění působit jako soukromá vysoká škola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altLang="cs-CZ" sz="2800" dirty="0" smtClean="0"/>
              <a:t> kontrolní zprávy: NAÚ si určí, zda převezme zavedenou praxi AK</a:t>
            </a:r>
          </a:p>
          <a:p>
            <a:pPr marL="0" indent="0">
              <a:buNone/>
              <a:defRPr/>
            </a:pPr>
            <a:endParaRPr lang="cs-CZ" altLang="cs-CZ" sz="2200" dirty="0" smtClean="0"/>
          </a:p>
          <a:p>
            <a:pPr>
              <a:buFont typeface="Arial" panose="020B0604020202020204" pitchFamily="34" charset="0"/>
              <a:buChar char="•"/>
              <a:defRPr/>
            </a:pPr>
            <a:endParaRPr lang="cs-CZ" altLang="cs-CZ" sz="2200" dirty="0"/>
          </a:p>
          <a:p>
            <a:pPr lvl="2">
              <a:buFont typeface="Arial" panose="020B0604020202020204" pitchFamily="34" charset="0"/>
              <a:buChar char="•"/>
              <a:defRPr/>
            </a:pPr>
            <a:endParaRPr lang="cs-CZ" altLang="cs-CZ" sz="2200" dirty="0" smtClean="0"/>
          </a:p>
          <a:p>
            <a:pPr>
              <a:buFont typeface="Arial" panose="020B0604020202020204" pitchFamily="34" charset="0"/>
              <a:buChar char="•"/>
              <a:defRPr/>
            </a:pPr>
            <a:endParaRPr lang="cs-CZ" altLang="cs-CZ" sz="2800" dirty="0" smtClean="0"/>
          </a:p>
          <a:p>
            <a:pPr marL="0" indent="0">
              <a:buNone/>
              <a:defRPr/>
            </a:pPr>
            <a:endParaRPr lang="cs-CZ" altLang="cs-CZ" sz="2800" dirty="0" smtClean="0"/>
          </a:p>
          <a:p>
            <a:pPr>
              <a:buFont typeface="Arial" panose="020B0604020202020204" pitchFamily="34" charset="0"/>
              <a:buChar char="•"/>
              <a:defRPr/>
            </a:pPr>
            <a:endParaRPr lang="cs-CZ" altLang="cs-CZ" sz="2800" dirty="0" smtClean="0"/>
          </a:p>
          <a:p>
            <a:pPr>
              <a:buFont typeface="Arial" panose="020B0604020202020204" pitchFamily="34" charset="0"/>
              <a:buChar char="•"/>
              <a:defRPr/>
            </a:pPr>
            <a:endParaRPr lang="cs-CZ" altLang="cs-CZ" sz="2800" dirty="0"/>
          </a:p>
          <a:p>
            <a:pPr marL="0" indent="0">
              <a:buFont typeface="Wingdings 2" pitchFamily="18" charset="2"/>
              <a:buNone/>
              <a:defRPr/>
            </a:pPr>
            <a:endParaRPr lang="cs-CZ" altLang="cs-CZ" sz="2000" dirty="0" smtClean="0"/>
          </a:p>
          <a:p>
            <a:pPr marL="0" indent="0">
              <a:buFont typeface="Wingdings 2" pitchFamily="18" charset="2"/>
              <a:buNone/>
              <a:defRPr/>
            </a:pPr>
            <a:endParaRPr lang="cs-CZ" altLang="cs-CZ" sz="2000" dirty="0" smtClean="0"/>
          </a:p>
        </p:txBody>
      </p:sp>
    </p:spTree>
    <p:extLst>
      <p:ext uri="{BB962C8B-B14F-4D97-AF65-F5344CB8AC3E}">
        <p14:creationId xmlns:p14="http://schemas.microsoft.com/office/powerpoint/2010/main" val="1799560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467544" y="476672"/>
            <a:ext cx="8534400" cy="543024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cs-CZ" dirty="0" smtClean="0">
                <a:solidFill>
                  <a:schemeClr val="tx2">
                    <a:satMod val="200000"/>
                  </a:schemeClr>
                </a:solidFill>
              </a:rPr>
              <a:t>Příprava na nový systém akreditací</a:t>
            </a:r>
            <a:endParaRPr lang="cs-CZ" dirty="0"/>
          </a:p>
        </p:txBody>
      </p:sp>
      <p:sp>
        <p:nvSpPr>
          <p:cNvPr id="15362" name="Zástupný symbol pro obsah 2"/>
          <p:cNvSpPr>
            <a:spLocks noGrp="1"/>
          </p:cNvSpPr>
          <p:nvPr>
            <p:ph idx="1"/>
          </p:nvPr>
        </p:nvSpPr>
        <p:spPr>
          <a:xfrm>
            <a:off x="683568" y="1844824"/>
            <a:ext cx="7543801" cy="4023360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cs-CZ" altLang="cs-CZ" sz="2800" dirty="0" smtClean="0"/>
              <a:t>1. Přiřazení programu (oboru) k oblasti vzdělávání                                                                                                                                             </a:t>
            </a:r>
          </a:p>
          <a:p>
            <a:pPr marL="0" indent="0">
              <a:buNone/>
              <a:defRPr/>
            </a:pPr>
            <a:r>
              <a:rPr lang="cs-CZ" altLang="cs-CZ" sz="2400" dirty="0"/>
              <a:t>	- vodítko: základní tematické okruhy </a:t>
            </a:r>
            <a:r>
              <a:rPr lang="cs-CZ" altLang="cs-CZ" sz="2400" dirty="0" err="1"/>
              <a:t>SZZk</a:t>
            </a:r>
            <a:r>
              <a:rPr lang="cs-CZ" altLang="cs-CZ" sz="2400" dirty="0"/>
              <a:t> </a:t>
            </a:r>
            <a:endParaRPr lang="cs-CZ" altLang="cs-CZ" sz="2400" dirty="0" smtClean="0"/>
          </a:p>
          <a:p>
            <a:pPr marL="0" indent="0">
              <a:buNone/>
              <a:defRPr/>
            </a:pPr>
            <a:r>
              <a:rPr lang="cs-CZ" altLang="cs-CZ" sz="2400" dirty="0"/>
              <a:t>	- kombinovaný program – přiřazení k více oblastem</a:t>
            </a:r>
          </a:p>
          <a:p>
            <a:pPr marL="0" indent="0">
              <a:buNone/>
              <a:defRPr/>
            </a:pPr>
            <a:r>
              <a:rPr lang="cs-CZ" altLang="cs-CZ" sz="2400" dirty="0"/>
              <a:t>	</a:t>
            </a:r>
            <a:r>
              <a:rPr lang="cs-CZ" altLang="cs-CZ" sz="2400" dirty="0" smtClean="0"/>
              <a:t>- komplikace: stále dvoustupňová struktura</a:t>
            </a:r>
          </a:p>
          <a:p>
            <a:pPr marL="0" indent="0">
              <a:buNone/>
              <a:defRPr/>
            </a:pPr>
            <a:r>
              <a:rPr lang="cs-CZ" altLang="cs-CZ" sz="2800" dirty="0" smtClean="0"/>
              <a:t>2. </a:t>
            </a:r>
            <a:r>
              <a:rPr lang="cs-CZ" altLang="cs-CZ" sz="2800" dirty="0"/>
              <a:t>Přiřazení </a:t>
            </a:r>
            <a:r>
              <a:rPr lang="cs-CZ" altLang="cs-CZ" sz="2800" dirty="0" smtClean="0"/>
              <a:t>profilu programu</a:t>
            </a:r>
            <a:endParaRPr lang="cs-CZ" altLang="cs-CZ" sz="2800" dirty="0"/>
          </a:p>
          <a:p>
            <a:pPr marL="0" indent="0">
              <a:buNone/>
              <a:defRPr/>
            </a:pPr>
            <a:r>
              <a:rPr lang="cs-CZ" altLang="cs-CZ" sz="2400" dirty="0"/>
              <a:t>	- </a:t>
            </a:r>
            <a:r>
              <a:rPr lang="cs-CZ" altLang="cs-CZ" sz="2400" dirty="0" smtClean="0"/>
              <a:t>profesně zaměřený x akademický</a:t>
            </a:r>
            <a:endParaRPr lang="cs-CZ" altLang="cs-CZ" sz="2400" dirty="0"/>
          </a:p>
          <a:p>
            <a:pPr marL="0" indent="0">
              <a:buNone/>
              <a:defRPr/>
            </a:pPr>
            <a:r>
              <a:rPr lang="cs-CZ" altLang="cs-CZ" sz="2400" dirty="0"/>
              <a:t>	- </a:t>
            </a:r>
            <a:r>
              <a:rPr lang="cs-CZ" altLang="cs-CZ" sz="2400" dirty="0" smtClean="0"/>
              <a:t>jen u bakalářských a magisterských programů</a:t>
            </a:r>
            <a:endParaRPr lang="cs-CZ" altLang="cs-CZ" sz="2400" dirty="0"/>
          </a:p>
          <a:p>
            <a:pPr>
              <a:buFont typeface="Arial" panose="020B0604020202020204" pitchFamily="34" charset="0"/>
              <a:buChar char="•"/>
              <a:defRPr/>
            </a:pPr>
            <a:endParaRPr lang="cs-CZ" altLang="cs-CZ" sz="2200" dirty="0" smtClean="0"/>
          </a:p>
          <a:p>
            <a:pPr>
              <a:buFont typeface="Arial" panose="020B0604020202020204" pitchFamily="34" charset="0"/>
              <a:buChar char="•"/>
              <a:defRPr/>
            </a:pPr>
            <a:endParaRPr lang="cs-CZ" altLang="cs-CZ" sz="2800" dirty="0" smtClean="0"/>
          </a:p>
          <a:p>
            <a:pPr marL="0" indent="0">
              <a:buNone/>
              <a:defRPr/>
            </a:pPr>
            <a:endParaRPr lang="cs-CZ" altLang="cs-CZ" sz="2800" dirty="0" smtClean="0"/>
          </a:p>
          <a:p>
            <a:pPr>
              <a:buFont typeface="Arial" panose="020B0604020202020204" pitchFamily="34" charset="0"/>
              <a:buChar char="•"/>
              <a:defRPr/>
            </a:pPr>
            <a:endParaRPr lang="cs-CZ" altLang="cs-CZ" sz="2800" dirty="0" smtClean="0"/>
          </a:p>
          <a:p>
            <a:pPr>
              <a:buFont typeface="Arial" panose="020B0604020202020204" pitchFamily="34" charset="0"/>
              <a:buChar char="•"/>
              <a:defRPr/>
            </a:pPr>
            <a:endParaRPr lang="cs-CZ" altLang="cs-CZ" sz="2800" dirty="0"/>
          </a:p>
          <a:p>
            <a:pPr marL="0" indent="0">
              <a:buFont typeface="Wingdings 2" pitchFamily="18" charset="2"/>
              <a:buNone/>
              <a:defRPr/>
            </a:pPr>
            <a:endParaRPr lang="cs-CZ" altLang="cs-CZ" sz="2000" dirty="0" smtClean="0"/>
          </a:p>
          <a:p>
            <a:pPr marL="0" indent="0">
              <a:buFont typeface="Wingdings 2" pitchFamily="18" charset="2"/>
              <a:buNone/>
              <a:defRPr/>
            </a:pPr>
            <a:endParaRPr lang="cs-CZ" altLang="cs-CZ" sz="2000" dirty="0" smtClean="0"/>
          </a:p>
        </p:txBody>
      </p:sp>
    </p:spTree>
    <p:extLst>
      <p:ext uri="{BB962C8B-B14F-4D97-AF65-F5344CB8AC3E}">
        <p14:creationId xmlns:p14="http://schemas.microsoft.com/office/powerpoint/2010/main" val="2126658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467544" y="476672"/>
            <a:ext cx="8534400" cy="543024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cs-CZ" dirty="0" smtClean="0">
                <a:solidFill>
                  <a:schemeClr val="tx2">
                    <a:satMod val="200000"/>
                  </a:schemeClr>
                </a:solidFill>
              </a:rPr>
              <a:t>Příprava na nový systém akreditací</a:t>
            </a:r>
            <a:endParaRPr lang="cs-CZ" dirty="0"/>
          </a:p>
        </p:txBody>
      </p:sp>
      <p:sp>
        <p:nvSpPr>
          <p:cNvPr id="15362" name="Zástupný symbol pro obsah 2"/>
          <p:cNvSpPr>
            <a:spLocks noGrp="1"/>
          </p:cNvSpPr>
          <p:nvPr>
            <p:ph idx="1"/>
          </p:nvPr>
        </p:nvSpPr>
        <p:spPr>
          <a:xfrm>
            <a:off x="683568" y="1844824"/>
            <a:ext cx="7543801" cy="4023360"/>
          </a:xfrm>
        </p:spPr>
        <p:txBody>
          <a:bodyPr>
            <a:normAutofit fontScale="92500"/>
          </a:bodyPr>
          <a:lstStyle/>
          <a:p>
            <a:pPr marL="0" indent="0">
              <a:buNone/>
              <a:defRPr/>
            </a:pPr>
            <a:r>
              <a:rPr lang="cs-CZ" altLang="cs-CZ" sz="2800" dirty="0" smtClean="0"/>
              <a:t>3. Analýza programů z hlediska regulovaných povolání                                                                                                                         </a:t>
            </a:r>
          </a:p>
          <a:p>
            <a:pPr marL="0" indent="0">
              <a:buNone/>
              <a:defRPr/>
            </a:pPr>
            <a:r>
              <a:rPr lang="cs-CZ" altLang="cs-CZ" sz="2400" dirty="0" smtClean="0"/>
              <a:t>	- souhlasné stanovisko uznávacího orgánu je 	nezbytnou podmínkou pro akreditaci programu</a:t>
            </a:r>
          </a:p>
          <a:p>
            <a:pPr marL="0" indent="0">
              <a:buNone/>
              <a:defRPr/>
            </a:pPr>
            <a:r>
              <a:rPr lang="cs-CZ" altLang="cs-CZ" sz="2400" dirty="0"/>
              <a:t>	- seznam regulovaných povolání a uznávacích </a:t>
            </a:r>
            <a:r>
              <a:rPr lang="cs-CZ" altLang="cs-CZ" sz="2400" dirty="0" smtClean="0"/>
              <a:t>orgánů:</a:t>
            </a:r>
            <a:endParaRPr lang="cs-CZ" altLang="cs-CZ" sz="24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cs-CZ" altLang="cs-CZ" sz="2400" dirty="0"/>
              <a:t>		</a:t>
            </a:r>
            <a:r>
              <a:rPr lang="cs-CZ" altLang="cs-CZ" sz="2400" dirty="0">
                <a:hlinkClick r:id="rId2"/>
              </a:rPr>
              <a:t>http://uok.msmt.cz</a:t>
            </a:r>
            <a:endParaRPr lang="cs-CZ" altLang="cs-CZ" sz="2400" dirty="0"/>
          </a:p>
          <a:p>
            <a:pPr marL="0" indent="0">
              <a:buNone/>
              <a:defRPr/>
            </a:pPr>
            <a:r>
              <a:rPr lang="cs-CZ" altLang="cs-CZ" sz="2800" dirty="0" smtClean="0"/>
              <a:t>4. Příprava na zrušení dvoustupňového systému</a:t>
            </a:r>
            <a:endParaRPr lang="cs-CZ" altLang="cs-CZ" sz="2800" dirty="0"/>
          </a:p>
          <a:p>
            <a:pPr marL="0" indent="0">
              <a:buNone/>
              <a:defRPr/>
            </a:pPr>
            <a:r>
              <a:rPr lang="cs-CZ" altLang="cs-CZ" sz="2400" dirty="0"/>
              <a:t>	- </a:t>
            </a:r>
            <a:r>
              <a:rPr lang="cs-CZ" altLang="cs-CZ" sz="2400" dirty="0" smtClean="0"/>
              <a:t>zrušení dosavadních studijních programů a oborů</a:t>
            </a:r>
            <a:endParaRPr lang="cs-CZ" altLang="cs-CZ" sz="2400" dirty="0"/>
          </a:p>
          <a:p>
            <a:pPr marL="0" indent="0">
              <a:buNone/>
              <a:defRPr/>
            </a:pPr>
            <a:r>
              <a:rPr lang="cs-CZ" altLang="cs-CZ" sz="2400" dirty="0" smtClean="0"/>
              <a:t>	- komplikace: po určitou dobu budou koexistovat dva 	rozdílné systémy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endParaRPr lang="cs-CZ" altLang="cs-CZ" sz="2200" dirty="0" smtClean="0"/>
          </a:p>
          <a:p>
            <a:pPr>
              <a:buFont typeface="Arial" panose="020B0604020202020204" pitchFamily="34" charset="0"/>
              <a:buChar char="•"/>
              <a:defRPr/>
            </a:pPr>
            <a:endParaRPr lang="cs-CZ" altLang="cs-CZ" sz="2800" dirty="0" smtClean="0"/>
          </a:p>
          <a:p>
            <a:pPr marL="0" indent="0">
              <a:buNone/>
              <a:defRPr/>
            </a:pPr>
            <a:endParaRPr lang="cs-CZ" altLang="cs-CZ" sz="2800" dirty="0" smtClean="0"/>
          </a:p>
          <a:p>
            <a:pPr>
              <a:buFont typeface="Arial" panose="020B0604020202020204" pitchFamily="34" charset="0"/>
              <a:buChar char="•"/>
              <a:defRPr/>
            </a:pPr>
            <a:endParaRPr lang="cs-CZ" altLang="cs-CZ" sz="2800" dirty="0" smtClean="0"/>
          </a:p>
          <a:p>
            <a:pPr>
              <a:buFont typeface="Arial" panose="020B0604020202020204" pitchFamily="34" charset="0"/>
              <a:buChar char="•"/>
              <a:defRPr/>
            </a:pPr>
            <a:endParaRPr lang="cs-CZ" altLang="cs-CZ" sz="2800" dirty="0"/>
          </a:p>
          <a:p>
            <a:pPr marL="0" indent="0">
              <a:buFont typeface="Wingdings 2" pitchFamily="18" charset="2"/>
              <a:buNone/>
              <a:defRPr/>
            </a:pPr>
            <a:endParaRPr lang="cs-CZ" altLang="cs-CZ" sz="2000" dirty="0" smtClean="0"/>
          </a:p>
          <a:p>
            <a:pPr marL="0" indent="0">
              <a:buFont typeface="Wingdings 2" pitchFamily="18" charset="2"/>
              <a:buNone/>
              <a:defRPr/>
            </a:pPr>
            <a:endParaRPr lang="cs-CZ" altLang="cs-CZ" sz="2000" dirty="0" smtClean="0"/>
          </a:p>
        </p:txBody>
      </p:sp>
    </p:spTree>
    <p:extLst>
      <p:ext uri="{BB962C8B-B14F-4D97-AF65-F5344CB8AC3E}">
        <p14:creationId xmlns:p14="http://schemas.microsoft.com/office/powerpoint/2010/main" val="2829460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467544" y="476672"/>
            <a:ext cx="8534400" cy="543024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cs-CZ" dirty="0" smtClean="0">
                <a:solidFill>
                  <a:schemeClr val="tx2">
                    <a:satMod val="200000"/>
                  </a:schemeClr>
                </a:solidFill>
              </a:rPr>
              <a:t>Akreditace studijních programů</a:t>
            </a:r>
            <a:endParaRPr lang="cs-CZ" dirty="0"/>
          </a:p>
        </p:txBody>
      </p:sp>
      <p:sp>
        <p:nvSpPr>
          <p:cNvPr id="15362" name="Zástupný symbol pro obsah 2"/>
          <p:cNvSpPr>
            <a:spLocks noGrp="1"/>
          </p:cNvSpPr>
          <p:nvPr>
            <p:ph idx="1"/>
          </p:nvPr>
        </p:nvSpPr>
        <p:spPr>
          <a:xfrm>
            <a:off x="683568" y="1844824"/>
            <a:ext cx="7543801" cy="4023360"/>
          </a:xfrm>
        </p:spPr>
        <p:txBody>
          <a:bodyPr>
            <a:normAutofit fontScale="92500" lnSpcReduction="10000"/>
          </a:bodyPr>
          <a:lstStyle/>
          <a:p>
            <a:pPr>
              <a:buFont typeface="Arial" panose="020B0604020202020204" pitchFamily="34" charset="0"/>
              <a:buChar char="•"/>
              <a:defRPr/>
            </a:pPr>
            <a:r>
              <a:rPr lang="cs-CZ" altLang="cs-CZ" sz="2800" dirty="0"/>
              <a:t> </a:t>
            </a:r>
            <a:r>
              <a:rPr lang="cs-CZ" altLang="cs-CZ" sz="2800" dirty="0" smtClean="0"/>
              <a:t>postup obdobný jako v současnosti 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altLang="cs-CZ" sz="2800" dirty="0"/>
              <a:t> </a:t>
            </a:r>
            <a:r>
              <a:rPr lang="cs-CZ" altLang="cs-CZ" sz="2800" dirty="0" smtClean="0"/>
              <a:t>liší se:</a:t>
            </a:r>
          </a:p>
          <a:p>
            <a:pPr marL="0" indent="0">
              <a:buNone/>
              <a:defRPr/>
            </a:pPr>
            <a:r>
              <a:rPr lang="cs-CZ" altLang="cs-CZ" sz="2400" dirty="0"/>
              <a:t>	</a:t>
            </a:r>
            <a:r>
              <a:rPr lang="cs-CZ" altLang="cs-CZ" sz="2400" dirty="0" smtClean="0"/>
              <a:t>- programy na fakultách musí schvalovat VR fakulty a 	nově také VR VŠ (působnost lze delegovat statutem)</a:t>
            </a:r>
          </a:p>
          <a:p>
            <a:pPr marL="0" indent="0">
              <a:buNone/>
              <a:defRPr/>
            </a:pPr>
            <a:r>
              <a:rPr lang="cs-CZ" altLang="cs-CZ" sz="2400" dirty="0"/>
              <a:t>	</a:t>
            </a:r>
            <a:r>
              <a:rPr lang="cs-CZ" altLang="cs-CZ" sz="2400" dirty="0" smtClean="0"/>
              <a:t>- nelze akreditovat ani reakreditovat studijní obor</a:t>
            </a:r>
          </a:p>
          <a:p>
            <a:pPr marL="0" indent="0">
              <a:buNone/>
              <a:defRPr/>
            </a:pPr>
            <a:r>
              <a:rPr lang="cs-CZ" altLang="cs-CZ" sz="2400" dirty="0"/>
              <a:t>	- </a:t>
            </a:r>
            <a:r>
              <a:rPr lang="cs-CZ" altLang="cs-CZ" sz="2400" dirty="0" smtClean="0"/>
              <a:t>u studijních programů připravujících k výkonu 	regulovaného povolání musí být souhlas uznávacího 	orgánu</a:t>
            </a:r>
          </a:p>
          <a:p>
            <a:pPr marL="0" indent="0">
              <a:buNone/>
              <a:defRPr/>
            </a:pPr>
            <a:r>
              <a:rPr lang="cs-CZ" altLang="cs-CZ" sz="2400" dirty="0" smtClean="0"/>
              <a:t>	- </a:t>
            </a:r>
            <a:r>
              <a:rPr lang="cs-CZ" altLang="cs-CZ" sz="2400" dirty="0"/>
              <a:t>v případě neúspěšné žádosti nová žádost možná až po 2 	letech</a:t>
            </a:r>
          </a:p>
          <a:p>
            <a:pPr marL="0" indent="0">
              <a:buNone/>
              <a:defRPr/>
            </a:pPr>
            <a:endParaRPr lang="cs-CZ" altLang="cs-CZ" sz="2400" dirty="0"/>
          </a:p>
          <a:p>
            <a:pPr marL="0" indent="0">
              <a:buNone/>
              <a:defRPr/>
            </a:pPr>
            <a:endParaRPr lang="cs-CZ" altLang="cs-CZ" sz="2400" dirty="0" smtClean="0"/>
          </a:p>
          <a:p>
            <a:pPr>
              <a:buFont typeface="Arial" panose="020B0604020202020204" pitchFamily="34" charset="0"/>
              <a:buChar char="•"/>
              <a:defRPr/>
            </a:pPr>
            <a:endParaRPr lang="cs-CZ" altLang="cs-CZ" sz="2200" dirty="0" smtClean="0"/>
          </a:p>
          <a:p>
            <a:pPr>
              <a:buFont typeface="Arial" panose="020B0604020202020204" pitchFamily="34" charset="0"/>
              <a:buChar char="•"/>
              <a:defRPr/>
            </a:pPr>
            <a:endParaRPr lang="cs-CZ" altLang="cs-CZ" sz="2800" dirty="0" smtClean="0"/>
          </a:p>
          <a:p>
            <a:pPr marL="0" indent="0">
              <a:buNone/>
              <a:defRPr/>
            </a:pPr>
            <a:endParaRPr lang="cs-CZ" altLang="cs-CZ" sz="2800" dirty="0" smtClean="0"/>
          </a:p>
          <a:p>
            <a:pPr>
              <a:buFont typeface="Arial" panose="020B0604020202020204" pitchFamily="34" charset="0"/>
              <a:buChar char="•"/>
              <a:defRPr/>
            </a:pPr>
            <a:endParaRPr lang="cs-CZ" altLang="cs-CZ" sz="2800" dirty="0" smtClean="0"/>
          </a:p>
          <a:p>
            <a:pPr>
              <a:buFont typeface="Arial" panose="020B0604020202020204" pitchFamily="34" charset="0"/>
              <a:buChar char="•"/>
              <a:defRPr/>
            </a:pPr>
            <a:endParaRPr lang="cs-CZ" altLang="cs-CZ" sz="2800" dirty="0"/>
          </a:p>
          <a:p>
            <a:pPr marL="0" indent="0">
              <a:buFont typeface="Wingdings 2" pitchFamily="18" charset="2"/>
              <a:buNone/>
              <a:defRPr/>
            </a:pPr>
            <a:endParaRPr lang="cs-CZ" altLang="cs-CZ" sz="2000" dirty="0" smtClean="0"/>
          </a:p>
          <a:p>
            <a:pPr marL="0" indent="0">
              <a:buFont typeface="Wingdings 2" pitchFamily="18" charset="2"/>
              <a:buNone/>
              <a:defRPr/>
            </a:pPr>
            <a:endParaRPr lang="cs-CZ" altLang="cs-CZ" sz="2000" dirty="0" smtClean="0"/>
          </a:p>
        </p:txBody>
      </p:sp>
    </p:spTree>
    <p:extLst>
      <p:ext uri="{BB962C8B-B14F-4D97-AF65-F5344CB8AC3E}">
        <p14:creationId xmlns:p14="http://schemas.microsoft.com/office/powerpoint/2010/main" val="1009147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467544" y="476672"/>
            <a:ext cx="8534400" cy="543024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cs-CZ" dirty="0" smtClean="0">
                <a:solidFill>
                  <a:schemeClr val="tx2">
                    <a:satMod val="200000"/>
                  </a:schemeClr>
                </a:solidFill>
              </a:rPr>
              <a:t>Institucionální akreditace</a:t>
            </a:r>
            <a:endParaRPr lang="cs-CZ" dirty="0"/>
          </a:p>
        </p:txBody>
      </p:sp>
      <p:sp>
        <p:nvSpPr>
          <p:cNvPr id="15362" name="Zástupný symbol pro obsah 2"/>
          <p:cNvSpPr>
            <a:spLocks noGrp="1"/>
          </p:cNvSpPr>
          <p:nvPr>
            <p:ph idx="1"/>
          </p:nvPr>
        </p:nvSpPr>
        <p:spPr>
          <a:xfrm>
            <a:off x="683568" y="1844824"/>
            <a:ext cx="7543801" cy="4023360"/>
          </a:xfrm>
        </p:spPr>
        <p:txBody>
          <a:bodyPr>
            <a:normAutofit fontScale="92500" lnSpcReduction="10000"/>
          </a:bodyPr>
          <a:lstStyle/>
          <a:p>
            <a:pPr>
              <a:buFont typeface="Arial" panose="020B0604020202020204" pitchFamily="34" charset="0"/>
              <a:buChar char="•"/>
              <a:defRPr/>
            </a:pPr>
            <a:r>
              <a:rPr lang="cs-CZ" altLang="cs-CZ" sz="2800" dirty="0"/>
              <a:t> </a:t>
            </a:r>
            <a:r>
              <a:rPr lang="cs-CZ" altLang="cs-CZ" sz="2800" dirty="0" smtClean="0"/>
              <a:t>lze požádat o akreditaci 1 a více oblastí v 1 či více typu programů 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altLang="cs-CZ" sz="2800" dirty="0"/>
              <a:t> </a:t>
            </a:r>
            <a:r>
              <a:rPr lang="cs-CZ" altLang="cs-CZ" sz="2800" dirty="0" smtClean="0"/>
              <a:t>po udělení akreditace lze akreditaci rozšířit o další oblast nebo o typ programů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altLang="cs-CZ" sz="2800" dirty="0" smtClean="0"/>
              <a:t> programy mimo oblasti a typy akreditované v rámci institucionální akreditace lze uskutečňovat na základě programové akreditace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altLang="cs-CZ" sz="2800" dirty="0" smtClean="0"/>
              <a:t> na „vnitřní akreditace“ vyplývající z institucionální akreditace by se měla vztahovat obdobná pravidla jako na akreditace studijních programů</a:t>
            </a:r>
          </a:p>
          <a:p>
            <a:pPr marL="0" indent="0">
              <a:buNone/>
              <a:defRPr/>
            </a:pPr>
            <a:endParaRPr lang="cs-CZ" altLang="cs-CZ" sz="2400" dirty="0" smtClean="0"/>
          </a:p>
          <a:p>
            <a:pPr marL="0" indent="0">
              <a:buNone/>
              <a:defRPr/>
            </a:pPr>
            <a:endParaRPr lang="cs-CZ" altLang="cs-CZ" sz="2400" dirty="0" smtClean="0"/>
          </a:p>
          <a:p>
            <a:pPr>
              <a:buFont typeface="Arial" panose="020B0604020202020204" pitchFamily="34" charset="0"/>
              <a:buChar char="•"/>
              <a:defRPr/>
            </a:pPr>
            <a:endParaRPr lang="cs-CZ" altLang="cs-CZ" sz="2200" dirty="0" smtClean="0"/>
          </a:p>
          <a:p>
            <a:pPr>
              <a:buFont typeface="Arial" panose="020B0604020202020204" pitchFamily="34" charset="0"/>
              <a:buChar char="•"/>
              <a:defRPr/>
            </a:pPr>
            <a:endParaRPr lang="cs-CZ" altLang="cs-CZ" sz="2800" dirty="0" smtClean="0"/>
          </a:p>
          <a:p>
            <a:pPr marL="0" indent="0">
              <a:buNone/>
              <a:defRPr/>
            </a:pPr>
            <a:endParaRPr lang="cs-CZ" altLang="cs-CZ" sz="2800" dirty="0" smtClean="0"/>
          </a:p>
          <a:p>
            <a:pPr>
              <a:buFont typeface="Arial" panose="020B0604020202020204" pitchFamily="34" charset="0"/>
              <a:buChar char="•"/>
              <a:defRPr/>
            </a:pPr>
            <a:endParaRPr lang="cs-CZ" altLang="cs-CZ" sz="2800" dirty="0" smtClean="0"/>
          </a:p>
          <a:p>
            <a:pPr>
              <a:buFont typeface="Arial" panose="020B0604020202020204" pitchFamily="34" charset="0"/>
              <a:buChar char="•"/>
              <a:defRPr/>
            </a:pPr>
            <a:endParaRPr lang="cs-CZ" altLang="cs-CZ" sz="2800" dirty="0"/>
          </a:p>
          <a:p>
            <a:pPr marL="0" indent="0">
              <a:buFont typeface="Wingdings 2" pitchFamily="18" charset="2"/>
              <a:buNone/>
              <a:defRPr/>
            </a:pPr>
            <a:endParaRPr lang="cs-CZ" altLang="cs-CZ" sz="2000" dirty="0" smtClean="0"/>
          </a:p>
          <a:p>
            <a:pPr marL="0" indent="0">
              <a:buFont typeface="Wingdings 2" pitchFamily="18" charset="2"/>
              <a:buNone/>
              <a:defRPr/>
            </a:pPr>
            <a:endParaRPr lang="cs-CZ" altLang="cs-CZ" sz="2000" dirty="0" smtClean="0"/>
          </a:p>
        </p:txBody>
      </p:sp>
    </p:spTree>
    <p:extLst>
      <p:ext uri="{BB962C8B-B14F-4D97-AF65-F5344CB8AC3E}">
        <p14:creationId xmlns:p14="http://schemas.microsoft.com/office/powerpoint/2010/main" val="1755630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95536" y="836712"/>
            <a:ext cx="8534400" cy="543024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cs-CZ" dirty="0" smtClean="0">
                <a:solidFill>
                  <a:schemeClr val="tx2">
                    <a:satMod val="200000"/>
                  </a:schemeClr>
                </a:solidFill>
              </a:rPr>
              <a:t>Akreditace oborů habilitačního a profesorského řízení</a:t>
            </a:r>
            <a:endParaRPr lang="cs-CZ" dirty="0"/>
          </a:p>
        </p:txBody>
      </p:sp>
      <p:sp>
        <p:nvSpPr>
          <p:cNvPr id="15362" name="Zástupný symbol pro obsah 2"/>
          <p:cNvSpPr>
            <a:spLocks noGrp="1"/>
          </p:cNvSpPr>
          <p:nvPr>
            <p:ph idx="1"/>
          </p:nvPr>
        </p:nvSpPr>
        <p:spPr>
          <a:xfrm>
            <a:off x="683568" y="1844824"/>
            <a:ext cx="7543801" cy="4023360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  <a:defRPr/>
            </a:pPr>
            <a:r>
              <a:rPr lang="cs-CZ" altLang="cs-CZ" sz="2800" dirty="0"/>
              <a:t> </a:t>
            </a:r>
            <a:r>
              <a:rPr lang="cs-CZ" altLang="cs-CZ" sz="2800" dirty="0" smtClean="0"/>
              <a:t>nepodléhá institucionální akreditaci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altLang="cs-CZ" sz="2800" dirty="0" smtClean="0"/>
              <a:t> lze požádat o akreditaci zároveň se žádostí o institucionální akreditaci nebo samostatně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altLang="cs-CZ" sz="2800" dirty="0"/>
              <a:t>  postup obdobný jako v současnosti </a:t>
            </a:r>
          </a:p>
          <a:p>
            <a:pPr marL="0" indent="0">
              <a:buNone/>
              <a:defRPr/>
            </a:pPr>
            <a:endParaRPr lang="cs-CZ" altLang="cs-CZ" sz="2400" dirty="0" smtClean="0"/>
          </a:p>
          <a:p>
            <a:pPr marL="0" indent="0">
              <a:buNone/>
              <a:defRPr/>
            </a:pPr>
            <a:endParaRPr lang="cs-CZ" altLang="cs-CZ" sz="2400" dirty="0" smtClean="0"/>
          </a:p>
          <a:p>
            <a:pPr>
              <a:buFont typeface="Arial" panose="020B0604020202020204" pitchFamily="34" charset="0"/>
              <a:buChar char="•"/>
              <a:defRPr/>
            </a:pPr>
            <a:endParaRPr lang="cs-CZ" altLang="cs-CZ" sz="2200" dirty="0" smtClean="0"/>
          </a:p>
          <a:p>
            <a:pPr>
              <a:buFont typeface="Arial" panose="020B0604020202020204" pitchFamily="34" charset="0"/>
              <a:buChar char="•"/>
              <a:defRPr/>
            </a:pPr>
            <a:endParaRPr lang="cs-CZ" altLang="cs-CZ" sz="2800" dirty="0" smtClean="0"/>
          </a:p>
          <a:p>
            <a:pPr marL="0" indent="0">
              <a:buNone/>
              <a:defRPr/>
            </a:pPr>
            <a:endParaRPr lang="cs-CZ" altLang="cs-CZ" sz="2800" dirty="0" smtClean="0"/>
          </a:p>
          <a:p>
            <a:pPr>
              <a:buFont typeface="Arial" panose="020B0604020202020204" pitchFamily="34" charset="0"/>
              <a:buChar char="•"/>
              <a:defRPr/>
            </a:pPr>
            <a:endParaRPr lang="cs-CZ" altLang="cs-CZ" sz="2800" dirty="0" smtClean="0"/>
          </a:p>
          <a:p>
            <a:pPr>
              <a:buFont typeface="Arial" panose="020B0604020202020204" pitchFamily="34" charset="0"/>
              <a:buChar char="•"/>
              <a:defRPr/>
            </a:pPr>
            <a:endParaRPr lang="cs-CZ" altLang="cs-CZ" sz="2800" dirty="0"/>
          </a:p>
          <a:p>
            <a:pPr marL="0" indent="0">
              <a:buFont typeface="Wingdings 2" pitchFamily="18" charset="2"/>
              <a:buNone/>
              <a:defRPr/>
            </a:pPr>
            <a:endParaRPr lang="cs-CZ" altLang="cs-CZ" sz="2000" dirty="0" smtClean="0"/>
          </a:p>
          <a:p>
            <a:pPr marL="0" indent="0">
              <a:buFont typeface="Wingdings 2" pitchFamily="18" charset="2"/>
              <a:buNone/>
              <a:defRPr/>
            </a:pPr>
            <a:endParaRPr lang="cs-CZ" altLang="cs-CZ" sz="2000" dirty="0" smtClean="0"/>
          </a:p>
        </p:txBody>
      </p:sp>
    </p:spTree>
    <p:extLst>
      <p:ext uri="{BB962C8B-B14F-4D97-AF65-F5344CB8AC3E}">
        <p14:creationId xmlns:p14="http://schemas.microsoft.com/office/powerpoint/2010/main" val="14485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ktiva">
  <a:themeElements>
    <a:clrScheme name="Retrospektiva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ktiv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tiv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2519</TotalTime>
  <Words>411</Words>
  <Application>Microsoft Office PowerPoint</Application>
  <PresentationFormat>Předvádění na obrazovce (4:3)</PresentationFormat>
  <Paragraphs>120</Paragraphs>
  <Slides>11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Wingdings 2</vt:lpstr>
      <vt:lpstr>Retrospektiva</vt:lpstr>
      <vt:lpstr>Přechod na nový systém akreditací </vt:lpstr>
      <vt:lpstr>Období „přechodu“ na nový systém</vt:lpstr>
      <vt:lpstr>Období „přechodu“ na nový systém</vt:lpstr>
      <vt:lpstr>Co s nedokončenými řízeními?</vt:lpstr>
      <vt:lpstr>Příprava na nový systém akreditací</vt:lpstr>
      <vt:lpstr>Příprava na nový systém akreditací</vt:lpstr>
      <vt:lpstr>Akreditace studijních programů</vt:lpstr>
      <vt:lpstr>Institucionální akreditace</vt:lpstr>
      <vt:lpstr>Akreditace oborů habilitačního a profesorského řízení</vt:lpstr>
      <vt:lpstr>Společná akreditace programu s jinou právnickou osobou</vt:lpstr>
      <vt:lpstr> </vt:lpstr>
    </vt:vector>
  </TitlesOfParts>
  <Company>VSE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Akreditační komise 2006-2010</dc:title>
  <dc:creator>NOBODY</dc:creator>
  <cp:lastModifiedBy>Johánek Jiří</cp:lastModifiedBy>
  <cp:revision>156</cp:revision>
  <dcterms:created xsi:type="dcterms:W3CDTF">2010-02-13T18:35:58Z</dcterms:created>
  <dcterms:modified xsi:type="dcterms:W3CDTF">2016-05-26T08:27:18Z</dcterms:modified>
</cp:coreProperties>
</file>