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8" r:id="rId4"/>
    <p:sldId id="270" r:id="rId5"/>
    <p:sldId id="271" r:id="rId6"/>
    <p:sldId id="272" r:id="rId7"/>
    <p:sldId id="273" r:id="rId8"/>
    <p:sldId id="274" r:id="rId9"/>
    <p:sldId id="262" r:id="rId10"/>
    <p:sldId id="263" r:id="rId11"/>
    <p:sldId id="265" r:id="rId12"/>
    <p:sldId id="276" r:id="rId13"/>
    <p:sldId id="277" r:id="rId14"/>
    <p:sldId id="278" r:id="rId15"/>
    <p:sldId id="279" r:id="rId16"/>
    <p:sldId id="282" r:id="rId17"/>
    <p:sldId id="280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434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9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8AD8B-BC24-4AA1-A61E-D436535FF81D}" type="datetimeFigureOut">
              <a:rPr lang="cs-CZ" smtClean="0"/>
              <a:t>26.5.2016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6B1C-A322-4707-A621-30EB2F5EF9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185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26.5.2016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26.5.2016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26.5.2016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26.5.2016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26.5.2016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26.5.2016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26.5.2016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26.5.2016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26.5.2016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26.5.2016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673475" y="3357563"/>
            <a:ext cx="5470525" cy="1800225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sz="2800" b="1" dirty="0" smtClean="0">
                <a:latin typeface="+mn-lt"/>
              </a:rPr>
              <a:t>Uznávání zahraničního vysokoškolského vzdělání a kvalifikace podle novely zákona o vysokých školách č. 137/2016 Sb.</a:t>
            </a:r>
            <a:br>
              <a:rPr lang="pl-PL" sz="2800" b="1" dirty="0" smtClean="0">
                <a:latin typeface="+mn-lt"/>
              </a:rPr>
            </a:br>
            <a:r>
              <a:rPr lang="pl-PL" sz="2800" b="1" dirty="0" smtClean="0">
                <a:latin typeface="+mn-lt"/>
              </a:rPr>
              <a:t>(květen 2016)</a:t>
            </a:r>
            <a:endParaRPr lang="cs-CZ" sz="28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4359275" y="5949950"/>
            <a:ext cx="4784725" cy="4318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Dokumenty o zahraničním středoškolském vzdělání se předkládají v originále nebo úředně ověřené kopii </a:t>
            </a:r>
            <a:r>
              <a:rPr lang="cs-CZ" dirty="0"/>
              <a:t>a může být požadován i jejich úředně ověřený překlad do českého jazyka a legalizace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Zahraniční doklad o zahraničním středoškolském vzdělání, který byl získán  absolvováním studia ve středoškolském vzdělávacím programu na zahraniční střední škole působící podle právních předpisů cizího státu a který v daném cizím státě opravňuje jeho držitele k přístupu ke studiu v bakalářském studijním programu nebo v magisterském studijním programu, který nenavazuje na bakalářský studijní program, se </a:t>
            </a:r>
            <a:r>
              <a:rPr lang="cs-CZ" b="1" dirty="0"/>
              <a:t>prokazuje pouze vysoké škole, která má institucionální akreditaci pro alespoň jednu oblast vzdělávání.</a:t>
            </a:r>
            <a:r>
              <a:rPr lang="cs-CZ" dirty="0"/>
              <a:t>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Vysoká </a:t>
            </a:r>
            <a:r>
              <a:rPr lang="cs-CZ" dirty="0"/>
              <a:t>škola však může v případě pochybnosti o dostatečné úrovni, rozsahu a obsahu zahraničního vzdělání, požadovat předložení dokladu o uznání rovnocennosti nebo platnosti zahraničního dokladu o dosažení středního vzdělání v České republice, který vydává na žádost krajský úřad příslušný podle místa pobytu cizince v České republice.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24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B.3. Zavedení </a:t>
            </a:r>
            <a:r>
              <a:rPr lang="cs-CZ" b="1" dirty="0"/>
              <a:t>poplatku za podání žádosti o uznání zahraničního vysokoškolského vzdělání (nově vložen § 90a)</a:t>
            </a:r>
          </a:p>
          <a:p>
            <a:pPr marL="0" indent="0" algn="ctr">
              <a:buNone/>
            </a:pPr>
            <a:r>
              <a:rPr lang="cs-CZ" dirty="0" smtClean="0"/>
              <a:t>„§ </a:t>
            </a:r>
            <a:r>
              <a:rPr lang="cs-CZ" dirty="0"/>
              <a:t>90a</a:t>
            </a:r>
          </a:p>
          <a:p>
            <a:pPr marL="0" indent="0">
              <a:buNone/>
            </a:pPr>
            <a:r>
              <a:rPr lang="cs-CZ" dirty="0"/>
              <a:t> „(1) Při podání žádosti o uznání zahraničního vysokoškolského vzdělání a kvalifikace podle § 89 je žadatel povinen uhradit </a:t>
            </a:r>
          </a:p>
          <a:p>
            <a:pPr marL="0" indent="0">
              <a:buNone/>
            </a:pPr>
            <a:r>
              <a:rPr lang="cs-CZ" dirty="0"/>
              <a:t>a) poplatek za úkony spojené s řízením o žádosti o uznání zahraničního vysokoškolského vzdělání a kvalifikace podle odstavce 2, je-li žádost podávána veřejné vysoké škole, anebo</a:t>
            </a:r>
          </a:p>
          <a:p>
            <a:pPr marL="0" indent="0">
              <a:buNone/>
            </a:pPr>
            <a:r>
              <a:rPr lang="cs-CZ" dirty="0"/>
              <a:t>b) správní poplatek podle odstavce 3, je-li žádost podávána ministerstvu, Ministerstvu vnitra nebo Ministerstvu obrany. </a:t>
            </a:r>
          </a:p>
          <a:p>
            <a:pPr marL="0" indent="0">
              <a:buNone/>
            </a:pPr>
            <a:r>
              <a:rPr lang="cs-CZ" dirty="0"/>
              <a:t>(2) Je-li žádost o uznání zahraničního vysokoškolského vzdělání a kvalifikace podle § 89 podána veřejné vysoké škole, vybírá veřejná vysoká škola poplatek za úkony spojené s řízením o žádosti o uznání zahraničního vysokoškolského vzdělání a kvalifikace, který činí 3 000 Kč. Poplatek je příjmem veřejné vysoké školy, platí se na její účet.</a:t>
            </a:r>
          </a:p>
          <a:p>
            <a:pPr marL="0" indent="0">
              <a:buNone/>
            </a:pPr>
            <a:r>
              <a:rPr lang="cs-CZ" dirty="0"/>
              <a:t>(3) Podání žádosti o uznání zahraničního vysokoškolského vzdělání a kvalifikace podle § 89 ministerstvu, Ministerstvu vnitra nebo Ministerstvu obrany podléhá zpoplatnění podle zákona o správních poplatcích</a:t>
            </a:r>
            <a:r>
              <a:rPr lang="cs-CZ" baseline="30000" dirty="0"/>
              <a:t>34)</a:t>
            </a:r>
            <a:r>
              <a:rPr lang="cs-CZ" dirty="0"/>
              <a:t>.“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1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cs-CZ" b="1" dirty="0" smtClean="0"/>
          </a:p>
          <a:p>
            <a:pPr marL="0" lvl="0" indent="0">
              <a:buNone/>
            </a:pPr>
            <a:r>
              <a:rPr lang="cs-CZ" b="1" dirty="0" smtClean="0"/>
              <a:t>Poplatek za podání žádosti o uznání zahraničního vysokoškolské vzdělání  a jeho úhrada podle aktuální novely zákona o vysokých školách: </a:t>
            </a:r>
          </a:p>
          <a:p>
            <a:pPr marL="0" lvl="0" indent="0">
              <a:buNone/>
            </a:pPr>
            <a:endParaRPr lang="cs-CZ" b="1" dirty="0"/>
          </a:p>
          <a:p>
            <a:pPr lvl="0"/>
            <a:r>
              <a:rPr lang="cs-CZ" dirty="0" smtClean="0"/>
              <a:t>poplatek </a:t>
            </a:r>
            <a:r>
              <a:rPr lang="cs-CZ" dirty="0"/>
              <a:t>za úkony spojené s řízením o žádosti, je-li žádost podaná veřejné vysoké škole</a:t>
            </a:r>
          </a:p>
          <a:p>
            <a:pPr lvl="0"/>
            <a:r>
              <a:rPr lang="cs-CZ" dirty="0"/>
              <a:t>správní poplatek, je-li žádost podaná MŠMT, MO nebo MV</a:t>
            </a:r>
          </a:p>
          <a:p>
            <a:pPr lvl="0"/>
            <a:r>
              <a:rPr lang="cs-CZ" dirty="0"/>
              <a:t>poplatek je výši 3000 Kč a </a:t>
            </a:r>
            <a:r>
              <a:rPr lang="cs-CZ" b="1" dirty="0"/>
              <a:t>je splatný při podání žádosti </a:t>
            </a:r>
          </a:p>
          <a:p>
            <a:pPr lvl="0"/>
            <a:r>
              <a:rPr lang="cs-CZ" dirty="0"/>
              <a:t>je-li žádost podána  VVŠ, je příjmem veřejné vysoké </a:t>
            </a:r>
            <a:r>
              <a:rPr lang="cs-CZ" dirty="0" smtClean="0"/>
              <a:t>školy</a:t>
            </a:r>
            <a:endParaRPr lang="cs-CZ" dirty="0"/>
          </a:p>
          <a:p>
            <a:pPr lvl="0"/>
            <a:r>
              <a:rPr lang="cs-CZ" dirty="0"/>
              <a:t>je-li žádost podána MŠMT, MO a MV je správní poplatkem podle zákona o správních poplatcích a je příjmem do státního rozpočtu </a:t>
            </a:r>
          </a:p>
          <a:p>
            <a:pPr lvl="0"/>
            <a:r>
              <a:rPr lang="cs-CZ" dirty="0"/>
              <a:t>povinnost uhradit poplatek se nevztahuje na řízení o uznání zahraničního vysokoškolského vzdělání a kvalifikace, zahájená před 1. září 2016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91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87624" y="1556792"/>
            <a:ext cx="7571184" cy="504056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cs-CZ" sz="2300" b="1" dirty="0" smtClean="0"/>
              <a:t>2. Registr </a:t>
            </a:r>
            <a:r>
              <a:rPr lang="cs-CZ" sz="2300" b="1" dirty="0"/>
              <a:t>řízení o žádostech o uznání zahraničního vysokoškolského vzdělání a kvalifikace (§ 90b)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marL="0" indent="0" algn="ctr">
              <a:buNone/>
            </a:pPr>
            <a:r>
              <a:rPr lang="cs-CZ" dirty="0"/>
              <a:t>„§ 90b</a:t>
            </a:r>
          </a:p>
          <a:p>
            <a:pPr marL="0" indent="0" algn="ctr">
              <a:buNone/>
            </a:pPr>
            <a:r>
              <a:rPr lang="cs-CZ" dirty="0"/>
              <a:t>Registr řízení o žádostech o uznání zahraničního </a:t>
            </a:r>
          </a:p>
          <a:p>
            <a:pPr marL="0" indent="0" algn="ctr">
              <a:buNone/>
            </a:pPr>
            <a:r>
              <a:rPr lang="cs-CZ" dirty="0"/>
              <a:t>vysokoškolského vzdělání a kvalifikace </a:t>
            </a:r>
          </a:p>
          <a:p>
            <a:pPr marL="0" indent="0">
              <a:buNone/>
            </a:pPr>
            <a:r>
              <a:rPr lang="cs-CZ" dirty="0"/>
              <a:t>    	</a:t>
            </a:r>
          </a:p>
          <a:p>
            <a:pPr marL="0" indent="0">
              <a:buNone/>
            </a:pPr>
            <a:r>
              <a:rPr lang="cs-CZ" dirty="0"/>
              <a:t>(1) Ministerstvo vede registr řízení o žádostech o uznání zahraničního vysokoškolského vzdělání a kvalifikace podle § 89, který je informačním systémem veřejné správy. Ministerstvo, Ministerstvo obrany, Ministerstvo vnitra a veřejné vysoké školy vkládají do registru:</a:t>
            </a:r>
          </a:p>
          <a:p>
            <a:pPr marL="0" indent="0">
              <a:buNone/>
            </a:pPr>
            <a:r>
              <a:rPr lang="cs-CZ" dirty="0"/>
              <a:t>a) jméno, popřípadě jména a příjmení, datum narození a adresu místa trvalého pobytu žadatele; u cizinců také pohlaví, adresu místa hlášeného pobytu v České republice a státní občanství,</a:t>
            </a:r>
          </a:p>
          <a:p>
            <a:pPr marL="0" indent="0">
              <a:buNone/>
            </a:pPr>
            <a:r>
              <a:rPr lang="cs-CZ" dirty="0"/>
              <a:t>b) označení zahraničního dokladu o vzdělání, jehož se žádost týká, včetně názvu a sídla zahraniční vysoké školy, která jej vydala, a označení státu, podle jehož právního řádu byl doklad vydán, </a:t>
            </a:r>
          </a:p>
          <a:p>
            <a:pPr marL="0" indent="0">
              <a:buNone/>
            </a:pPr>
            <a:r>
              <a:rPr lang="cs-CZ" dirty="0"/>
              <a:t>c) údaje o výsledku řízení o žádosti s uvedením orgánu, který o žádosti rozhodoval a uvedením spisové značky, pod kterou bylo řízení vedeno, včetně uvedení čísla jednacího a data vyhotovení a data vydání rozhodnutí o žádosti.</a:t>
            </a:r>
          </a:p>
          <a:p>
            <a:pPr marL="0" indent="0">
              <a:buNone/>
            </a:pPr>
            <a:r>
              <a:rPr lang="cs-CZ" dirty="0"/>
              <a:t>(2) Údaje z registru poskytne ministerstvo na žádost osobám a orgánům uvedeným v § 87 odst. 2 písm. c).  </a:t>
            </a:r>
          </a:p>
          <a:p>
            <a:pPr marL="0" indent="0">
              <a:buNone/>
            </a:pPr>
            <a:r>
              <a:rPr lang="cs-CZ" dirty="0"/>
              <a:t>(3) Ministerstvo stanoví vyhláškou formát a strukturu datové zprávy, jejímž prostřednictvím veřejné vysoké školy, Ministerstvo obrany a Ministerstvo vnitra oznamují údaje týkající se jimi vedených správních řízení, technické podmínky a lhůty předávání údajů.“</a:t>
            </a:r>
          </a:p>
          <a:p>
            <a:pPr marL="0" indent="0">
              <a:buNone/>
            </a:pPr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22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Registr řízení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 smtClean="0"/>
              <a:t>je </a:t>
            </a:r>
            <a:r>
              <a:rPr lang="cs-CZ" dirty="0"/>
              <a:t>informačním systémem veřejné správy</a:t>
            </a:r>
          </a:p>
          <a:p>
            <a:pPr lvl="0"/>
            <a:r>
              <a:rPr lang="cs-CZ" dirty="0"/>
              <a:t>vede jej MŠMT</a:t>
            </a:r>
          </a:p>
          <a:p>
            <a:pPr lvl="0"/>
            <a:r>
              <a:rPr lang="cs-CZ" dirty="0"/>
              <a:t>obsahuje údaje identifikující žadatele, získané zahraniční vysokoškolské vzdělání a konkrétní správní řízení  </a:t>
            </a:r>
          </a:p>
          <a:p>
            <a:pPr lvl="0"/>
            <a:r>
              <a:rPr lang="cs-CZ" dirty="0"/>
              <a:t>údaje vkládají do registru uznávací orgány – veřejné vysoké školy, MŠMT, MO a MV</a:t>
            </a:r>
          </a:p>
          <a:p>
            <a:pPr lvl="0"/>
            <a:r>
              <a:rPr lang="cs-CZ" dirty="0"/>
              <a:t>údaje z registru poskytuje MŠMT:</a:t>
            </a:r>
          </a:p>
          <a:p>
            <a:pPr lvl="1"/>
            <a:r>
              <a:rPr lang="cs-CZ" b="1" dirty="0"/>
              <a:t>Akreditačnímu úřadu</a:t>
            </a:r>
          </a:p>
          <a:p>
            <a:pPr lvl="1"/>
            <a:r>
              <a:rPr lang="cs-CZ" b="1" dirty="0"/>
              <a:t>MV, MO, rektorům VVŠ a pověřeným zaměstnancům pro účely zjišťování skutkového stavu pro jimi vedená řízení nebo v přijímacím řízení</a:t>
            </a:r>
          </a:p>
          <a:p>
            <a:pPr lvl="1"/>
            <a:r>
              <a:rPr lang="cs-CZ" b="1" dirty="0"/>
              <a:t>rektorům VVŠ a orgánům SVŠ </a:t>
            </a:r>
            <a:r>
              <a:rPr lang="cs-CZ" b="1" dirty="0" smtClean="0"/>
              <a:t>a jimi pověřeným zaměstnancům pro </a:t>
            </a:r>
            <a:r>
              <a:rPr lang="cs-CZ" b="1" dirty="0"/>
              <a:t>přijímací řízení</a:t>
            </a:r>
          </a:p>
          <a:p>
            <a:pPr lvl="1"/>
            <a:r>
              <a:rPr lang="cs-CZ" b="1" dirty="0"/>
              <a:t>tomu, kdo prokáže </a:t>
            </a:r>
            <a:r>
              <a:rPr lang="cs-CZ" b="1" dirty="0" smtClean="0"/>
              <a:t>oprávnění podle zvláštního zákona</a:t>
            </a:r>
            <a:endParaRPr lang="cs-CZ" b="1" dirty="0"/>
          </a:p>
          <a:p>
            <a:pPr lvl="1"/>
            <a:r>
              <a:rPr lang="cs-CZ" b="1" dirty="0"/>
              <a:t>osobám, jejichž osobní údaje jsou uvedeny v registru a jich se týkají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5933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Vyhláška </a:t>
            </a:r>
            <a:r>
              <a:rPr lang="cs-CZ" dirty="0"/>
              <a:t>stanoví formát a strukturu datové zprávy, kterou předávají uznávací orgány údaje o řízeních, technické podmínky a lhůty pro předávání </a:t>
            </a:r>
            <a:r>
              <a:rPr lang="cs-CZ" dirty="0" smtClean="0"/>
              <a:t>údajů</a:t>
            </a:r>
          </a:p>
          <a:p>
            <a:pPr lvl="0"/>
            <a:endParaRPr lang="cs-CZ" dirty="0"/>
          </a:p>
          <a:p>
            <a:r>
              <a:rPr lang="cs-CZ" dirty="0" smtClean="0"/>
              <a:t>Návrh </a:t>
            </a:r>
            <a:r>
              <a:rPr lang="cs-CZ" dirty="0"/>
              <a:t>vyhlášky </a:t>
            </a:r>
            <a:r>
              <a:rPr lang="cs-CZ" dirty="0" smtClean="0"/>
              <a:t> a ostatních prováděcích předpisů k novele zákona o vysokých školách byl projednáván </a:t>
            </a:r>
            <a:r>
              <a:rPr lang="cs-CZ" dirty="0"/>
              <a:t>s reprezentacemi </a:t>
            </a:r>
            <a:r>
              <a:rPr lang="cs-CZ" dirty="0" smtClean="0"/>
              <a:t>VŠ. </a:t>
            </a:r>
            <a:r>
              <a:rPr lang="cs-CZ" dirty="0"/>
              <a:t> </a:t>
            </a:r>
            <a:r>
              <a:rPr lang="cs-CZ" dirty="0" smtClean="0"/>
              <a:t>V těchto dnech, po schválení vedením MŠMT, bude rozeslán do vnějšího připomínkového řízení. Účinnost vyhlášky je navrhována k 1. lednu 2017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MŠMT zprovozní  registr </a:t>
            </a:r>
            <a:r>
              <a:rPr lang="cs-CZ" dirty="0"/>
              <a:t>řízení o žádostech o uznání zahraničního vysokoškolského vzdělání a kvalifikace do 1. ledna </a:t>
            </a:r>
            <a:r>
              <a:rPr lang="cs-CZ" dirty="0" smtClean="0"/>
              <a:t>2017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5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b="1" dirty="0" smtClean="0"/>
              <a:t>Legalizace </a:t>
            </a:r>
            <a:r>
              <a:rPr lang="cs-CZ" b="1" dirty="0"/>
              <a:t>vysokoškolských dokladů</a:t>
            </a:r>
            <a:endParaRPr lang="cs-CZ" dirty="0"/>
          </a:p>
          <a:p>
            <a:endParaRPr lang="cs-CZ" dirty="0" smtClean="0"/>
          </a:p>
          <a:p>
            <a:pPr marL="257175" indent="-257175"/>
            <a:r>
              <a:rPr lang="cs-CZ" dirty="0">
                <a:solidFill>
                  <a:prstClr val="black"/>
                </a:solidFill>
              </a:rPr>
              <a:t>Zvyšuje </a:t>
            </a:r>
            <a:r>
              <a:rPr lang="cs-CZ" dirty="0" smtClean="0">
                <a:solidFill>
                  <a:prstClr val="black"/>
                </a:solidFill>
              </a:rPr>
              <a:t>se </a:t>
            </a:r>
            <a:r>
              <a:rPr lang="cs-CZ" dirty="0">
                <a:solidFill>
                  <a:prstClr val="black"/>
                </a:solidFill>
              </a:rPr>
              <a:t>správní poplatek  za vyšší ověření (legalizaci)  vysokoškolského diplomu a dodatku k diplomu vydanými českými vysokými školami, které jsou předkládány do zahraničí, na </a:t>
            </a:r>
            <a:r>
              <a:rPr lang="cs-CZ" b="1" dirty="0">
                <a:solidFill>
                  <a:prstClr val="black"/>
                </a:solidFill>
              </a:rPr>
              <a:t>100 </a:t>
            </a:r>
            <a:r>
              <a:rPr lang="cs-CZ" b="1" dirty="0" smtClean="0">
                <a:solidFill>
                  <a:prstClr val="black"/>
                </a:solidFill>
              </a:rPr>
              <a:t>Kč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pPr marL="257175" indent="-257175"/>
            <a:endParaRPr lang="cs-CZ" dirty="0" smtClean="0">
              <a:solidFill>
                <a:prstClr val="black"/>
              </a:solidFill>
            </a:endParaRPr>
          </a:p>
          <a:p>
            <a:pPr marL="257175" indent="-257175"/>
            <a:r>
              <a:rPr lang="cs-CZ" dirty="0">
                <a:solidFill>
                  <a:prstClr val="black"/>
                </a:solidFill>
              </a:rPr>
              <a:t>Dle § 87 odst. 1 písm. z) novely zákona </a:t>
            </a:r>
            <a:r>
              <a:rPr lang="cs-CZ" b="1" dirty="0">
                <a:solidFill>
                  <a:prstClr val="black"/>
                </a:solidFill>
              </a:rPr>
              <a:t>MŠMT legalizuje </a:t>
            </a:r>
            <a:r>
              <a:rPr lang="cs-CZ" b="1" dirty="0" smtClean="0">
                <a:solidFill>
                  <a:prstClr val="black"/>
                </a:solidFill>
              </a:rPr>
              <a:t>pouze diplom a dodatek k diplomu</a:t>
            </a:r>
            <a:r>
              <a:rPr lang="cs-CZ" dirty="0" smtClean="0">
                <a:solidFill>
                  <a:prstClr val="black"/>
                </a:solidFill>
              </a:rPr>
              <a:t>, jiné dokumenty nikoli. </a:t>
            </a:r>
            <a:endParaRPr lang="cs-CZ" dirty="0">
              <a:solidFill>
                <a:prstClr val="black"/>
              </a:solidFill>
            </a:endParaRPr>
          </a:p>
          <a:p>
            <a:pPr marL="257175" indent="-257175"/>
            <a:endParaRPr lang="cs-CZ" dirty="0" smtClean="0">
              <a:solidFill>
                <a:prstClr val="black"/>
              </a:solidFill>
            </a:endParaRPr>
          </a:p>
          <a:p>
            <a:pPr marL="257175" indent="-257175"/>
            <a:r>
              <a:rPr lang="cs-CZ" dirty="0" smtClean="0">
                <a:solidFill>
                  <a:prstClr val="black"/>
                </a:solidFill>
              </a:rPr>
              <a:t>Diplomy </a:t>
            </a:r>
            <a:r>
              <a:rPr lang="cs-CZ" dirty="0">
                <a:solidFill>
                  <a:prstClr val="black"/>
                </a:solidFill>
              </a:rPr>
              <a:t>a dodatky k diplomům vydané Univerzitou obrany legalizuje </a:t>
            </a:r>
            <a:r>
              <a:rPr lang="cs-CZ" dirty="0" smtClean="0">
                <a:solidFill>
                  <a:prstClr val="black"/>
                </a:solidFill>
              </a:rPr>
              <a:t>Ministerstvo obrany, diplomy a dodatky k diplomů vydané Policejní </a:t>
            </a:r>
            <a:r>
              <a:rPr lang="cs-CZ" dirty="0">
                <a:solidFill>
                  <a:prstClr val="black"/>
                </a:solidFill>
              </a:rPr>
              <a:t>akademií ČR </a:t>
            </a:r>
            <a:r>
              <a:rPr lang="cs-CZ" dirty="0" smtClean="0">
                <a:solidFill>
                  <a:prstClr val="black"/>
                </a:solidFill>
              </a:rPr>
              <a:t>pak legalizuje Ministerstvo vnitra </a:t>
            </a:r>
            <a:r>
              <a:rPr lang="cs-CZ" dirty="0">
                <a:solidFill>
                  <a:prstClr val="black"/>
                </a:solidFill>
              </a:rPr>
              <a:t>(§ 95 odst. 9</a:t>
            </a:r>
            <a:r>
              <a:rPr lang="cs-CZ" dirty="0" smtClean="0">
                <a:solidFill>
                  <a:prstClr val="black"/>
                </a:solidFill>
              </a:rPr>
              <a:t>)</a:t>
            </a:r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09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b="1" dirty="0" smtClean="0"/>
          </a:p>
          <a:p>
            <a:endParaRPr lang="cs-CZ" altLang="cs-CZ" b="1" dirty="0"/>
          </a:p>
          <a:p>
            <a:pPr marL="0" indent="0" algn="ctr">
              <a:buNone/>
            </a:pPr>
            <a:endParaRPr lang="cs-CZ" sz="3600" dirty="0" smtClean="0"/>
          </a:p>
          <a:p>
            <a:pPr marL="0" indent="0" algn="ctr">
              <a:buNone/>
            </a:pPr>
            <a:r>
              <a:rPr lang="cs-CZ" sz="3600" dirty="0" smtClean="0"/>
              <a:t>Děkuji </a:t>
            </a:r>
            <a:r>
              <a:rPr lang="cs-CZ" sz="3600" dirty="0"/>
              <a:t>za pozornost.</a:t>
            </a:r>
            <a:endParaRPr lang="cs-CZ" altLang="cs-CZ" sz="3600" b="1" dirty="0" smtClean="0"/>
          </a:p>
          <a:p>
            <a:pPr marL="0" indent="0">
              <a:buNone/>
            </a:pPr>
            <a:endParaRPr lang="cs-CZ" altLang="cs-CZ" b="1" dirty="0"/>
          </a:p>
          <a:p>
            <a:pPr marL="0" indent="0">
              <a:buNone/>
            </a:pPr>
            <a:endParaRPr lang="cs-CZ" altLang="cs-CZ" b="1" dirty="0" smtClean="0"/>
          </a:p>
          <a:p>
            <a:pPr marL="0" indent="0">
              <a:buNone/>
            </a:pPr>
            <a:endParaRPr lang="cs-CZ" altLang="cs-CZ" b="1" dirty="0"/>
          </a:p>
          <a:p>
            <a:pPr marL="0" indent="0">
              <a:buNone/>
            </a:pPr>
            <a:endParaRPr lang="cs-CZ" alt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214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cs-CZ" b="1" u="sng" dirty="0"/>
              <a:t>1</a:t>
            </a:r>
            <a:r>
              <a:rPr lang="cs-CZ" b="1" u="sng" dirty="0" smtClean="0"/>
              <a:t>. Uznávání </a:t>
            </a:r>
            <a:r>
              <a:rPr lang="cs-CZ" b="1" u="sng" dirty="0"/>
              <a:t>zahraničního vysokoškolského vzdělání a kvalifikace podle novely zákona o vysokých </a:t>
            </a:r>
            <a:r>
              <a:rPr lang="cs-CZ" b="1" u="sng" dirty="0" smtClean="0"/>
              <a:t>školách</a:t>
            </a:r>
          </a:p>
          <a:p>
            <a:pPr marL="0" lvl="0" indent="0">
              <a:buNone/>
            </a:pPr>
            <a:endParaRPr lang="cs-CZ" b="1" u="sng" dirty="0"/>
          </a:p>
          <a:p>
            <a:pPr marL="0" indent="0">
              <a:buNone/>
            </a:pPr>
            <a:r>
              <a:rPr lang="cs-CZ" b="1" dirty="0" smtClean="0"/>
              <a:t>A. Beze </a:t>
            </a:r>
            <a:r>
              <a:rPr lang="cs-CZ" b="1" dirty="0"/>
              <a:t>změn zůstávají  </a:t>
            </a:r>
            <a:r>
              <a:rPr lang="cs-CZ" b="1" dirty="0" err="1"/>
              <a:t>ust</a:t>
            </a:r>
            <a:r>
              <a:rPr lang="cs-CZ" b="1" dirty="0"/>
              <a:t>. § 89 a 90, § 95 odst.  9  a § 106  zákona, která upravují  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/>
              <a:t>věcnou příslušnost k rozhodování o uznání, která je ponechána veřejným vysokým školám (§ 89 odst. 1 písm. b), Ministerstvu školství, mládeže a tělovýchovy (§ 89 odst. 1 písm. a) a  odst. 2), Ministerstvu obrany a Ministerstvu vnitra (§ 95 odst. 9)</a:t>
            </a:r>
          </a:p>
          <a:p>
            <a:pPr lvl="0"/>
            <a:r>
              <a:rPr lang="cs-CZ" dirty="0"/>
              <a:t>podklady pro vydání rozhodnutí, náležitosti dokumentů, které jsou hodnoceny a </a:t>
            </a:r>
            <a:r>
              <a:rPr lang="cs-CZ" dirty="0" smtClean="0"/>
              <a:t>dokumentů </a:t>
            </a:r>
            <a:r>
              <a:rPr lang="cs-CZ" dirty="0"/>
              <a:t>předkládaných žadateli - osobami požívajícími mezinárodní ochrany (azyl nebo doplňkovou ochranu či </a:t>
            </a:r>
            <a:r>
              <a:rPr lang="cs-CZ" dirty="0" smtClean="0"/>
              <a:t>status uprchlíka</a:t>
            </a:r>
            <a:r>
              <a:rPr lang="cs-CZ" dirty="0"/>
              <a:t>) a důvody pro zamítnutí žádosti (§ 90),</a:t>
            </a:r>
          </a:p>
          <a:p>
            <a:pPr lvl="0"/>
            <a:r>
              <a:rPr lang="cs-CZ" dirty="0"/>
              <a:t>prioritu mezinárodních smluv v procesu uznávání zahraničního vysokoškolského vzdělání a kvalifikace (§ 106), poslední mezinárodní smlouva upravující vzájemné uznávání dokladů o vysokoškolském vzdělání  vstoupila v účinnost 28.3.2015 (se Slovenskou republikou), žádná nebyla vypovězena   </a:t>
            </a:r>
          </a:p>
          <a:p>
            <a:pPr lvl="0"/>
            <a:r>
              <a:rPr lang="cs-CZ" dirty="0" smtClean="0"/>
              <a:t>uznávání </a:t>
            </a:r>
            <a:r>
              <a:rPr lang="cs-CZ" dirty="0"/>
              <a:t>zahraničního vzdělání získaného studiem na území České republiky (na zahraničních vysokých školách nebo jejich pobočkách) podléhá postupu podle § 89 a 90b (§ 93a odst. 7</a:t>
            </a:r>
            <a:r>
              <a:rPr lang="cs-CZ" dirty="0" smtClean="0"/>
              <a:t>)</a:t>
            </a:r>
            <a:r>
              <a:rPr lang="cs-CZ" dirty="0"/>
              <a:t> </a:t>
            </a:r>
            <a:endParaRPr lang="cs-CZ" dirty="0" smtClean="0"/>
          </a:p>
          <a:p>
            <a:pPr lvl="0"/>
            <a:r>
              <a:rPr lang="cs-CZ" dirty="0" smtClean="0"/>
              <a:t>procesní </a:t>
            </a:r>
            <a:r>
              <a:rPr lang="cs-CZ" dirty="0"/>
              <a:t>stránka se i nadále řídí obecnými ustanoveními správního řádu </a:t>
            </a:r>
          </a:p>
          <a:p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15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u="sng" dirty="0" smtClean="0"/>
              <a:t>B. Změny</a:t>
            </a:r>
            <a:r>
              <a:rPr lang="cs-CZ" b="1" u="sng" dirty="0"/>
              <a:t>, které přináší novela zákona o vysokých školách 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/>
              <a:t>Posouzení zahraničního vysokoškolského vzdělání požadovaného pro přijetí ke studiu navazujícího magisterského nebo doktorského studijního programu (§ 48 odst. 5)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0"/>
            <a:r>
              <a:rPr lang="cs-CZ" dirty="0"/>
              <a:t>Posouzení zahraničního středoškolského vzdělání požadovaného pro přijetí ke studiu bakalářského a dlouhého magisterského studijního programu (§ 48 odst. 4)</a:t>
            </a:r>
          </a:p>
          <a:p>
            <a:endParaRPr lang="cs-CZ" dirty="0"/>
          </a:p>
          <a:p>
            <a:r>
              <a:rPr lang="cs-CZ" dirty="0"/>
              <a:t>Zavedení poplatku za posouzení zahraničního vysokoškolského a středoškolského vzdělání požadovaného pro přijetí ke studiu na </a:t>
            </a:r>
            <a:r>
              <a:rPr lang="cs-CZ" dirty="0" smtClean="0"/>
              <a:t>vysokých </a:t>
            </a:r>
            <a:r>
              <a:rPr lang="cs-CZ" dirty="0"/>
              <a:t>školách v ČR  (§ 48 odst. 7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pPr lvl="0"/>
            <a:r>
              <a:rPr lang="cs-CZ" dirty="0" smtClean="0"/>
              <a:t>Zavedení </a:t>
            </a:r>
            <a:r>
              <a:rPr lang="cs-CZ" dirty="0"/>
              <a:t>poplatku za podání žádosti o uznání zahraničního vysokoškolského vzdělání </a:t>
            </a:r>
            <a:r>
              <a:rPr lang="cs-CZ" dirty="0" smtClean="0"/>
              <a:t>a kvalifikace (nově </a:t>
            </a:r>
            <a:r>
              <a:rPr lang="cs-CZ" dirty="0"/>
              <a:t>vložen § 90a)</a:t>
            </a:r>
          </a:p>
          <a:p>
            <a:endParaRPr lang="cs-CZ" dirty="0"/>
          </a:p>
          <a:p>
            <a:pPr lvl="0"/>
            <a:r>
              <a:rPr lang="cs-CZ" dirty="0"/>
              <a:t>Zavedení registru řízení o žádostech o uznání zahraničního vysokoškolského vzdělání a kvalifikace (nově vložen § 90b)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16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B.1. Posouzení </a:t>
            </a:r>
            <a:r>
              <a:rPr lang="cs-CZ" b="1" dirty="0"/>
              <a:t>zahraničního vysokoškolského vzdělání požadovaného pro přijetí ke studiu navazujícího magisterského nebo doktorského studijního programu (§ 48 odst. 5)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marL="0" indent="0">
              <a:buNone/>
            </a:pPr>
            <a:r>
              <a:rPr lang="cs-CZ" dirty="0"/>
              <a:t>Podmínkou přijetí ke studiu v magisterském studijním programu, který navazuje na bakalářský studijní program, je rovněž řádné ukončení studia ve kterémkoliv typu studijního </a:t>
            </a:r>
            <a:r>
              <a:rPr lang="cs-CZ" dirty="0" smtClean="0"/>
              <a:t>programu </a:t>
            </a:r>
            <a:r>
              <a:rPr lang="cs-CZ" dirty="0"/>
              <a:t>(§ 48 odst. 1</a:t>
            </a:r>
            <a:r>
              <a:rPr lang="cs-CZ" dirty="0" smtClean="0"/>
              <a:t>),  ke </a:t>
            </a:r>
            <a:r>
              <a:rPr lang="cs-CZ" dirty="0"/>
              <a:t>studiu v doktorském studijním programu je řádné ukončení studia v magisterském studijním programu a v oblasti umění též získání akademického </a:t>
            </a:r>
            <a:r>
              <a:rPr lang="cs-CZ" dirty="0" smtClean="0"/>
              <a:t>titulu </a:t>
            </a:r>
            <a:r>
              <a:rPr lang="cs-CZ" dirty="0"/>
              <a:t>(§ 48 odst.3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r>
              <a:rPr lang="cs-CZ" dirty="0" smtClean="0"/>
              <a:t>Dosažení </a:t>
            </a:r>
            <a:r>
              <a:rPr lang="cs-CZ" dirty="0"/>
              <a:t>vysokoškolského vzdělání se </a:t>
            </a:r>
            <a:r>
              <a:rPr lang="cs-CZ" dirty="0" smtClean="0"/>
              <a:t>prokazuje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 smtClean="0"/>
              <a:t>u uchazečů, kteří získali vysokoškolské vzdělání v České republice, vysokoškolským diplomem (§ 55 odst. 2 a  § 57 odst. 4),  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 smtClean="0"/>
              <a:t>u </a:t>
            </a:r>
            <a:r>
              <a:rPr lang="cs-CZ" dirty="0"/>
              <a:t>uchazečů, kteří </a:t>
            </a:r>
            <a:r>
              <a:rPr lang="cs-CZ" b="1" dirty="0" smtClean="0"/>
              <a:t>získali zahraniční </a:t>
            </a:r>
            <a:r>
              <a:rPr lang="cs-CZ" b="1" dirty="0"/>
              <a:t>vysokoškolské vzdělání </a:t>
            </a:r>
            <a:r>
              <a:rPr lang="cs-CZ" dirty="0"/>
              <a:t>absolvováním studia ve vysokoškolském programu na zahraniční vysoké </a:t>
            </a:r>
            <a:r>
              <a:rPr lang="cs-CZ" dirty="0" smtClean="0"/>
              <a:t>škole</a:t>
            </a:r>
          </a:p>
          <a:p>
            <a:pPr marL="0" lvl="0" indent="0">
              <a:buNone/>
            </a:pPr>
            <a:endParaRPr lang="cs-CZ" dirty="0"/>
          </a:p>
          <a:p>
            <a:pPr lvl="1"/>
            <a:r>
              <a:rPr lang="cs-CZ" dirty="0"/>
              <a:t>dokladem o obecném uznání zahraničního vysokoškolského vzdělání v České republice, získaným podle § 89 a 90 nebo podle dřívějších právních předpisů, </a:t>
            </a:r>
          </a:p>
          <a:p>
            <a:pPr lvl="1"/>
            <a:r>
              <a:rPr lang="cs-CZ" dirty="0"/>
              <a:t>zahraničním dokladem o zahraničním vysokoškolském vzdělání, který je v České republice podle jejích mezinárodních závazků rovnocenný bez dalšího úředního postupu Maďarsko, Polsko, Slovensko, Slovinsko, SRN), nebo</a:t>
            </a:r>
          </a:p>
          <a:p>
            <a:pPr lvl="1"/>
            <a:r>
              <a:rPr lang="cs-CZ" b="1" dirty="0"/>
              <a:t>zahraničním dokladem o zahraničním vysokoškolském vzdělání, který byl získán absolvováním studia ve vysokoškolském programu na zahraniční vysoké škole působící podle právních předpisů cizího státu.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462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Při posuzování zahraničního vysokoškolského vzdělání může vysoká </a:t>
            </a:r>
            <a:r>
              <a:rPr lang="cs-CZ" b="1" dirty="0"/>
              <a:t>škola </a:t>
            </a:r>
            <a:r>
              <a:rPr lang="cs-CZ" b="1" dirty="0" smtClean="0"/>
              <a:t>také </a:t>
            </a:r>
            <a:r>
              <a:rPr lang="cs-CZ" b="1" dirty="0"/>
              <a:t>vyžadovat</a:t>
            </a:r>
            <a:r>
              <a:rPr lang="cs-CZ" b="1" dirty="0" smtClean="0"/>
              <a:t>:</a:t>
            </a:r>
            <a:endParaRPr lang="cs-CZ" dirty="0"/>
          </a:p>
          <a:p>
            <a:pPr lvl="0"/>
            <a:r>
              <a:rPr lang="cs-CZ" dirty="0"/>
              <a:t>předložení doplňující informace o obsahu a rozsahu zahraničního vysokoškolského studia </a:t>
            </a:r>
          </a:p>
          <a:p>
            <a:pPr lvl="0"/>
            <a:r>
              <a:rPr lang="cs-CZ" dirty="0"/>
              <a:t>potvrzení </a:t>
            </a:r>
            <a:r>
              <a:rPr lang="cs-CZ" dirty="0" smtClean="0"/>
              <a:t>příslušného </a:t>
            </a:r>
            <a:r>
              <a:rPr lang="cs-CZ" dirty="0"/>
              <a:t>zahraničního orgánu o tom, že </a:t>
            </a:r>
            <a:r>
              <a:rPr lang="cs-CZ" b="1" dirty="0"/>
              <a:t>daná zahraniční vysoká škola je v uvedeném cizím státě oprávněna poskytovat vysokoškolské vzdělání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Dokumenty o zahraničním vysokoškolském vzdělání se předkládají v originále nebo úředně ověřené kopii </a:t>
            </a:r>
            <a:r>
              <a:rPr lang="cs-CZ" dirty="0"/>
              <a:t>a může být požadován i jejich úředně ověřený překlad do českého jazyka a legalizace.</a:t>
            </a:r>
          </a:p>
          <a:p>
            <a:pPr marL="0" indent="0">
              <a:buNone/>
            </a:pPr>
            <a:r>
              <a:rPr lang="cs-CZ" dirty="0"/>
              <a:t>Doklad o zahraničním </a:t>
            </a:r>
            <a:r>
              <a:rPr lang="cs-CZ" b="1" dirty="0"/>
              <a:t>vysokoškolském vzdělání, který byl získán absolvováním studia ve vysokoškolském programu na zahraniční vysoké škole působící podle právních předpisů cizího státu</a:t>
            </a:r>
            <a:r>
              <a:rPr lang="cs-CZ" dirty="0"/>
              <a:t>, se </a:t>
            </a:r>
            <a:r>
              <a:rPr lang="cs-CZ" b="1" dirty="0"/>
              <a:t>předkládá pouze vysoké škole, která má institucionální akreditaci pro alespoň jednu oblast vzdělávání.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Vysoká </a:t>
            </a:r>
            <a:r>
              <a:rPr lang="cs-CZ" dirty="0"/>
              <a:t>škola však může v případě pochybnosti o dostatečné úrovni, rozsahu a obsahu zahraničního vzdělání, požadovat předložení dokladu o obecném uznání zahraničního vysokoškolského vzdělání v České republice.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13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Poplatek </a:t>
            </a:r>
            <a:r>
              <a:rPr lang="cs-CZ" b="1" dirty="0"/>
              <a:t>za posouzení </a:t>
            </a:r>
            <a:r>
              <a:rPr lang="cs-CZ" b="1" dirty="0" smtClean="0"/>
              <a:t>dokladu </a:t>
            </a:r>
            <a:r>
              <a:rPr lang="cs-CZ" b="1" dirty="0"/>
              <a:t>o </a:t>
            </a:r>
            <a:r>
              <a:rPr lang="cs-CZ" b="1" dirty="0" smtClean="0"/>
              <a:t>zahraničním vysokoškolském i středoškolském  vzdělání vysokou školou pro přijetí ke studiu </a:t>
            </a:r>
            <a:endParaRPr lang="cs-CZ" b="1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 posouzení </a:t>
            </a:r>
            <a:r>
              <a:rPr lang="cs-CZ" dirty="0" smtClean="0"/>
              <a:t>zahraničního </a:t>
            </a:r>
            <a:r>
              <a:rPr lang="cs-CZ" dirty="0"/>
              <a:t>dokladu </a:t>
            </a:r>
            <a:r>
              <a:rPr lang="cs-CZ" dirty="0" smtClean="0"/>
              <a:t>o zahraničním vysokoškolském i středoškolském vzdělání </a:t>
            </a:r>
            <a:r>
              <a:rPr lang="cs-CZ" b="1" dirty="0" smtClean="0"/>
              <a:t>může </a:t>
            </a:r>
            <a:r>
              <a:rPr lang="cs-CZ" b="1" dirty="0"/>
              <a:t>vysoká škola požadovat poplatek, který činí 20% </a:t>
            </a:r>
            <a:r>
              <a:rPr lang="cs-CZ" dirty="0"/>
              <a:t>základu stanoveného ministerstvem pro poplatek za studium. Ten např. v 2016 činí cca 640 Kč, </a:t>
            </a:r>
            <a:r>
              <a:rPr lang="cs-CZ" dirty="0" smtClean="0"/>
              <a:t>pro který byl  základ stanoven ve výši 3217 Kč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7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B.2. Posouzení </a:t>
            </a:r>
            <a:r>
              <a:rPr lang="cs-CZ" b="1" dirty="0"/>
              <a:t>zahraničního středoškolského vzdělání požadovaného pro přijetí ke studiu bakalářského a dlouhého magisterského studijního programu (§ 48 odst. 4)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Podmínkou přijetí ke studiu v bakalářském nebo v  magisterském studijním programu nenavazujícím na bakalářský na vysoké škole je dosažení středního vzdělání s maturitní zkouškou. Ke studiu v oblasti umění mohou být přijati také uchazeči s vyšším odborným vzděláním v konzervatoři. Ke studiu v oblasti umění mohou být výjimečně přijati též uchazeči bez dosažení středního vzdělání s maturitní zkouškou nebo vyššího odborného vzdělání v </a:t>
            </a:r>
            <a:r>
              <a:rPr lang="cs-CZ" dirty="0" smtClean="0"/>
              <a:t>konzervatoři </a:t>
            </a:r>
            <a:r>
              <a:rPr lang="cs-CZ" dirty="0"/>
              <a:t>(§ 48 odst. 1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309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Dosažení </a:t>
            </a:r>
            <a:r>
              <a:rPr lang="cs-CZ" b="1" dirty="0" smtClean="0"/>
              <a:t>středoškolského vzdělání (s</a:t>
            </a:r>
            <a:r>
              <a:rPr lang="cs-CZ" b="1" dirty="0"/>
              <a:t> maturitní </a:t>
            </a:r>
            <a:r>
              <a:rPr lang="cs-CZ" b="1" dirty="0" smtClean="0"/>
              <a:t>zkouškou) </a:t>
            </a:r>
            <a:r>
              <a:rPr lang="cs-CZ" b="1" dirty="0"/>
              <a:t>se prokazuje předložením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u uchazečů, kteří získali středoškolské vzdělání v České republice, vysvědčení o maturitní zkoušce,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u uchazečů, kteří </a:t>
            </a:r>
            <a:r>
              <a:rPr lang="cs-CZ" b="1" dirty="0"/>
              <a:t>získali zahraniční středoškolské vzdělání </a:t>
            </a:r>
            <a:r>
              <a:rPr lang="cs-CZ" dirty="0"/>
              <a:t>absolvováním studia ve středoškolském vzdělávacím programu na zahraniční střední škole, v mezinárodní střední škole, v evropské škole působící podle Úmluvy o statutu Evropských škol nebo ve škole, v níž ministerstvo povolilo podle školského zákona plnění povinné školní docházky,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1"/>
            <a:r>
              <a:rPr lang="cs-CZ" dirty="0"/>
              <a:t>dokladu o obecném uznání rovnocennosti nebo platnosti zahraničního dokladu o dosažení středního vzdělání v České republice, získaným podle školského zákona (vydaným krajským úřadem) nebo podle dřívějších právních předpisů,  nebo </a:t>
            </a:r>
          </a:p>
          <a:p>
            <a:pPr lvl="1"/>
            <a:r>
              <a:rPr lang="cs-CZ" dirty="0"/>
              <a:t>dokladu o udělení Evropského bakalaureátu  nebo  </a:t>
            </a:r>
          </a:p>
          <a:p>
            <a:pPr lvl="1"/>
            <a:r>
              <a:rPr lang="cs-CZ" dirty="0"/>
              <a:t>zahraničního dokladu o zahraničním </a:t>
            </a:r>
            <a:r>
              <a:rPr lang="cs-CZ" dirty="0" smtClean="0"/>
              <a:t>středoškolském </a:t>
            </a:r>
            <a:r>
              <a:rPr lang="cs-CZ" dirty="0"/>
              <a:t>vzdělání s maturitní zkouškou, je-li v České republice podle jejích mezinárodních závazků automaticky rovnocenný bez dalšího úředního postupu, nebo</a:t>
            </a:r>
          </a:p>
          <a:p>
            <a:pPr lvl="1"/>
            <a:r>
              <a:rPr lang="cs-CZ" dirty="0"/>
              <a:t>zahraničního dokladu o zahraničním středoškolském vzdělání, který byl získán  absolvováním studia ve středoškolském vzdělávacím programu na zahraniční střední škole působící podle právních předpisů cizího státu a který v daném cizím státě opravňuje jeho držitele k přístupu ke studiu v bakalářském studijním programu nebo v magisterském studijním programu, který nenavazuje na bakalářský studijní program.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39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Při </a:t>
            </a:r>
            <a:r>
              <a:rPr lang="cs-CZ" b="1" dirty="0"/>
              <a:t>posuzování zahraničního </a:t>
            </a:r>
            <a:r>
              <a:rPr lang="cs-CZ" b="1" dirty="0" smtClean="0"/>
              <a:t>středoškolského vzdělání </a:t>
            </a:r>
            <a:r>
              <a:rPr lang="cs-CZ" b="1" dirty="0"/>
              <a:t>může vysoká škola také vyžadovat: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0"/>
            <a:r>
              <a:rPr lang="cs-CZ" dirty="0"/>
              <a:t>předložení doplňující informace o obsahu a rozsahu zahraničního středoškolského studia</a:t>
            </a:r>
          </a:p>
          <a:p>
            <a:pPr lvl="0"/>
            <a:r>
              <a:rPr lang="cs-CZ" dirty="0"/>
              <a:t>potvrzení příslušné zahraniční střední školy nebo jiného příslušného zahraničního orgánu o tom, že absolvent studia ve středoškolském vzdělávacím programu dané zahraniční střední školy je v uvedeném cizím státě oprávněn ucházet se o přijetí ke studiu v bakalářském studijním programu nebo v magisterském studijním programu, který nenavazuje na bakalářský studijní program </a:t>
            </a:r>
          </a:p>
          <a:p>
            <a:pPr lvl="0"/>
            <a:r>
              <a:rPr lang="cs-CZ" dirty="0"/>
              <a:t>potvrzení o skutečnosti, že škola je uznána státem za součást jeho vzdělávací soustavy </a:t>
            </a:r>
          </a:p>
        </p:txBody>
      </p:sp>
    </p:spTree>
    <p:extLst>
      <p:ext uri="{BB962C8B-B14F-4D97-AF65-F5344CB8AC3E}">
        <p14:creationId xmlns:p14="http://schemas.microsoft.com/office/powerpoint/2010/main" val="294191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476</Words>
  <Application>Microsoft Office PowerPoint</Application>
  <PresentationFormat>Předvádění na obrazovce (4:3)</PresentationFormat>
  <Paragraphs>131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Uznávání zahraničního vysokoškolského vzdělání a kvalifikace podle novely zákona o vysokých školách č. 137/2016 Sb. (květen 2016)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Johánek Jiří</cp:lastModifiedBy>
  <cp:revision>52</cp:revision>
  <cp:lastPrinted>2016-05-18T11:21:58Z</cp:lastPrinted>
  <dcterms:created xsi:type="dcterms:W3CDTF">2013-10-09T10:41:53Z</dcterms:created>
  <dcterms:modified xsi:type="dcterms:W3CDTF">2016-05-26T08:27:48Z</dcterms:modified>
</cp:coreProperties>
</file>