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2"/>
  </p:sldMasterIdLst>
  <p:notesMasterIdLst>
    <p:notesMasterId r:id="rId39"/>
  </p:notesMasterIdLst>
  <p:handoutMasterIdLst>
    <p:handoutMasterId r:id="rId40"/>
  </p:handoutMasterIdLst>
  <p:sldIdLst>
    <p:sldId id="256" r:id="rId3"/>
    <p:sldId id="257" r:id="rId4"/>
    <p:sldId id="262" r:id="rId5"/>
    <p:sldId id="263" r:id="rId6"/>
    <p:sldId id="265" r:id="rId7"/>
    <p:sldId id="279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94" r:id="rId21"/>
    <p:sldId id="281" r:id="rId22"/>
    <p:sldId id="278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5" r:id="rId32"/>
    <p:sldId id="296" r:id="rId33"/>
    <p:sldId id="297" r:id="rId34"/>
    <p:sldId id="292" r:id="rId35"/>
    <p:sldId id="293" r:id="rId36"/>
    <p:sldId id="282" r:id="rId37"/>
    <p:sldId id="283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EE32"/>
    <a:srgbClr val="FFCC00"/>
    <a:srgbClr val="5F5F5F"/>
    <a:srgbClr val="FFFF6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0" autoAdjust="0"/>
  </p:normalViewPr>
  <p:slideViewPr>
    <p:cSldViewPr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dirty="0">
                <a:solidFill>
                  <a:schemeClr val="tx2"/>
                </a:solidFill>
              </a:rPr>
              <a:t>Výdaje programu </a:t>
            </a:r>
            <a:endParaRPr lang="cs-CZ" sz="16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INTER-EXCELLENCE</a:t>
            </a:r>
            <a:endParaRPr lang="cs-CZ" sz="1600" dirty="0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Celkové výdaje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INTER-A</c:v>
                </c:pt>
                <c:pt idx="1">
                  <c:v>INTER-C</c:v>
                </c:pt>
                <c:pt idx="2">
                  <c:v>INTER-T</c:v>
                </c:pt>
                <c:pt idx="3">
                  <c:v>INTER-I</c:v>
                </c:pt>
                <c:pt idx="4">
                  <c:v>INTER-V</c:v>
                </c:pt>
                <c:pt idx="5">
                  <c:v>INTER-E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2010</c:v>
                </c:pt>
                <c:pt idx="1">
                  <c:v>940</c:v>
                </c:pt>
                <c:pt idx="2">
                  <c:v>800</c:v>
                </c:pt>
                <c:pt idx="3">
                  <c:v>540</c:v>
                </c:pt>
                <c:pt idx="4">
                  <c:v>50</c:v>
                </c:pt>
                <c:pt idx="5">
                  <c:v>1600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Výdaje ze státního rozpočtu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rgbClr val="FF0000"/>
              </a:solidFill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INTER-A</c:v>
                </c:pt>
                <c:pt idx="1">
                  <c:v>INTER-C</c:v>
                </c:pt>
                <c:pt idx="2">
                  <c:v>INTER-T</c:v>
                </c:pt>
                <c:pt idx="3">
                  <c:v>INTER-I</c:v>
                </c:pt>
                <c:pt idx="4">
                  <c:v>INTER-V</c:v>
                </c:pt>
                <c:pt idx="5">
                  <c:v>INTER-E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>
                  <c:v>1900</c:v>
                </c:pt>
                <c:pt idx="1">
                  <c:v>890</c:v>
                </c:pt>
                <c:pt idx="2">
                  <c:v>800</c:v>
                </c:pt>
                <c:pt idx="3">
                  <c:v>540</c:v>
                </c:pt>
                <c:pt idx="4">
                  <c:v>50</c:v>
                </c:pt>
                <c:pt idx="5">
                  <c:v>800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28532048"/>
        <c:axId val="228532440"/>
      </c:barChart>
      <c:catAx>
        <c:axId val="228532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600" dirty="0">
                    <a:solidFill>
                      <a:schemeClr val="tx2"/>
                    </a:solidFill>
                  </a:rPr>
                  <a:t>Podprogramy INTER-ACTIVE</a:t>
                </a:r>
              </a:p>
            </c:rich>
          </c:tx>
          <c:layout>
            <c:manualLayout>
              <c:xMode val="edge"/>
              <c:yMode val="edge"/>
              <c:x val="0.33154114374651544"/>
              <c:y val="0.934975280524386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8532440"/>
        <c:crosses val="autoZero"/>
        <c:auto val="1"/>
        <c:lblAlgn val="ctr"/>
        <c:lblOffset val="100"/>
        <c:noMultiLvlLbl val="0"/>
      </c:catAx>
      <c:valAx>
        <c:axId val="22853244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 smtClean="0">
                    <a:solidFill>
                      <a:schemeClr val="tx2"/>
                    </a:solidFill>
                  </a:rPr>
                  <a:t>výdaje </a:t>
                </a:r>
                <a:r>
                  <a:rPr lang="cs-CZ" dirty="0">
                    <a:solidFill>
                      <a:schemeClr val="tx2"/>
                    </a:solidFill>
                  </a:rPr>
                  <a:t>v mil. Kč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853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004196781397374"/>
          <c:y val="0.21399474132503796"/>
          <c:w val="0.45169420523101916"/>
          <c:h val="5.62101896085620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A9021-BECB-4A88-9290-728CA93600ED}" type="doc">
      <dgm:prSet loTypeId="urn:microsoft.com/office/officeart/2005/8/layout/funnel1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B3C0E7F0-A16A-4718-80B1-B94FFB62CDC9}">
      <dgm:prSet phldrT="[Text]"/>
      <dgm:spPr>
        <a:solidFill>
          <a:srgbClr val="0070C0">
            <a:alpha val="70000"/>
          </a:srgbClr>
        </a:solidFill>
      </dgm:spPr>
      <dgm:t>
        <a:bodyPr/>
        <a:lstStyle/>
        <a:p>
          <a:r>
            <a:rPr lang="cs-CZ" dirty="0" smtClean="0"/>
            <a:t>INTER-C</a:t>
          </a:r>
          <a:endParaRPr lang="cs-CZ" dirty="0"/>
        </a:p>
      </dgm:t>
    </dgm:pt>
    <dgm:pt modelId="{336703DD-0C9A-4D5F-8778-EEB24F732E14}" type="parTrans" cxnId="{0B6A68BE-077A-4845-8140-221487D57A63}">
      <dgm:prSet/>
      <dgm:spPr/>
      <dgm:t>
        <a:bodyPr/>
        <a:lstStyle/>
        <a:p>
          <a:endParaRPr lang="cs-CZ"/>
        </a:p>
      </dgm:t>
    </dgm:pt>
    <dgm:pt modelId="{DA22C6B7-1618-4BD3-9DFE-1C77E053B006}" type="sibTrans" cxnId="{0B6A68BE-077A-4845-8140-221487D57A63}">
      <dgm:prSet/>
      <dgm:spPr/>
      <dgm:t>
        <a:bodyPr/>
        <a:lstStyle/>
        <a:p>
          <a:endParaRPr lang="cs-CZ"/>
        </a:p>
      </dgm:t>
    </dgm:pt>
    <dgm:pt modelId="{3668F341-6033-4543-A3D5-8B9218D5E19D}">
      <dgm:prSet phldrT="[Text]"/>
      <dgm:spPr>
        <a:solidFill>
          <a:srgbClr val="FF0000">
            <a:alpha val="70000"/>
          </a:srgbClr>
        </a:solidFill>
      </dgm:spPr>
      <dgm:t>
        <a:bodyPr/>
        <a:lstStyle/>
        <a:p>
          <a:r>
            <a:rPr lang="cs-CZ" dirty="0" smtClean="0"/>
            <a:t>INTER-A</a:t>
          </a:r>
          <a:endParaRPr lang="cs-CZ" dirty="0"/>
        </a:p>
      </dgm:t>
    </dgm:pt>
    <dgm:pt modelId="{84ABC882-32F0-4C03-BD02-9BC3490D606D}" type="parTrans" cxnId="{02C455C6-20FF-4B4A-9EF5-E180D75F82D0}">
      <dgm:prSet/>
      <dgm:spPr/>
      <dgm:t>
        <a:bodyPr/>
        <a:lstStyle/>
        <a:p>
          <a:endParaRPr lang="cs-CZ"/>
        </a:p>
      </dgm:t>
    </dgm:pt>
    <dgm:pt modelId="{953FCA16-D0E3-4238-AEEF-2B0AA06A5805}" type="sibTrans" cxnId="{02C455C6-20FF-4B4A-9EF5-E180D75F82D0}">
      <dgm:prSet/>
      <dgm:spPr/>
      <dgm:t>
        <a:bodyPr/>
        <a:lstStyle/>
        <a:p>
          <a:endParaRPr lang="cs-CZ"/>
        </a:p>
      </dgm:t>
    </dgm:pt>
    <dgm:pt modelId="{D7A54F7D-C940-44A2-BD03-03CA36FBE069}">
      <dgm:prSet phldrT="[Text]"/>
      <dgm:spPr/>
      <dgm:t>
        <a:bodyPr/>
        <a:lstStyle/>
        <a:p>
          <a:r>
            <a:rPr lang="cs-CZ" b="1" dirty="0" smtClean="0">
              <a:solidFill>
                <a:schemeClr val="tx2"/>
              </a:solidFill>
            </a:rPr>
            <a:t>Cíl 1</a:t>
          </a:r>
          <a:endParaRPr lang="cs-CZ" b="1" dirty="0">
            <a:solidFill>
              <a:schemeClr val="tx2"/>
            </a:solidFill>
          </a:endParaRPr>
        </a:p>
      </dgm:t>
    </dgm:pt>
    <dgm:pt modelId="{2185C27E-6C9C-4E58-8852-72159CB84454}" type="parTrans" cxnId="{19899882-D6D6-4C7B-9FC3-571D45A79EF3}">
      <dgm:prSet/>
      <dgm:spPr/>
      <dgm:t>
        <a:bodyPr/>
        <a:lstStyle/>
        <a:p>
          <a:endParaRPr lang="cs-CZ"/>
        </a:p>
      </dgm:t>
    </dgm:pt>
    <dgm:pt modelId="{A85345E6-C9DB-4807-AA07-E49839C9CF98}" type="sibTrans" cxnId="{19899882-D6D6-4C7B-9FC3-571D45A79EF3}">
      <dgm:prSet/>
      <dgm:spPr/>
      <dgm:t>
        <a:bodyPr/>
        <a:lstStyle/>
        <a:p>
          <a:endParaRPr lang="cs-CZ"/>
        </a:p>
      </dgm:t>
    </dgm:pt>
    <dgm:pt modelId="{5B32136B-96AA-4467-8ECF-76E954426D39}">
      <dgm:prSet phldrT="[Text]"/>
      <dgm:spPr>
        <a:solidFill>
          <a:srgbClr val="FFC000">
            <a:alpha val="70000"/>
          </a:srgbClr>
        </a:solidFill>
      </dgm:spPr>
      <dgm:t>
        <a:bodyPr/>
        <a:lstStyle/>
        <a:p>
          <a:r>
            <a:rPr lang="cs-CZ" dirty="0" smtClean="0"/>
            <a:t>INTER-T</a:t>
          </a:r>
          <a:endParaRPr lang="cs-CZ" dirty="0"/>
        </a:p>
      </dgm:t>
    </dgm:pt>
    <dgm:pt modelId="{46BA083A-506D-4B68-B987-B552D2CFBBED}" type="sibTrans" cxnId="{1AEF915F-B238-4C5D-A4BD-ACD1A8EE7F19}">
      <dgm:prSet/>
      <dgm:spPr/>
      <dgm:t>
        <a:bodyPr/>
        <a:lstStyle/>
        <a:p>
          <a:endParaRPr lang="cs-CZ"/>
        </a:p>
      </dgm:t>
    </dgm:pt>
    <dgm:pt modelId="{B50127EA-0B51-4FEC-BF28-18D06B213F8D}" type="parTrans" cxnId="{1AEF915F-B238-4C5D-A4BD-ACD1A8EE7F19}">
      <dgm:prSet/>
      <dgm:spPr/>
      <dgm:t>
        <a:bodyPr/>
        <a:lstStyle/>
        <a:p>
          <a:endParaRPr lang="cs-CZ"/>
        </a:p>
      </dgm:t>
    </dgm:pt>
    <dgm:pt modelId="{824073B9-9607-4637-9D9C-6B597A3EB6F3}" type="pres">
      <dgm:prSet presAssocID="{C9DA9021-BECB-4A88-9290-728CA93600E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1401340-E96A-4B61-A76A-444A18E3B109}" type="pres">
      <dgm:prSet presAssocID="{C9DA9021-BECB-4A88-9290-728CA93600ED}" presName="ellipse" presStyleLbl="trBgShp" presStyleIdx="0" presStyleCnt="1"/>
      <dgm:spPr/>
    </dgm:pt>
    <dgm:pt modelId="{A12249AA-F889-43CA-9B59-CA3C8EEC799E}" type="pres">
      <dgm:prSet presAssocID="{C9DA9021-BECB-4A88-9290-728CA93600ED}" presName="arrow1" presStyleLbl="fgShp" presStyleIdx="0" presStyleCnt="1"/>
      <dgm:spPr/>
      <dgm:t>
        <a:bodyPr/>
        <a:lstStyle/>
        <a:p>
          <a:endParaRPr lang="cs-CZ"/>
        </a:p>
      </dgm:t>
    </dgm:pt>
    <dgm:pt modelId="{AA17D7BA-B240-455A-A118-6C8374394372}" type="pres">
      <dgm:prSet presAssocID="{C9DA9021-BECB-4A88-9290-728CA93600E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55ACDB-8B86-4CC8-A434-C68B994ADEF4}" type="pres">
      <dgm:prSet presAssocID="{3668F341-6033-4543-A3D5-8B9218D5E19D}" presName="item1" presStyleLbl="node1" presStyleIdx="0" presStyleCnt="3" custLinFactNeighborX="-138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CBBBFD-3B04-4D4E-8BF0-A82A38F1D095}" type="pres">
      <dgm:prSet presAssocID="{5B32136B-96AA-4467-8ECF-76E954426D39}" presName="item2" presStyleLbl="node1" presStyleIdx="1" presStyleCnt="3" custLinFactNeighborY="-152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0C8112-75A0-4663-89E4-A6BAAE720A60}" type="pres">
      <dgm:prSet presAssocID="{D7A54F7D-C940-44A2-BD03-03CA36FBE069}" presName="item3" presStyleLbl="node1" presStyleIdx="2" presStyleCnt="3" custLinFactNeighborX="9284" custLinFactNeighborY="57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9A3D4D1-7A67-42F8-92A7-E5479D8A5E4B}" type="pres">
      <dgm:prSet presAssocID="{C9DA9021-BECB-4A88-9290-728CA93600ED}" presName="funnel" presStyleLbl="trAlign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</dgm:ptLst>
  <dgm:cxnLst>
    <dgm:cxn modelId="{2239B4BF-D330-451D-9EDE-2B8075A82E0C}" type="presOf" srcId="{D7A54F7D-C940-44A2-BD03-03CA36FBE069}" destId="{AA17D7BA-B240-455A-A118-6C8374394372}" srcOrd="0" destOrd="0" presId="urn:microsoft.com/office/officeart/2005/8/layout/funnel1"/>
    <dgm:cxn modelId="{19899882-D6D6-4C7B-9FC3-571D45A79EF3}" srcId="{C9DA9021-BECB-4A88-9290-728CA93600ED}" destId="{D7A54F7D-C940-44A2-BD03-03CA36FBE069}" srcOrd="3" destOrd="0" parTransId="{2185C27E-6C9C-4E58-8852-72159CB84454}" sibTransId="{A85345E6-C9DB-4807-AA07-E49839C9CF98}"/>
    <dgm:cxn modelId="{5B3DBB2C-3B50-40AE-8C75-A13D93E5443D}" type="presOf" srcId="{5B32136B-96AA-4467-8ECF-76E954426D39}" destId="{F155ACDB-8B86-4CC8-A434-C68B994ADEF4}" srcOrd="0" destOrd="0" presId="urn:microsoft.com/office/officeart/2005/8/layout/funnel1"/>
    <dgm:cxn modelId="{9669F448-569B-4AA7-92E5-135C95024304}" type="presOf" srcId="{C9DA9021-BECB-4A88-9290-728CA93600ED}" destId="{824073B9-9607-4637-9D9C-6B597A3EB6F3}" srcOrd="0" destOrd="0" presId="urn:microsoft.com/office/officeart/2005/8/layout/funnel1"/>
    <dgm:cxn modelId="{0B6A68BE-077A-4845-8140-221487D57A63}" srcId="{C9DA9021-BECB-4A88-9290-728CA93600ED}" destId="{B3C0E7F0-A16A-4718-80B1-B94FFB62CDC9}" srcOrd="0" destOrd="0" parTransId="{336703DD-0C9A-4D5F-8778-EEB24F732E14}" sibTransId="{DA22C6B7-1618-4BD3-9DFE-1C77E053B006}"/>
    <dgm:cxn modelId="{02C455C6-20FF-4B4A-9EF5-E180D75F82D0}" srcId="{C9DA9021-BECB-4A88-9290-728CA93600ED}" destId="{3668F341-6033-4543-A3D5-8B9218D5E19D}" srcOrd="1" destOrd="0" parTransId="{84ABC882-32F0-4C03-BD02-9BC3490D606D}" sibTransId="{953FCA16-D0E3-4238-AEEF-2B0AA06A5805}"/>
    <dgm:cxn modelId="{E0BE02FB-1CB6-4560-A46E-01EDEDD60AA3}" type="presOf" srcId="{B3C0E7F0-A16A-4718-80B1-B94FFB62CDC9}" destId="{9F0C8112-75A0-4663-89E4-A6BAAE720A60}" srcOrd="0" destOrd="0" presId="urn:microsoft.com/office/officeart/2005/8/layout/funnel1"/>
    <dgm:cxn modelId="{1AEF915F-B238-4C5D-A4BD-ACD1A8EE7F19}" srcId="{C9DA9021-BECB-4A88-9290-728CA93600ED}" destId="{5B32136B-96AA-4467-8ECF-76E954426D39}" srcOrd="2" destOrd="0" parTransId="{B50127EA-0B51-4FEC-BF28-18D06B213F8D}" sibTransId="{46BA083A-506D-4B68-B987-B552D2CFBBED}"/>
    <dgm:cxn modelId="{4B2488A6-DE7B-4042-9122-6CDEE354698D}" type="presOf" srcId="{3668F341-6033-4543-A3D5-8B9218D5E19D}" destId="{91CBBBFD-3B04-4D4E-8BF0-A82A38F1D095}" srcOrd="0" destOrd="0" presId="urn:microsoft.com/office/officeart/2005/8/layout/funnel1"/>
    <dgm:cxn modelId="{C814A3B0-EF4C-419D-AD79-8CFBAA5BA17C}" type="presParOf" srcId="{824073B9-9607-4637-9D9C-6B597A3EB6F3}" destId="{41401340-E96A-4B61-A76A-444A18E3B109}" srcOrd="0" destOrd="0" presId="urn:microsoft.com/office/officeart/2005/8/layout/funnel1"/>
    <dgm:cxn modelId="{2AEC1DD9-AD5B-450B-BCAD-C1E5976E2BD5}" type="presParOf" srcId="{824073B9-9607-4637-9D9C-6B597A3EB6F3}" destId="{A12249AA-F889-43CA-9B59-CA3C8EEC799E}" srcOrd="1" destOrd="0" presId="urn:microsoft.com/office/officeart/2005/8/layout/funnel1"/>
    <dgm:cxn modelId="{9274CC4D-3F32-49A1-B90E-8B237CCC1DCD}" type="presParOf" srcId="{824073B9-9607-4637-9D9C-6B597A3EB6F3}" destId="{AA17D7BA-B240-455A-A118-6C8374394372}" srcOrd="2" destOrd="0" presId="urn:microsoft.com/office/officeart/2005/8/layout/funnel1"/>
    <dgm:cxn modelId="{5E287873-D7AD-4B1E-84E3-FEB74F96DFF3}" type="presParOf" srcId="{824073B9-9607-4637-9D9C-6B597A3EB6F3}" destId="{F155ACDB-8B86-4CC8-A434-C68B994ADEF4}" srcOrd="3" destOrd="0" presId="urn:microsoft.com/office/officeart/2005/8/layout/funnel1"/>
    <dgm:cxn modelId="{F368190F-8417-4DB0-9827-59D08B661965}" type="presParOf" srcId="{824073B9-9607-4637-9D9C-6B597A3EB6F3}" destId="{91CBBBFD-3B04-4D4E-8BF0-A82A38F1D095}" srcOrd="4" destOrd="0" presId="urn:microsoft.com/office/officeart/2005/8/layout/funnel1"/>
    <dgm:cxn modelId="{E858C206-5A48-4900-99C6-41D6ED1E90AD}" type="presParOf" srcId="{824073B9-9607-4637-9D9C-6B597A3EB6F3}" destId="{9F0C8112-75A0-4663-89E4-A6BAAE720A60}" srcOrd="5" destOrd="0" presId="urn:microsoft.com/office/officeart/2005/8/layout/funnel1"/>
    <dgm:cxn modelId="{0BF4579A-3D47-4CE9-A858-11987160C0E5}" type="presParOf" srcId="{824073B9-9607-4637-9D9C-6B597A3EB6F3}" destId="{19A3D4D1-7A67-42F8-92A7-E5479D8A5E4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DA9021-BECB-4A88-9290-728CA93600ED}" type="doc">
      <dgm:prSet loTypeId="urn:microsoft.com/office/officeart/2005/8/layout/funnel1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B3C0E7F0-A16A-4718-80B1-B94FFB62CDC9}">
      <dgm:prSet phldrT="[Text]"/>
      <dgm:spPr>
        <a:solidFill>
          <a:srgbClr val="00B050">
            <a:alpha val="70000"/>
          </a:srgbClr>
        </a:solidFill>
      </dgm:spPr>
      <dgm:t>
        <a:bodyPr/>
        <a:lstStyle/>
        <a:p>
          <a:r>
            <a:rPr lang="cs-CZ" dirty="0" smtClean="0"/>
            <a:t>INTER-I</a:t>
          </a:r>
          <a:endParaRPr lang="cs-CZ" dirty="0"/>
        </a:p>
      </dgm:t>
    </dgm:pt>
    <dgm:pt modelId="{336703DD-0C9A-4D5F-8778-EEB24F732E14}" type="parTrans" cxnId="{0B6A68BE-077A-4845-8140-221487D57A63}">
      <dgm:prSet/>
      <dgm:spPr/>
      <dgm:t>
        <a:bodyPr/>
        <a:lstStyle/>
        <a:p>
          <a:endParaRPr lang="cs-CZ"/>
        </a:p>
      </dgm:t>
    </dgm:pt>
    <dgm:pt modelId="{DA22C6B7-1618-4BD3-9DFE-1C77E053B006}" type="sibTrans" cxnId="{0B6A68BE-077A-4845-8140-221487D57A63}">
      <dgm:prSet/>
      <dgm:spPr/>
      <dgm:t>
        <a:bodyPr/>
        <a:lstStyle/>
        <a:p>
          <a:endParaRPr lang="cs-CZ"/>
        </a:p>
      </dgm:t>
    </dgm:pt>
    <dgm:pt modelId="{3668F341-6033-4543-A3D5-8B9218D5E19D}">
      <dgm:prSet phldrT="[Text]"/>
      <dgm:spPr>
        <a:solidFill>
          <a:srgbClr val="7030A0">
            <a:alpha val="70000"/>
          </a:srgbClr>
        </a:solidFill>
      </dgm:spPr>
      <dgm:t>
        <a:bodyPr/>
        <a:lstStyle/>
        <a:p>
          <a:r>
            <a:rPr lang="cs-CZ" dirty="0" smtClean="0"/>
            <a:t>INTER-V</a:t>
          </a:r>
          <a:endParaRPr lang="cs-CZ" dirty="0"/>
        </a:p>
      </dgm:t>
    </dgm:pt>
    <dgm:pt modelId="{84ABC882-32F0-4C03-BD02-9BC3490D606D}" type="parTrans" cxnId="{02C455C6-20FF-4B4A-9EF5-E180D75F82D0}">
      <dgm:prSet/>
      <dgm:spPr/>
      <dgm:t>
        <a:bodyPr/>
        <a:lstStyle/>
        <a:p>
          <a:endParaRPr lang="cs-CZ"/>
        </a:p>
      </dgm:t>
    </dgm:pt>
    <dgm:pt modelId="{953FCA16-D0E3-4238-AEEF-2B0AA06A5805}" type="sibTrans" cxnId="{02C455C6-20FF-4B4A-9EF5-E180D75F82D0}">
      <dgm:prSet/>
      <dgm:spPr/>
      <dgm:t>
        <a:bodyPr/>
        <a:lstStyle/>
        <a:p>
          <a:endParaRPr lang="cs-CZ"/>
        </a:p>
      </dgm:t>
    </dgm:pt>
    <dgm:pt modelId="{D7A54F7D-C940-44A2-BD03-03CA36FBE069}">
      <dgm:prSet phldrT="[Text]"/>
      <dgm:spPr/>
      <dgm:t>
        <a:bodyPr/>
        <a:lstStyle/>
        <a:p>
          <a:r>
            <a:rPr lang="cs-CZ" b="1" dirty="0" smtClean="0">
              <a:solidFill>
                <a:schemeClr val="tx2"/>
              </a:solidFill>
            </a:rPr>
            <a:t>Cíl 2</a:t>
          </a:r>
          <a:endParaRPr lang="cs-CZ" b="1" dirty="0">
            <a:solidFill>
              <a:schemeClr val="tx2"/>
            </a:solidFill>
          </a:endParaRPr>
        </a:p>
      </dgm:t>
    </dgm:pt>
    <dgm:pt modelId="{2185C27E-6C9C-4E58-8852-72159CB84454}" type="parTrans" cxnId="{19899882-D6D6-4C7B-9FC3-571D45A79EF3}">
      <dgm:prSet/>
      <dgm:spPr/>
      <dgm:t>
        <a:bodyPr/>
        <a:lstStyle/>
        <a:p>
          <a:endParaRPr lang="cs-CZ"/>
        </a:p>
      </dgm:t>
    </dgm:pt>
    <dgm:pt modelId="{A85345E6-C9DB-4807-AA07-E49839C9CF98}" type="sibTrans" cxnId="{19899882-D6D6-4C7B-9FC3-571D45A79EF3}">
      <dgm:prSet/>
      <dgm:spPr/>
      <dgm:t>
        <a:bodyPr/>
        <a:lstStyle/>
        <a:p>
          <a:endParaRPr lang="cs-CZ"/>
        </a:p>
      </dgm:t>
    </dgm:pt>
    <dgm:pt modelId="{824073B9-9607-4637-9D9C-6B597A3EB6F3}" type="pres">
      <dgm:prSet presAssocID="{C9DA9021-BECB-4A88-9290-728CA93600E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1401340-E96A-4B61-A76A-444A18E3B109}" type="pres">
      <dgm:prSet presAssocID="{C9DA9021-BECB-4A88-9290-728CA93600ED}" presName="ellipse" presStyleLbl="trBgShp" presStyleIdx="0" presStyleCnt="1"/>
      <dgm:spPr/>
    </dgm:pt>
    <dgm:pt modelId="{A12249AA-F889-43CA-9B59-CA3C8EEC799E}" type="pres">
      <dgm:prSet presAssocID="{C9DA9021-BECB-4A88-9290-728CA93600ED}" presName="arrow1" presStyleLbl="fgShp" presStyleIdx="0" presStyleCnt="1"/>
      <dgm:spPr/>
    </dgm:pt>
    <dgm:pt modelId="{AA17D7BA-B240-455A-A118-6C8374394372}" type="pres">
      <dgm:prSet presAssocID="{C9DA9021-BECB-4A88-9290-728CA93600E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55ACDB-8B86-4CC8-A434-C68B994ADEF4}" type="pres">
      <dgm:prSet presAssocID="{3668F341-6033-4543-A3D5-8B9218D5E19D}" presName="item1" presStyleLbl="node1" presStyleIdx="0" presStyleCnt="2" custLinFactNeighborX="46575" custLinFactNeighborY="-795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526E4B-64D8-460F-8229-AE6CFDA04203}" type="pres">
      <dgm:prSet presAssocID="{D7A54F7D-C940-44A2-BD03-03CA36FBE069}" presName="item2" presStyleLbl="node1" presStyleIdx="1" presStyleCnt="2" custLinFactNeighborY="-152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9A3D4D1-7A67-42F8-92A7-E5479D8A5E4B}" type="pres">
      <dgm:prSet presAssocID="{C9DA9021-BECB-4A88-9290-728CA93600ED}" presName="funnel" presStyleLbl="trAlign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</dgm:ptLst>
  <dgm:cxnLst>
    <dgm:cxn modelId="{9DF30644-CB35-4BDB-AD94-BFD25FD6225E}" type="presOf" srcId="{3668F341-6033-4543-A3D5-8B9218D5E19D}" destId="{F155ACDB-8B86-4CC8-A434-C68B994ADEF4}" srcOrd="0" destOrd="0" presId="urn:microsoft.com/office/officeart/2005/8/layout/funnel1"/>
    <dgm:cxn modelId="{8FDC4797-C275-480E-9DCB-2779DEE5092A}" type="presOf" srcId="{D7A54F7D-C940-44A2-BD03-03CA36FBE069}" destId="{AA17D7BA-B240-455A-A118-6C8374394372}" srcOrd="0" destOrd="0" presId="urn:microsoft.com/office/officeart/2005/8/layout/funnel1"/>
    <dgm:cxn modelId="{B2336147-477D-4490-B6C9-B32A95E67163}" type="presOf" srcId="{B3C0E7F0-A16A-4718-80B1-B94FFB62CDC9}" destId="{F0526E4B-64D8-460F-8229-AE6CFDA04203}" srcOrd="0" destOrd="0" presId="urn:microsoft.com/office/officeart/2005/8/layout/funnel1"/>
    <dgm:cxn modelId="{02C455C6-20FF-4B4A-9EF5-E180D75F82D0}" srcId="{C9DA9021-BECB-4A88-9290-728CA93600ED}" destId="{3668F341-6033-4543-A3D5-8B9218D5E19D}" srcOrd="1" destOrd="0" parTransId="{84ABC882-32F0-4C03-BD02-9BC3490D606D}" sibTransId="{953FCA16-D0E3-4238-AEEF-2B0AA06A5805}"/>
    <dgm:cxn modelId="{C247BB6D-ABA5-49FC-BAA5-6F39584213B5}" type="presOf" srcId="{C9DA9021-BECB-4A88-9290-728CA93600ED}" destId="{824073B9-9607-4637-9D9C-6B597A3EB6F3}" srcOrd="0" destOrd="0" presId="urn:microsoft.com/office/officeart/2005/8/layout/funnel1"/>
    <dgm:cxn modelId="{0B6A68BE-077A-4845-8140-221487D57A63}" srcId="{C9DA9021-BECB-4A88-9290-728CA93600ED}" destId="{B3C0E7F0-A16A-4718-80B1-B94FFB62CDC9}" srcOrd="0" destOrd="0" parTransId="{336703DD-0C9A-4D5F-8778-EEB24F732E14}" sibTransId="{DA22C6B7-1618-4BD3-9DFE-1C77E053B006}"/>
    <dgm:cxn modelId="{19899882-D6D6-4C7B-9FC3-571D45A79EF3}" srcId="{C9DA9021-BECB-4A88-9290-728CA93600ED}" destId="{D7A54F7D-C940-44A2-BD03-03CA36FBE069}" srcOrd="2" destOrd="0" parTransId="{2185C27E-6C9C-4E58-8852-72159CB84454}" sibTransId="{A85345E6-C9DB-4807-AA07-E49839C9CF98}"/>
    <dgm:cxn modelId="{9C708141-423D-459E-8E43-90FDCBFA34EB}" type="presParOf" srcId="{824073B9-9607-4637-9D9C-6B597A3EB6F3}" destId="{41401340-E96A-4B61-A76A-444A18E3B109}" srcOrd="0" destOrd="0" presId="urn:microsoft.com/office/officeart/2005/8/layout/funnel1"/>
    <dgm:cxn modelId="{886FED23-978B-4097-A8AF-51CA57699B5D}" type="presParOf" srcId="{824073B9-9607-4637-9D9C-6B597A3EB6F3}" destId="{A12249AA-F889-43CA-9B59-CA3C8EEC799E}" srcOrd="1" destOrd="0" presId="urn:microsoft.com/office/officeart/2005/8/layout/funnel1"/>
    <dgm:cxn modelId="{C210A1F3-3941-4FDC-B4FE-6E976C2E775D}" type="presParOf" srcId="{824073B9-9607-4637-9D9C-6B597A3EB6F3}" destId="{AA17D7BA-B240-455A-A118-6C8374394372}" srcOrd="2" destOrd="0" presId="urn:microsoft.com/office/officeart/2005/8/layout/funnel1"/>
    <dgm:cxn modelId="{AE127E37-396C-46EC-B7F3-8F68EF1AAD2A}" type="presParOf" srcId="{824073B9-9607-4637-9D9C-6B597A3EB6F3}" destId="{F155ACDB-8B86-4CC8-A434-C68B994ADEF4}" srcOrd="3" destOrd="0" presId="urn:microsoft.com/office/officeart/2005/8/layout/funnel1"/>
    <dgm:cxn modelId="{9BD2FBCF-1BF7-4D57-A50B-EC598CDBEC48}" type="presParOf" srcId="{824073B9-9607-4637-9D9C-6B597A3EB6F3}" destId="{F0526E4B-64D8-460F-8229-AE6CFDA04203}" srcOrd="4" destOrd="0" presId="urn:microsoft.com/office/officeart/2005/8/layout/funnel1"/>
    <dgm:cxn modelId="{9FCE717E-FF8E-45C4-84D5-9FB9182C57AA}" type="presParOf" srcId="{824073B9-9607-4637-9D9C-6B597A3EB6F3}" destId="{19A3D4D1-7A67-42F8-92A7-E5479D8A5E4B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DA9021-BECB-4A88-9290-728CA93600ED}" type="doc">
      <dgm:prSet loTypeId="urn:microsoft.com/office/officeart/2005/8/layout/funnel1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3668F341-6033-4543-A3D5-8B9218D5E19D}">
      <dgm:prSet phldrT="[Text]"/>
      <dgm:spPr>
        <a:solidFill>
          <a:srgbClr val="D3EE32">
            <a:alpha val="70000"/>
          </a:srgbClr>
        </a:solidFill>
      </dgm:spPr>
      <dgm:t>
        <a:bodyPr/>
        <a:lstStyle/>
        <a:p>
          <a:r>
            <a:rPr lang="cs-CZ" dirty="0" smtClean="0"/>
            <a:t>INTER-E</a:t>
          </a:r>
          <a:endParaRPr lang="cs-CZ" dirty="0"/>
        </a:p>
      </dgm:t>
    </dgm:pt>
    <dgm:pt modelId="{84ABC882-32F0-4C03-BD02-9BC3490D606D}" type="parTrans" cxnId="{02C455C6-20FF-4B4A-9EF5-E180D75F82D0}">
      <dgm:prSet/>
      <dgm:spPr/>
      <dgm:t>
        <a:bodyPr/>
        <a:lstStyle/>
        <a:p>
          <a:endParaRPr lang="cs-CZ"/>
        </a:p>
      </dgm:t>
    </dgm:pt>
    <dgm:pt modelId="{953FCA16-D0E3-4238-AEEF-2B0AA06A5805}" type="sibTrans" cxnId="{02C455C6-20FF-4B4A-9EF5-E180D75F82D0}">
      <dgm:prSet/>
      <dgm:spPr/>
      <dgm:t>
        <a:bodyPr/>
        <a:lstStyle/>
        <a:p>
          <a:endParaRPr lang="cs-CZ"/>
        </a:p>
      </dgm:t>
    </dgm:pt>
    <dgm:pt modelId="{D7A54F7D-C940-44A2-BD03-03CA36FBE069}">
      <dgm:prSet phldrT="[Text]"/>
      <dgm:spPr/>
      <dgm:t>
        <a:bodyPr/>
        <a:lstStyle/>
        <a:p>
          <a:r>
            <a:rPr lang="cs-CZ" b="1" dirty="0" smtClean="0">
              <a:solidFill>
                <a:schemeClr val="tx2"/>
              </a:solidFill>
            </a:rPr>
            <a:t>Cíl 3</a:t>
          </a:r>
          <a:endParaRPr lang="cs-CZ" b="1" dirty="0">
            <a:solidFill>
              <a:schemeClr val="tx2"/>
            </a:solidFill>
          </a:endParaRPr>
        </a:p>
      </dgm:t>
    </dgm:pt>
    <dgm:pt modelId="{2185C27E-6C9C-4E58-8852-72159CB84454}" type="parTrans" cxnId="{19899882-D6D6-4C7B-9FC3-571D45A79EF3}">
      <dgm:prSet/>
      <dgm:spPr/>
      <dgm:t>
        <a:bodyPr/>
        <a:lstStyle/>
        <a:p>
          <a:endParaRPr lang="cs-CZ"/>
        </a:p>
      </dgm:t>
    </dgm:pt>
    <dgm:pt modelId="{A85345E6-C9DB-4807-AA07-E49839C9CF98}" type="sibTrans" cxnId="{19899882-D6D6-4C7B-9FC3-571D45A79EF3}">
      <dgm:prSet/>
      <dgm:spPr/>
      <dgm:t>
        <a:bodyPr/>
        <a:lstStyle/>
        <a:p>
          <a:endParaRPr lang="cs-CZ"/>
        </a:p>
      </dgm:t>
    </dgm:pt>
    <dgm:pt modelId="{824073B9-9607-4637-9D9C-6B597A3EB6F3}" type="pres">
      <dgm:prSet presAssocID="{C9DA9021-BECB-4A88-9290-728CA93600E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1401340-E96A-4B61-A76A-444A18E3B109}" type="pres">
      <dgm:prSet presAssocID="{C9DA9021-BECB-4A88-9290-728CA93600ED}" presName="ellipse" presStyleLbl="trBgShp" presStyleIdx="0" presStyleCnt="1"/>
      <dgm:spPr/>
    </dgm:pt>
    <dgm:pt modelId="{A12249AA-F889-43CA-9B59-CA3C8EEC799E}" type="pres">
      <dgm:prSet presAssocID="{C9DA9021-BECB-4A88-9290-728CA93600ED}" presName="arrow1" presStyleLbl="fgShp" presStyleIdx="0" presStyleCnt="1"/>
      <dgm:spPr/>
    </dgm:pt>
    <dgm:pt modelId="{AA17D7BA-B240-455A-A118-6C8374394372}" type="pres">
      <dgm:prSet presAssocID="{C9DA9021-BECB-4A88-9290-728CA93600E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77A118-B3E5-4AF2-97F0-252C6344B77C}" type="pres">
      <dgm:prSet presAssocID="{D7A54F7D-C940-44A2-BD03-03CA36FBE069}" presName="item1" presStyleLbl="node1" presStyleIdx="0" presStyleCnt="1" custScaleX="64273" custScaleY="58521" custLinFactNeighborX="14286" custLinFactNeighborY="-648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9A3D4D1-7A67-42F8-92A7-E5479D8A5E4B}" type="pres">
      <dgm:prSet presAssocID="{C9DA9021-BECB-4A88-9290-728CA93600ED}" presName="funnel" presStyleLbl="trAlign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</dgm:ptLst>
  <dgm:cxnLst>
    <dgm:cxn modelId="{02C455C6-20FF-4B4A-9EF5-E180D75F82D0}" srcId="{C9DA9021-BECB-4A88-9290-728CA93600ED}" destId="{3668F341-6033-4543-A3D5-8B9218D5E19D}" srcOrd="0" destOrd="0" parTransId="{84ABC882-32F0-4C03-BD02-9BC3490D606D}" sibTransId="{953FCA16-D0E3-4238-AEEF-2B0AA06A5805}"/>
    <dgm:cxn modelId="{19899882-D6D6-4C7B-9FC3-571D45A79EF3}" srcId="{C9DA9021-BECB-4A88-9290-728CA93600ED}" destId="{D7A54F7D-C940-44A2-BD03-03CA36FBE069}" srcOrd="1" destOrd="0" parTransId="{2185C27E-6C9C-4E58-8852-72159CB84454}" sibTransId="{A85345E6-C9DB-4807-AA07-E49839C9CF98}"/>
    <dgm:cxn modelId="{E0778579-75D4-4C7B-89EC-AC235D592D34}" type="presOf" srcId="{D7A54F7D-C940-44A2-BD03-03CA36FBE069}" destId="{AA17D7BA-B240-455A-A118-6C8374394372}" srcOrd="0" destOrd="0" presId="urn:microsoft.com/office/officeart/2005/8/layout/funnel1"/>
    <dgm:cxn modelId="{63A8ED32-1B62-48E0-85D8-C01397597BD6}" type="presOf" srcId="{C9DA9021-BECB-4A88-9290-728CA93600ED}" destId="{824073B9-9607-4637-9D9C-6B597A3EB6F3}" srcOrd="0" destOrd="0" presId="urn:microsoft.com/office/officeart/2005/8/layout/funnel1"/>
    <dgm:cxn modelId="{96FD80BD-1830-4FB3-961B-EB791AA0BD3F}" type="presOf" srcId="{3668F341-6033-4543-A3D5-8B9218D5E19D}" destId="{A677A118-B3E5-4AF2-97F0-252C6344B77C}" srcOrd="0" destOrd="0" presId="urn:microsoft.com/office/officeart/2005/8/layout/funnel1"/>
    <dgm:cxn modelId="{D21E6C5F-904F-4CA6-AC99-3B8889C2A1AB}" type="presParOf" srcId="{824073B9-9607-4637-9D9C-6B597A3EB6F3}" destId="{41401340-E96A-4B61-A76A-444A18E3B109}" srcOrd="0" destOrd="0" presId="urn:microsoft.com/office/officeart/2005/8/layout/funnel1"/>
    <dgm:cxn modelId="{E51E5DB4-E3FA-49DC-B5BD-7BDE74537BDE}" type="presParOf" srcId="{824073B9-9607-4637-9D9C-6B597A3EB6F3}" destId="{A12249AA-F889-43CA-9B59-CA3C8EEC799E}" srcOrd="1" destOrd="0" presId="urn:microsoft.com/office/officeart/2005/8/layout/funnel1"/>
    <dgm:cxn modelId="{80F2A1E5-91D2-4538-8B49-91265ED72736}" type="presParOf" srcId="{824073B9-9607-4637-9D9C-6B597A3EB6F3}" destId="{AA17D7BA-B240-455A-A118-6C8374394372}" srcOrd="2" destOrd="0" presId="urn:microsoft.com/office/officeart/2005/8/layout/funnel1"/>
    <dgm:cxn modelId="{06DFA395-88C9-4A3E-97D4-A583FB1113F4}" type="presParOf" srcId="{824073B9-9607-4637-9D9C-6B597A3EB6F3}" destId="{A677A118-B3E5-4AF2-97F0-252C6344B77C}" srcOrd="3" destOrd="0" presId="urn:microsoft.com/office/officeart/2005/8/layout/funnel1"/>
    <dgm:cxn modelId="{E152F2AC-96D5-441F-92EC-30D2EC677A3C}" type="presParOf" srcId="{824073B9-9607-4637-9D9C-6B597A3EB6F3}" destId="{19A3D4D1-7A67-42F8-92A7-E5479D8A5E4B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01340-E96A-4B61-A76A-444A18E3B109}">
      <dsp:nvSpPr>
        <dsp:cNvPr id="0" name=""/>
        <dsp:cNvSpPr/>
      </dsp:nvSpPr>
      <dsp:spPr>
        <a:xfrm>
          <a:off x="525262" y="390374"/>
          <a:ext cx="1919514" cy="666622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249AA-F889-43CA-9B59-CA3C8EEC799E}">
      <dsp:nvSpPr>
        <dsp:cNvPr id="0" name=""/>
        <dsp:cNvSpPr/>
      </dsp:nvSpPr>
      <dsp:spPr>
        <a:xfrm>
          <a:off x="1301996" y="2022706"/>
          <a:ext cx="371999" cy="238079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7D7BA-B240-455A-A118-6C8374394372}">
      <dsp:nvSpPr>
        <dsp:cNvPr id="0" name=""/>
        <dsp:cNvSpPr/>
      </dsp:nvSpPr>
      <dsp:spPr>
        <a:xfrm>
          <a:off x="595198" y="2213170"/>
          <a:ext cx="1785595" cy="44639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tx2"/>
              </a:solidFill>
            </a:rPr>
            <a:t>Cíl 1</a:t>
          </a:r>
          <a:endParaRPr lang="cs-CZ" sz="1600" b="1" kern="1200" dirty="0">
            <a:solidFill>
              <a:schemeClr val="tx2"/>
            </a:solidFill>
          </a:endParaRPr>
        </a:p>
      </dsp:txBody>
      <dsp:txXfrm>
        <a:off x="595198" y="2213170"/>
        <a:ext cx="1785595" cy="446398"/>
      </dsp:txXfrm>
    </dsp:sp>
    <dsp:sp modelId="{F155ACDB-8B86-4CC8-A434-C68B994ADEF4}">
      <dsp:nvSpPr>
        <dsp:cNvPr id="0" name=""/>
        <dsp:cNvSpPr/>
      </dsp:nvSpPr>
      <dsp:spPr>
        <a:xfrm>
          <a:off x="1130600" y="1108481"/>
          <a:ext cx="669598" cy="669598"/>
        </a:xfrm>
        <a:prstGeom prst="ellipse">
          <a:avLst/>
        </a:prstGeom>
        <a:solidFill>
          <a:srgbClr val="FFC000">
            <a:alpha val="7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INTER-T</a:t>
          </a:r>
          <a:endParaRPr lang="cs-CZ" sz="1000" kern="1200" dirty="0"/>
        </a:p>
      </dsp:txBody>
      <dsp:txXfrm>
        <a:off x="1228660" y="1206541"/>
        <a:ext cx="473478" cy="473478"/>
      </dsp:txXfrm>
    </dsp:sp>
    <dsp:sp modelId="{91CBBBFD-3B04-4D4E-8BF0-A82A38F1D095}">
      <dsp:nvSpPr>
        <dsp:cNvPr id="0" name=""/>
        <dsp:cNvSpPr/>
      </dsp:nvSpPr>
      <dsp:spPr>
        <a:xfrm>
          <a:off x="743997" y="504054"/>
          <a:ext cx="669598" cy="669598"/>
        </a:xfrm>
        <a:prstGeom prst="ellipse">
          <a:avLst/>
        </a:prstGeom>
        <a:solidFill>
          <a:srgbClr val="FF0000">
            <a:alpha val="7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INTER-A</a:t>
          </a:r>
          <a:endParaRPr lang="cs-CZ" sz="1000" kern="1200" dirty="0"/>
        </a:p>
      </dsp:txBody>
      <dsp:txXfrm>
        <a:off x="842057" y="602114"/>
        <a:ext cx="473478" cy="473478"/>
      </dsp:txXfrm>
    </dsp:sp>
    <dsp:sp modelId="{9F0C8112-75A0-4663-89E4-A6BAAE720A60}">
      <dsp:nvSpPr>
        <dsp:cNvPr id="0" name=""/>
        <dsp:cNvSpPr/>
      </dsp:nvSpPr>
      <dsp:spPr>
        <a:xfrm>
          <a:off x="1490641" y="482528"/>
          <a:ext cx="669598" cy="669598"/>
        </a:xfrm>
        <a:prstGeom prst="ellipse">
          <a:avLst/>
        </a:prstGeom>
        <a:solidFill>
          <a:srgbClr val="0070C0">
            <a:alpha val="7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INTER-C</a:t>
          </a:r>
          <a:endParaRPr lang="cs-CZ" sz="1000" kern="1200" dirty="0"/>
        </a:p>
      </dsp:txBody>
      <dsp:txXfrm>
        <a:off x="1588701" y="580588"/>
        <a:ext cx="473478" cy="473478"/>
      </dsp:txXfrm>
    </dsp:sp>
    <dsp:sp modelId="{19A3D4D1-7A67-42F8-92A7-E5479D8A5E4B}">
      <dsp:nvSpPr>
        <dsp:cNvPr id="0" name=""/>
        <dsp:cNvSpPr/>
      </dsp:nvSpPr>
      <dsp:spPr>
        <a:xfrm>
          <a:off x="446398" y="308535"/>
          <a:ext cx="2083194" cy="1666555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01340-E96A-4B61-A76A-444A18E3B109}">
      <dsp:nvSpPr>
        <dsp:cNvPr id="0" name=""/>
        <dsp:cNvSpPr/>
      </dsp:nvSpPr>
      <dsp:spPr>
        <a:xfrm>
          <a:off x="525262" y="390374"/>
          <a:ext cx="1919514" cy="666622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249AA-F889-43CA-9B59-CA3C8EEC799E}">
      <dsp:nvSpPr>
        <dsp:cNvPr id="0" name=""/>
        <dsp:cNvSpPr/>
      </dsp:nvSpPr>
      <dsp:spPr>
        <a:xfrm>
          <a:off x="1301996" y="2022706"/>
          <a:ext cx="371999" cy="238079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7D7BA-B240-455A-A118-6C8374394372}">
      <dsp:nvSpPr>
        <dsp:cNvPr id="0" name=""/>
        <dsp:cNvSpPr/>
      </dsp:nvSpPr>
      <dsp:spPr>
        <a:xfrm>
          <a:off x="595198" y="2213170"/>
          <a:ext cx="1785595" cy="44639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tx2"/>
              </a:solidFill>
            </a:rPr>
            <a:t>Cíl 2</a:t>
          </a:r>
          <a:endParaRPr lang="cs-CZ" sz="1600" b="1" kern="1200" dirty="0">
            <a:solidFill>
              <a:schemeClr val="tx2"/>
            </a:solidFill>
          </a:endParaRPr>
        </a:p>
      </dsp:txBody>
      <dsp:txXfrm>
        <a:off x="595198" y="2213170"/>
        <a:ext cx="1785595" cy="446398"/>
      </dsp:txXfrm>
    </dsp:sp>
    <dsp:sp modelId="{F155ACDB-8B86-4CC8-A434-C68B994ADEF4}">
      <dsp:nvSpPr>
        <dsp:cNvPr id="0" name=""/>
        <dsp:cNvSpPr/>
      </dsp:nvSpPr>
      <dsp:spPr>
        <a:xfrm>
          <a:off x="1534998" y="576064"/>
          <a:ext cx="669598" cy="669598"/>
        </a:xfrm>
        <a:prstGeom prst="ellipse">
          <a:avLst/>
        </a:prstGeom>
        <a:solidFill>
          <a:srgbClr val="7030A0">
            <a:alpha val="7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INTER-V</a:t>
          </a:r>
          <a:endParaRPr lang="cs-CZ" sz="1000" kern="1200" dirty="0"/>
        </a:p>
      </dsp:txBody>
      <dsp:txXfrm>
        <a:off x="1633058" y="674124"/>
        <a:ext cx="473478" cy="473478"/>
      </dsp:txXfrm>
    </dsp:sp>
    <dsp:sp modelId="{F0526E4B-64D8-460F-8229-AE6CFDA04203}">
      <dsp:nvSpPr>
        <dsp:cNvPr id="0" name=""/>
        <dsp:cNvSpPr/>
      </dsp:nvSpPr>
      <dsp:spPr>
        <a:xfrm>
          <a:off x="743997" y="504054"/>
          <a:ext cx="669598" cy="669598"/>
        </a:xfrm>
        <a:prstGeom prst="ellipse">
          <a:avLst/>
        </a:prstGeom>
        <a:solidFill>
          <a:srgbClr val="00B050">
            <a:alpha val="7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INTER-I</a:t>
          </a:r>
          <a:endParaRPr lang="cs-CZ" sz="1000" kern="1200" dirty="0"/>
        </a:p>
      </dsp:txBody>
      <dsp:txXfrm>
        <a:off x="842057" y="602114"/>
        <a:ext cx="473478" cy="473478"/>
      </dsp:txXfrm>
    </dsp:sp>
    <dsp:sp modelId="{19A3D4D1-7A67-42F8-92A7-E5479D8A5E4B}">
      <dsp:nvSpPr>
        <dsp:cNvPr id="0" name=""/>
        <dsp:cNvSpPr/>
      </dsp:nvSpPr>
      <dsp:spPr>
        <a:xfrm>
          <a:off x="446398" y="308535"/>
          <a:ext cx="2083194" cy="1666555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01340-E96A-4B61-A76A-444A18E3B109}">
      <dsp:nvSpPr>
        <dsp:cNvPr id="0" name=""/>
        <dsp:cNvSpPr/>
      </dsp:nvSpPr>
      <dsp:spPr>
        <a:xfrm>
          <a:off x="525262" y="390374"/>
          <a:ext cx="1919514" cy="666622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249AA-F889-43CA-9B59-CA3C8EEC799E}">
      <dsp:nvSpPr>
        <dsp:cNvPr id="0" name=""/>
        <dsp:cNvSpPr/>
      </dsp:nvSpPr>
      <dsp:spPr>
        <a:xfrm>
          <a:off x="1301996" y="2022706"/>
          <a:ext cx="371999" cy="238079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7D7BA-B240-455A-A118-6C8374394372}">
      <dsp:nvSpPr>
        <dsp:cNvPr id="0" name=""/>
        <dsp:cNvSpPr/>
      </dsp:nvSpPr>
      <dsp:spPr>
        <a:xfrm>
          <a:off x="595198" y="2213170"/>
          <a:ext cx="1785595" cy="44639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tx2"/>
              </a:solidFill>
            </a:rPr>
            <a:t>Cíl 3</a:t>
          </a:r>
          <a:endParaRPr lang="cs-CZ" sz="1600" b="1" kern="1200" dirty="0">
            <a:solidFill>
              <a:schemeClr val="tx2"/>
            </a:solidFill>
          </a:endParaRPr>
        </a:p>
      </dsp:txBody>
      <dsp:txXfrm>
        <a:off x="595198" y="2213170"/>
        <a:ext cx="1785595" cy="446398"/>
      </dsp:txXfrm>
    </dsp:sp>
    <dsp:sp modelId="{A677A118-B3E5-4AF2-97F0-252C6344B77C}">
      <dsp:nvSpPr>
        <dsp:cNvPr id="0" name=""/>
        <dsp:cNvSpPr/>
      </dsp:nvSpPr>
      <dsp:spPr>
        <a:xfrm>
          <a:off x="1153266" y="576070"/>
          <a:ext cx="669465" cy="609553"/>
        </a:xfrm>
        <a:prstGeom prst="ellipse">
          <a:avLst/>
        </a:prstGeom>
        <a:solidFill>
          <a:srgbClr val="D3EE32">
            <a:alpha val="7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INTER-E</a:t>
          </a:r>
          <a:endParaRPr lang="cs-CZ" sz="1000" kern="1200" dirty="0"/>
        </a:p>
      </dsp:txBody>
      <dsp:txXfrm>
        <a:off x="1251307" y="665337"/>
        <a:ext cx="473383" cy="431019"/>
      </dsp:txXfrm>
    </dsp:sp>
    <dsp:sp modelId="{19A3D4D1-7A67-42F8-92A7-E5479D8A5E4B}">
      <dsp:nvSpPr>
        <dsp:cNvPr id="0" name=""/>
        <dsp:cNvSpPr/>
      </dsp:nvSpPr>
      <dsp:spPr>
        <a:xfrm>
          <a:off x="446398" y="308535"/>
          <a:ext cx="2083194" cy="1666555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cs-CZ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cs-CZ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cs-CZ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D33EE23-B6AA-4CEF-970B-B74520164C8B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196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cs-CZ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cs-CZ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cs-CZ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4761DB6D-EEF9-4430-B73D-01CD75C23060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6113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002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0824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9951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01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570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464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3680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7200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0489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6822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04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849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293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680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480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2218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72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2200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6179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0770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5900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6399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75469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95595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0389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22016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3391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5471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081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4120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827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6169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9726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075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DB6D-EEF9-4430-B73D-01CD75C23060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091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scifair_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i="1"/>
            </a:lvl1pPr>
          </a:lstStyle>
          <a:p>
            <a:pPr lvl="0"/>
            <a:r>
              <a:rPr lang="cs-CZ" noProof="0" smtClean="0"/>
              <a:t>Kliknutím lze upravit styl předlohy.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Odbor strategických programů a projektů</a:t>
            </a:r>
            <a:endParaRPr lang="cs-CZ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3FBAF7B0-0FB2-4211-AC9E-75DEB6EF2AAA}" type="slidenum">
              <a:rPr lang="cs-CZ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Odbor strategických programů a projektů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DCEB9-BF5C-41FD-8705-762DD7BC9562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1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1816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Odbor strategických programů a projektů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DA3B7-3159-43FC-B642-6637549C2B8D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255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Odbor strategických programů a projektů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8FE3D-609A-4E31-9519-4C69E4FF427A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94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Odbor strategických programů a projektů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940C4-C227-4B96-AD5D-55773BE7F50D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2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Odbor strategických programů a projektů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4D445-5C20-47CE-822C-95496F42214F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04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Odbor strategických programů a projektů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4D215-12F5-4864-874E-FE0BA2D607B3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168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Odbor strategických programů a projektů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54EF-38A1-4F21-81A4-B1895D9F125D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045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Odbor strategických programů a projektů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E0D0C-2784-4886-99D7-C35C62F3F433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04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Odbor strategických programů a projektů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558FC-B1EF-42B6-9F1B-A1A4D10B6CE2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39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Odbor strategických programů a projektů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F5854-ECB8-4211-804F-04E305E34000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187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scifair_INS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667000"/>
            <a:ext cx="8991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cs-CZ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cs-CZ" dirty="0" smtClean="0"/>
              <a:t>Odbor strategických programů a projektů</a:t>
            </a:r>
            <a:endParaRPr lang="cs-CZ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988EEF70-6703-4584-8CA5-29B1D4A0CCC3}" type="slidenum">
              <a:rPr lang="cs-CZ"/>
              <a:pPr/>
              <a:t>‹#›</a:t>
            </a:fld>
            <a:endParaRPr lang="cs-CZ" dirty="0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0.jpeg"/><Relationship Id="rId9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jpe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09800"/>
            <a:ext cx="6477000" cy="1981200"/>
          </a:xfrm>
        </p:spPr>
        <p:txBody>
          <a:bodyPr/>
          <a:lstStyle/>
          <a:p>
            <a:r>
              <a:rPr lang="cs-CZ" sz="1800" dirty="0" smtClean="0"/>
              <a:t>Podprogramy INTER-ACTIVE</a:t>
            </a:r>
            <a:endParaRPr lang="cs-CZ" sz="1500" dirty="0"/>
          </a:p>
          <a:p>
            <a:r>
              <a:rPr lang="cs-CZ" sz="1800" dirty="0" smtClean="0"/>
              <a:t>Programové období: 2016 – 2024</a:t>
            </a:r>
          </a:p>
          <a:p>
            <a:endParaRPr lang="cs-CZ" sz="1800" dirty="0" smtClean="0"/>
          </a:p>
          <a:p>
            <a:r>
              <a:rPr lang="cs-CZ" sz="1800" b="1" i="0" dirty="0" smtClean="0"/>
              <a:t>Ing. Jiří Burgstaller, DiS.</a:t>
            </a:r>
          </a:p>
          <a:p>
            <a:r>
              <a:rPr lang="cs-CZ" sz="1600" dirty="0" smtClean="0"/>
              <a:t>Odbor strategických programů a projektů</a:t>
            </a:r>
            <a:endParaRPr lang="cs-CZ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73216"/>
            <a:ext cx="1874475" cy="9361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5359562" cy="1279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488832" cy="431899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Uchazečem/ dalším účastníkem / příjemcem projektu může být: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1" y="404664"/>
            <a:ext cx="4825669" cy="11521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51748"/>
            <a:ext cx="1874475" cy="936104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932040" y="1116174"/>
            <a:ext cx="3168352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Uchazeč projektu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6299"/>
              </p:ext>
            </p:extLst>
          </p:nvPr>
        </p:nvGraphicFramePr>
        <p:xfrm>
          <a:off x="1547664" y="2318357"/>
          <a:ext cx="6096000" cy="276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49438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Podprogram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Uchazeč/</a:t>
                      </a:r>
                      <a:r>
                        <a:rPr lang="cs-CZ" sz="1400" b="1" baseline="0" dirty="0" smtClean="0">
                          <a:solidFill>
                            <a:schemeClr val="tx2"/>
                          </a:solidFill>
                        </a:rPr>
                        <a:t> další účastník/ příjemce projektu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INTER-A</a:t>
                      </a:r>
                      <a:endParaRPr lang="cs-CZ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200" i="0" dirty="0" smtClean="0">
                          <a:solidFill>
                            <a:schemeClr val="tx2"/>
                          </a:solidFill>
                        </a:rPr>
                        <a:t>Výzkumná organizace;</a:t>
                      </a:r>
                      <a:r>
                        <a:rPr lang="cs-CZ" sz="1200" i="0" baseline="0" dirty="0" smtClean="0">
                          <a:solidFill>
                            <a:schemeClr val="tx2"/>
                          </a:solidFill>
                        </a:rPr>
                        <a:t> malý, střední nebo velký podnik zabývající se výzkumem</a:t>
                      </a:r>
                      <a:endParaRPr lang="cs-CZ" sz="1200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rgbClr val="0070C0"/>
                          </a:solidFill>
                        </a:rPr>
                        <a:t>INTER-C</a:t>
                      </a:r>
                      <a:endParaRPr lang="cs-CZ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i="0" dirty="0" smtClean="0">
                          <a:solidFill>
                            <a:schemeClr val="tx2"/>
                          </a:solidFill>
                        </a:rPr>
                        <a:t>Výzkumná organizace;</a:t>
                      </a:r>
                      <a:r>
                        <a:rPr lang="cs-CZ" sz="1200" i="0" baseline="0" dirty="0" smtClean="0">
                          <a:solidFill>
                            <a:schemeClr val="tx2"/>
                          </a:solidFill>
                        </a:rPr>
                        <a:t> malý a střední podnik zabývající se výzkumem</a:t>
                      </a:r>
                      <a:endParaRPr lang="cs-CZ" sz="1200" i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rgbClr val="FFC000"/>
                          </a:solidFill>
                        </a:rPr>
                        <a:t>INTER-T</a:t>
                      </a:r>
                      <a:endParaRPr lang="cs-CZ" sz="12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200" i="0" dirty="0" smtClean="0">
                          <a:solidFill>
                            <a:schemeClr val="tx2"/>
                          </a:solidFill>
                        </a:rPr>
                        <a:t>Výzkumná organizace</a:t>
                      </a:r>
                      <a:endParaRPr lang="cs-CZ" sz="1200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rgbClr val="00B050"/>
                          </a:solidFill>
                        </a:rPr>
                        <a:t>INTER-I</a:t>
                      </a:r>
                      <a:endParaRPr lang="cs-CZ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i="0" dirty="0" smtClean="0">
                          <a:solidFill>
                            <a:schemeClr val="tx2"/>
                          </a:solidFill>
                        </a:rPr>
                        <a:t>Výzkumná organizace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rgbClr val="7030A0"/>
                          </a:solidFill>
                        </a:rPr>
                        <a:t>INTER-V</a:t>
                      </a:r>
                      <a:endParaRPr lang="cs-CZ" sz="12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i="0" dirty="0" smtClean="0">
                          <a:solidFill>
                            <a:schemeClr val="tx2"/>
                          </a:solidFill>
                        </a:rPr>
                        <a:t>Výzkumná organizace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rgbClr val="D3EE32"/>
                          </a:solidFill>
                        </a:rPr>
                        <a:t>INTER-E</a:t>
                      </a:r>
                      <a:endParaRPr lang="cs-CZ" sz="1200" dirty="0">
                        <a:solidFill>
                          <a:srgbClr val="D3EE3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200" i="0" dirty="0" smtClean="0">
                          <a:solidFill>
                            <a:schemeClr val="tx2"/>
                          </a:solidFill>
                        </a:rPr>
                        <a:t>Malý, střední nebo velký podnik zabývající se výzkumem, popř. ve spolupráci s výzkumnou organizací v roli dalšího účastníka</a:t>
                      </a:r>
                      <a:r>
                        <a:rPr lang="cs-CZ" sz="1200" i="0" baseline="0" dirty="0" smtClean="0">
                          <a:solidFill>
                            <a:schemeClr val="tx2"/>
                          </a:solidFill>
                        </a:rPr>
                        <a:t> projektu</a:t>
                      </a:r>
                      <a:endParaRPr lang="cs-CZ" sz="1200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96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1" y="404664"/>
            <a:ext cx="4825669" cy="11521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04298"/>
            <a:ext cx="1874475" cy="936104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1920" y="1116174"/>
            <a:ext cx="4248472" cy="477366"/>
          </a:xfrm>
        </p:spPr>
        <p:txBody>
          <a:bodyPr/>
          <a:lstStyle/>
          <a:p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Kritéria naplnění cílů programu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049820"/>
              </p:ext>
            </p:extLst>
          </p:nvPr>
        </p:nvGraphicFramePr>
        <p:xfrm>
          <a:off x="1043608" y="2268302"/>
          <a:ext cx="7056784" cy="39531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8712"/>
                <a:gridCol w="648072"/>
              </a:tblGrid>
              <a:tr h="332877"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solidFill>
                            <a:schemeClr val="tx2"/>
                          </a:solidFill>
                          <a:latin typeface="+mn-lt"/>
                        </a:rPr>
                        <a:t>počet projektů podpořených programem</a:t>
                      </a:r>
                      <a:endParaRPr lang="cs-CZ" sz="11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</a:t>
                      </a: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1 200</a:t>
                      </a:r>
                    </a:p>
                  </a:txBody>
                  <a:tcPr marL="68580" marR="68580" marT="0" marB="0" anchor="ctr"/>
                </a:tc>
              </a:tr>
              <a:tr h="332877"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solidFill>
                            <a:schemeClr val="tx2"/>
                          </a:solidFill>
                          <a:latin typeface="+mn-lt"/>
                        </a:rPr>
                        <a:t>podíl úspěšně dokončených projektů na celkovém počtu podpořených projektů</a:t>
                      </a:r>
                      <a:endParaRPr lang="cs-CZ" sz="11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</a:t>
                      </a: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80 %</a:t>
                      </a:r>
                    </a:p>
                  </a:txBody>
                  <a:tcPr marL="68580" marR="68580" marT="0" marB="0" anchor="ctr"/>
                </a:tc>
              </a:tr>
              <a:tr h="332877"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solidFill>
                            <a:schemeClr val="tx2"/>
                          </a:solidFill>
                          <a:latin typeface="+mn-lt"/>
                        </a:rPr>
                        <a:t>počet institucí realizujících výzkum a vývoj a využívajících podpůrné služby k zapojení České republiky do aktivit v ERA (Evropském výzkumném prostoru)</a:t>
                      </a:r>
                      <a:endParaRPr lang="cs-CZ" sz="11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</a:t>
                      </a: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120</a:t>
                      </a:r>
                    </a:p>
                  </a:txBody>
                  <a:tcPr marL="68580" marR="68580" marT="0" marB="0" anchor="ctr"/>
                </a:tc>
              </a:tr>
              <a:tr h="332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špičkových nevládních organizací mezinárodního charakteru zabývajících se výzkumem a vývojem, ve kterých se čeští výzkumní pracovníci zapojili do řídících/vědeckých orgánů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</a:t>
                      </a: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2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podíl podpořených projektů aplikovaného výzkumu a vývoje na celkovém počtu podpořených projektů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</a:t>
                      </a: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1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cs-CZ" sz="1100" b="1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1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cs-CZ" sz="11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2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publikačních výsledků v impaktovaných časopisech s kódem „J</a:t>
                      </a:r>
                      <a:r>
                        <a:rPr lang="cs-CZ" sz="1100" b="0" baseline="-25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</a:t>
                      </a:r>
                      <a:r>
                        <a:rPr lang="cs-CZ" sz="11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 nebo v databázi Scopus s kódem „J</a:t>
                      </a:r>
                      <a:r>
                        <a:rPr lang="cs-CZ" sz="1100" b="0" baseline="-25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</a:t>
                      </a:r>
                      <a:r>
                        <a:rPr lang="cs-CZ" sz="11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600</a:t>
                      </a:r>
                    </a:p>
                  </a:txBody>
                  <a:tcPr marL="68580" marR="68580" marT="0" marB="0" anchor="ctr"/>
                </a:tc>
              </a:tr>
              <a:tr h="332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publikačních výsledků v impaktovaných časopisech s kódem „J</a:t>
                      </a:r>
                      <a:r>
                        <a:rPr lang="cs-CZ" sz="1100" b="0" baseline="-25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</a:t>
                      </a:r>
                      <a:r>
                        <a:rPr lang="cs-CZ" sz="11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 nebo v databázi Scopus s kódem „J</a:t>
                      </a:r>
                      <a:r>
                        <a:rPr lang="cs-CZ" sz="1100" b="0" baseline="-25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</a:t>
                      </a:r>
                      <a:r>
                        <a:rPr lang="cs-CZ" sz="11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 ve  spoluautorství se zahraničním autorem, s významným podílem autorství zaměstnance příjemce podpory dle Programu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400</a:t>
                      </a:r>
                    </a:p>
                  </a:txBody>
                  <a:tcPr marL="68580" marR="68580" marT="0" marB="0" anchor="ctr"/>
                </a:tc>
              </a:tr>
              <a:tr h="332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výsledků aplikovaného výzkumu s kódem „P“, „F“, „G“,„R“ nebo „Z“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250</a:t>
                      </a:r>
                    </a:p>
                  </a:txBody>
                  <a:tcPr marL="68580" marR="68580" marT="0" marB="0" anchor="ctr"/>
                </a:tc>
              </a:tr>
              <a:tr h="332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nově vzniklých pracovních míst na projekt v souvislosti s řešením projektu v aplikovaném výzkumu do tří let od ukončení projektu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</a:t>
                      </a: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 anchor="ctr"/>
                </a:tc>
              </a:tr>
              <a:tr h="332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publikačních výsledků vedených v mezinárodní databázi na každý úspěšně dokončený projekt v kategorii základního výzkumu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1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827584" y="1772816"/>
            <a:ext cx="748883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+mn-lt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+mn-lt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5pPr>
            <a:lvl6pPr marL="25146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6pPr>
            <a:lvl7pPr marL="29718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7pPr>
            <a:lvl8pPr marL="3429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8pPr>
            <a:lvl9pPr marL="3886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cs-CZ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cs-CZ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ritéria </a:t>
            </a:r>
          </a:p>
        </p:txBody>
      </p:sp>
    </p:spTree>
    <p:extLst>
      <p:ext uri="{BB962C8B-B14F-4D97-AF65-F5344CB8AC3E}">
        <p14:creationId xmlns:p14="http://schemas.microsoft.com/office/powerpoint/2010/main" val="17447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846312"/>
            <a:ext cx="7488832" cy="417497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cs-CZ" b="1" u="sng" dirty="0" smtClean="0"/>
          </a:p>
          <a:p>
            <a:pPr marL="0" indent="0">
              <a:lnSpc>
                <a:spcPct val="150000"/>
              </a:lnSpc>
              <a:buNone/>
            </a:pPr>
            <a:endParaRPr lang="cs-CZ" b="1" u="sng" dirty="0" smtClean="0"/>
          </a:p>
          <a:p>
            <a:pPr marL="0" indent="0">
              <a:lnSpc>
                <a:spcPct val="150000"/>
              </a:lnSpc>
              <a:buNone/>
            </a:pPr>
            <a:endParaRPr lang="cs-CZ" sz="1400" b="1" u="sng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3200" b="1" u="sng" dirty="0" smtClean="0"/>
              <a:t>Podprogramy INTER-ACTIVE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1" y="404664"/>
            <a:ext cx="4825669" cy="11521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33" y="512676"/>
            <a:ext cx="1874475" cy="9361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97" y="4523201"/>
            <a:ext cx="2438405" cy="5852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98165"/>
            <a:ext cx="2438405" cy="58216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19" y="4437112"/>
            <a:ext cx="2438405" cy="58216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9" y="2325439"/>
            <a:ext cx="2438405" cy="58521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98" y="2328487"/>
            <a:ext cx="2438405" cy="58216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19" y="2378130"/>
            <a:ext cx="2438405" cy="5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846312"/>
            <a:ext cx="7488832" cy="4630688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cs-CZ" b="1" dirty="0" smtClean="0"/>
              <a:t>Podprogram INTER-ACTION</a:t>
            </a:r>
            <a:endParaRPr lang="cs-CZ" sz="1100" b="1" dirty="0" smtClean="0"/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Cíl podprogramu:</a:t>
            </a:r>
          </a:p>
          <a:p>
            <a:pPr marL="7191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100" dirty="0" smtClean="0"/>
              <a:t>podpora spolupráce českých výzkumných pracovišť a jejich partnerských pracovišť v zemích mimo EU (podmínkou je uzavřená bilaterální smlouva v oblasti výzkumu a vývoje)</a:t>
            </a:r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Způsobilý uchazeč:</a:t>
            </a:r>
            <a:endParaRPr lang="cs-CZ" sz="1100" i="1" u="sng" dirty="0"/>
          </a:p>
          <a:p>
            <a:pPr marL="7191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100" dirty="0"/>
              <a:t>v</a:t>
            </a:r>
            <a:r>
              <a:rPr lang="cs-CZ" sz="1100" dirty="0" smtClean="0"/>
              <a:t>ýzkumná organizace; malý, střední a velký podnik se sídlem v ČR, který se zabývá výzkumem</a:t>
            </a:r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Kategorie výzkumu:</a:t>
            </a:r>
          </a:p>
          <a:p>
            <a:pPr marL="7191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100" dirty="0"/>
              <a:t>z</a:t>
            </a:r>
            <a:r>
              <a:rPr lang="cs-CZ" sz="1100" dirty="0" smtClean="0"/>
              <a:t>ákladní, průmyslový výzkum a experimentální vývoj</a:t>
            </a:r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Intenzita podpory:</a:t>
            </a:r>
          </a:p>
          <a:p>
            <a:pPr marL="719138" lvl="2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100" dirty="0"/>
              <a:t>v</a:t>
            </a:r>
            <a:r>
              <a:rPr lang="cs-CZ" sz="1100" dirty="0" smtClean="0"/>
              <a:t> </a:t>
            </a:r>
            <a:r>
              <a:rPr lang="cs-CZ" sz="1100" dirty="0"/>
              <a:t>rozmezí </a:t>
            </a:r>
            <a:r>
              <a:rPr lang="cs-CZ" sz="1100" dirty="0" smtClean="0"/>
              <a:t>100 % </a:t>
            </a:r>
            <a:r>
              <a:rPr lang="cs-CZ" sz="1100" dirty="0"/>
              <a:t>- </a:t>
            </a:r>
            <a:r>
              <a:rPr lang="cs-CZ" sz="1100" dirty="0" smtClean="0"/>
              <a:t>25 %</a:t>
            </a:r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Rozpočet podprogramu:</a:t>
            </a:r>
          </a:p>
          <a:p>
            <a:pPr marL="0" indent="0" algn="l">
              <a:lnSpc>
                <a:spcPct val="150000"/>
              </a:lnSpc>
              <a:buNone/>
            </a:pPr>
            <a:endParaRPr lang="cs-CZ" sz="1300" dirty="0" smtClean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23587"/>
            <a:ext cx="1250328" cy="624408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2843808" y="1116174"/>
            <a:ext cx="5256584" cy="477366"/>
          </a:xfrm>
        </p:spPr>
        <p:txBody>
          <a:bodyPr/>
          <a:lstStyle/>
          <a:p>
            <a:pPr algn="r"/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Nástupce programu KONTAKT II, GESHER/MOST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3788"/>
            <a:ext cx="4800002" cy="1152000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041637"/>
              </p:ext>
            </p:extLst>
          </p:nvPr>
        </p:nvGraphicFramePr>
        <p:xfrm>
          <a:off x="1043607" y="5229200"/>
          <a:ext cx="7200805" cy="1176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191"/>
                <a:gridCol w="593747"/>
                <a:gridCol w="580372"/>
                <a:gridCol w="580372"/>
                <a:gridCol w="580372"/>
                <a:gridCol w="580372"/>
                <a:gridCol w="580372"/>
                <a:gridCol w="580372"/>
                <a:gridCol w="580372"/>
                <a:gridCol w="902263"/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cs-CZ" sz="1050" i="1" dirty="0" smtClean="0">
                          <a:solidFill>
                            <a:schemeClr val="tx2"/>
                          </a:solidFill>
                        </a:rPr>
                        <a:t>Rok</a:t>
                      </a:r>
                      <a:endParaRPr lang="cs-CZ" sz="105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2017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2018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2019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2020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2021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2022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2023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2024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Celkem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Výdaje ze státního</a:t>
                      </a:r>
                      <a:r>
                        <a:rPr lang="cs-CZ" sz="1000" b="1" baseline="0" dirty="0" smtClean="0">
                          <a:solidFill>
                            <a:schemeClr val="tx2"/>
                          </a:solidFill>
                        </a:rPr>
                        <a:t> rozpočtu (v mil. Kč)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96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200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301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355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355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301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200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90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1 900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Celkové výdaje na program (v mil. Kč)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101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212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315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379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379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320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212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92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2 010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6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846312"/>
            <a:ext cx="7488832" cy="4630688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cs-CZ" b="1" dirty="0" smtClean="0"/>
              <a:t>Podprogram INTER-COST</a:t>
            </a:r>
            <a:endParaRPr lang="cs-CZ" sz="1100" b="1" dirty="0" smtClean="0"/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Cíl podprogramu:</a:t>
            </a:r>
          </a:p>
          <a:p>
            <a:pPr marL="7191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100" dirty="0"/>
              <a:t>p</a:t>
            </a:r>
            <a:r>
              <a:rPr lang="cs-CZ" sz="1100" dirty="0" smtClean="0"/>
              <a:t>odpora </a:t>
            </a:r>
            <a:r>
              <a:rPr lang="cs-CZ" sz="1100" dirty="0"/>
              <a:t>zapojení českých vědeckých týmů do evropské mnohostranné spolupráce COST v oblasti základního nebo aplikovaného </a:t>
            </a:r>
            <a:r>
              <a:rPr lang="cs-CZ" sz="1100" dirty="0" smtClean="0"/>
              <a:t>výzkumu (formou nových akcí – tj. tematických okruhů vybíraných k podpoře orgány COST)</a:t>
            </a:r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Způsobilý uchazeč:</a:t>
            </a:r>
          </a:p>
          <a:p>
            <a:pPr marL="7191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100" dirty="0" smtClean="0"/>
              <a:t>výzkumná organizace; malý nebo střední podnik se sídlem v ČR, který se zabývá výzkumem</a:t>
            </a:r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Kategorie výzkumu:</a:t>
            </a:r>
          </a:p>
          <a:p>
            <a:pPr marL="7191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100" dirty="0" smtClean="0"/>
              <a:t>základní, průmyslový výzkum a experimentální vývoj</a:t>
            </a:r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Intenzita podpory:</a:t>
            </a:r>
          </a:p>
          <a:p>
            <a:pPr marL="719138" lvl="2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100" dirty="0"/>
              <a:t>v</a:t>
            </a:r>
            <a:r>
              <a:rPr lang="cs-CZ" sz="1100" dirty="0" smtClean="0"/>
              <a:t> rozmezí 100 % - 25 %</a:t>
            </a:r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Rozpočet podprogramu:</a:t>
            </a:r>
          </a:p>
          <a:p>
            <a:pPr marL="0" indent="0" algn="l">
              <a:lnSpc>
                <a:spcPct val="150000"/>
              </a:lnSpc>
              <a:buNone/>
            </a:pPr>
            <a:endParaRPr lang="cs-CZ" sz="1300" dirty="0" smtClean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23587"/>
            <a:ext cx="1250328" cy="624408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635896" y="1116174"/>
            <a:ext cx="4464496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Nástupce programu COST CZ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03192"/>
              </p:ext>
            </p:extLst>
          </p:nvPr>
        </p:nvGraphicFramePr>
        <p:xfrm>
          <a:off x="1043607" y="5229200"/>
          <a:ext cx="7200805" cy="1176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191"/>
                <a:gridCol w="593747"/>
                <a:gridCol w="580372"/>
                <a:gridCol w="580372"/>
                <a:gridCol w="580372"/>
                <a:gridCol w="580372"/>
                <a:gridCol w="580372"/>
                <a:gridCol w="580372"/>
                <a:gridCol w="580372"/>
                <a:gridCol w="902263"/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cs-CZ" sz="1050" i="1" dirty="0" smtClean="0">
                          <a:solidFill>
                            <a:schemeClr val="tx2"/>
                          </a:solidFill>
                        </a:rPr>
                        <a:t>Rok</a:t>
                      </a:r>
                      <a:endParaRPr lang="cs-CZ" sz="105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2017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2018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2019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2020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2021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2022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2023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2024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Celkem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Výdaje ze státního</a:t>
                      </a:r>
                      <a:r>
                        <a:rPr lang="cs-CZ" sz="1000" b="1" baseline="0" dirty="0" smtClean="0">
                          <a:solidFill>
                            <a:schemeClr val="tx2"/>
                          </a:solidFill>
                        </a:rPr>
                        <a:t> rozpočtu (v mil. Kč)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43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94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141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166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166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141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94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45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890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Celkové výdaje na program (v mil. Kč)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45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100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150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176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176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149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99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45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940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7" y="404792"/>
            <a:ext cx="482512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8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561742"/>
            <a:ext cx="7488832" cy="4915258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cs-CZ" sz="700" b="1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cs-CZ" b="1" dirty="0" smtClean="0"/>
              <a:t>Podprogram INTER-TRANSFER</a:t>
            </a:r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Cíl podprogramu: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100" dirty="0" smtClean="0"/>
              <a:t>podpora účasti českých vědeckých pracovníků na mezinárodních projektech výzkumu a vývoje, a to prostřednictvím podpory jejich zapojení do špičkových mezinárodních výzkumných týmů lokalizovaných ve výzkumných centrech a/nebo projektech mezinárodních organizací nebo vládních institucí v zahraničí v případě, kdy je v nich umožněno přímé členství uchazeče, nebo v případě, kdy účast na aktivitách organizace mezinárodního nebo vládního charakteru v zahraničí není umožněna již existujícím členstvím České republiky v klubu členských zemí a poplatky zaplacenými státem v souvislosti s tímto členstvím </a:t>
            </a:r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Způsobilý uchazeč: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100" dirty="0" smtClean="0"/>
              <a:t>výzkumná organizace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cs-CZ" sz="500" dirty="0" smtClean="0"/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Rozpočet podprogramu:</a:t>
            </a:r>
          </a:p>
          <a:p>
            <a:pPr marL="0" indent="0" algn="l">
              <a:lnSpc>
                <a:spcPct val="150000"/>
              </a:lnSpc>
              <a:buNone/>
            </a:pPr>
            <a:endParaRPr lang="cs-CZ" sz="1300" dirty="0" smtClean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23587"/>
            <a:ext cx="1250328" cy="624408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275856" y="1116174"/>
            <a:ext cx="4824536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Nástupce programu INGO II (Infra)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918251"/>
              </p:ext>
            </p:extLst>
          </p:nvPr>
        </p:nvGraphicFramePr>
        <p:xfrm>
          <a:off x="1043603" y="5229200"/>
          <a:ext cx="7200805" cy="1176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191"/>
                <a:gridCol w="593747"/>
                <a:gridCol w="580372"/>
                <a:gridCol w="580372"/>
                <a:gridCol w="580372"/>
                <a:gridCol w="580372"/>
                <a:gridCol w="580372"/>
                <a:gridCol w="580372"/>
                <a:gridCol w="580372"/>
                <a:gridCol w="902263"/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cs-CZ" sz="1050" i="1" dirty="0" smtClean="0">
                          <a:solidFill>
                            <a:schemeClr val="tx2"/>
                          </a:solidFill>
                        </a:rPr>
                        <a:t>Rok</a:t>
                      </a:r>
                      <a:endParaRPr lang="cs-CZ" sz="105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2017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2018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2019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2020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2021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2022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2023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2024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Celkem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Výdaje ze státního</a:t>
                      </a:r>
                      <a:r>
                        <a:rPr lang="cs-CZ" sz="1000" b="1" baseline="0" dirty="0" smtClean="0">
                          <a:solidFill>
                            <a:schemeClr val="tx2"/>
                          </a:solidFill>
                        </a:rPr>
                        <a:t> rozpočtu (v mil. Kč)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34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84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127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150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150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127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84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44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800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Celkové výdaje na program (v mil. Kč)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34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84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127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150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150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127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84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44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800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7" y="409742"/>
            <a:ext cx="4825127" cy="1152000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509734" y="4077072"/>
            <a:ext cx="198051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100" i="1" u="sng" dirty="0">
                <a:latin typeface="+mn-lt"/>
              </a:rPr>
              <a:t>Kategorie výzkumu: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100" dirty="0" smtClean="0">
                <a:latin typeface="+mn-lt"/>
              </a:rPr>
              <a:t>    základní výzkum</a:t>
            </a:r>
            <a:endParaRPr lang="cs-CZ" sz="1100" dirty="0">
              <a:latin typeface="+mn-lt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6096968" y="4077072"/>
            <a:ext cx="18365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100" i="1" u="sng" dirty="0" smtClean="0">
                <a:latin typeface="+mn-lt"/>
              </a:rPr>
              <a:t>Intenzita podpory: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100" dirty="0" smtClean="0">
                <a:latin typeface="+mn-lt"/>
              </a:rPr>
              <a:t>  100 %</a:t>
            </a:r>
            <a:endParaRPr lang="cs-CZ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819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846312"/>
            <a:ext cx="7488832" cy="4630688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cs-CZ" b="1" dirty="0" smtClean="0"/>
              <a:t>Podprogram INTER-INFORM</a:t>
            </a:r>
            <a:endParaRPr lang="cs-CZ" sz="1100" b="1" dirty="0" smtClean="0"/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Cíl podprogramu:</a:t>
            </a:r>
          </a:p>
          <a:p>
            <a:pPr marL="7191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100" dirty="0"/>
              <a:t>p</a:t>
            </a:r>
            <a:r>
              <a:rPr lang="cs-CZ" sz="1100" dirty="0" smtClean="0"/>
              <a:t>odpora budování a udržitelnosti informačních sítí a služeb ve výzkumu a vývoji v zájmu zvýšení účasti českých výzkumných pracovišť v mezinárodních programech výzkumu a vývoje</a:t>
            </a:r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Způsobilý uchazeč:</a:t>
            </a:r>
          </a:p>
          <a:p>
            <a:pPr marL="7191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100" dirty="0" smtClean="0"/>
              <a:t>výzkumná organizace</a:t>
            </a:r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Kategorie výzkumu:</a:t>
            </a:r>
          </a:p>
          <a:p>
            <a:pPr marL="7191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100" dirty="0"/>
              <a:t>p</a:t>
            </a:r>
            <a:r>
              <a:rPr lang="cs-CZ" sz="1100" dirty="0" smtClean="0"/>
              <a:t>odprogram není zařazen do kategorií výzkumu a vývoje</a:t>
            </a:r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Intenzita podpory:</a:t>
            </a:r>
          </a:p>
          <a:p>
            <a:pPr marL="719138" lvl="2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100" dirty="0" smtClean="0"/>
              <a:t>100 %</a:t>
            </a:r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Rozpočet podprogramu:</a:t>
            </a:r>
          </a:p>
          <a:p>
            <a:pPr marL="0" indent="0" algn="l">
              <a:lnSpc>
                <a:spcPct val="150000"/>
              </a:lnSpc>
              <a:buNone/>
            </a:pPr>
            <a:endParaRPr lang="cs-CZ" sz="1300" dirty="0" smtClean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23587"/>
            <a:ext cx="1250328" cy="624408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635896" y="1116174"/>
            <a:ext cx="4464496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Nástupce programu EUPRO II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092752"/>
              </p:ext>
            </p:extLst>
          </p:nvPr>
        </p:nvGraphicFramePr>
        <p:xfrm>
          <a:off x="1043607" y="5229200"/>
          <a:ext cx="7200805" cy="1176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191"/>
                <a:gridCol w="593747"/>
                <a:gridCol w="580372"/>
                <a:gridCol w="580372"/>
                <a:gridCol w="580372"/>
                <a:gridCol w="580372"/>
                <a:gridCol w="580372"/>
                <a:gridCol w="580372"/>
                <a:gridCol w="580372"/>
                <a:gridCol w="902263"/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cs-CZ" sz="1050" i="1" dirty="0" smtClean="0">
                          <a:solidFill>
                            <a:schemeClr val="tx2"/>
                          </a:solidFill>
                        </a:rPr>
                        <a:t>Rok</a:t>
                      </a:r>
                      <a:endParaRPr lang="cs-CZ" sz="105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2017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2018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2019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2020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2021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2022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2023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2024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Celkem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Výdaje ze státního</a:t>
                      </a:r>
                      <a:r>
                        <a:rPr lang="cs-CZ" sz="1000" b="1" baseline="0" dirty="0" smtClean="0">
                          <a:solidFill>
                            <a:schemeClr val="tx2"/>
                          </a:solidFill>
                        </a:rPr>
                        <a:t> rozpočtu (v mil. Kč)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26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57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86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101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101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86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57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26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540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Celkové výdaje na program (v mil. Kč)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26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57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86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101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101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86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57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26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540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9688"/>
            <a:ext cx="4800001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846312"/>
            <a:ext cx="7488832" cy="4630688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cs-CZ" b="1" dirty="0" smtClean="0"/>
              <a:t>Podprogram INTER-VECTOR</a:t>
            </a:r>
            <a:endParaRPr lang="cs-CZ" sz="1100" b="1" dirty="0" smtClean="0"/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Cíl podprogramu:</a:t>
            </a:r>
          </a:p>
          <a:p>
            <a:pPr marL="7191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100" dirty="0"/>
              <a:t>p</a:t>
            </a:r>
            <a:r>
              <a:rPr lang="cs-CZ" sz="1100" dirty="0" smtClean="0"/>
              <a:t>osílení aktivního zastoupení českých výzkumných pracovníků v řídících orgánech špičkových nevládních organizací mezinárodního charakteru zabývajících se výzkumem a vývojem</a:t>
            </a:r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Způsobilý uchazeč:</a:t>
            </a:r>
          </a:p>
          <a:p>
            <a:pPr marL="7191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100" dirty="0" smtClean="0"/>
              <a:t>výzkumná organizace</a:t>
            </a:r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Kategorie výzkumu:</a:t>
            </a:r>
          </a:p>
          <a:p>
            <a:pPr marL="7191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100" dirty="0"/>
              <a:t>p</a:t>
            </a:r>
            <a:r>
              <a:rPr lang="cs-CZ" sz="1100" dirty="0" smtClean="0"/>
              <a:t>odprogram není zařazen do kategorií výzkumu a vývoje</a:t>
            </a:r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Intenzita podpory:</a:t>
            </a:r>
          </a:p>
          <a:p>
            <a:pPr marL="719138" lvl="2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100" dirty="0" smtClean="0"/>
              <a:t>100 %</a:t>
            </a:r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Rozpočet podprogramu:</a:t>
            </a:r>
          </a:p>
          <a:p>
            <a:pPr marL="0" indent="0" algn="l">
              <a:lnSpc>
                <a:spcPct val="150000"/>
              </a:lnSpc>
              <a:buNone/>
            </a:pPr>
            <a:endParaRPr lang="cs-CZ" sz="1300" dirty="0" smtClean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23587"/>
            <a:ext cx="1250328" cy="624408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2771800" y="1116174"/>
            <a:ext cx="5400600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Nástupce programu INGO II (Poplatek)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459464"/>
              </p:ext>
            </p:extLst>
          </p:nvPr>
        </p:nvGraphicFramePr>
        <p:xfrm>
          <a:off x="1043607" y="5229200"/>
          <a:ext cx="7200805" cy="1176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191"/>
                <a:gridCol w="593747"/>
                <a:gridCol w="580372"/>
                <a:gridCol w="580372"/>
                <a:gridCol w="580372"/>
                <a:gridCol w="580372"/>
                <a:gridCol w="580372"/>
                <a:gridCol w="580372"/>
                <a:gridCol w="580372"/>
                <a:gridCol w="902263"/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cs-CZ" sz="1050" i="1" dirty="0" smtClean="0">
                          <a:solidFill>
                            <a:schemeClr val="tx2"/>
                          </a:solidFill>
                        </a:rPr>
                        <a:t>Rok</a:t>
                      </a:r>
                      <a:endParaRPr lang="cs-CZ" sz="105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2017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2018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2019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2020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2021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2022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2023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2024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Celkem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Výdaje ze státního</a:t>
                      </a:r>
                      <a:r>
                        <a:rPr lang="cs-CZ" sz="1000" b="1" baseline="0" dirty="0" smtClean="0">
                          <a:solidFill>
                            <a:schemeClr val="tx2"/>
                          </a:solidFill>
                        </a:rPr>
                        <a:t> rozpočtu (v mil. Kč)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Celkové výdaje na program (v mil. Kč)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7" y="404664"/>
            <a:ext cx="482512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552" y="1624843"/>
            <a:ext cx="7920880" cy="4852157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cs-CZ" b="1" dirty="0" smtClean="0"/>
              <a:t>Podprogram INTER-EUREKA</a:t>
            </a:r>
            <a:endParaRPr lang="cs-CZ" sz="1100" b="1" dirty="0" smtClean="0"/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Cíl podprogramu:</a:t>
            </a:r>
          </a:p>
          <a:p>
            <a:pPr marL="7191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100" dirty="0" smtClean="0"/>
              <a:t>podporuje užší propojení mezi průmyslovými podniky všech velikostí s výzkumnými organizacemi (uděluje projektům statut EUREKA) a umožňuje projektům zažádat o spolufinancování z veřejných prostředků ve svých domovských zemích</a:t>
            </a:r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Způsobilý uchazeč:</a:t>
            </a:r>
          </a:p>
          <a:p>
            <a:pPr marL="7191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100" dirty="0"/>
              <a:t>m</a:t>
            </a:r>
            <a:r>
              <a:rPr lang="cs-CZ" sz="1100" dirty="0" smtClean="0"/>
              <a:t>alý, střední a velký podnik se sídlem v ČR, který se zabývá výzkumem, popř. ve spolupráci s výzkumnou organizací v roli dalšího účastníka projektu</a:t>
            </a:r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Kategorie výzkumu:</a:t>
            </a:r>
          </a:p>
          <a:p>
            <a:pPr marL="7191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100" dirty="0"/>
              <a:t>z</a:t>
            </a:r>
            <a:r>
              <a:rPr lang="cs-CZ" sz="1100" dirty="0" smtClean="0"/>
              <a:t>ákladní, průmyslový výzkum a experimentální vývoj</a:t>
            </a:r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Intenzita podpory:</a:t>
            </a:r>
          </a:p>
          <a:p>
            <a:pPr marL="719138" lvl="2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100" dirty="0" smtClean="0"/>
              <a:t>v rozmezí 50 % - 25 %</a:t>
            </a:r>
          </a:p>
          <a:p>
            <a:pPr algn="just">
              <a:lnSpc>
                <a:spcPct val="150000"/>
              </a:lnSpc>
            </a:pPr>
            <a:r>
              <a:rPr lang="cs-CZ" sz="1100" i="1" u="sng" dirty="0" smtClean="0"/>
              <a:t>Rozpočet podprogramu:</a:t>
            </a:r>
          </a:p>
          <a:p>
            <a:pPr marL="0" indent="0" algn="l">
              <a:lnSpc>
                <a:spcPct val="150000"/>
              </a:lnSpc>
              <a:buNone/>
            </a:pPr>
            <a:endParaRPr lang="cs-CZ" sz="1300" dirty="0" smtClean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23587"/>
            <a:ext cx="1250328" cy="624408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2771800" y="1116174"/>
            <a:ext cx="5400600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Nástupce programu EUREKA CZ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054598"/>
              </p:ext>
            </p:extLst>
          </p:nvPr>
        </p:nvGraphicFramePr>
        <p:xfrm>
          <a:off x="1043608" y="5229200"/>
          <a:ext cx="7200805" cy="1175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191"/>
                <a:gridCol w="593747"/>
                <a:gridCol w="580372"/>
                <a:gridCol w="580372"/>
                <a:gridCol w="580372"/>
                <a:gridCol w="580372"/>
                <a:gridCol w="580372"/>
                <a:gridCol w="580372"/>
                <a:gridCol w="580372"/>
                <a:gridCol w="902263"/>
              </a:tblGrid>
              <a:tr h="383312">
                <a:tc>
                  <a:txBody>
                    <a:bodyPr/>
                    <a:lstStyle/>
                    <a:p>
                      <a:pPr algn="ctr"/>
                      <a:r>
                        <a:rPr lang="cs-CZ" sz="1050" i="1" dirty="0" smtClean="0">
                          <a:solidFill>
                            <a:schemeClr val="tx2"/>
                          </a:solidFill>
                        </a:rPr>
                        <a:t>Rok</a:t>
                      </a:r>
                      <a:endParaRPr lang="cs-CZ" sz="105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2017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2018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2019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2020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2021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2022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2023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i="1" dirty="0" smtClean="0">
                          <a:solidFill>
                            <a:schemeClr val="tx2"/>
                          </a:solidFill>
                        </a:rPr>
                        <a:t>2024</a:t>
                      </a:r>
                      <a:endParaRPr lang="cs-CZ" sz="10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Celkem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Výdaje ze státního</a:t>
                      </a:r>
                      <a:r>
                        <a:rPr lang="cs-CZ" sz="1000" b="1" baseline="0" dirty="0" smtClean="0">
                          <a:solidFill>
                            <a:schemeClr val="tx2"/>
                          </a:solidFill>
                        </a:rPr>
                        <a:t> rozpočtu (v mil. Kč)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39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84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127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149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149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127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85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40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800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Celkové výdaje na program (v mil. Kč)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78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168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254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298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298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254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170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2"/>
                          </a:solidFill>
                        </a:rPr>
                        <a:t>80</a:t>
                      </a:r>
                      <a:endParaRPr lang="cs-CZ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2"/>
                          </a:solidFill>
                        </a:rPr>
                        <a:t>1 600</a:t>
                      </a:r>
                      <a:endParaRPr lang="cs-CZ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82512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1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846312"/>
            <a:ext cx="7488832" cy="417497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cs-CZ" b="1" u="sng" dirty="0" smtClean="0"/>
          </a:p>
          <a:p>
            <a:pPr marL="0" indent="0">
              <a:lnSpc>
                <a:spcPct val="150000"/>
              </a:lnSpc>
              <a:buNone/>
            </a:pPr>
            <a:endParaRPr lang="cs-CZ" b="1" u="sng" dirty="0" smtClean="0"/>
          </a:p>
          <a:p>
            <a:pPr marL="0" indent="0">
              <a:lnSpc>
                <a:spcPct val="150000"/>
              </a:lnSpc>
              <a:buNone/>
            </a:pPr>
            <a:endParaRPr lang="cs-CZ" sz="1400" b="1" u="sng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3200" b="1" u="sng" dirty="0" smtClean="0"/>
              <a:t>Náklady projektu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1" y="404664"/>
            <a:ext cx="4825669" cy="11521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33" y="512676"/>
            <a:ext cx="1874475" cy="9361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97" y="4523201"/>
            <a:ext cx="2438405" cy="5852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98165"/>
            <a:ext cx="2438405" cy="58216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19" y="4437112"/>
            <a:ext cx="2438405" cy="58216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9" y="2325439"/>
            <a:ext cx="2438405" cy="58521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98" y="2328487"/>
            <a:ext cx="2438405" cy="58216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19" y="2378130"/>
            <a:ext cx="2438405" cy="5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5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844824"/>
            <a:ext cx="7488832" cy="417497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Poskytovatel:</a:t>
            </a:r>
            <a:r>
              <a:rPr lang="cs-CZ" b="1" dirty="0" smtClean="0"/>
              <a:t> </a:t>
            </a:r>
            <a:r>
              <a:rPr lang="cs-CZ" dirty="0" smtClean="0"/>
              <a:t>Ministerstvo školství, mládeže a tělovýchovy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Doba trvání programu: </a:t>
            </a:r>
            <a:r>
              <a:rPr lang="cs-CZ" dirty="0" smtClean="0"/>
              <a:t>2016 – 2024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Termín vyhlášení: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jednotlivé podprogramy nebudou vyhlašovány ve stejném termínu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d</a:t>
            </a:r>
            <a:r>
              <a:rPr lang="cs-CZ" dirty="0" smtClean="0"/>
              <a:t>en vyhlášení první veřejné soutěže: </a:t>
            </a:r>
            <a:r>
              <a:rPr lang="cs-CZ" b="1" dirty="0"/>
              <a:t>1. července </a:t>
            </a:r>
            <a:r>
              <a:rPr lang="cs-CZ" b="1" dirty="0" smtClean="0"/>
              <a:t>2016</a:t>
            </a:r>
          </a:p>
          <a:p>
            <a:pPr lvl="1" algn="just">
              <a:lnSpc>
                <a:spcPct val="150000"/>
              </a:lnSpc>
            </a:pPr>
            <a:endParaRPr lang="cs-CZ" sz="600" b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Právní rámec: </a:t>
            </a:r>
            <a:r>
              <a:rPr lang="cs-CZ" dirty="0" smtClean="0"/>
              <a:t>zákon č. 130/2002 Sb.; zákon č. 218/2000 Sb.; Nařízení Komise (EU) č. 651/2014 (v souladu s čl. 107 a 108 Smlouvy)</a:t>
            </a:r>
            <a:endParaRPr lang="cs-CZ" b="1" dirty="0"/>
          </a:p>
          <a:p>
            <a:pPr marL="0" indent="0" algn="l">
              <a:lnSpc>
                <a:spcPct val="150000"/>
              </a:lnSpc>
              <a:buNone/>
            </a:pPr>
            <a:r>
              <a:rPr lang="cs-CZ" b="1" dirty="0" smtClean="0"/>
              <a:t> </a:t>
            </a:r>
          </a:p>
          <a:p>
            <a:pPr marL="457200" lvl="1" indent="0" algn="l">
              <a:lnSpc>
                <a:spcPct val="150000"/>
              </a:lnSpc>
              <a:buNone/>
            </a:pPr>
            <a:endParaRPr lang="cs-CZ" b="1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1" y="404664"/>
            <a:ext cx="4825669" cy="11521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01208"/>
            <a:ext cx="1874475" cy="936104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932040" y="1116174"/>
            <a:ext cx="3168352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Obecné informace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488832" cy="4318992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cs-CZ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1" y="404664"/>
            <a:ext cx="4825669" cy="11521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58840"/>
            <a:ext cx="1296144" cy="647288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2699792" y="1116174"/>
            <a:ext cx="5400600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Náklady projektu / finanční tabulka (I)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Zástupný symbol pro obsah 4"/>
          <p:cNvPicPr>
            <a:picLocks noChangeAspect="1"/>
          </p:cNvPicPr>
          <p:nvPr/>
        </p:nvPicPr>
        <p:blipFill rotWithShape="1">
          <a:blip r:embed="rId5"/>
          <a:srcRect l="1056" t="24875" r="40267" b="10694"/>
          <a:stretch/>
        </p:blipFill>
        <p:spPr bwMode="auto">
          <a:xfrm>
            <a:off x="755576" y="1737556"/>
            <a:ext cx="7577985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0366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488832" cy="431899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nákladového členění oproti stávajícím programům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200" u="sng" dirty="0" smtClean="0"/>
              <a:t>Nově:</a:t>
            </a:r>
          </a:p>
          <a:p>
            <a:pPr algn="just">
              <a:lnSpc>
                <a:spcPct val="150000"/>
              </a:lnSpc>
            </a:pPr>
            <a:r>
              <a:rPr lang="cs-CZ" sz="1200" dirty="0"/>
              <a:t>č</a:t>
            </a:r>
            <a:r>
              <a:rPr lang="cs-CZ" sz="1200" dirty="0" smtClean="0"/>
              <a:t>ástky rozpočtu v návrhu projektu budou uváděny v korunách, nikoliv v tisících korunách (např. osobní náklady – rok 2017: </a:t>
            </a:r>
            <a:r>
              <a:rPr lang="cs-CZ" sz="1200" b="1" dirty="0" smtClean="0"/>
              <a:t>128 238 Kč</a:t>
            </a:r>
            <a:r>
              <a:rPr lang="cs-CZ" sz="1200" dirty="0" smtClean="0"/>
              <a:t>);</a:t>
            </a:r>
          </a:p>
          <a:p>
            <a:pPr algn="just">
              <a:lnSpc>
                <a:spcPct val="150000"/>
              </a:lnSpc>
            </a:pPr>
            <a:r>
              <a:rPr lang="cs-CZ" sz="1200" dirty="0"/>
              <a:t>d</a:t>
            </a:r>
            <a:r>
              <a:rPr lang="cs-CZ" sz="1200" dirty="0" smtClean="0"/>
              <a:t>ošlo ke sloučení položek: </a:t>
            </a:r>
            <a:r>
              <a:rPr lang="cs-CZ" sz="1200" i="1" dirty="0" smtClean="0"/>
              <a:t>„Mzdy a platy“, „Dohody“ a „Povinné zákonné odvody“ </a:t>
            </a:r>
            <a:r>
              <a:rPr lang="cs-CZ" sz="1200" dirty="0" smtClean="0"/>
              <a:t>– nově vznikla pouze jedna položka: </a:t>
            </a:r>
            <a:r>
              <a:rPr lang="cs-CZ" sz="1200" b="1" dirty="0" smtClean="0"/>
              <a:t>„Osobní náklady“</a:t>
            </a:r>
            <a:r>
              <a:rPr lang="cs-CZ" sz="1200" dirty="0" smtClean="0"/>
              <a:t>, která obsahuje výše zmíněné podpoložky;</a:t>
            </a:r>
          </a:p>
          <a:p>
            <a:pPr algn="just">
              <a:lnSpc>
                <a:spcPct val="150000"/>
              </a:lnSpc>
            </a:pPr>
            <a:r>
              <a:rPr lang="cs-CZ" sz="1200" dirty="0"/>
              <a:t>p</a:t>
            </a:r>
            <a:r>
              <a:rPr lang="cs-CZ" sz="1200" dirty="0" smtClean="0"/>
              <a:t>řejmenování položky: „Doplňkové náklady“ na položku: </a:t>
            </a:r>
            <a:r>
              <a:rPr lang="cs-CZ" sz="1200" b="1" dirty="0" smtClean="0"/>
              <a:t>„Nepřímé náklady“;</a:t>
            </a:r>
          </a:p>
          <a:p>
            <a:pPr algn="just">
              <a:lnSpc>
                <a:spcPct val="150000"/>
              </a:lnSpc>
            </a:pPr>
            <a:r>
              <a:rPr lang="cs-CZ" sz="1200" dirty="0"/>
              <a:t>o</a:t>
            </a:r>
            <a:r>
              <a:rPr lang="cs-CZ" sz="1200" dirty="0" smtClean="0"/>
              <a:t>dstraněny položky: </a:t>
            </a:r>
            <a:r>
              <a:rPr lang="cs-CZ" sz="1200" i="1" dirty="0" smtClean="0"/>
              <a:t>„Pořízení majetku“; „Výsledky“;</a:t>
            </a:r>
          </a:p>
          <a:p>
            <a:pPr algn="just">
              <a:lnSpc>
                <a:spcPct val="150000"/>
              </a:lnSpc>
            </a:pPr>
            <a:r>
              <a:rPr lang="cs-CZ" sz="1200" dirty="0"/>
              <a:t>n</a:t>
            </a:r>
            <a:r>
              <a:rPr lang="cs-CZ" sz="1200" dirty="0" smtClean="0"/>
              <a:t>ová položka rozpočtu: „Subdodávky“; „Členský poplatek“;</a:t>
            </a:r>
          </a:p>
          <a:p>
            <a:pPr algn="just">
              <a:lnSpc>
                <a:spcPct val="150000"/>
              </a:lnSpc>
            </a:pPr>
            <a:r>
              <a:rPr lang="cs-CZ" sz="1200" dirty="0"/>
              <a:t>n</a:t>
            </a:r>
            <a:r>
              <a:rPr lang="cs-CZ" sz="1200" dirty="0" smtClean="0"/>
              <a:t>epřímé náklady nelze počítat z položky: „</a:t>
            </a:r>
            <a:r>
              <a:rPr lang="cs-CZ" sz="1200" i="1" dirty="0" smtClean="0"/>
              <a:t>Subdodávky“ </a:t>
            </a:r>
            <a:r>
              <a:rPr lang="cs-CZ" sz="1200" dirty="0" smtClean="0"/>
              <a:t>a</a:t>
            </a:r>
            <a:r>
              <a:rPr lang="cs-CZ" sz="1200" i="1" dirty="0" smtClean="0"/>
              <a:t> „Členský poplatek“.</a:t>
            </a:r>
            <a:endParaRPr lang="cs-CZ" sz="12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1200" u="sng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200" u="sng" dirty="0" smtClean="0"/>
              <a:t>Ostatní:</a:t>
            </a:r>
          </a:p>
          <a:p>
            <a:pPr algn="just">
              <a:lnSpc>
                <a:spcPct val="150000"/>
              </a:lnSpc>
            </a:pPr>
            <a:r>
              <a:rPr lang="cs-CZ" sz="1200" b="1" dirty="0" smtClean="0"/>
              <a:t>způsobilými náklady budou pouze odpisy </a:t>
            </a:r>
            <a:r>
              <a:rPr lang="cs-CZ" sz="1200" dirty="0" smtClean="0"/>
              <a:t>(dle vnitřních směrnic organizace);</a:t>
            </a:r>
            <a:endParaRPr lang="cs-CZ" sz="1200" b="1" dirty="0" smtClean="0"/>
          </a:p>
          <a:p>
            <a:pPr algn="just">
              <a:lnSpc>
                <a:spcPct val="150000"/>
              </a:lnSpc>
            </a:pPr>
            <a:r>
              <a:rPr lang="cs-CZ" sz="1200" b="1" dirty="0"/>
              <a:t>o</a:t>
            </a:r>
            <a:r>
              <a:rPr lang="cs-CZ" sz="1200" b="1" dirty="0" smtClean="0"/>
              <a:t>dpočitatelná DPH není způsobilý náklad.</a:t>
            </a:r>
          </a:p>
          <a:p>
            <a:pPr algn="l">
              <a:lnSpc>
                <a:spcPct val="150000"/>
              </a:lnSpc>
            </a:pPr>
            <a:endParaRPr lang="cs-CZ" sz="14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1" y="404664"/>
            <a:ext cx="4825669" cy="11521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58840"/>
            <a:ext cx="1296144" cy="647288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2555776" y="1116174"/>
            <a:ext cx="5544616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Náklady projektu / finanční tabulka (II)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002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488832" cy="431899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Způsobilé náklady projektu </a:t>
            </a:r>
            <a:r>
              <a:rPr lang="cs-CZ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(způsobilost nákladů/výdajů se vztahuje jak na příjemce, tak na dalšího účastníka projektu)</a:t>
            </a:r>
            <a:endParaRPr lang="cs-CZ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500" u="sng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200" u="sng" dirty="0" smtClean="0"/>
              <a:t>Přímé náklady/výdaje</a:t>
            </a:r>
          </a:p>
          <a:p>
            <a:pPr algn="just">
              <a:buFont typeface="+mj-lt"/>
              <a:buAutoNum type="arabicPeriod"/>
            </a:pPr>
            <a:r>
              <a:rPr lang="cs-CZ" sz="1200" dirty="0"/>
              <a:t>o</a:t>
            </a:r>
            <a:r>
              <a:rPr lang="cs-CZ" sz="1200" dirty="0" smtClean="0"/>
              <a:t>sobní náklady/výdaje včetně sociálních a zdravotních odvodů;</a:t>
            </a:r>
          </a:p>
          <a:p>
            <a:pPr algn="just">
              <a:buFont typeface="+mj-lt"/>
              <a:buAutoNum type="arabicPeriod"/>
            </a:pPr>
            <a:r>
              <a:rPr lang="cs-CZ" sz="1200" dirty="0"/>
              <a:t>o</a:t>
            </a:r>
            <a:r>
              <a:rPr lang="cs-CZ" sz="1200" dirty="0" smtClean="0"/>
              <a:t>dpisy dlouhodobého majetku (hmotný a nehmotný);</a:t>
            </a:r>
          </a:p>
          <a:p>
            <a:pPr algn="just">
              <a:buFont typeface="+mj-lt"/>
              <a:buAutoNum type="arabicPeriod"/>
            </a:pPr>
            <a:r>
              <a:rPr lang="cs-CZ" sz="1200" dirty="0"/>
              <a:t>o</a:t>
            </a:r>
            <a:r>
              <a:rPr lang="cs-CZ" sz="1200" dirty="0" smtClean="0"/>
              <a:t>statní zboží a služby;</a:t>
            </a:r>
          </a:p>
          <a:p>
            <a:pPr algn="just">
              <a:buFont typeface="+mj-lt"/>
              <a:buAutoNum type="arabicPeriod"/>
            </a:pPr>
            <a:r>
              <a:rPr lang="cs-CZ" sz="1200" dirty="0"/>
              <a:t>s</a:t>
            </a:r>
            <a:r>
              <a:rPr lang="cs-CZ" sz="1200" dirty="0" smtClean="0"/>
              <a:t>ubdodávky;</a:t>
            </a:r>
          </a:p>
          <a:p>
            <a:pPr algn="just">
              <a:buFont typeface="+mj-lt"/>
              <a:buAutoNum type="arabicPeriod"/>
            </a:pPr>
            <a:r>
              <a:rPr lang="cs-CZ" sz="1200" dirty="0"/>
              <a:t>c</a:t>
            </a:r>
            <a:r>
              <a:rPr lang="cs-CZ" sz="1200" dirty="0" smtClean="0"/>
              <a:t>estovné.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3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200" u="sng" dirty="0" smtClean="0"/>
              <a:t>Tyto náklady/výdaje jsou způsobilé v případě, že jsou:</a:t>
            </a:r>
          </a:p>
          <a:p>
            <a:pPr algn="just"/>
            <a:r>
              <a:rPr lang="cs-CZ" sz="1200" dirty="0" smtClean="0"/>
              <a:t>uvedeny </a:t>
            </a:r>
            <a:r>
              <a:rPr lang="cs-CZ" sz="1200" dirty="0"/>
              <a:t>v rozpočtu /projektu;</a:t>
            </a:r>
          </a:p>
          <a:p>
            <a:pPr algn="just"/>
            <a:r>
              <a:rPr lang="cs-CZ" sz="1200" dirty="0" smtClean="0"/>
              <a:t>skutečné</a:t>
            </a:r>
            <a:r>
              <a:rPr lang="cs-CZ" sz="1200" dirty="0"/>
              <a:t>;</a:t>
            </a:r>
          </a:p>
          <a:p>
            <a:pPr algn="just"/>
            <a:r>
              <a:rPr lang="cs-CZ" sz="1200" dirty="0" smtClean="0"/>
              <a:t>vynaložené </a:t>
            </a:r>
            <a:r>
              <a:rPr lang="cs-CZ" sz="1200" dirty="0"/>
              <a:t>účastníkem v průběhu projektu;</a:t>
            </a:r>
          </a:p>
          <a:p>
            <a:pPr algn="just"/>
            <a:r>
              <a:rPr lang="cs-CZ" sz="1200" dirty="0" smtClean="0"/>
              <a:t>stanoveny </a:t>
            </a:r>
            <a:r>
              <a:rPr lang="cs-CZ" sz="1200" dirty="0"/>
              <a:t>podle obvyklých účetních a manažerských zásad organizace;</a:t>
            </a:r>
          </a:p>
          <a:p>
            <a:pPr algn="just"/>
            <a:r>
              <a:rPr lang="cs-CZ" sz="1200" dirty="0" smtClean="0"/>
              <a:t>použity </a:t>
            </a:r>
            <a:r>
              <a:rPr lang="cs-CZ" sz="1200" dirty="0"/>
              <a:t>výhradně za účelem dosažení cílů a očekávaných výsledků Programu/projektu;</a:t>
            </a:r>
          </a:p>
          <a:p>
            <a:pPr algn="just"/>
            <a:r>
              <a:rPr lang="cs-CZ" sz="1200" dirty="0" smtClean="0"/>
              <a:t>v </a:t>
            </a:r>
            <a:r>
              <a:rPr lang="cs-CZ" sz="1200" dirty="0"/>
              <a:t>souladu se zásadami úspornosti, účelnosti a efektivity;</a:t>
            </a:r>
          </a:p>
          <a:p>
            <a:pPr algn="just"/>
            <a:r>
              <a:rPr lang="cs-CZ" sz="1200" dirty="0" smtClean="0"/>
              <a:t>zaneseny </a:t>
            </a:r>
            <a:r>
              <a:rPr lang="cs-CZ" sz="1200" dirty="0"/>
              <a:t>v účetní evidenci účastníka;</a:t>
            </a:r>
          </a:p>
          <a:p>
            <a:pPr algn="just"/>
            <a:r>
              <a:rPr lang="cs-CZ" sz="1200" dirty="0" smtClean="0"/>
              <a:t>očištěny </a:t>
            </a:r>
            <a:r>
              <a:rPr lang="cs-CZ" sz="1200" dirty="0"/>
              <a:t>od nezpůsobilých nákladů.</a:t>
            </a:r>
          </a:p>
          <a:p>
            <a:pPr algn="l">
              <a:lnSpc>
                <a:spcPct val="150000"/>
              </a:lnSpc>
            </a:pPr>
            <a:endParaRPr lang="cs-CZ" sz="14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1" y="404664"/>
            <a:ext cx="4825669" cy="1152128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2555776" y="1116174"/>
            <a:ext cx="5544616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Způsobilé náklady projektu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082992"/>
            <a:ext cx="2164266" cy="10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488832" cy="431899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Osobní náklady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200" u="sng" dirty="0" smtClean="0"/>
              <a:t>Do </a:t>
            </a:r>
            <a:r>
              <a:rPr lang="cs-CZ" sz="1200" u="sng" dirty="0"/>
              <a:t>této kategorie patří: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4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200" dirty="0" smtClean="0"/>
              <a:t>osobní </a:t>
            </a:r>
            <a:r>
              <a:rPr lang="cs-CZ" sz="1200" dirty="0"/>
              <a:t>náklady </a:t>
            </a:r>
            <a:r>
              <a:rPr lang="cs-CZ" sz="1200" b="1" dirty="0"/>
              <a:t>na realizaci projektu</a:t>
            </a:r>
            <a:r>
              <a:rPr lang="cs-CZ" sz="1200" dirty="0"/>
              <a:t> v souladu s vnitřními předpisy uchazeče/příjemce:</a:t>
            </a:r>
          </a:p>
          <a:p>
            <a:pPr algn="just">
              <a:lnSpc>
                <a:spcPct val="150000"/>
              </a:lnSpc>
            </a:pPr>
            <a:r>
              <a:rPr lang="cs-CZ" sz="1200" dirty="0" smtClean="0"/>
              <a:t>náklady </a:t>
            </a:r>
            <a:r>
              <a:rPr lang="cs-CZ" sz="1200" dirty="0"/>
              <a:t>na zaměstnance příjemce /dalšího účastníka projektu, který vykonává specifickou odbornou činnost, která je nezbytná pro dosažení cílů projektu, tj. činnost v souvislosti s „obsahovou“ náplní realizace </a:t>
            </a:r>
            <a:r>
              <a:rPr lang="cs-CZ" sz="1200" dirty="0" smtClean="0"/>
              <a:t>projektu;</a:t>
            </a:r>
          </a:p>
          <a:p>
            <a:pPr algn="just">
              <a:lnSpc>
                <a:spcPct val="150000"/>
              </a:lnSpc>
            </a:pPr>
            <a:r>
              <a:rPr lang="cs-CZ" sz="1200" dirty="0"/>
              <a:t>a</a:t>
            </a:r>
            <a:r>
              <a:rPr lang="cs-CZ" sz="1200" dirty="0" smtClean="0"/>
              <a:t>dministrativní a technická podpora</a:t>
            </a:r>
            <a:endParaRPr lang="cs-CZ" sz="12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900" dirty="0"/>
          </a:p>
          <a:p>
            <a:pPr marL="0" indent="0" algn="l">
              <a:lnSpc>
                <a:spcPct val="150000"/>
              </a:lnSpc>
              <a:buNone/>
            </a:pPr>
            <a:endParaRPr lang="cs-CZ" sz="14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1" y="404664"/>
            <a:ext cx="4825669" cy="11521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082992"/>
            <a:ext cx="2164266" cy="1080824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979712" y="1116174"/>
            <a:ext cx="6120680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Způsobilé náklady projektu – osobní náklady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585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488832" cy="431899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Odpisy dlouhodobého hmotného a nehmotného majetku</a:t>
            </a:r>
          </a:p>
          <a:p>
            <a:pPr algn="just">
              <a:lnSpc>
                <a:spcPct val="150000"/>
              </a:lnSpc>
            </a:pPr>
            <a:r>
              <a:rPr lang="cs-CZ" sz="1100" dirty="0"/>
              <a:t>z</a:t>
            </a:r>
            <a:r>
              <a:rPr lang="cs-CZ" sz="1100" dirty="0" smtClean="0"/>
              <a:t>a </a:t>
            </a:r>
            <a:r>
              <a:rPr lang="cs-CZ" sz="1100" dirty="0"/>
              <a:t>uznatelný výdaj je považována částka rovnající se maximální výši odpisu v souladu s  výpočtem podle postupu níže. Způsobilými jsou i odpisy majetku, který byl již zakoupen uchazečem/příjemcem, bude využíván pro projekt a není ještě odepsán </a:t>
            </a:r>
            <a:r>
              <a:rPr lang="cs-CZ" sz="1100" dirty="0" smtClean="0"/>
              <a:t>uchazečem/příjemcem;</a:t>
            </a:r>
            <a:endParaRPr lang="cs-CZ" sz="1100" dirty="0"/>
          </a:p>
          <a:p>
            <a:pPr algn="just">
              <a:lnSpc>
                <a:spcPct val="150000"/>
              </a:lnSpc>
            </a:pPr>
            <a:r>
              <a:rPr lang="cs-CZ" sz="1100" dirty="0" smtClean="0"/>
              <a:t>pokud </a:t>
            </a:r>
            <a:r>
              <a:rPr lang="cs-CZ" sz="1100" dirty="0"/>
              <a:t>se jedná o dlouhodobý hmotný či nehmotný majetek (majetek, jež je odepisován), tak způsobilými náklady mohou být pouze odpisy podle běžné praxe v </a:t>
            </a:r>
            <a:r>
              <a:rPr lang="cs-CZ" sz="1100" dirty="0" smtClean="0"/>
              <a:t>organizaci</a:t>
            </a:r>
            <a:r>
              <a:rPr lang="cs-CZ" sz="1100" dirty="0"/>
              <a:t>;</a:t>
            </a:r>
            <a:endParaRPr lang="cs-CZ" sz="1100" dirty="0" smtClean="0"/>
          </a:p>
          <a:p>
            <a:pPr algn="just">
              <a:lnSpc>
                <a:spcPct val="150000"/>
              </a:lnSpc>
            </a:pPr>
            <a:r>
              <a:rPr lang="cs-CZ" sz="1100" b="1" dirty="0"/>
              <a:t>p</a:t>
            </a:r>
            <a:r>
              <a:rPr lang="cs-CZ" sz="1100" b="1" dirty="0" smtClean="0"/>
              <a:t>říjemce </a:t>
            </a:r>
            <a:r>
              <a:rPr lang="cs-CZ" sz="1100" b="1" dirty="0"/>
              <a:t>prostředků není oprávněn měnit zvolenou metodu výpočtu odpisů v průběhu odpisování. </a:t>
            </a:r>
            <a:endParaRPr lang="cs-CZ" sz="1100" b="1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cs-CZ" sz="11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100" u="sng" dirty="0" smtClean="0"/>
              <a:t>Pro </a:t>
            </a:r>
            <a:r>
              <a:rPr lang="cs-CZ" sz="1100" u="sng" dirty="0"/>
              <a:t>položku odpisů platí, že způsobilými náklady je pouze výše odpisů vypočtená podle následujícího vzorce: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100" dirty="0"/>
              <a:t>UN = (A/B) x C x D, kde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100" dirty="0"/>
              <a:t>A = doba trvání projektu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100" dirty="0"/>
              <a:t>B = doba upotřebitelnosti (délka odepisování)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100" dirty="0"/>
              <a:t>C =  pořizovací cena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100" dirty="0"/>
              <a:t>D =  koeficient využitelnosti pro řešení projektu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1" y="404664"/>
            <a:ext cx="4825669" cy="1152128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979712" y="1116174"/>
            <a:ext cx="6120680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Způsobilé náklady projektu – odpisy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082992"/>
            <a:ext cx="2164266" cy="10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0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488832" cy="431899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Ostatní zboží a služby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200" i="1" dirty="0" smtClean="0"/>
              <a:t>Náklady </a:t>
            </a:r>
            <a:r>
              <a:rPr lang="cs-CZ" sz="1200" i="1" dirty="0"/>
              <a:t>na pořízení vybavení a zařízení, jež nespadá do skupiny odepisovaného majetku, a náklady související s jeho pořízením, jsou plně zahrnuty do spotřeby, jsou tedy způsobilé v celé výši, ale jen za předpokladu, že se jedná o majetek související se schváleným projektem.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200" dirty="0"/>
              <a:t>Do této položky patří také:</a:t>
            </a:r>
          </a:p>
          <a:p>
            <a:pPr algn="just">
              <a:lnSpc>
                <a:spcPct val="150000"/>
              </a:lnSpc>
            </a:pPr>
            <a:r>
              <a:rPr lang="cs-CZ" sz="1200" b="1" dirty="0" smtClean="0"/>
              <a:t>spotřební </a:t>
            </a:r>
            <a:r>
              <a:rPr lang="cs-CZ" sz="1200" b="1" dirty="0"/>
              <a:t>zboží a provozní </a:t>
            </a:r>
            <a:r>
              <a:rPr lang="cs-CZ" sz="1200" b="1" dirty="0" smtClean="0"/>
              <a:t>materiál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200" dirty="0" smtClean="0"/>
              <a:t>jedná </a:t>
            </a:r>
            <a:r>
              <a:rPr lang="cs-CZ" sz="1200" dirty="0"/>
              <a:t>se o způsobilé náklady/výdaje na kancelářské potřeby, provozní materiál a jiné náklady/výdaje, u kterých může příjemce prostředků prokázat, že jsou pro účelné uskutečnění projektu nezbytné, a které je možné jednoznačně doložit příslušnými účetními doklady.</a:t>
            </a:r>
          </a:p>
          <a:p>
            <a:pPr algn="just">
              <a:lnSpc>
                <a:spcPct val="150000"/>
              </a:lnSpc>
            </a:pPr>
            <a:r>
              <a:rPr lang="cs-CZ" sz="1200" b="1" dirty="0" smtClean="0"/>
              <a:t>služby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200" dirty="0" smtClean="0"/>
              <a:t>náklady/výdaje </a:t>
            </a:r>
            <a:r>
              <a:rPr lang="cs-CZ" sz="1200" dirty="0"/>
              <a:t>spojené s dodáním služeb jsou způsobilé za splnění podmínek, že dodání služby bude přispívat k realizaci projektu a vytvářet přidanou hodnotu. Jedná se především o </a:t>
            </a:r>
            <a:r>
              <a:rPr lang="cs-CZ" sz="1200" dirty="0" smtClean="0"/>
              <a:t>náklady/výdaje </a:t>
            </a:r>
            <a:r>
              <a:rPr lang="cs-CZ" sz="1200" dirty="0"/>
              <a:t>spojené s publicitou a propagací projektu a s informačními aktivitami jinými než prováděnými zaměstnanci příjemce/dalšího účastníka </a:t>
            </a:r>
            <a:r>
              <a:rPr lang="cs-CZ" sz="1200" dirty="0" smtClean="0"/>
              <a:t>Projektu.</a:t>
            </a:r>
            <a:endParaRPr lang="cs-CZ" sz="1200" dirty="0"/>
          </a:p>
          <a:p>
            <a:pPr marL="0" indent="0" algn="l">
              <a:lnSpc>
                <a:spcPct val="150000"/>
              </a:lnSpc>
              <a:buNone/>
            </a:pPr>
            <a:endParaRPr lang="cs-CZ" sz="12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1" y="404664"/>
            <a:ext cx="4825669" cy="11521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58840"/>
            <a:ext cx="1296144" cy="647288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1116174"/>
            <a:ext cx="6840760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Způsobilé náklady projektu – ostatní zboží a služby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516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488832" cy="431899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Subdodávky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200" dirty="0" smtClean="0"/>
              <a:t>Příjemce </a:t>
            </a:r>
            <a:r>
              <a:rPr lang="cs-CZ" sz="1200" dirty="0"/>
              <a:t>může část prováděné výzkumné aktivity – věcného řešení projektu sub-kontrahovat. </a:t>
            </a:r>
            <a:r>
              <a:rPr lang="cs-CZ" sz="1200" dirty="0" smtClean="0"/>
              <a:t>Příjemce </a:t>
            </a:r>
            <a:r>
              <a:rPr lang="cs-CZ" sz="1200" dirty="0"/>
              <a:t>je oprávněn použít tento finanční </a:t>
            </a:r>
            <a:r>
              <a:rPr lang="cs-CZ" sz="1200" dirty="0" smtClean="0"/>
              <a:t>nástroj, </a:t>
            </a:r>
            <a:r>
              <a:rPr lang="cs-CZ" sz="1200" dirty="0"/>
              <a:t>a to pouze v případě, že není schopen danou aktivitu provést vlastní kapacitou a tuto skutečnost zdůvodní v návrhu projektu.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2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Daň z přidané hodnoty</a:t>
            </a:r>
          </a:p>
          <a:p>
            <a:pPr algn="just">
              <a:lnSpc>
                <a:spcPct val="150000"/>
              </a:lnSpc>
            </a:pPr>
            <a:r>
              <a:rPr lang="cs-CZ" sz="1200" dirty="0" smtClean="0"/>
              <a:t>daň </a:t>
            </a:r>
            <a:r>
              <a:rPr lang="cs-CZ" sz="1200" dirty="0"/>
              <a:t>z přidané hodnoty (DPH) je způsobilý náklad/výdaj pouze v </a:t>
            </a:r>
            <a:r>
              <a:rPr lang="cs-CZ" sz="1200" dirty="0" smtClean="0"/>
              <a:t>případě, </a:t>
            </a:r>
            <a:r>
              <a:rPr lang="cs-CZ" sz="1200" dirty="0"/>
              <a:t>kdy příjemce nebo další účastník projektu vystupuje v projektu jako neplátce </a:t>
            </a:r>
            <a:r>
              <a:rPr lang="cs-CZ" sz="1200" dirty="0" smtClean="0"/>
              <a:t>DPH;</a:t>
            </a:r>
            <a:endParaRPr lang="cs-CZ" sz="1200" dirty="0"/>
          </a:p>
          <a:p>
            <a:pPr algn="just">
              <a:lnSpc>
                <a:spcPct val="150000"/>
              </a:lnSpc>
            </a:pPr>
            <a:r>
              <a:rPr lang="cs-CZ" sz="1200" dirty="0" smtClean="0"/>
              <a:t>informace </a:t>
            </a:r>
            <a:r>
              <a:rPr lang="cs-CZ" sz="1200" dirty="0"/>
              <a:t>o tom, zda příjemce/další účastník projektu vystupuje v projektu, jako neplátce DPH musí být vždy uvedena v předkládané </a:t>
            </a:r>
            <a:r>
              <a:rPr lang="cs-CZ" sz="1200" dirty="0" smtClean="0"/>
              <a:t>žádosti;</a:t>
            </a:r>
            <a:endParaRPr lang="cs-CZ" sz="1200" dirty="0"/>
          </a:p>
          <a:p>
            <a:pPr algn="just">
              <a:lnSpc>
                <a:spcPct val="150000"/>
              </a:lnSpc>
            </a:pPr>
            <a:r>
              <a:rPr lang="cs-CZ" sz="1200" dirty="0" smtClean="0"/>
              <a:t>kurzové </a:t>
            </a:r>
            <a:r>
              <a:rPr lang="cs-CZ" sz="1200" dirty="0"/>
              <a:t>ztráty jsou způsobilým nákladem/výdaje u položky, kde vznikly.</a:t>
            </a:r>
          </a:p>
          <a:p>
            <a:pPr marL="0" indent="0" algn="l">
              <a:lnSpc>
                <a:spcPct val="150000"/>
              </a:lnSpc>
              <a:buNone/>
            </a:pPr>
            <a:endParaRPr lang="cs-CZ" sz="12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1" y="404664"/>
            <a:ext cx="4825669" cy="1152128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1116174"/>
            <a:ext cx="6840760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Způsobilé náklady projektu – subdodávky, DPH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082992"/>
            <a:ext cx="2164266" cy="10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488832" cy="431899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Nepřímé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náklady projektu</a:t>
            </a:r>
            <a:endParaRPr lang="cs-CZ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cs-CZ" sz="1200" dirty="0"/>
              <a:t>n</a:t>
            </a:r>
            <a:r>
              <a:rPr lang="cs-CZ" sz="1200" dirty="0" smtClean="0"/>
              <a:t>epřímé </a:t>
            </a:r>
            <a:r>
              <a:rPr lang="cs-CZ" sz="1200" dirty="0"/>
              <a:t>náklady/výdaje </a:t>
            </a:r>
            <a:r>
              <a:rPr lang="cs-CZ" sz="1200" dirty="0" smtClean="0"/>
              <a:t>představují </a:t>
            </a:r>
            <a:r>
              <a:rPr lang="cs-CZ" sz="1200" dirty="0"/>
              <a:t>nezbytné náklady/výdaje spojené s realizací projektu, nicméně nemohou být přímo spojené s konkrétní aktivitou daného </a:t>
            </a:r>
            <a:r>
              <a:rPr lang="cs-CZ" sz="1200" dirty="0" smtClean="0"/>
              <a:t>projektu</a:t>
            </a:r>
            <a:r>
              <a:rPr lang="cs-CZ" sz="1200" dirty="0"/>
              <a:t>;</a:t>
            </a:r>
            <a:endParaRPr lang="cs-CZ" sz="1200" dirty="0" smtClean="0"/>
          </a:p>
          <a:p>
            <a:pPr algn="just">
              <a:lnSpc>
                <a:spcPct val="150000"/>
              </a:lnSpc>
            </a:pPr>
            <a:r>
              <a:rPr lang="cs-CZ" sz="1200" dirty="0"/>
              <a:t>j</a:t>
            </a:r>
            <a:r>
              <a:rPr lang="cs-CZ" sz="1200" dirty="0" smtClean="0"/>
              <a:t>edná </a:t>
            </a:r>
            <a:r>
              <a:rPr lang="cs-CZ" sz="1200" dirty="0"/>
              <a:t>se například o nájem kanceláře, nákup vody, paliv, energie, úklid, údržbu, bezpečnost, připojení na internet, IT služby, poplatky za telefon, fax, provoz služebního </a:t>
            </a:r>
            <a:r>
              <a:rPr lang="cs-CZ" sz="1200" dirty="0" smtClean="0"/>
              <a:t>vozidla;</a:t>
            </a:r>
            <a:endParaRPr lang="cs-CZ" sz="1200" dirty="0"/>
          </a:p>
          <a:p>
            <a:pPr algn="just">
              <a:lnSpc>
                <a:spcPct val="150000"/>
              </a:lnSpc>
            </a:pPr>
            <a:endParaRPr lang="cs-CZ" sz="1200" dirty="0" smtClean="0"/>
          </a:p>
          <a:p>
            <a:pPr algn="just">
              <a:lnSpc>
                <a:spcPct val="150000"/>
              </a:lnSpc>
            </a:pPr>
            <a:r>
              <a:rPr lang="cs-CZ" sz="1200" dirty="0" smtClean="0"/>
              <a:t>stanovení </a:t>
            </a:r>
            <a:r>
              <a:rPr lang="cs-CZ" sz="1200" dirty="0"/>
              <a:t>výše nepřímých výdajů se řídí finančními pravidly Horizon2020, kde se pro výpočet nepřímých nákladů/výdajů zavádí jednotná pevná sazba financování nepřímých nákladů/výdaje pro všechny příjemce bez ohledu na jejich právní status ve výši 25 % z přímých </a:t>
            </a:r>
            <a:r>
              <a:rPr lang="cs-CZ" sz="1200" dirty="0" smtClean="0"/>
              <a:t>nákladů</a:t>
            </a:r>
            <a:r>
              <a:rPr lang="cs-CZ" sz="1200" dirty="0"/>
              <a:t>;</a:t>
            </a:r>
            <a:endParaRPr lang="cs-CZ" sz="1200" dirty="0" smtClean="0"/>
          </a:p>
          <a:p>
            <a:pPr algn="just">
              <a:lnSpc>
                <a:spcPct val="150000"/>
              </a:lnSpc>
            </a:pPr>
            <a:r>
              <a:rPr lang="cs-CZ" sz="1200" dirty="0"/>
              <a:t>z</a:t>
            </a:r>
            <a:r>
              <a:rPr lang="cs-CZ" sz="1200" dirty="0" smtClean="0"/>
              <a:t>e </a:t>
            </a:r>
            <a:r>
              <a:rPr lang="cs-CZ" sz="1200" dirty="0"/>
              <a:t>základu pro výpočet se odečítají: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200" dirty="0" smtClean="0"/>
              <a:t>náklady/výdaje  </a:t>
            </a:r>
            <a:r>
              <a:rPr lang="cs-CZ" sz="1200" dirty="0"/>
              <a:t>na </a:t>
            </a:r>
            <a:r>
              <a:rPr lang="cs-CZ" sz="1200" dirty="0" smtClean="0"/>
              <a:t>subdodávky;</a:t>
            </a:r>
            <a:endParaRPr lang="cs-CZ" sz="12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200" dirty="0" smtClean="0"/>
              <a:t>náklady/výdaje </a:t>
            </a:r>
            <a:r>
              <a:rPr lang="cs-CZ" sz="1200" dirty="0"/>
              <a:t>na příspěvky poskytnuté třetími stranami, které nebyly využívány v prostorách </a:t>
            </a:r>
            <a:r>
              <a:rPr lang="cs-CZ" sz="1200" dirty="0" smtClean="0"/>
              <a:t>příjemce.</a:t>
            </a:r>
            <a:endParaRPr lang="cs-CZ" sz="12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12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1" y="404664"/>
            <a:ext cx="4825669" cy="1152128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1116174"/>
            <a:ext cx="6840760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Způsobilé náklady projektu – nepřímé náklady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479388"/>
            <a:ext cx="2164266" cy="10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5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488832" cy="4318992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Cestovní náhrady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200" dirty="0" smtClean="0"/>
              <a:t>Cestovními náhradami se rozumí:</a:t>
            </a:r>
          </a:p>
          <a:p>
            <a:pPr algn="just">
              <a:lnSpc>
                <a:spcPct val="150000"/>
              </a:lnSpc>
            </a:pPr>
            <a:r>
              <a:rPr lang="cs-CZ" sz="1200" dirty="0" smtClean="0"/>
              <a:t>jízdní </a:t>
            </a:r>
            <a:r>
              <a:rPr lang="cs-CZ" sz="1200" dirty="0"/>
              <a:t>náklady/výdaje – tj. náklady/výdaje na cestu, které v případě zahraniční cesty zahrnují náklady na dopravu v zemi pobytu a nutné vedlejší náklady/výdaje, za které se považují poplatky za vstup na letiště, vízové poplatky, pojistné za pojištění léčebných výloh a </a:t>
            </a:r>
            <a:r>
              <a:rPr lang="cs-CZ" sz="1200" dirty="0" smtClean="0"/>
              <a:t>další;</a:t>
            </a:r>
          </a:p>
          <a:p>
            <a:pPr algn="just">
              <a:lnSpc>
                <a:spcPct val="150000"/>
              </a:lnSpc>
            </a:pPr>
            <a:r>
              <a:rPr lang="cs-CZ" sz="1200" dirty="0" smtClean="0"/>
              <a:t>náklady/výdaje </a:t>
            </a:r>
            <a:r>
              <a:rPr lang="cs-CZ" sz="1200" dirty="0"/>
              <a:t>na </a:t>
            </a:r>
            <a:r>
              <a:rPr lang="cs-CZ" sz="1200" dirty="0" smtClean="0"/>
              <a:t>ubytování;</a:t>
            </a:r>
          </a:p>
          <a:p>
            <a:pPr algn="just">
              <a:lnSpc>
                <a:spcPct val="150000"/>
              </a:lnSpc>
            </a:pPr>
            <a:r>
              <a:rPr lang="cs-CZ" sz="1200" dirty="0" smtClean="0"/>
              <a:t>stravné </a:t>
            </a:r>
            <a:r>
              <a:rPr lang="cs-CZ" sz="1200" dirty="0"/>
              <a:t>(zahrnující kapesné</a:t>
            </a:r>
            <a:r>
              <a:rPr lang="cs-CZ" sz="1200" dirty="0" smtClean="0"/>
              <a:t>);</a:t>
            </a:r>
          </a:p>
          <a:p>
            <a:pPr algn="just">
              <a:lnSpc>
                <a:spcPct val="150000"/>
              </a:lnSpc>
            </a:pPr>
            <a:r>
              <a:rPr lang="cs-CZ" sz="1200" dirty="0" smtClean="0"/>
              <a:t>ostatní </a:t>
            </a:r>
            <a:r>
              <a:rPr lang="cs-CZ" sz="1200" dirty="0"/>
              <a:t>náklady/výdaje.</a:t>
            </a:r>
          </a:p>
          <a:p>
            <a:pPr marL="0" indent="0" algn="l">
              <a:lnSpc>
                <a:spcPct val="150000"/>
              </a:lnSpc>
              <a:buNone/>
            </a:pPr>
            <a:endParaRPr lang="cs-CZ" sz="1200" dirty="0" smtClean="0"/>
          </a:p>
          <a:p>
            <a:pPr marL="0" indent="0" algn="l">
              <a:lnSpc>
                <a:spcPct val="150000"/>
              </a:lnSpc>
              <a:buNone/>
            </a:pPr>
            <a:endParaRPr lang="cs-CZ" sz="12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200" i="1" dirty="0"/>
              <a:t>Způsobilými náklady/výdaji v rámci cestovních náhrad jsou také další úhrady nákladů/výdajů přímo souvisejících s pracovní cestou. Může jít např. o poplatky za parkovné, dálniční poplatek (v přiměřené výši vzhledem k délce pracovní cesty), poplatky za úschovu zavazadel, v případě zahraničních cest náklady/výdaje na cestovní připojištění apod.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2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1" y="404664"/>
            <a:ext cx="4825669" cy="1152128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1116174"/>
            <a:ext cx="6840760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Způsobilé náklady projektu - cestovné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31002"/>
            <a:ext cx="1227813" cy="6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6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488832" cy="431899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Nezpůsobilé náklady projektu</a:t>
            </a:r>
            <a:endParaRPr lang="cs-CZ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500" u="sng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200" u="sng" dirty="0" smtClean="0"/>
              <a:t>Způsobilými náklady například nejsou:</a:t>
            </a:r>
          </a:p>
          <a:p>
            <a:pPr algn="just"/>
            <a:r>
              <a:rPr lang="cs-CZ" sz="1200" dirty="0" smtClean="0"/>
              <a:t>úroky </a:t>
            </a:r>
            <a:r>
              <a:rPr lang="cs-CZ" sz="1200" dirty="0"/>
              <a:t>z úvěrů;</a:t>
            </a:r>
          </a:p>
          <a:p>
            <a:pPr algn="just"/>
            <a:r>
              <a:rPr lang="cs-CZ" sz="1200" dirty="0" smtClean="0"/>
              <a:t>debetní </a:t>
            </a:r>
            <a:r>
              <a:rPr lang="cs-CZ" sz="1200" dirty="0"/>
              <a:t>úroky;</a:t>
            </a:r>
          </a:p>
          <a:p>
            <a:pPr algn="just"/>
            <a:r>
              <a:rPr lang="cs-CZ" sz="1200" dirty="0" smtClean="0"/>
              <a:t>pokuty</a:t>
            </a:r>
            <a:r>
              <a:rPr lang="cs-CZ" sz="1200" dirty="0"/>
              <a:t>, penále, finanční tresty;</a:t>
            </a:r>
          </a:p>
          <a:p>
            <a:pPr algn="just"/>
            <a:r>
              <a:rPr lang="cs-CZ" sz="1200" dirty="0" smtClean="0"/>
              <a:t>rezervy </a:t>
            </a:r>
            <a:r>
              <a:rPr lang="cs-CZ" sz="1200" dirty="0"/>
              <a:t>na možné budoucí ztráty a dluhy;</a:t>
            </a:r>
          </a:p>
          <a:p>
            <a:pPr algn="just"/>
            <a:r>
              <a:rPr lang="cs-CZ" sz="1200" dirty="0" smtClean="0"/>
              <a:t>nedobytné </a:t>
            </a:r>
            <a:r>
              <a:rPr lang="cs-CZ" sz="1200" dirty="0"/>
              <a:t>pohledávky;</a:t>
            </a:r>
          </a:p>
          <a:p>
            <a:pPr algn="just"/>
            <a:r>
              <a:rPr lang="cs-CZ" sz="1200" dirty="0" smtClean="0"/>
              <a:t>správní </a:t>
            </a:r>
            <a:r>
              <a:rPr lang="cs-CZ" sz="1200" dirty="0"/>
              <a:t>poplatky (výpis z katastru nemovitostí, výpis z obchodního rejstříku apod.);</a:t>
            </a:r>
          </a:p>
          <a:p>
            <a:pPr algn="just"/>
            <a:r>
              <a:rPr lang="cs-CZ" sz="1200" dirty="0" smtClean="0"/>
              <a:t>daň </a:t>
            </a:r>
            <a:r>
              <a:rPr lang="cs-CZ" sz="1200" dirty="0"/>
              <a:t>z přidané hodnoty s nárokem na odpočet daně nebo vrácení;</a:t>
            </a:r>
          </a:p>
          <a:p>
            <a:pPr algn="just"/>
            <a:r>
              <a:rPr lang="cs-CZ" sz="1200" dirty="0" smtClean="0"/>
              <a:t>náklady </a:t>
            </a:r>
            <a:r>
              <a:rPr lang="cs-CZ" sz="1200" dirty="0"/>
              <a:t>na právní spory;</a:t>
            </a:r>
          </a:p>
          <a:p>
            <a:pPr algn="just"/>
            <a:r>
              <a:rPr lang="cs-CZ" sz="1200" dirty="0" smtClean="0"/>
              <a:t>daně </a:t>
            </a:r>
            <a:r>
              <a:rPr lang="cs-CZ" sz="1200" dirty="0"/>
              <a:t>(silniční daň, daň z nemovitostí, daň darovací, daň dědická, apod.);</a:t>
            </a:r>
          </a:p>
          <a:p>
            <a:pPr algn="just"/>
            <a:r>
              <a:rPr lang="cs-CZ" sz="1200" dirty="0" smtClean="0"/>
              <a:t>ostatní </a:t>
            </a:r>
            <a:r>
              <a:rPr lang="cs-CZ" sz="1200" dirty="0"/>
              <a:t>sociální náklady na zaměstnance, ke kterým nejsou zaměstnavatelé povinni dle zvláštních právních předpisů (příspěvky na penzijní připojištění, životní pojištění, dary k životním jubileím, příspěvky na rekreaci apod.);</a:t>
            </a:r>
          </a:p>
          <a:p>
            <a:pPr algn="just"/>
            <a:r>
              <a:rPr lang="cs-CZ" sz="1200" dirty="0"/>
              <a:t>c</a:t>
            </a:r>
            <a:r>
              <a:rPr lang="cs-CZ" sz="1200" dirty="0" smtClean="0"/>
              <a:t>lo;</a:t>
            </a:r>
            <a:endParaRPr lang="cs-CZ" sz="1200" dirty="0"/>
          </a:p>
          <a:p>
            <a:pPr algn="just"/>
            <a:r>
              <a:rPr lang="cs-CZ" sz="1200" dirty="0" smtClean="0"/>
              <a:t>náklady</a:t>
            </a:r>
            <a:r>
              <a:rPr lang="cs-CZ" sz="1200" dirty="0"/>
              <a:t>, které byly nebo budou nárokovány jako způsobilé v rámci jiných dotačních programů.</a:t>
            </a:r>
          </a:p>
          <a:p>
            <a:pPr algn="l">
              <a:lnSpc>
                <a:spcPct val="150000"/>
              </a:lnSpc>
            </a:pPr>
            <a:endParaRPr lang="cs-CZ" sz="14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1" y="404664"/>
            <a:ext cx="4825669" cy="1152128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2555776" y="1116174"/>
            <a:ext cx="5544616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Nezpůsobilé náklady projektu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479388"/>
            <a:ext cx="2164266" cy="10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1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844824"/>
            <a:ext cx="7488832" cy="417497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INTER-EXCELLENCE (IE):</a:t>
            </a:r>
          </a:p>
          <a:p>
            <a:pPr algn="just">
              <a:lnSpc>
                <a:spcPct val="150000"/>
              </a:lnSpc>
            </a:pPr>
            <a:r>
              <a:rPr lang="cs-CZ" dirty="0" smtClean="0"/>
              <a:t>nahrazuje dosavadní programy mezinárodní spolupráce ve výzkumu a vývoji: </a:t>
            </a:r>
            <a:r>
              <a:rPr lang="cs-CZ" i="1" dirty="0" smtClean="0"/>
              <a:t>INGO II, EUPRO II, COST CZ, EUREKA CZ, KONTAKT II, GESHER/MOST;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200" i="1" dirty="0"/>
          </a:p>
          <a:p>
            <a:pPr algn="just">
              <a:lnSpc>
                <a:spcPct val="150000"/>
              </a:lnSpc>
            </a:pPr>
            <a:r>
              <a:rPr lang="cs-CZ" dirty="0"/>
              <a:t>p</a:t>
            </a:r>
            <a:r>
              <a:rPr lang="cs-CZ" dirty="0" smtClean="0"/>
              <a:t>latnost těchto programů končí v letech </a:t>
            </a:r>
            <a:r>
              <a:rPr lang="cs-CZ" b="1" dirty="0" smtClean="0"/>
              <a:t>2016 – 2017</a:t>
            </a:r>
            <a:r>
              <a:rPr lang="cs-CZ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1" y="404664"/>
            <a:ext cx="4825669" cy="11521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73" y="5301208"/>
            <a:ext cx="1874475" cy="936104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932040" y="1116174"/>
            <a:ext cx="3168352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Historické souvislosti 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04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846312"/>
            <a:ext cx="7488832" cy="417497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cs-CZ" b="1" u="sng" dirty="0" smtClean="0"/>
          </a:p>
          <a:p>
            <a:pPr marL="0" indent="0">
              <a:lnSpc>
                <a:spcPct val="150000"/>
              </a:lnSpc>
              <a:buNone/>
            </a:pPr>
            <a:endParaRPr lang="cs-CZ" b="1" u="sng" dirty="0" smtClean="0"/>
          </a:p>
          <a:p>
            <a:pPr marL="0" indent="0">
              <a:lnSpc>
                <a:spcPct val="150000"/>
              </a:lnSpc>
              <a:buNone/>
            </a:pPr>
            <a:endParaRPr lang="cs-CZ" sz="1400" b="1" u="sng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3200" b="1" u="sng" dirty="0" smtClean="0"/>
              <a:t>Kritéria hodnocení dle cílů programu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1" y="404664"/>
            <a:ext cx="4825669" cy="11521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33" y="512676"/>
            <a:ext cx="1874475" cy="9361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97" y="4523201"/>
            <a:ext cx="2438405" cy="5852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98165"/>
            <a:ext cx="2438405" cy="58216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19" y="4437112"/>
            <a:ext cx="2438405" cy="58216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9" y="2325439"/>
            <a:ext cx="2438405" cy="58521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98" y="2328487"/>
            <a:ext cx="2438405" cy="58216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19" y="2378130"/>
            <a:ext cx="2438405" cy="5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8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488832" cy="4318992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cs-CZ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Kritéria hodnocení</a:t>
            </a:r>
          </a:p>
          <a:p>
            <a:pPr algn="l">
              <a:lnSpc>
                <a:spcPct val="150000"/>
              </a:lnSpc>
            </a:pPr>
            <a:r>
              <a:rPr lang="cs-CZ" sz="1050" b="1" dirty="0" smtClean="0"/>
              <a:t>Vědecko-výzkumná </a:t>
            </a:r>
            <a:r>
              <a:rPr lang="cs-CZ" sz="1050" b="1" dirty="0"/>
              <a:t>kvalita návrhu projektu </a:t>
            </a:r>
            <a:endParaRPr lang="cs-CZ" sz="1050" dirty="0"/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050" dirty="0" smtClean="0"/>
              <a:t>inovativnost </a:t>
            </a:r>
            <a:r>
              <a:rPr lang="cs-CZ" sz="1050" dirty="0"/>
              <a:t>návrhu </a:t>
            </a:r>
            <a:r>
              <a:rPr lang="cs-CZ" sz="1050" dirty="0" smtClean="0"/>
              <a:t>projektu</a:t>
            </a: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050" dirty="0" smtClean="0"/>
              <a:t>metoda </a:t>
            </a:r>
            <a:r>
              <a:rPr lang="cs-CZ" sz="1050" dirty="0"/>
              <a:t>a strategie </a:t>
            </a:r>
            <a:r>
              <a:rPr lang="cs-CZ" sz="1050" dirty="0" smtClean="0"/>
              <a:t>řešení</a:t>
            </a: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050" dirty="0" smtClean="0"/>
              <a:t>míra </a:t>
            </a:r>
            <a:r>
              <a:rPr lang="cs-CZ" sz="1050" dirty="0"/>
              <a:t>zapojení zahraničního </a:t>
            </a:r>
            <a:r>
              <a:rPr lang="cs-CZ" sz="1050" dirty="0" smtClean="0"/>
              <a:t>partnera</a:t>
            </a:r>
            <a:r>
              <a:rPr lang="cs-CZ" sz="1050" dirty="0"/>
              <a:t> </a:t>
            </a:r>
          </a:p>
          <a:p>
            <a:pPr marL="355600" lvl="1" indent="-355600" algn="l">
              <a:lnSpc>
                <a:spcPct val="150000"/>
              </a:lnSpc>
            </a:pPr>
            <a:endParaRPr lang="cs-CZ" sz="300" b="1" dirty="0" smtClean="0"/>
          </a:p>
          <a:p>
            <a:pPr marL="355600" lvl="1" indent="-355600" algn="l">
              <a:lnSpc>
                <a:spcPct val="150000"/>
              </a:lnSpc>
            </a:pPr>
            <a:r>
              <a:rPr lang="cs-CZ" sz="1050" b="1" dirty="0" smtClean="0"/>
              <a:t>Přínosy </a:t>
            </a:r>
            <a:r>
              <a:rPr lang="cs-CZ" sz="1050" b="1" dirty="0"/>
              <a:t>návrhu </a:t>
            </a:r>
            <a:r>
              <a:rPr lang="cs-CZ" sz="1050" b="1" dirty="0" smtClean="0"/>
              <a:t>projektu</a:t>
            </a:r>
            <a:endParaRPr lang="cs-CZ" sz="1050" dirty="0"/>
          </a:p>
          <a:p>
            <a:pPr marL="804863" lvl="2" indent="-3556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050" dirty="0" smtClean="0"/>
              <a:t>vědecké</a:t>
            </a:r>
            <a:r>
              <a:rPr lang="cs-CZ" sz="1050" dirty="0"/>
              <a:t>, technické nebo </a:t>
            </a:r>
            <a:r>
              <a:rPr lang="cs-CZ" sz="1050" dirty="0" err="1"/>
              <a:t>socio</a:t>
            </a:r>
            <a:r>
              <a:rPr lang="cs-CZ" sz="1050" dirty="0"/>
              <a:t>-ekonomické přínosy řešení </a:t>
            </a:r>
            <a:r>
              <a:rPr lang="cs-CZ" sz="1050" dirty="0" smtClean="0"/>
              <a:t>projektu</a:t>
            </a:r>
          </a:p>
          <a:p>
            <a:pPr marL="804863" lvl="2" indent="-3556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050" dirty="0" smtClean="0"/>
              <a:t>očekávané </a:t>
            </a:r>
            <a:r>
              <a:rPr lang="cs-CZ" sz="1050" dirty="0"/>
              <a:t>krátkodobé </a:t>
            </a:r>
            <a:r>
              <a:rPr lang="cs-CZ" sz="1050" dirty="0" smtClean="0"/>
              <a:t>přínosy</a:t>
            </a:r>
          </a:p>
          <a:p>
            <a:pPr marL="804863" lvl="2" indent="-3556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050" dirty="0" smtClean="0"/>
              <a:t>očekávané </a:t>
            </a:r>
            <a:r>
              <a:rPr lang="cs-CZ" sz="1050" dirty="0"/>
              <a:t>dlouhodobé </a:t>
            </a:r>
            <a:r>
              <a:rPr lang="cs-CZ" sz="1050" dirty="0" smtClean="0"/>
              <a:t>přínosy</a:t>
            </a:r>
          </a:p>
          <a:p>
            <a:pPr marL="804863" lvl="2" indent="-3556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050" dirty="0" smtClean="0"/>
              <a:t>opatření </a:t>
            </a:r>
            <a:r>
              <a:rPr lang="cs-CZ" sz="1050" dirty="0"/>
              <a:t>k maximalizaci </a:t>
            </a:r>
            <a:r>
              <a:rPr lang="cs-CZ" sz="1050" dirty="0" smtClean="0"/>
              <a:t>přínosů</a:t>
            </a:r>
          </a:p>
          <a:p>
            <a:pPr marL="285750" lvl="2" indent="-285750" algn="l">
              <a:lnSpc>
                <a:spcPct val="150000"/>
              </a:lnSpc>
            </a:pPr>
            <a:endParaRPr lang="cs-CZ" sz="300" b="1" dirty="0" smtClean="0"/>
          </a:p>
          <a:p>
            <a:pPr marL="285750" lvl="2" indent="-285750" algn="l">
              <a:lnSpc>
                <a:spcPct val="150000"/>
              </a:lnSpc>
            </a:pPr>
            <a:r>
              <a:rPr lang="cs-CZ" sz="1050" b="1" dirty="0" smtClean="0"/>
              <a:t>Podmínky </a:t>
            </a:r>
            <a:r>
              <a:rPr lang="cs-CZ" sz="1050" b="1" dirty="0"/>
              <a:t>realizace </a:t>
            </a:r>
            <a:r>
              <a:rPr lang="cs-CZ" sz="1050" b="1" dirty="0" smtClean="0"/>
              <a:t>projektu</a:t>
            </a:r>
            <a:endParaRPr lang="cs-CZ" sz="1050" dirty="0"/>
          </a:p>
          <a:p>
            <a:pPr marL="742950" lvl="3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050" dirty="0" smtClean="0"/>
              <a:t>připravenost</a:t>
            </a:r>
            <a:r>
              <a:rPr lang="cs-CZ" sz="1050" dirty="0"/>
              <a:t>, efektivita a proveditelnost harmonogramu </a:t>
            </a:r>
            <a:r>
              <a:rPr lang="cs-CZ" sz="1050" dirty="0" smtClean="0"/>
              <a:t>řešení</a:t>
            </a:r>
          </a:p>
          <a:p>
            <a:pPr marL="742950" lvl="3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050" dirty="0" smtClean="0"/>
              <a:t>kompetence </a:t>
            </a:r>
            <a:r>
              <a:rPr lang="cs-CZ" sz="1050" dirty="0"/>
              <a:t>a odbornost řešitelského </a:t>
            </a:r>
            <a:r>
              <a:rPr lang="cs-CZ" sz="1050" dirty="0" smtClean="0"/>
              <a:t>týmu</a:t>
            </a:r>
          </a:p>
          <a:p>
            <a:pPr marL="742950" lvl="3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050" dirty="0" smtClean="0"/>
              <a:t>finanční </a:t>
            </a:r>
            <a:r>
              <a:rPr lang="cs-CZ" sz="1050" dirty="0"/>
              <a:t>zabezpečení z hlediska výše, struktury a časového rozložení a z hlediska efektivního využití poskytnuté </a:t>
            </a:r>
            <a:r>
              <a:rPr lang="cs-CZ" sz="1050" dirty="0" smtClean="0"/>
              <a:t>podpory</a:t>
            </a:r>
          </a:p>
          <a:p>
            <a:pPr marL="742950" lvl="3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050" dirty="0" smtClean="0"/>
              <a:t>přiměřenost </a:t>
            </a:r>
            <a:r>
              <a:rPr lang="cs-CZ" sz="1050" dirty="0"/>
              <a:t>rizik</a:t>
            </a:r>
          </a:p>
          <a:p>
            <a:pPr marL="0" indent="0" algn="l">
              <a:lnSpc>
                <a:spcPct val="150000"/>
              </a:lnSpc>
              <a:buNone/>
            </a:pPr>
            <a:endParaRPr lang="cs-CZ" sz="1400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1116174"/>
            <a:ext cx="7128792" cy="477366"/>
          </a:xfrm>
        </p:spPr>
        <p:txBody>
          <a:bodyPr/>
          <a:lstStyle/>
          <a:p>
            <a:pPr algn="r"/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Kritéria hodnocení cíle 1, podprogramů ACTION, COST, TRANSFER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787427"/>
            <a:ext cx="1360209" cy="6792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0938"/>
            <a:ext cx="2438405" cy="58521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00" y="478198"/>
            <a:ext cx="2438405" cy="58216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26" y="478198"/>
            <a:ext cx="2438405" cy="5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9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488832" cy="4318992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Kritéria hodnocení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Kvalita návrhu projektu</a:t>
            </a:r>
            <a:endParaRPr lang="cs-CZ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000" dirty="0">
                <a:ea typeface="Batang" panose="02030600000101010101" pitchFamily="18" charset="-127"/>
                <a:cs typeface="Times New Roman" panose="02020603050405020304" pitchFamily="18" charset="0"/>
              </a:rPr>
              <a:t>posouzení kvality podpůrných služeb pro rozvoj mezinárodní spolupráce ve výzkumu a vývoji a pro aktivní zapojení České republiky do aktivit v ERA (Evropském výzkumném prostoru)  a dalších multilaterálních </a:t>
            </a:r>
            <a:r>
              <a:rPr lang="cs-CZ" sz="1000" dirty="0" smtClean="0">
                <a:ea typeface="Batang" panose="02030600000101010101" pitchFamily="18" charset="-127"/>
                <a:cs typeface="Times New Roman" panose="02020603050405020304" pitchFamily="18" charset="0"/>
              </a:rPr>
              <a:t>aktivit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000" dirty="0" smtClean="0">
                <a:ea typeface="Batang" panose="02030600000101010101" pitchFamily="18" charset="-127"/>
                <a:cs typeface="Times New Roman" panose="02020603050405020304" pitchFamily="18" charset="0"/>
              </a:rPr>
              <a:t>posouzení </a:t>
            </a:r>
            <a:r>
              <a:rPr lang="cs-CZ" sz="1000" dirty="0">
                <a:ea typeface="Batang" panose="02030600000101010101" pitchFamily="18" charset="-127"/>
                <a:cs typeface="Times New Roman" panose="02020603050405020304" pitchFamily="18" charset="0"/>
              </a:rPr>
              <a:t>kvality informační, poradenské a konzultační sítě na zprostředkování informací o příležitostech pro zapojení do programů mezinárodní </a:t>
            </a:r>
            <a:r>
              <a:rPr lang="cs-CZ" sz="1000" dirty="0" smtClean="0">
                <a:ea typeface="Batang" panose="02030600000101010101" pitchFamily="18" charset="-127"/>
                <a:cs typeface="Times New Roman" panose="02020603050405020304" pitchFamily="18" charset="0"/>
              </a:rPr>
              <a:t>spolupráce</a:t>
            </a:r>
            <a:endParaRPr lang="cs-CZ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180" algn="just">
              <a:lnSpc>
                <a:spcPct val="115000"/>
              </a:lnSpc>
              <a:spcAft>
                <a:spcPts val="0"/>
              </a:spcAft>
            </a:pPr>
            <a:r>
              <a:rPr lang="cs-CZ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Přínosy návrhu projektu</a:t>
            </a:r>
            <a:endParaRPr lang="cs-CZ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900" dirty="0">
                <a:ea typeface="Batang" panose="02030600000101010101" pitchFamily="18" charset="-127"/>
                <a:cs typeface="Times New Roman" panose="02020603050405020304" pitchFamily="18" charset="0"/>
              </a:rPr>
              <a:t>očekávaný přínos v dlouhodobém </a:t>
            </a:r>
            <a:r>
              <a:rPr lang="cs-CZ" sz="900" dirty="0" smtClean="0">
                <a:ea typeface="Batang" panose="02030600000101010101" pitchFamily="18" charset="-127"/>
                <a:cs typeface="Times New Roman" panose="02020603050405020304" pitchFamily="18" charset="0"/>
              </a:rPr>
              <a:t>horizontu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000" dirty="0" smtClean="0">
                <a:ea typeface="Batang" panose="02030600000101010101" pitchFamily="18" charset="-127"/>
                <a:cs typeface="Times New Roman" panose="02020603050405020304" pitchFamily="18" charset="0"/>
              </a:rPr>
              <a:t>přínos </a:t>
            </a:r>
            <a:r>
              <a:rPr lang="cs-CZ" sz="1000" dirty="0">
                <a:ea typeface="Batang" panose="02030600000101010101" pitchFamily="18" charset="-127"/>
                <a:cs typeface="Times New Roman" panose="02020603050405020304" pitchFamily="18" charset="0"/>
              </a:rPr>
              <a:t>aktivity ve vztahu k mezinárodnímu programu/ aktivitě výzkumu a vývoje </a:t>
            </a:r>
            <a:endParaRPr lang="cs-CZ" sz="1000" dirty="0" smtClean="0"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000" dirty="0" smtClean="0">
                <a:ea typeface="Batang" panose="02030600000101010101" pitchFamily="18" charset="-127"/>
                <a:cs typeface="Times New Roman" panose="02020603050405020304" pitchFamily="18" charset="0"/>
              </a:rPr>
              <a:t>přínos </a:t>
            </a:r>
            <a:r>
              <a:rPr lang="cs-CZ" sz="1000" dirty="0">
                <a:ea typeface="Batang" panose="02030600000101010101" pitchFamily="18" charset="-127"/>
                <a:cs typeface="Times New Roman" panose="02020603050405020304" pitchFamily="18" charset="0"/>
              </a:rPr>
              <a:t>aktivity pro českou vědeckou </a:t>
            </a:r>
            <a:r>
              <a:rPr lang="cs-CZ" sz="1000" dirty="0" smtClean="0">
                <a:ea typeface="Batang" panose="02030600000101010101" pitchFamily="18" charset="-127"/>
                <a:cs typeface="Times New Roman" panose="02020603050405020304" pitchFamily="18" charset="0"/>
              </a:rPr>
              <a:t>obec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000" dirty="0" smtClean="0">
                <a:ea typeface="Batang" panose="02030600000101010101" pitchFamily="18" charset="-127"/>
                <a:cs typeface="Times New Roman" panose="02020603050405020304" pitchFamily="18" charset="0"/>
              </a:rPr>
              <a:t>očekávaný </a:t>
            </a:r>
            <a:r>
              <a:rPr lang="cs-CZ" sz="1000" dirty="0">
                <a:ea typeface="Batang" panose="02030600000101010101" pitchFamily="18" charset="-127"/>
                <a:cs typeface="Times New Roman" panose="02020603050405020304" pitchFamily="18" charset="0"/>
              </a:rPr>
              <a:t>přínos v krátkodobém </a:t>
            </a:r>
            <a:r>
              <a:rPr lang="cs-CZ" sz="1000" dirty="0" smtClean="0">
                <a:ea typeface="Batang" panose="02030600000101010101" pitchFamily="18" charset="-127"/>
                <a:cs typeface="Times New Roman" panose="02020603050405020304" pitchFamily="18" charset="0"/>
              </a:rPr>
              <a:t>horizontu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000" dirty="0" smtClean="0">
                <a:ea typeface="Batang" panose="02030600000101010101" pitchFamily="18" charset="-127"/>
                <a:cs typeface="Times New Roman" panose="02020603050405020304" pitchFamily="18" charset="0"/>
              </a:rPr>
              <a:t>transfer informací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000" dirty="0" smtClean="0">
                <a:ea typeface="Batang" panose="02030600000101010101" pitchFamily="18" charset="-127"/>
                <a:cs typeface="Times New Roman" panose="02020603050405020304" pitchFamily="18" charset="0"/>
              </a:rPr>
              <a:t>potenciál </a:t>
            </a:r>
            <a:r>
              <a:rPr lang="cs-CZ" sz="1000" dirty="0">
                <a:ea typeface="Batang" panose="02030600000101010101" pitchFamily="18" charset="-127"/>
                <a:cs typeface="Times New Roman" panose="02020603050405020304" pitchFamily="18" charset="0"/>
              </a:rPr>
              <a:t>vyššího zapojení do mezinárodních programů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cs-CZ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180" algn="just">
              <a:lnSpc>
                <a:spcPct val="115000"/>
              </a:lnSpc>
              <a:spcAft>
                <a:spcPts val="0"/>
              </a:spcAft>
            </a:pPr>
            <a:r>
              <a:rPr lang="cs-CZ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Proveditelnost </a:t>
            </a:r>
            <a:r>
              <a:rPr lang="cs-CZ" sz="1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projektu</a:t>
            </a:r>
            <a:endParaRPr lang="cs-CZ" sz="1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000" dirty="0">
                <a:ea typeface="Batang" panose="02030600000101010101" pitchFamily="18" charset="-127"/>
                <a:cs typeface="Times New Roman" panose="02020603050405020304" pitchFamily="18" charset="0"/>
              </a:rPr>
              <a:t>kvalifikační předpoklady všech členů řešitelského </a:t>
            </a:r>
            <a:r>
              <a:rPr lang="cs-CZ" sz="1000" dirty="0" smtClean="0">
                <a:ea typeface="Batang" panose="02030600000101010101" pitchFamily="18" charset="-127"/>
                <a:cs typeface="Times New Roman" panose="02020603050405020304" pitchFamily="18" charset="0"/>
              </a:rPr>
              <a:t>týmu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000" dirty="0" smtClean="0">
                <a:ea typeface="Batang" panose="02030600000101010101" pitchFamily="18" charset="-127"/>
                <a:cs typeface="Times New Roman" panose="02020603050405020304" pitchFamily="18" charset="0"/>
              </a:rPr>
              <a:t>strategie </a:t>
            </a:r>
            <a:r>
              <a:rPr lang="cs-CZ" sz="1000" dirty="0">
                <a:ea typeface="Batang" panose="02030600000101010101" pitchFamily="18" charset="-127"/>
                <a:cs typeface="Times New Roman" panose="02020603050405020304" pitchFamily="18" charset="0"/>
              </a:rPr>
              <a:t>a metody řešení </a:t>
            </a:r>
            <a:r>
              <a:rPr lang="cs-CZ" sz="1000" dirty="0" smtClean="0">
                <a:ea typeface="Batang" panose="02030600000101010101" pitchFamily="18" charset="-127"/>
                <a:cs typeface="Times New Roman" panose="02020603050405020304" pitchFamily="18" charset="0"/>
              </a:rPr>
              <a:t>projektu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000" dirty="0" smtClean="0">
                <a:ea typeface="Batang" panose="02030600000101010101" pitchFamily="18" charset="-127"/>
                <a:cs typeface="Times New Roman" panose="02020603050405020304" pitchFamily="18" charset="0"/>
              </a:rPr>
              <a:t>časový harmonogram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000" dirty="0" smtClean="0">
                <a:ea typeface="Batang" panose="02030600000101010101" pitchFamily="18" charset="-127"/>
                <a:cs typeface="Times New Roman" panose="02020603050405020304" pitchFamily="18" charset="0"/>
              </a:rPr>
              <a:t>finanční </a:t>
            </a:r>
            <a:r>
              <a:rPr lang="cs-CZ" sz="1000" dirty="0">
                <a:ea typeface="Batang" panose="02030600000101010101" pitchFamily="18" charset="-127"/>
                <a:cs typeface="Times New Roman" panose="02020603050405020304" pitchFamily="18" charset="0"/>
              </a:rPr>
              <a:t>zabezpečení z hlediska výše, struktury, časového rozložení a efektivního využití poskytnuté </a:t>
            </a:r>
            <a:r>
              <a:rPr lang="cs-CZ" sz="1000" dirty="0" smtClean="0">
                <a:ea typeface="Batang" panose="02030600000101010101" pitchFamily="18" charset="-127"/>
                <a:cs typeface="Times New Roman" panose="02020603050405020304" pitchFamily="18" charset="0"/>
              </a:rPr>
              <a:t>podpory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000" dirty="0" smtClean="0">
                <a:ea typeface="Batang" panose="02030600000101010101" pitchFamily="18" charset="-127"/>
                <a:cs typeface="Times New Roman" panose="02020603050405020304" pitchFamily="18" charset="0"/>
              </a:rPr>
              <a:t>přiměřenost </a:t>
            </a:r>
            <a:r>
              <a:rPr lang="cs-CZ" sz="1000" dirty="0">
                <a:ea typeface="Batang" panose="02030600000101010101" pitchFamily="18" charset="-127"/>
                <a:cs typeface="Times New Roman" panose="02020603050405020304" pitchFamily="18" charset="0"/>
              </a:rPr>
              <a:t>rizik</a:t>
            </a:r>
            <a:endParaRPr lang="cs-CZ" sz="1400" dirty="0"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cs-CZ" sz="1400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1116174"/>
            <a:ext cx="7128792" cy="477366"/>
          </a:xfrm>
        </p:spPr>
        <p:txBody>
          <a:bodyPr/>
          <a:lstStyle/>
          <a:p>
            <a:pPr algn="r"/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Kritéria hodnocení cíle 2, podprogramů INFORM A VECTOR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084443"/>
            <a:ext cx="2164266" cy="108082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7323"/>
            <a:ext cx="2438405" cy="58521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87" y="471408"/>
            <a:ext cx="2438405" cy="5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2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488832" cy="4318992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Kritéria hodnocení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z</a:t>
            </a:r>
            <a:r>
              <a:rPr lang="cs-CZ" sz="1400" dirty="0" smtClean="0"/>
              <a:t>působ </a:t>
            </a:r>
            <a:r>
              <a:rPr lang="cs-CZ" sz="1400" dirty="0"/>
              <a:t>a postup hodnocení návrhů projektů vychází ze Zákona a metodiky </a:t>
            </a:r>
            <a:r>
              <a:rPr lang="cs-CZ" sz="1400" dirty="0" smtClean="0"/>
              <a:t>PAM;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k</a:t>
            </a:r>
            <a:r>
              <a:rPr lang="cs-CZ" sz="1400" dirty="0" smtClean="0"/>
              <a:t>e </a:t>
            </a:r>
            <a:r>
              <a:rPr lang="cs-CZ" sz="1400" dirty="0"/>
              <a:t>každému návrhu projektu jsou ustanoveni dva oponenti, kteří vypracují písemně oponentní posudek. </a:t>
            </a:r>
            <a:endParaRPr lang="cs-CZ" sz="1400" dirty="0" smtClean="0"/>
          </a:p>
          <a:p>
            <a:pPr algn="just">
              <a:lnSpc>
                <a:spcPct val="150000"/>
              </a:lnSpc>
            </a:pPr>
            <a:r>
              <a:rPr lang="cs-CZ" sz="1400" dirty="0"/>
              <a:t>p</a:t>
            </a:r>
            <a:r>
              <a:rPr lang="cs-CZ" sz="1400" dirty="0" smtClean="0"/>
              <a:t>osudek </a:t>
            </a:r>
            <a:r>
              <a:rPr lang="cs-CZ" sz="1400" dirty="0"/>
              <a:t>oponenta má formu formuláře, který obsahuje stupnici a slovní komentář k jednotlivým kritériím hodnocení a souhrnné vyjádření </a:t>
            </a:r>
            <a:r>
              <a:rPr lang="cs-CZ" sz="1400" dirty="0" smtClean="0"/>
              <a:t>oponenta</a:t>
            </a:r>
            <a:r>
              <a:rPr lang="cs-CZ" sz="1400" dirty="0"/>
              <a:t>;</a:t>
            </a:r>
            <a:endParaRPr lang="cs-CZ" sz="1400" dirty="0" smtClean="0"/>
          </a:p>
          <a:p>
            <a:pPr algn="just">
              <a:lnSpc>
                <a:spcPct val="150000"/>
              </a:lnSpc>
            </a:pPr>
            <a:r>
              <a:rPr lang="cs-CZ" sz="1400" dirty="0"/>
              <a:t>v</a:t>
            </a:r>
            <a:r>
              <a:rPr lang="cs-CZ" sz="1400" dirty="0" smtClean="0"/>
              <a:t>e </a:t>
            </a:r>
            <a:r>
              <a:rPr lang="cs-CZ" sz="1400" dirty="0"/>
              <a:t>věcech hodnocení návrhu projektu rozhoduje OPO, a to kolektivně na principu většinového veřejného hlasování v souladu se statutem a jednacím </a:t>
            </a:r>
            <a:r>
              <a:rPr lang="cs-CZ" sz="1400" dirty="0" smtClean="0"/>
              <a:t>řádem;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v</a:t>
            </a:r>
            <a:r>
              <a:rPr lang="cs-CZ" sz="1400" dirty="0" smtClean="0"/>
              <a:t>ýsledné </a:t>
            </a:r>
            <a:r>
              <a:rPr lang="cs-CZ" sz="1400" dirty="0"/>
              <a:t>pořadí projektů v Národním Green Listu schvaluje MŠMT.</a:t>
            </a:r>
          </a:p>
          <a:p>
            <a:pPr marL="0" indent="0" algn="l">
              <a:lnSpc>
                <a:spcPct val="150000"/>
              </a:lnSpc>
              <a:buNone/>
            </a:pPr>
            <a:endParaRPr lang="cs-CZ" sz="1400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2555776" y="1116174"/>
            <a:ext cx="5616624" cy="477366"/>
          </a:xfrm>
        </p:spPr>
        <p:txBody>
          <a:bodyPr/>
          <a:lstStyle/>
          <a:p>
            <a:pPr algn="r"/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Kritéria hodnocení cíle 3, podprogramu EUREKA (I)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825127" cy="1152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084443"/>
            <a:ext cx="2164266" cy="10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5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545" y="1700808"/>
            <a:ext cx="8139648" cy="431899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Kritéria hodnocení </a:t>
            </a:r>
            <a:r>
              <a:rPr lang="cs-CZ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900" dirty="0"/>
              <a:t>p</a:t>
            </a:r>
            <a:r>
              <a:rPr lang="cs-CZ" sz="900" dirty="0" smtClean="0"/>
              <a:t>ři </a:t>
            </a:r>
            <a:r>
              <a:rPr lang="cs-CZ" sz="900" dirty="0"/>
              <a:t>posuzování návrhů projektů jsou užita následující kritéria:</a:t>
            </a:r>
          </a:p>
          <a:p>
            <a:pPr algn="just">
              <a:lnSpc>
                <a:spcPct val="150000"/>
              </a:lnSpc>
            </a:pPr>
            <a:r>
              <a:rPr lang="cs-CZ" sz="900" u="sng" dirty="0" smtClean="0"/>
              <a:t>Získání </a:t>
            </a:r>
            <a:r>
              <a:rPr lang="cs-CZ" sz="900" u="sng" dirty="0"/>
              <a:t>statutu EUREKA </a:t>
            </a:r>
            <a:r>
              <a:rPr lang="cs-CZ" sz="900" dirty="0"/>
              <a:t>– nesplnění této podmínky (§ 17 odst. 3 zákona o podpoře   VaVaI) je návrh projektu vyřazen</a:t>
            </a:r>
          </a:p>
          <a:p>
            <a:pPr algn="just">
              <a:lnSpc>
                <a:spcPct val="150000"/>
              </a:lnSpc>
            </a:pPr>
            <a:r>
              <a:rPr lang="cs-CZ" sz="900" b="1" dirty="0" smtClean="0"/>
              <a:t>Základní </a:t>
            </a:r>
            <a:r>
              <a:rPr lang="cs-CZ" sz="900" b="1" dirty="0"/>
              <a:t>kritéria (váha – 5)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900" dirty="0" smtClean="0"/>
              <a:t>Finanční </a:t>
            </a:r>
            <a:r>
              <a:rPr lang="cs-CZ" sz="900" dirty="0"/>
              <a:t>způsobilost všech partnerů (1-10 </a:t>
            </a:r>
            <a:r>
              <a:rPr lang="cs-CZ" sz="900" dirty="0" smtClean="0"/>
              <a:t>bodů); Formální </a:t>
            </a:r>
            <a:r>
              <a:rPr lang="cs-CZ" sz="900" dirty="0"/>
              <a:t>souhlas mezi partnery (1-10 bodů)</a:t>
            </a:r>
          </a:p>
          <a:p>
            <a:pPr algn="just">
              <a:lnSpc>
                <a:spcPct val="150000"/>
              </a:lnSpc>
            </a:pPr>
            <a:r>
              <a:rPr lang="cs-CZ" sz="900" b="1" dirty="0" smtClean="0"/>
              <a:t>Základní </a:t>
            </a:r>
            <a:r>
              <a:rPr lang="cs-CZ" sz="900" b="1" dirty="0"/>
              <a:t>hodnocení (váha – 1,25)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900" dirty="0" smtClean="0"/>
              <a:t>Dobře </a:t>
            </a:r>
            <a:r>
              <a:rPr lang="cs-CZ" sz="900" dirty="0"/>
              <a:t>vyvážené partnerství (1-10 </a:t>
            </a:r>
            <a:r>
              <a:rPr lang="cs-CZ" sz="900" dirty="0" smtClean="0"/>
              <a:t>bodů); Přidaná </a:t>
            </a:r>
            <a:r>
              <a:rPr lang="cs-CZ" sz="900" dirty="0"/>
              <a:t>hodnota spolupráce partnerů (1-10 </a:t>
            </a:r>
            <a:r>
              <a:rPr lang="cs-CZ" sz="900" dirty="0" smtClean="0"/>
              <a:t>bodů); Technologická </a:t>
            </a:r>
            <a:r>
              <a:rPr lang="cs-CZ" sz="900" dirty="0"/>
              <a:t>kapacita všech partnerů (1-10 </a:t>
            </a:r>
            <a:r>
              <a:rPr lang="cs-CZ" sz="900" dirty="0" smtClean="0"/>
              <a:t>bodů); Manažerská </a:t>
            </a:r>
            <a:r>
              <a:rPr lang="cs-CZ" sz="900" dirty="0"/>
              <a:t>způsobilost všech partnerů (1-10 </a:t>
            </a:r>
            <a:r>
              <a:rPr lang="cs-CZ" sz="900" dirty="0" smtClean="0"/>
              <a:t>bodů)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900" dirty="0" smtClean="0"/>
              <a:t>Metodický </a:t>
            </a:r>
            <a:r>
              <a:rPr lang="cs-CZ" sz="900" dirty="0"/>
              <a:t>a plánovací postup (1-10 </a:t>
            </a:r>
            <a:r>
              <a:rPr lang="cs-CZ" sz="900" dirty="0" smtClean="0"/>
              <a:t>bodů); Rozhodující </a:t>
            </a:r>
            <a:r>
              <a:rPr lang="cs-CZ" sz="900" dirty="0"/>
              <a:t>etapy řešení a jejich náplň (1-10 </a:t>
            </a:r>
            <a:r>
              <a:rPr lang="cs-CZ" sz="900" dirty="0" smtClean="0"/>
              <a:t>bodů); Nákladová </a:t>
            </a:r>
            <a:r>
              <a:rPr lang="cs-CZ" sz="900" dirty="0"/>
              <a:t>a finanční struktura (1-10 </a:t>
            </a:r>
            <a:r>
              <a:rPr lang="cs-CZ" sz="900" dirty="0" smtClean="0"/>
              <a:t>bodů); Finanční </a:t>
            </a:r>
            <a:r>
              <a:rPr lang="cs-CZ" sz="900" dirty="0"/>
              <a:t>závazky jednotlivých partnerů (1-10 bodů)</a:t>
            </a:r>
          </a:p>
          <a:p>
            <a:pPr algn="just">
              <a:lnSpc>
                <a:spcPct val="150000"/>
              </a:lnSpc>
            </a:pPr>
            <a:r>
              <a:rPr lang="cs-CZ" sz="900" b="1" dirty="0" smtClean="0"/>
              <a:t>Technologie </a:t>
            </a:r>
            <a:r>
              <a:rPr lang="cs-CZ" sz="900" b="1" dirty="0"/>
              <a:t>a inovace (váha – </a:t>
            </a:r>
            <a:r>
              <a:rPr lang="cs-CZ" sz="900" b="1" dirty="0" smtClean="0"/>
              <a:t>2,5)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900" dirty="0" smtClean="0"/>
              <a:t>Stupeň </a:t>
            </a:r>
            <a:r>
              <a:rPr lang="cs-CZ" sz="900" dirty="0"/>
              <a:t>technologické vyspělosti rizika (1-10 </a:t>
            </a:r>
            <a:r>
              <a:rPr lang="cs-CZ" sz="900" dirty="0" smtClean="0"/>
              <a:t>bodů); Technologické </a:t>
            </a:r>
            <a:r>
              <a:rPr lang="cs-CZ" sz="900" dirty="0"/>
              <a:t>předpoklady (1-10 </a:t>
            </a:r>
            <a:r>
              <a:rPr lang="cs-CZ" sz="900" dirty="0" smtClean="0"/>
              <a:t>bodů); Řád </a:t>
            </a:r>
            <a:r>
              <a:rPr lang="cs-CZ" sz="900" dirty="0"/>
              <a:t>inovace (1-10 </a:t>
            </a:r>
            <a:r>
              <a:rPr lang="cs-CZ" sz="900" dirty="0" smtClean="0"/>
              <a:t>bodů); Geografický/oborový </a:t>
            </a:r>
            <a:r>
              <a:rPr lang="cs-CZ" sz="900" dirty="0"/>
              <a:t>dopad (1-10 </a:t>
            </a:r>
            <a:r>
              <a:rPr lang="cs-CZ" sz="900" dirty="0" smtClean="0"/>
              <a:t>bodů)</a:t>
            </a:r>
          </a:p>
          <a:p>
            <a:pPr algn="just">
              <a:lnSpc>
                <a:spcPct val="150000"/>
              </a:lnSpc>
            </a:pPr>
            <a:r>
              <a:rPr lang="cs-CZ" sz="900" b="1" dirty="0" smtClean="0"/>
              <a:t>Trh a konkurenceschopnost (váha – 2)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900" dirty="0" smtClean="0"/>
              <a:t>Velikost </a:t>
            </a:r>
            <a:r>
              <a:rPr lang="cs-CZ" sz="900" dirty="0"/>
              <a:t>trhu (1-10 </a:t>
            </a:r>
            <a:r>
              <a:rPr lang="cs-CZ" sz="900" dirty="0" smtClean="0"/>
              <a:t>bodů); Přístup </a:t>
            </a:r>
            <a:r>
              <a:rPr lang="cs-CZ" sz="900" dirty="0"/>
              <a:t>na trh a riziko (1-10 </a:t>
            </a:r>
            <a:r>
              <a:rPr lang="cs-CZ" sz="900" dirty="0" smtClean="0"/>
              <a:t>bodů); Návratnost </a:t>
            </a:r>
            <a:r>
              <a:rPr lang="cs-CZ" sz="900" dirty="0"/>
              <a:t>investic (1-10 </a:t>
            </a:r>
            <a:r>
              <a:rPr lang="cs-CZ" sz="900" dirty="0" smtClean="0"/>
              <a:t>bodů); Strategický </a:t>
            </a:r>
            <a:r>
              <a:rPr lang="cs-CZ" sz="900" dirty="0"/>
              <a:t>význam projektu (1-10 </a:t>
            </a:r>
            <a:r>
              <a:rPr lang="cs-CZ" sz="900" dirty="0" smtClean="0"/>
              <a:t>bodů); Zvyšující </a:t>
            </a:r>
            <a:r>
              <a:rPr lang="cs-CZ" sz="900" dirty="0"/>
              <a:t>se schopnost a viditelnost (1-10 bodů)</a:t>
            </a:r>
          </a:p>
          <a:p>
            <a:pPr algn="just">
              <a:lnSpc>
                <a:spcPct val="150000"/>
              </a:lnSpc>
            </a:pPr>
            <a:r>
              <a:rPr lang="cs-CZ" sz="900" u="sng" dirty="0" smtClean="0"/>
              <a:t>Obsah </a:t>
            </a:r>
            <a:r>
              <a:rPr lang="cs-CZ" sz="900" u="sng" dirty="0"/>
              <a:t>řešení projektu je v souladu s etickými pravidly rozhodnutí EP č. </a:t>
            </a:r>
            <a:r>
              <a:rPr lang="cs-CZ" sz="900" u="sng" dirty="0" smtClean="0"/>
              <a:t>1290/2013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900" dirty="0" smtClean="0"/>
              <a:t>ano/ne</a:t>
            </a:r>
            <a:endParaRPr lang="cs-CZ" sz="900" dirty="0"/>
          </a:p>
          <a:p>
            <a:pPr algn="just">
              <a:lnSpc>
                <a:spcPct val="150000"/>
              </a:lnSpc>
            </a:pPr>
            <a:r>
              <a:rPr lang="cs-CZ" sz="900" u="sng" dirty="0" smtClean="0"/>
              <a:t>Řešení </a:t>
            </a:r>
            <a:r>
              <a:rPr lang="cs-CZ" sz="900" u="sng" dirty="0"/>
              <a:t>projektu nemá negativní dopad na životní </a:t>
            </a:r>
            <a:r>
              <a:rPr lang="cs-CZ" sz="900" u="sng" dirty="0" smtClean="0"/>
              <a:t>prostředí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900" dirty="0" smtClean="0"/>
              <a:t>ano/ne</a:t>
            </a:r>
            <a:endParaRPr lang="cs-CZ" sz="900" dirty="0"/>
          </a:p>
          <a:p>
            <a:pPr marL="0" indent="0" algn="l">
              <a:lnSpc>
                <a:spcPct val="150000"/>
              </a:lnSpc>
              <a:buNone/>
            </a:pPr>
            <a:endParaRPr lang="cs-CZ" sz="1400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2555776" y="1116174"/>
            <a:ext cx="5688632" cy="477366"/>
          </a:xfrm>
        </p:spPr>
        <p:txBody>
          <a:bodyPr/>
          <a:lstStyle/>
          <a:p>
            <a:pPr algn="r"/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Kritéria hodnocení cíle 3, podprogramu EUREKA (II)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825127" cy="1152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088717"/>
            <a:ext cx="2164266" cy="10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9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488832" cy="4318992"/>
          </a:xfrm>
        </p:spPr>
        <p:txBody>
          <a:bodyPr numCol="2"/>
          <a:lstStyle/>
          <a:p>
            <a:pPr marL="0" indent="0" algn="l">
              <a:buNone/>
            </a:pPr>
            <a:r>
              <a:rPr lang="cs-CZ" sz="1100" u="sng" dirty="0" smtClean="0"/>
              <a:t>Ředitel Odboru strategických programů a projektů:</a:t>
            </a:r>
          </a:p>
          <a:p>
            <a:pPr marL="0" indent="0" algn="l">
              <a:buNone/>
            </a:pPr>
            <a:r>
              <a:rPr lang="cs-CZ" sz="1100" b="1" dirty="0" smtClean="0"/>
              <a:t>Ing</a:t>
            </a:r>
            <a:r>
              <a:rPr lang="cs-CZ" sz="1100" b="1" dirty="0"/>
              <a:t>. Jiří Burgstaller, DiS.</a:t>
            </a:r>
            <a:r>
              <a:rPr lang="cs-CZ" sz="1100" dirty="0"/>
              <a:t> </a:t>
            </a:r>
            <a:endParaRPr lang="cs-CZ" sz="1100" dirty="0" smtClean="0"/>
          </a:p>
          <a:p>
            <a:pPr marL="0" indent="0" algn="l">
              <a:buNone/>
            </a:pPr>
            <a:r>
              <a:rPr lang="cs-CZ" sz="1100" dirty="0" smtClean="0"/>
              <a:t>tel</a:t>
            </a:r>
            <a:r>
              <a:rPr lang="cs-CZ" sz="1100" dirty="0"/>
              <a:t>.: 234 815 </a:t>
            </a:r>
            <a:r>
              <a:rPr lang="cs-CZ" sz="1100" dirty="0" smtClean="0"/>
              <a:t>226</a:t>
            </a:r>
          </a:p>
          <a:p>
            <a:pPr marL="0" indent="0" algn="l">
              <a:buNone/>
            </a:pPr>
            <a:r>
              <a:rPr lang="cs-CZ" sz="1100" i="1" dirty="0" smtClean="0"/>
              <a:t>e-mail</a:t>
            </a:r>
            <a:r>
              <a:rPr lang="cs-CZ" sz="1100" i="1" dirty="0"/>
              <a:t>: jiri.burgstaller@msmt.cz</a:t>
            </a:r>
            <a:endParaRPr lang="cs-CZ" sz="1100" dirty="0"/>
          </a:p>
          <a:p>
            <a:pPr marL="0" indent="0" algn="l">
              <a:buNone/>
            </a:pPr>
            <a:endParaRPr lang="cs-CZ" sz="1100" b="1" dirty="0" smtClean="0"/>
          </a:p>
          <a:p>
            <a:pPr marL="0" indent="0" algn="l">
              <a:buNone/>
            </a:pPr>
            <a:r>
              <a:rPr lang="cs-CZ" sz="1100" b="1" u="sng" dirty="0" smtClean="0"/>
              <a:t>Podprogram ACTION</a:t>
            </a:r>
          </a:p>
          <a:p>
            <a:pPr marL="0" indent="0" algn="l">
              <a:buNone/>
            </a:pPr>
            <a:r>
              <a:rPr lang="pt-BR" sz="1100" b="1" dirty="0"/>
              <a:t>Maria Krausová, DiS. </a:t>
            </a:r>
          </a:p>
          <a:p>
            <a:pPr marL="0" indent="0" algn="l">
              <a:buNone/>
            </a:pPr>
            <a:r>
              <a:rPr lang="pt-BR" sz="1100" dirty="0"/>
              <a:t>tel.: 234 811 244</a:t>
            </a:r>
          </a:p>
          <a:p>
            <a:pPr marL="0" indent="0" algn="l">
              <a:buNone/>
            </a:pPr>
            <a:r>
              <a:rPr lang="pt-BR" sz="1100" i="1" dirty="0"/>
              <a:t>e-mail: maria.krausova@msmt.cz</a:t>
            </a:r>
          </a:p>
          <a:p>
            <a:pPr marL="0" indent="0" algn="l">
              <a:buNone/>
            </a:pPr>
            <a:endParaRPr lang="pt-BR" sz="500" dirty="0"/>
          </a:p>
          <a:p>
            <a:pPr marL="0" indent="0" algn="l">
              <a:buNone/>
            </a:pPr>
            <a:r>
              <a:rPr lang="pt-BR" sz="1100" b="1" dirty="0"/>
              <a:t>Ing. Jarmila Horská</a:t>
            </a:r>
          </a:p>
          <a:p>
            <a:pPr marL="0" indent="0" algn="l">
              <a:buNone/>
            </a:pPr>
            <a:r>
              <a:rPr lang="pt-BR" sz="1100" dirty="0"/>
              <a:t>tel.: 234 811 557</a:t>
            </a:r>
          </a:p>
          <a:p>
            <a:pPr marL="0" indent="0" algn="l">
              <a:buNone/>
            </a:pPr>
            <a:r>
              <a:rPr lang="pt-BR" sz="1100" i="1" dirty="0"/>
              <a:t>e-mail: jarmila.horska@msmt.cz</a:t>
            </a:r>
          </a:p>
          <a:p>
            <a:pPr marL="0" indent="0" algn="l">
              <a:buNone/>
            </a:pPr>
            <a:endParaRPr lang="cs-CZ" sz="1100" dirty="0" smtClean="0"/>
          </a:p>
          <a:p>
            <a:pPr marL="0" indent="0" algn="l">
              <a:buNone/>
            </a:pPr>
            <a:r>
              <a:rPr lang="cs-CZ" sz="1100" b="1" u="sng" dirty="0" smtClean="0"/>
              <a:t>Podprogram COST</a:t>
            </a:r>
          </a:p>
          <a:p>
            <a:pPr marL="0" indent="0" algn="l">
              <a:buNone/>
            </a:pPr>
            <a:r>
              <a:rPr lang="pt-BR" sz="1100" b="1" dirty="0"/>
              <a:t>RNDr. Josef Janda </a:t>
            </a:r>
          </a:p>
          <a:p>
            <a:pPr marL="0" indent="0" algn="l">
              <a:buNone/>
            </a:pPr>
            <a:r>
              <a:rPr lang="pt-BR" sz="1100" dirty="0"/>
              <a:t>tel.: 234 811 720</a:t>
            </a:r>
          </a:p>
          <a:p>
            <a:pPr marL="0" indent="0" algn="l">
              <a:buNone/>
            </a:pPr>
            <a:r>
              <a:rPr lang="pt-BR" sz="1100" i="1" dirty="0"/>
              <a:t>e-mail: josef.janda@msmt.cz</a:t>
            </a:r>
          </a:p>
          <a:p>
            <a:pPr marL="0" indent="0" algn="l">
              <a:buNone/>
            </a:pPr>
            <a:endParaRPr lang="pt-BR" sz="500" dirty="0"/>
          </a:p>
          <a:p>
            <a:pPr marL="0" indent="0" algn="l">
              <a:buNone/>
            </a:pPr>
            <a:r>
              <a:rPr lang="pt-BR" sz="1100" b="1" dirty="0"/>
              <a:t>RNDr. Jana Bystřická </a:t>
            </a:r>
          </a:p>
          <a:p>
            <a:pPr marL="0" indent="0" algn="l">
              <a:buNone/>
            </a:pPr>
            <a:r>
              <a:rPr lang="pt-BR" sz="1100" dirty="0"/>
              <a:t>tel.: 234 811 242</a:t>
            </a:r>
          </a:p>
          <a:p>
            <a:pPr marL="0" indent="0" algn="l">
              <a:buNone/>
            </a:pPr>
            <a:r>
              <a:rPr lang="pt-BR" sz="1100" i="1" dirty="0"/>
              <a:t>e-mail: jana.bystricka@msmt.cz</a:t>
            </a:r>
          </a:p>
          <a:p>
            <a:pPr marL="0" indent="0" algn="l">
              <a:buNone/>
            </a:pPr>
            <a:r>
              <a:rPr lang="cs-CZ" sz="1100" b="1" u="sng" dirty="0" smtClean="0"/>
              <a:t>Podprogram TRANSFER</a:t>
            </a:r>
          </a:p>
          <a:p>
            <a:pPr marL="0" indent="0" algn="l">
              <a:buNone/>
            </a:pPr>
            <a:r>
              <a:rPr lang="pt-BR" sz="1100" b="1" dirty="0"/>
              <a:t>Ing. David Kloz </a:t>
            </a:r>
          </a:p>
          <a:p>
            <a:pPr marL="0" indent="0" algn="l">
              <a:buNone/>
            </a:pPr>
            <a:r>
              <a:rPr lang="pt-BR" sz="1100" dirty="0"/>
              <a:t>tel.: 234 811 832</a:t>
            </a:r>
          </a:p>
          <a:p>
            <a:pPr marL="0" indent="0" algn="l">
              <a:buNone/>
            </a:pPr>
            <a:r>
              <a:rPr lang="pt-BR" sz="1100" i="1" dirty="0"/>
              <a:t>e-mail: david.kloz@msmt.cz</a:t>
            </a:r>
          </a:p>
          <a:p>
            <a:pPr marL="0" indent="0" algn="l">
              <a:buNone/>
            </a:pPr>
            <a:endParaRPr lang="cs-CZ" sz="500" dirty="0" smtClean="0"/>
          </a:p>
          <a:p>
            <a:pPr marL="0" indent="0" algn="l">
              <a:buNone/>
            </a:pPr>
            <a:r>
              <a:rPr lang="cs-CZ" sz="1100" b="1" u="sng" dirty="0" smtClean="0"/>
              <a:t>Podprogram INFORM</a:t>
            </a:r>
          </a:p>
          <a:p>
            <a:pPr marL="0" indent="0" algn="l">
              <a:buNone/>
            </a:pPr>
            <a:r>
              <a:rPr lang="pt-BR" sz="1100" b="1" dirty="0"/>
              <a:t>Ing. Jana Juřicová </a:t>
            </a:r>
          </a:p>
          <a:p>
            <a:pPr marL="0" indent="0" algn="l">
              <a:buNone/>
            </a:pPr>
            <a:r>
              <a:rPr lang="pt-BR" sz="1100" dirty="0"/>
              <a:t>tel.: 234 811 699</a:t>
            </a:r>
          </a:p>
          <a:p>
            <a:pPr marL="0" indent="0" algn="l">
              <a:buNone/>
            </a:pPr>
            <a:r>
              <a:rPr lang="pt-BR" sz="1100" i="1" dirty="0"/>
              <a:t>e-mail: jana.juricova@msmt.cz</a:t>
            </a:r>
          </a:p>
          <a:p>
            <a:pPr marL="0" indent="0" algn="l">
              <a:buNone/>
            </a:pPr>
            <a:endParaRPr lang="cs-CZ" sz="500" dirty="0" smtClean="0"/>
          </a:p>
          <a:p>
            <a:pPr marL="0" indent="0" algn="l">
              <a:buNone/>
            </a:pPr>
            <a:r>
              <a:rPr lang="cs-CZ" sz="1100" b="1" u="sng" dirty="0" smtClean="0"/>
              <a:t>Podprogram VECTOR</a:t>
            </a:r>
          </a:p>
          <a:p>
            <a:pPr marL="0" indent="0" algn="l">
              <a:buNone/>
            </a:pPr>
            <a:r>
              <a:rPr lang="pt-BR" sz="1100" b="1" dirty="0"/>
              <a:t>Ing. David Kloz </a:t>
            </a:r>
          </a:p>
          <a:p>
            <a:pPr marL="0" indent="0" algn="l">
              <a:buNone/>
            </a:pPr>
            <a:r>
              <a:rPr lang="pt-BR" sz="1100" dirty="0"/>
              <a:t>tel.: 234 811 832</a:t>
            </a:r>
          </a:p>
          <a:p>
            <a:pPr marL="0" indent="0" algn="l">
              <a:buNone/>
            </a:pPr>
            <a:r>
              <a:rPr lang="pt-BR" sz="1100" i="1" dirty="0"/>
              <a:t>e-mail: david.kloz@msmt.cz</a:t>
            </a:r>
          </a:p>
          <a:p>
            <a:pPr marL="0" indent="0" algn="l">
              <a:buNone/>
            </a:pPr>
            <a:endParaRPr lang="cs-CZ" sz="500" b="1" dirty="0" smtClean="0"/>
          </a:p>
          <a:p>
            <a:pPr marL="0" indent="0" algn="l">
              <a:buNone/>
            </a:pPr>
            <a:r>
              <a:rPr lang="cs-CZ" sz="1100" b="1" u="sng" dirty="0" smtClean="0"/>
              <a:t>Podprogram EUREKA</a:t>
            </a:r>
          </a:p>
          <a:p>
            <a:pPr marL="0" indent="0" algn="l">
              <a:buNone/>
            </a:pPr>
            <a:r>
              <a:rPr lang="cs-CZ" sz="1100" b="1" dirty="0"/>
              <a:t>Ing. Josef Martinec </a:t>
            </a:r>
          </a:p>
          <a:p>
            <a:pPr marL="0" indent="0" algn="l">
              <a:buNone/>
            </a:pPr>
            <a:r>
              <a:rPr lang="cs-CZ" sz="1100" dirty="0"/>
              <a:t>tel.: 234 811 512</a:t>
            </a:r>
          </a:p>
          <a:p>
            <a:pPr marL="0" indent="0" algn="l">
              <a:buNone/>
            </a:pPr>
            <a:r>
              <a:rPr lang="cs-CZ" sz="1100" i="1" dirty="0"/>
              <a:t>e-mail: josef.martinec@msmt.cz</a:t>
            </a:r>
          </a:p>
          <a:p>
            <a:pPr marL="0" indent="0" algn="l">
              <a:buNone/>
            </a:pPr>
            <a:endParaRPr lang="cs-CZ" sz="11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1" y="404664"/>
            <a:ext cx="4825669" cy="11521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58840"/>
            <a:ext cx="1296144" cy="647288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2771800" y="1116174"/>
            <a:ext cx="5328592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Kontakty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08920"/>
            <a:ext cx="1559642" cy="37431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430900"/>
            <a:ext cx="1568165" cy="37440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17638"/>
            <a:ext cx="1568166" cy="374400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08920"/>
            <a:ext cx="1560000" cy="37440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590800"/>
            <a:ext cx="1568166" cy="374400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430900"/>
            <a:ext cx="1568166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7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Děkujeme za pozornost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67000"/>
            <a:ext cx="8208912" cy="3352800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600" dirty="0" smtClean="0"/>
              <a:t>Dotazy…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2136"/>
            <a:ext cx="4825669" cy="11521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29640"/>
            <a:ext cx="1586095" cy="7920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04243"/>
            <a:ext cx="2250000" cy="54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59" y="2261160"/>
            <a:ext cx="2261776" cy="54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73" y="2904243"/>
            <a:ext cx="2261777" cy="54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57152"/>
            <a:ext cx="2250000" cy="54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58" y="4797152"/>
            <a:ext cx="2261777" cy="54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73" y="4257152"/>
            <a:ext cx="226177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844824"/>
            <a:ext cx="7488832" cy="417497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sz="1400" dirty="0" smtClean="0"/>
              <a:t>Program INTER-EXCELLENCE je členěn na šest podprogramů</a:t>
            </a:r>
          </a:p>
          <a:p>
            <a:pPr marL="0" indent="0">
              <a:lnSpc>
                <a:spcPct val="150000"/>
              </a:lnSpc>
              <a:buNone/>
            </a:pPr>
            <a:endParaRPr lang="cs-CZ" b="1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1" y="404664"/>
            <a:ext cx="4825669" cy="11521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01208"/>
            <a:ext cx="1874475" cy="936104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932040" y="1116174"/>
            <a:ext cx="3168352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Podprogramy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753933"/>
              </p:ext>
            </p:extLst>
          </p:nvPr>
        </p:nvGraphicFramePr>
        <p:xfrm>
          <a:off x="1356320" y="2420888"/>
          <a:ext cx="6096000" cy="2736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1736"/>
                <a:gridCol w="504056"/>
                <a:gridCol w="1128464"/>
                <a:gridCol w="1584176"/>
                <a:gridCol w="2207568"/>
              </a:tblGrid>
              <a:tr h="360040">
                <a:tc gridSpan="3"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I N T E R -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Logo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Nástupce programu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96000">
                <a:tc rowSpan="3">
                  <a:txBody>
                    <a:bodyPr/>
                    <a:lstStyle/>
                    <a:p>
                      <a:pPr algn="ctr"/>
                      <a:r>
                        <a:rPr lang="cs-CZ" i="1" dirty="0" smtClean="0">
                          <a:solidFill>
                            <a:schemeClr val="tx2"/>
                          </a:solidFill>
                        </a:rPr>
                        <a:t>Cíl 1</a:t>
                      </a:r>
                      <a:endParaRPr lang="cs-CZ" b="1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2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chemeClr val="tx2"/>
                          </a:solidFill>
                        </a:rPr>
                        <a:t>CTION</a:t>
                      </a:r>
                      <a:endParaRPr lang="cs-CZ" sz="1600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solidFill>
                            <a:schemeClr val="tx2"/>
                          </a:solidFill>
                        </a:rPr>
                        <a:t>KONTAKT</a:t>
                      </a:r>
                      <a:r>
                        <a:rPr lang="cs-CZ" sz="1100" baseline="0" dirty="0" smtClean="0">
                          <a:solidFill>
                            <a:schemeClr val="tx2"/>
                          </a:solidFill>
                        </a:rPr>
                        <a:t> II; GESHER/MOST</a:t>
                      </a:r>
                      <a:endParaRPr lang="cs-CZ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9600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2"/>
                          </a:solidFill>
                        </a:rPr>
                        <a:t>C</a:t>
                      </a:r>
                      <a:endParaRPr lang="cs-CZ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chemeClr val="tx2"/>
                          </a:solidFill>
                        </a:rPr>
                        <a:t>OST</a:t>
                      </a:r>
                      <a:endParaRPr lang="cs-CZ" sz="1600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solidFill>
                            <a:schemeClr val="tx2"/>
                          </a:solidFill>
                        </a:rPr>
                        <a:t>COST CZ</a:t>
                      </a:r>
                      <a:endParaRPr lang="cs-CZ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9600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2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chemeClr val="tx2"/>
                          </a:solidFill>
                        </a:rPr>
                        <a:t>RANSFER</a:t>
                      </a:r>
                      <a:endParaRPr lang="cs-CZ" sz="1600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solidFill>
                            <a:schemeClr val="tx2"/>
                          </a:solidFill>
                        </a:rPr>
                        <a:t>INGO II (Infra)</a:t>
                      </a:r>
                      <a:endParaRPr lang="cs-CZ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96000">
                <a:tc rowSpan="2">
                  <a:txBody>
                    <a:bodyPr/>
                    <a:lstStyle/>
                    <a:p>
                      <a:pPr algn="ctr"/>
                      <a:r>
                        <a:rPr lang="cs-CZ" i="1" dirty="0" smtClean="0">
                          <a:solidFill>
                            <a:schemeClr val="tx2"/>
                          </a:solidFill>
                        </a:rPr>
                        <a:t>Cíl 2</a:t>
                      </a:r>
                      <a:endParaRPr lang="cs-CZ" b="1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2"/>
                          </a:solidFill>
                        </a:rPr>
                        <a:t>I</a:t>
                      </a:r>
                      <a:endParaRPr lang="cs-CZ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chemeClr val="tx2"/>
                          </a:solidFill>
                        </a:rPr>
                        <a:t>NFORM</a:t>
                      </a:r>
                      <a:endParaRPr lang="cs-CZ" sz="1600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solidFill>
                            <a:schemeClr val="tx2"/>
                          </a:solidFill>
                        </a:rPr>
                        <a:t>EUPRO II</a:t>
                      </a:r>
                      <a:endParaRPr lang="cs-CZ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9600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2"/>
                          </a:solidFill>
                        </a:rPr>
                        <a:t>V</a:t>
                      </a:r>
                      <a:endParaRPr lang="cs-CZ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chemeClr val="tx2"/>
                          </a:solidFill>
                        </a:rPr>
                        <a:t>ECTOR</a:t>
                      </a:r>
                      <a:endParaRPr lang="cs-CZ" sz="1600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solidFill>
                            <a:schemeClr val="tx2"/>
                          </a:solidFill>
                        </a:rPr>
                        <a:t>INGO II (Poplatek)</a:t>
                      </a:r>
                      <a:endParaRPr lang="cs-CZ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>
                          <a:solidFill>
                            <a:schemeClr val="tx2"/>
                          </a:solidFill>
                        </a:rPr>
                        <a:t>Cíl 3</a:t>
                      </a:r>
                      <a:endParaRPr lang="cs-CZ" b="1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2"/>
                          </a:solidFill>
                        </a:rPr>
                        <a:t>E</a:t>
                      </a:r>
                      <a:endParaRPr lang="cs-CZ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chemeClr val="tx2"/>
                          </a:solidFill>
                        </a:rPr>
                        <a:t>UREKA</a:t>
                      </a:r>
                      <a:endParaRPr lang="cs-CZ" sz="1600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solidFill>
                            <a:schemeClr val="tx2"/>
                          </a:solidFill>
                        </a:rPr>
                        <a:t>EUREKA</a:t>
                      </a:r>
                      <a:r>
                        <a:rPr lang="cs-CZ" sz="1100" baseline="0" dirty="0" smtClean="0">
                          <a:solidFill>
                            <a:schemeClr val="tx2"/>
                          </a:solidFill>
                        </a:rPr>
                        <a:t> CZ</a:t>
                      </a:r>
                      <a:endParaRPr lang="cs-CZ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64" y="2786148"/>
            <a:ext cx="1476000" cy="35424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40" y="3193042"/>
            <a:ext cx="1440000" cy="3438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40" y="3593580"/>
            <a:ext cx="1476000" cy="35239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64" y="3981817"/>
            <a:ext cx="1440000" cy="3456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492" y="4364171"/>
            <a:ext cx="1440000" cy="3438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77" y="4769738"/>
            <a:ext cx="1440000" cy="3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2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488832" cy="431899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programu INTER-EXCELLENCE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1" y="404664"/>
            <a:ext cx="4825669" cy="11521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01208"/>
            <a:ext cx="1874475" cy="936104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932040" y="1116174"/>
            <a:ext cx="3168352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programu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03317883"/>
              </p:ext>
            </p:extLst>
          </p:nvPr>
        </p:nvGraphicFramePr>
        <p:xfrm>
          <a:off x="755576" y="2132856"/>
          <a:ext cx="2975992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88609790"/>
              </p:ext>
            </p:extLst>
          </p:nvPr>
        </p:nvGraphicFramePr>
        <p:xfrm>
          <a:off x="3059832" y="2132856"/>
          <a:ext cx="2975992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57993976"/>
              </p:ext>
            </p:extLst>
          </p:nvPr>
        </p:nvGraphicFramePr>
        <p:xfrm>
          <a:off x="5364088" y="2132856"/>
          <a:ext cx="2975992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1265611" y="5247552"/>
            <a:ext cx="6552728" cy="47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cs-CZ" sz="1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INTER-EXCELLENCE</a:t>
            </a:r>
            <a:endParaRPr lang="cs-CZ" sz="1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Šipka dolů 13"/>
          <p:cNvSpPr/>
          <p:nvPr/>
        </p:nvSpPr>
        <p:spPr>
          <a:xfrm rot="18815527">
            <a:off x="2504365" y="4822898"/>
            <a:ext cx="371999" cy="238079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Šipka dolů 14"/>
          <p:cNvSpPr/>
          <p:nvPr/>
        </p:nvSpPr>
        <p:spPr>
          <a:xfrm>
            <a:off x="4355976" y="4813422"/>
            <a:ext cx="371999" cy="238079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Šipka dolů 15"/>
          <p:cNvSpPr/>
          <p:nvPr/>
        </p:nvSpPr>
        <p:spPr>
          <a:xfrm rot="2256956">
            <a:off x="6394079" y="4813423"/>
            <a:ext cx="371999" cy="238079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4897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7488832" cy="446300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cs-CZ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Celkové výdaje na uskutečnění programu IE v mil. Kč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1" y="404664"/>
            <a:ext cx="4825669" cy="11521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517232"/>
            <a:ext cx="1874475" cy="936104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5103200" y="1116174"/>
            <a:ext cx="2997192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Výdaje programu (I)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613820"/>
              </p:ext>
            </p:extLst>
          </p:nvPr>
        </p:nvGraphicFramePr>
        <p:xfrm>
          <a:off x="1547664" y="2190952"/>
          <a:ext cx="5904656" cy="3182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023"/>
                <a:gridCol w="743040"/>
                <a:gridCol w="765329"/>
                <a:gridCol w="757139"/>
                <a:gridCol w="719461"/>
                <a:gridCol w="756888"/>
                <a:gridCol w="756888"/>
                <a:gridCol w="756888"/>
              </a:tblGrid>
              <a:tr h="295258">
                <a:tc rowSpan="2"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chemeClr val="tx2"/>
                          </a:solidFill>
                        </a:rPr>
                        <a:t>Rok</a:t>
                      </a:r>
                      <a:endParaRPr lang="cs-CZ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chemeClr val="tx2"/>
                          </a:solidFill>
                        </a:rPr>
                        <a:t>Podprogramy</a:t>
                      </a:r>
                      <a:endParaRPr lang="cs-CZ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050" dirty="0"/>
                    </a:p>
                  </a:txBody>
                  <a:tcPr/>
                </a:tc>
              </a:tr>
              <a:tr h="293250">
                <a:tc vMerge="1">
                  <a:txBody>
                    <a:bodyPr/>
                    <a:lstStyle/>
                    <a:p>
                      <a:pPr algn="ctr"/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>
                          <a:solidFill>
                            <a:srgbClr val="FF0000"/>
                          </a:solidFill>
                        </a:rPr>
                        <a:t>INTER-A</a:t>
                      </a:r>
                      <a:endParaRPr lang="cs-CZ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>
                          <a:solidFill>
                            <a:srgbClr val="0070C0"/>
                          </a:solidFill>
                        </a:rPr>
                        <a:t>INTER-C</a:t>
                      </a:r>
                      <a:endParaRPr lang="cs-CZ" sz="105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>
                          <a:solidFill>
                            <a:srgbClr val="FFCC00"/>
                          </a:solidFill>
                        </a:rPr>
                        <a:t>INTER-T</a:t>
                      </a:r>
                      <a:endParaRPr lang="cs-CZ" sz="1050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>
                          <a:solidFill>
                            <a:srgbClr val="00B050"/>
                          </a:solidFill>
                        </a:rPr>
                        <a:t>INTER-I</a:t>
                      </a:r>
                      <a:endParaRPr lang="cs-CZ" sz="105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>
                          <a:solidFill>
                            <a:srgbClr val="7030A0"/>
                          </a:solidFill>
                        </a:rPr>
                        <a:t>INTER-V</a:t>
                      </a:r>
                      <a:endParaRPr lang="cs-CZ" sz="105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>
                          <a:solidFill>
                            <a:srgbClr val="D3EE32"/>
                          </a:solidFill>
                        </a:rPr>
                        <a:t>INTER-E</a:t>
                      </a:r>
                      <a:endParaRPr lang="cs-CZ" sz="1050" dirty="0">
                        <a:solidFill>
                          <a:srgbClr val="D3EE3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Celkem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93250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2017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101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45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34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26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78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286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293250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2018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212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100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84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57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168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627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270503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2019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315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150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127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86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254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940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293250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2020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379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176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150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101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298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1 113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293250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2021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379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176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150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101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298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1 113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293250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2022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320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149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127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86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254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944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293250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2023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212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99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84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57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170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627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293250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2024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92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45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44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26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80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290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270503"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Celkem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2 010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940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800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540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1 600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r>
                        <a:rPr lang="cs-CZ" sz="1050" b="1" baseline="0" dirty="0" smtClean="0">
                          <a:solidFill>
                            <a:schemeClr val="tx2"/>
                          </a:solidFill>
                        </a:rPr>
                        <a:t> 940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64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7488832" cy="446300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cs-CZ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Výdaje ze státního rozpočtu v mil. Kč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1" y="404664"/>
            <a:ext cx="4825669" cy="11521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517232"/>
            <a:ext cx="1874475" cy="936104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5103200" y="1116174"/>
            <a:ext cx="2997192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Výdaje programu (II)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97855"/>
              </p:ext>
            </p:extLst>
          </p:nvPr>
        </p:nvGraphicFramePr>
        <p:xfrm>
          <a:off x="1547664" y="2190952"/>
          <a:ext cx="5904656" cy="3182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023"/>
                <a:gridCol w="743040"/>
                <a:gridCol w="765329"/>
                <a:gridCol w="757139"/>
                <a:gridCol w="719461"/>
                <a:gridCol w="756888"/>
                <a:gridCol w="756888"/>
                <a:gridCol w="756888"/>
              </a:tblGrid>
              <a:tr h="295258">
                <a:tc rowSpan="2"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chemeClr val="tx2"/>
                          </a:solidFill>
                        </a:rPr>
                        <a:t>Rok</a:t>
                      </a:r>
                      <a:endParaRPr lang="cs-CZ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chemeClr val="tx2"/>
                          </a:solidFill>
                        </a:rPr>
                        <a:t>Podprogramy</a:t>
                      </a:r>
                      <a:endParaRPr lang="cs-CZ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050" dirty="0"/>
                    </a:p>
                  </a:txBody>
                  <a:tcPr/>
                </a:tc>
              </a:tr>
              <a:tr h="293250">
                <a:tc vMerge="1">
                  <a:txBody>
                    <a:bodyPr/>
                    <a:lstStyle/>
                    <a:p>
                      <a:pPr algn="ctr"/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>
                          <a:solidFill>
                            <a:srgbClr val="FF0000"/>
                          </a:solidFill>
                        </a:rPr>
                        <a:t>INTER-A</a:t>
                      </a:r>
                      <a:endParaRPr lang="cs-CZ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>
                          <a:solidFill>
                            <a:srgbClr val="0070C0"/>
                          </a:solidFill>
                        </a:rPr>
                        <a:t>INTER-C</a:t>
                      </a:r>
                      <a:endParaRPr lang="cs-CZ" sz="105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>
                          <a:solidFill>
                            <a:srgbClr val="FFCC00"/>
                          </a:solidFill>
                        </a:rPr>
                        <a:t>INTER-T</a:t>
                      </a:r>
                      <a:endParaRPr lang="cs-CZ" sz="1050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>
                          <a:solidFill>
                            <a:srgbClr val="00B050"/>
                          </a:solidFill>
                        </a:rPr>
                        <a:t>INTER-I</a:t>
                      </a:r>
                      <a:endParaRPr lang="cs-CZ" sz="105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>
                          <a:solidFill>
                            <a:srgbClr val="7030A0"/>
                          </a:solidFill>
                        </a:rPr>
                        <a:t>INTER-V</a:t>
                      </a:r>
                      <a:endParaRPr lang="cs-CZ" sz="105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>
                          <a:solidFill>
                            <a:srgbClr val="D3EE32"/>
                          </a:solidFill>
                        </a:rPr>
                        <a:t>INTER-E</a:t>
                      </a:r>
                      <a:endParaRPr lang="cs-CZ" sz="1050" dirty="0">
                        <a:solidFill>
                          <a:srgbClr val="D3EE3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Celkem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93250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2017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96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43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34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26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39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240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293250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2018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200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94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84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57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84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525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270503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2019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301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141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127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86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127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790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293250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2020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355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166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150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101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149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930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293250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2021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355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166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150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101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149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930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293250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2022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301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141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127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86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127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790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293250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2023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200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94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84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57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85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525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293250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2024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92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45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44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26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40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250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270503"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Celkem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1 900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890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800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540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800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4 980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5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1" y="404664"/>
            <a:ext cx="4825669" cy="11521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805264"/>
            <a:ext cx="1512168" cy="755170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932040" y="1116174"/>
            <a:ext cx="3168352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Výdaje programu (III)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024625"/>
              </p:ext>
            </p:extLst>
          </p:nvPr>
        </p:nvGraphicFramePr>
        <p:xfrm>
          <a:off x="611560" y="1700808"/>
          <a:ext cx="784887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270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846312"/>
            <a:ext cx="7488832" cy="417497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Maximální intenzita podpory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1" y="404664"/>
            <a:ext cx="4825669" cy="11521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40896"/>
            <a:ext cx="1874475" cy="936104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932040" y="1116174"/>
            <a:ext cx="3168352" cy="477366"/>
          </a:xfrm>
        </p:spPr>
        <p:txBody>
          <a:bodyPr/>
          <a:lstStyle/>
          <a:p>
            <a:pPr algn="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podpory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23933"/>
              </p:ext>
            </p:extLst>
          </p:nvPr>
        </p:nvGraphicFramePr>
        <p:xfrm>
          <a:off x="971600" y="2492896"/>
          <a:ext cx="7056784" cy="276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868"/>
                <a:gridCol w="1284364"/>
                <a:gridCol w="792088"/>
                <a:gridCol w="792088"/>
                <a:gridCol w="792088"/>
                <a:gridCol w="864096"/>
                <a:gridCol w="864096"/>
                <a:gridCol w="86409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1050" b="1" dirty="0" smtClean="0">
                          <a:solidFill>
                            <a:schemeClr val="tx2"/>
                          </a:solidFill>
                        </a:rPr>
                        <a:t>Podprogram/podpora</a:t>
                      </a:r>
                      <a:r>
                        <a:rPr lang="cs-CZ" sz="1050" b="1" baseline="0" dirty="0" smtClean="0">
                          <a:solidFill>
                            <a:schemeClr val="tx2"/>
                          </a:solidFill>
                        </a:rPr>
                        <a:t> dle kategorie výzkumu</a:t>
                      </a:r>
                      <a:endParaRPr lang="cs-CZ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rgbClr val="FF0000"/>
                          </a:solidFill>
                        </a:rPr>
                        <a:t>INTER-A</a:t>
                      </a:r>
                      <a:endParaRPr lang="cs-CZ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rgbClr val="0070C0"/>
                          </a:solidFill>
                        </a:rPr>
                        <a:t>INTER-C</a:t>
                      </a:r>
                      <a:endParaRPr lang="cs-CZ" sz="10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rgbClr val="FFCC00"/>
                          </a:solidFill>
                        </a:rPr>
                        <a:t>INTER-T</a:t>
                      </a:r>
                      <a:endParaRPr lang="cs-CZ" sz="1000" dirty="0">
                        <a:solidFill>
                          <a:srgbClr val="FFCC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rgbClr val="00B050"/>
                          </a:solidFill>
                        </a:rPr>
                        <a:t>INTER-I</a:t>
                      </a:r>
                      <a:endParaRPr lang="cs-CZ" sz="1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rgbClr val="7030A0"/>
                          </a:solidFill>
                        </a:rPr>
                        <a:t>INTER-V</a:t>
                      </a:r>
                      <a:endParaRPr lang="cs-CZ" sz="10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rgbClr val="D3EE32"/>
                          </a:solidFill>
                        </a:rPr>
                        <a:t>INTER-E</a:t>
                      </a:r>
                      <a:endParaRPr lang="cs-CZ" sz="1000" dirty="0">
                        <a:solidFill>
                          <a:srgbClr val="D3EE32"/>
                        </a:solidFill>
                      </a:endParaRPr>
                    </a:p>
                  </a:txBody>
                  <a:tcPr anchor="ctr"/>
                </a:tc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cs-CZ" sz="1200" i="1" dirty="0" smtClean="0">
                          <a:solidFill>
                            <a:schemeClr val="tx2"/>
                          </a:solidFill>
                        </a:rPr>
                        <a:t>Maximální intenzita podpory</a:t>
                      </a:r>
                    </a:p>
                    <a:p>
                      <a:pPr algn="ctr"/>
                      <a:r>
                        <a:rPr lang="cs-CZ" sz="1200" i="1" dirty="0" smtClean="0">
                          <a:solidFill>
                            <a:schemeClr val="tx2"/>
                          </a:solidFill>
                        </a:rPr>
                        <a:t>(% způsobilých</a:t>
                      </a:r>
                      <a:r>
                        <a:rPr lang="cs-CZ" sz="1200" i="1" baseline="0" dirty="0" smtClean="0">
                          <a:solidFill>
                            <a:schemeClr val="tx2"/>
                          </a:solidFill>
                        </a:rPr>
                        <a:t>/uznaných nákladů</a:t>
                      </a:r>
                      <a:endParaRPr lang="cs-CZ" sz="1200" i="1" dirty="0">
                        <a:solidFill>
                          <a:schemeClr val="tx2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cs-CZ" sz="1000" b="0" i="0" dirty="0" smtClean="0">
                          <a:solidFill>
                            <a:schemeClr val="tx2"/>
                          </a:solidFill>
                        </a:rPr>
                        <a:t>Základní</a:t>
                      </a:r>
                      <a:r>
                        <a:rPr lang="cs-CZ" sz="1000" b="0" i="0" baseline="0" dirty="0" smtClean="0">
                          <a:solidFill>
                            <a:schemeClr val="tx2"/>
                          </a:solidFill>
                        </a:rPr>
                        <a:t> výzkum</a:t>
                      </a:r>
                      <a:endParaRPr lang="cs-CZ" sz="1000" b="0" i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100 %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100</a:t>
                      </a:r>
                      <a:r>
                        <a:rPr lang="cs-CZ" sz="1050" baseline="0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100 %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b="0" i="0" dirty="0" smtClean="0">
                          <a:solidFill>
                            <a:schemeClr val="tx2"/>
                          </a:solidFill>
                        </a:rPr>
                        <a:t>Průmyslový výzkum</a:t>
                      </a:r>
                      <a:r>
                        <a:rPr lang="cs-CZ" sz="1000" b="0" i="0" baseline="0" dirty="0" smtClean="0">
                          <a:solidFill>
                            <a:schemeClr val="tx2"/>
                          </a:solidFill>
                        </a:rPr>
                        <a:t> – </a:t>
                      </a:r>
                      <a:r>
                        <a:rPr lang="cs-CZ" sz="1000" b="0" i="1" baseline="0" dirty="0" smtClean="0">
                          <a:solidFill>
                            <a:schemeClr val="tx2"/>
                          </a:solidFill>
                        </a:rPr>
                        <a:t>výzkumná o.</a:t>
                      </a:r>
                      <a:endParaRPr lang="cs-CZ" sz="1000" b="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100 %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100 %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50 %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b="0" i="0" dirty="0" smtClean="0">
                          <a:solidFill>
                            <a:schemeClr val="tx2"/>
                          </a:solidFill>
                        </a:rPr>
                        <a:t>Průmyslový výzkum</a:t>
                      </a:r>
                      <a:r>
                        <a:rPr lang="cs-CZ" sz="1000" b="0" i="0" baseline="0" dirty="0" smtClean="0">
                          <a:solidFill>
                            <a:schemeClr val="tx2"/>
                          </a:solidFill>
                        </a:rPr>
                        <a:t> - </a:t>
                      </a:r>
                      <a:r>
                        <a:rPr lang="cs-CZ" sz="1000" b="0" i="1" baseline="0" dirty="0" smtClean="0">
                          <a:solidFill>
                            <a:schemeClr val="tx2"/>
                          </a:solidFill>
                        </a:rPr>
                        <a:t>podnik</a:t>
                      </a:r>
                      <a:endParaRPr lang="cs-CZ" sz="1000" b="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50 %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r>
                        <a:rPr lang="cs-CZ" sz="1050" baseline="0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50 %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b="0" i="0" dirty="0" smtClean="0">
                          <a:solidFill>
                            <a:schemeClr val="tx2"/>
                          </a:solidFill>
                        </a:rPr>
                        <a:t>Experimentální vývoj</a:t>
                      </a:r>
                      <a:r>
                        <a:rPr lang="cs-CZ" sz="1000" b="0" i="0" baseline="0" dirty="0" smtClean="0">
                          <a:solidFill>
                            <a:schemeClr val="tx2"/>
                          </a:solidFill>
                        </a:rPr>
                        <a:t> – </a:t>
                      </a:r>
                      <a:r>
                        <a:rPr lang="cs-CZ" sz="1000" b="0" i="1" baseline="0" dirty="0" smtClean="0">
                          <a:solidFill>
                            <a:schemeClr val="tx2"/>
                          </a:solidFill>
                        </a:rPr>
                        <a:t>výzkumná o.</a:t>
                      </a:r>
                      <a:endParaRPr lang="cs-CZ" sz="1000" b="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100</a:t>
                      </a:r>
                      <a:r>
                        <a:rPr lang="cs-CZ" sz="1050" baseline="0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100 %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25 %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b="0" i="0" dirty="0" smtClean="0">
                          <a:solidFill>
                            <a:schemeClr val="tx2"/>
                          </a:solidFill>
                        </a:rPr>
                        <a:t>Experimentální vývoj –</a:t>
                      </a:r>
                      <a:r>
                        <a:rPr lang="cs-CZ" sz="1000" b="0" i="1" dirty="0" smtClean="0">
                          <a:solidFill>
                            <a:schemeClr val="tx2"/>
                          </a:solidFill>
                        </a:rPr>
                        <a:t> podnik</a:t>
                      </a:r>
                      <a:endParaRPr lang="cs-CZ" sz="1000" b="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25</a:t>
                      </a:r>
                      <a:r>
                        <a:rPr lang="cs-CZ" sz="1050" baseline="0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25 %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25 %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b="0" i="0" dirty="0" smtClean="0">
                          <a:solidFill>
                            <a:schemeClr val="tx2"/>
                          </a:solidFill>
                        </a:rPr>
                        <a:t>Projekt mimo kategorie</a:t>
                      </a:r>
                      <a:endParaRPr lang="cs-CZ" sz="1000" b="0" i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100 %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100 %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cs-CZ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5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edscifair_tp01018373">
  <a:themeElements>
    <a:clrScheme name="ms_edscifair_tp01018373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ms_edscifair_tp01018373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ms_edscifair_tp01018373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72D9235-A839-419E-98C1-B0718AE7BE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1291</TotalTime>
  <Words>2901</Words>
  <Application>Microsoft Office PowerPoint</Application>
  <PresentationFormat>Předvádění na obrazovce (4:3)</PresentationFormat>
  <Paragraphs>829</Paragraphs>
  <Slides>36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Batang</vt:lpstr>
      <vt:lpstr>Arial</vt:lpstr>
      <vt:lpstr>Calibri</vt:lpstr>
      <vt:lpstr>Times New Roman</vt:lpstr>
      <vt:lpstr>Verdana</vt:lpstr>
      <vt:lpstr>Wingdings</vt:lpstr>
      <vt:lpstr>ms_edscifair_tp01018373</vt:lpstr>
      <vt:lpstr>Prezentace aplikace PowerPoint</vt:lpstr>
      <vt:lpstr>Obecné informace</vt:lpstr>
      <vt:lpstr>Historické souvislosti </vt:lpstr>
      <vt:lpstr>Podprogramy</vt:lpstr>
      <vt:lpstr>Struktura programu</vt:lpstr>
      <vt:lpstr>Výdaje programu (I)</vt:lpstr>
      <vt:lpstr>Výdaje programu (II)</vt:lpstr>
      <vt:lpstr>Výdaje programu (III)</vt:lpstr>
      <vt:lpstr>Intenzita podpory</vt:lpstr>
      <vt:lpstr>Uchazeč projektu</vt:lpstr>
      <vt:lpstr>Kritéria naplnění cílů programu</vt:lpstr>
      <vt:lpstr>Prezentace aplikace PowerPoint</vt:lpstr>
      <vt:lpstr>Nástupce programu KONTAKT II, GESHER/MOST</vt:lpstr>
      <vt:lpstr>Nástupce programu COST CZ</vt:lpstr>
      <vt:lpstr>Nástupce programu INGO II (Infra)</vt:lpstr>
      <vt:lpstr>Nástupce programu EUPRO II</vt:lpstr>
      <vt:lpstr>Nástupce programu INGO II (Poplatek)</vt:lpstr>
      <vt:lpstr>Nástupce programu EUREKA CZ</vt:lpstr>
      <vt:lpstr>Prezentace aplikace PowerPoint</vt:lpstr>
      <vt:lpstr>Náklady projektu / finanční tabulka (I)</vt:lpstr>
      <vt:lpstr>Náklady projektu / finanční tabulka (II)</vt:lpstr>
      <vt:lpstr>Způsobilé náklady projektu</vt:lpstr>
      <vt:lpstr>Způsobilé náklady projektu – osobní náklady</vt:lpstr>
      <vt:lpstr>Způsobilé náklady projektu – odpisy</vt:lpstr>
      <vt:lpstr>Způsobilé náklady projektu – ostatní zboží a služby</vt:lpstr>
      <vt:lpstr>Způsobilé náklady projektu – subdodávky, DPH</vt:lpstr>
      <vt:lpstr>Způsobilé náklady projektu – nepřímé náklady</vt:lpstr>
      <vt:lpstr>Způsobilé náklady projektu - cestovné</vt:lpstr>
      <vt:lpstr>Nezpůsobilé náklady projektu</vt:lpstr>
      <vt:lpstr>Prezentace aplikace PowerPoint</vt:lpstr>
      <vt:lpstr>Kritéria hodnocení cíle 1, podprogramů ACTION, COST, TRANSFER</vt:lpstr>
      <vt:lpstr>Kritéria hodnocení cíle 2, podprogramů INFORM A VECTOR</vt:lpstr>
      <vt:lpstr>Kritéria hodnocení cíle 3, podprogramu EUREKA (I)</vt:lpstr>
      <vt:lpstr>Kritéria hodnocení cíle 3, podprogramu EUREKA (II)</vt:lpstr>
      <vt:lpstr>Kontakty</vt:lpstr>
      <vt:lpstr>Děkujeme za pozornost</vt:lpstr>
    </vt:vector>
  </TitlesOfParts>
  <Manager/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INTER-EXCELLENCE</dc:title>
  <dc:subject/>
  <dc:creator>Kloz David</dc:creator>
  <cp:keywords/>
  <dc:description/>
  <cp:lastModifiedBy>Kloz David</cp:lastModifiedBy>
  <cp:revision>95</cp:revision>
  <dcterms:created xsi:type="dcterms:W3CDTF">2016-05-19T05:25:09Z</dcterms:created>
  <dcterms:modified xsi:type="dcterms:W3CDTF">2016-05-31T11:27:39Z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TC010183731029</vt:lpwstr>
  </property>
</Properties>
</file>