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80" r:id="rId4"/>
    <p:sldId id="312" r:id="rId5"/>
    <p:sldId id="313" r:id="rId6"/>
    <p:sldId id="314" r:id="rId7"/>
    <p:sldId id="315" r:id="rId8"/>
    <p:sldId id="316" r:id="rId9"/>
    <p:sldId id="317" r:id="rId10"/>
    <p:sldId id="301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11" d="100"/>
          <a:sy n="111" d="100"/>
        </p:scale>
        <p:origin x="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12882" y="3140968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Aktualizace Dlouhodobého záměru vzdělávací a vědecké, výzkumné, vývojové a inovační, umělecké a další tvůrčí činnosti pro oblast vysokých škol pro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rok 2017 (ADZ 2017)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529/5, 118 12 Praha 1- Malá Strana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Děkuji za pozornost. 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50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Východiska ADZ 2017</a:t>
            </a: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/>
              <a:t>Z</a:t>
            </a:r>
            <a:r>
              <a:rPr lang="cs-CZ" sz="1800" b="1" dirty="0" smtClean="0"/>
              <a:t>ákon č</a:t>
            </a:r>
            <a:r>
              <a:rPr lang="cs-CZ" sz="1800" b="1" dirty="0"/>
              <a:t>. 137/2016 Sb.</a:t>
            </a:r>
            <a:r>
              <a:rPr lang="cs-CZ" sz="1800" dirty="0"/>
              <a:t>, kterým se mění zákon </a:t>
            </a:r>
            <a:r>
              <a:rPr lang="cs-CZ" sz="1800" dirty="0" smtClean="0"/>
              <a:t>č</a:t>
            </a:r>
            <a:r>
              <a:rPr lang="cs-CZ" sz="1800" dirty="0"/>
              <a:t>. 111/1998 Sb., o vysokých školách a o změně a doplnění dalších zákonů (zákon o vysokých školách), ve znění pozdějších </a:t>
            </a:r>
            <a:r>
              <a:rPr lang="cs-CZ" sz="1800" dirty="0" smtClean="0"/>
              <a:t>předpisů (novela)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Prováděcí předpisy novely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Revidovaný systém financování veřejných vysokých škol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ADZ 2017 navazuje </a:t>
            </a:r>
            <a:r>
              <a:rPr lang="cs-CZ" sz="1800" dirty="0"/>
              <a:t>na strukturu Dlouhodobého záměru vzdělávací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vědecké, výzkumné, vývojové a inovační, umělecké a další tvůrčí činnosti pro oblast vysokých škol na období </a:t>
            </a:r>
            <a:r>
              <a:rPr lang="cs-CZ" sz="1800" dirty="0" smtClean="0"/>
              <a:t>2016–2020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D</a:t>
            </a:r>
            <a:r>
              <a:rPr lang="cs-CZ" sz="1800" dirty="0" smtClean="0"/>
              <a:t>oplňuje </a:t>
            </a:r>
            <a:r>
              <a:rPr lang="cs-CZ" sz="1800" dirty="0"/>
              <a:t>k </a:t>
            </a:r>
            <a:r>
              <a:rPr lang="cs-CZ" sz="1800" dirty="0" smtClean="0"/>
              <a:t>jeho </a:t>
            </a:r>
            <a:r>
              <a:rPr lang="cs-CZ" sz="1800" dirty="0"/>
              <a:t>jednotlivým prioritním cílům plánovaná opatření</a:t>
            </a: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1: Zajišťování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kvality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Vysoké </a:t>
            </a:r>
            <a:r>
              <a:rPr lang="cs-CZ" sz="1800" dirty="0"/>
              <a:t>školy budou hrát zásadní roli v zajišťování kvality svých </a:t>
            </a:r>
            <a:r>
              <a:rPr lang="cs-CZ" sz="1800" dirty="0" smtClean="0"/>
              <a:t>činností</a:t>
            </a:r>
            <a:endParaRPr lang="cs-CZ" sz="18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Dokončit </a:t>
            </a:r>
            <a:r>
              <a:rPr lang="cs-CZ" sz="1800" b="1" dirty="0"/>
              <a:t>proces sebe-certifikace </a:t>
            </a:r>
            <a:r>
              <a:rPr lang="cs-CZ" sz="1800" dirty="0"/>
              <a:t>(prokázání kompatibility) Rámce kvalifikací vysokoškolského vzdělávání České republiky (RKVV) vůči zastřešujícímu kvalifikačnímu rámci Evropského prostoru vysokoškolského vzdělávání (QF-EHEA).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Asistovat </a:t>
            </a:r>
            <a:r>
              <a:rPr lang="cs-CZ" sz="1800" b="1" dirty="0"/>
              <a:t>při ustavení Národního akreditačního úřadu </a:t>
            </a:r>
            <a:r>
              <a:rPr lang="cs-CZ" sz="1800" dirty="0"/>
              <a:t>a poskytovat metodickou podporu v oblasti zavádění nových prvků vnějšího hodnocení vysokých škol a při nastavování systému zajišťování kvality.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Poskytovat </a:t>
            </a:r>
            <a:r>
              <a:rPr lang="cs-CZ" sz="1800" b="1" dirty="0"/>
              <a:t>metodickou podporu vysokým školám </a:t>
            </a:r>
            <a:r>
              <a:rPr lang="cs-CZ" sz="1800" dirty="0"/>
              <a:t>při tvorbě nebo úpravě vnitřních předpisů vysokých škol vyplývajících </a:t>
            </a:r>
            <a:r>
              <a:rPr lang="cs-CZ" sz="1800" dirty="0" smtClean="0"/>
              <a:t>z </a:t>
            </a:r>
            <a:r>
              <a:rPr lang="cs-CZ" sz="1800" dirty="0" smtClean="0"/>
              <a:t>novely.</a:t>
            </a:r>
            <a:endParaRPr lang="cs-CZ" sz="1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Provést </a:t>
            </a:r>
            <a:r>
              <a:rPr lang="cs-CZ" sz="1800" b="1" dirty="0"/>
              <a:t>analýzu doktorského studia </a:t>
            </a:r>
            <a:r>
              <a:rPr lang="cs-CZ" sz="1800" dirty="0"/>
              <a:t>zaměřenou na jeho kvalitativní aspekty a na navazující programy pro </a:t>
            </a:r>
            <a:r>
              <a:rPr lang="cs-CZ" sz="1800" dirty="0" smtClean="0"/>
              <a:t>post-doktorandy.</a:t>
            </a:r>
          </a:p>
        </p:txBody>
      </p:sp>
    </p:spTree>
    <p:extLst>
      <p:ext uri="{BB962C8B-B14F-4D97-AF65-F5344CB8AC3E}">
        <p14:creationId xmlns:p14="http://schemas.microsoft.com/office/powerpoint/2010/main" val="79982746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2: Diverzita a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dostupnost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Vysoké </a:t>
            </a:r>
            <a:r>
              <a:rPr lang="cs-CZ" sz="1800" dirty="0"/>
              <a:t>školy budou nabízet široký a diverzifikovaný přístup ke kvalitnímu </a:t>
            </a:r>
            <a:r>
              <a:rPr lang="cs-CZ" sz="1800" dirty="0" smtClean="0"/>
              <a:t>vzdělávání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b="1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Navrhnout </a:t>
            </a:r>
            <a:r>
              <a:rPr lang="cs-CZ" sz="1800" dirty="0"/>
              <a:t>opatření na zmírnění identifikovaných problematických forem </a:t>
            </a:r>
            <a:r>
              <a:rPr lang="cs-CZ" sz="1800" b="1" dirty="0"/>
              <a:t>neúspěšného ukončování studia </a:t>
            </a:r>
            <a:r>
              <a:rPr lang="cs-CZ" sz="1800" dirty="0"/>
              <a:t>na českých vysokých </a:t>
            </a:r>
            <a:r>
              <a:rPr lang="cs-CZ" sz="1800" dirty="0" smtClean="0"/>
              <a:t>školách.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18561238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3: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Internacionalizace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Výuka i tvůrčí činnosti vysokých škol budou mít zřetelný mezinárodní charakter</a:t>
            </a:r>
            <a:r>
              <a:rPr lang="cs-CZ" sz="1800" dirty="0" smtClean="0"/>
              <a:t>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b="1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Aktivně </a:t>
            </a:r>
            <a:r>
              <a:rPr lang="cs-CZ" sz="1800" dirty="0"/>
              <a:t>se zapojovat do </a:t>
            </a:r>
            <a:r>
              <a:rPr lang="cs-CZ" sz="1800" b="1" dirty="0"/>
              <a:t>činnosti mezinárodních organizací</a:t>
            </a:r>
            <a:r>
              <a:rPr lang="cs-CZ" sz="1800" dirty="0"/>
              <a:t>, jichž je Česká republika členem, zvláště v rámci Boloňského procesu.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Podpořit </a:t>
            </a:r>
            <a:r>
              <a:rPr lang="cs-CZ" sz="1800" b="1" dirty="0"/>
              <a:t>prezentaci českých vysokých škol </a:t>
            </a:r>
            <a:r>
              <a:rPr lang="cs-CZ" sz="1800" dirty="0"/>
              <a:t>v zahraničí, například prostřednictvím různých forem marketingových aktivit.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Revidovat </a:t>
            </a:r>
            <a:r>
              <a:rPr lang="cs-CZ" sz="1800" b="1" dirty="0"/>
              <a:t>dopad propagačních činností </a:t>
            </a:r>
            <a:r>
              <a:rPr lang="cs-CZ" sz="1800" dirty="0"/>
              <a:t>zajišťovaných Domem zahraniční spolupráce na internacionalizaci vysokého školství. </a:t>
            </a:r>
          </a:p>
        </p:txBody>
      </p:sp>
    </p:spTree>
    <p:extLst>
      <p:ext uri="{BB962C8B-B14F-4D97-AF65-F5344CB8AC3E}">
        <p14:creationId xmlns:p14="http://schemas.microsoft.com/office/powerpoint/2010/main" val="405927432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4: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Relevance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Vysoké školy budou ve své činnosti reflektovat aktuální společenský vývoj, nejnovější vědecké poznatky a potřeby partnerů</a:t>
            </a:r>
            <a:r>
              <a:rPr lang="cs-CZ" sz="1800" dirty="0" smtClean="0"/>
              <a:t>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b="1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Zahájit </a:t>
            </a:r>
            <a:r>
              <a:rPr lang="cs-CZ" sz="1800" b="1" dirty="0"/>
              <a:t>jednání s  Ministerstvem práce a sociálních věcí </a:t>
            </a:r>
            <a:r>
              <a:rPr lang="cs-CZ" sz="1800" dirty="0"/>
              <a:t>o sběru informací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v </a:t>
            </a:r>
            <a:r>
              <a:rPr lang="cs-CZ" sz="1800" dirty="0"/>
              <a:t>oblasti nezaměstnanosti a o možnosti propojení resortních databází.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Zahájit </a:t>
            </a:r>
            <a:r>
              <a:rPr lang="cs-CZ" sz="1800" b="1" dirty="0"/>
              <a:t>jednání se zástupci zaměstnavatelské sféry </a:t>
            </a:r>
            <a:r>
              <a:rPr lang="cs-CZ" sz="1800" dirty="0"/>
              <a:t>a v oblasti regulovaných povolání s příslušnými uznávacími orgány o požadavcích na absolventy vysokých škol. </a:t>
            </a:r>
          </a:p>
        </p:txBody>
      </p:sp>
    </p:spTree>
    <p:extLst>
      <p:ext uri="{BB962C8B-B14F-4D97-AF65-F5344CB8AC3E}">
        <p14:creationId xmlns:p14="http://schemas.microsoft.com/office/powerpoint/2010/main" val="71490141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5: Kvalitní a relevantní výzkum, vývoj a inovace</a:t>
            </a:r>
            <a:endParaRPr lang="cs-CZ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Výsledky výzkumu a vývoje na vysokých školách budou mezinárodně relevantní a efektivně přenášené do aplikační sféry. </a:t>
            </a: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b="1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Zapojit </a:t>
            </a:r>
            <a:r>
              <a:rPr lang="cs-CZ" sz="1800" b="1" dirty="0"/>
              <a:t>zástupce vysokých škol do realizace průběžného mezinárodního hodnocení tzv. velkých infrastruktur</a:t>
            </a:r>
            <a:r>
              <a:rPr lang="cs-CZ" sz="1800" dirty="0"/>
              <a:t> pro výzkum, experimentální vývoj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inovace schválených k poskytnutí účelové podpory v období víceletého rozpočtového rámce </a:t>
            </a:r>
            <a:r>
              <a:rPr lang="cs-CZ" sz="1800" dirty="0" smtClean="0"/>
              <a:t>2016-2019. </a:t>
            </a:r>
            <a:endParaRPr lang="cs-CZ" sz="1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Spolupracovat </a:t>
            </a:r>
            <a:r>
              <a:rPr lang="cs-CZ" sz="1800" b="1" dirty="0"/>
              <a:t>s vysokými školami na realizaci dílčích cílů a opatření Akčního plánu mezinárodní spolupráce ČR ve výzkumu a vývoji 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>a </a:t>
            </a:r>
            <a:r>
              <a:rPr lang="cs-CZ" sz="1800" b="1" dirty="0"/>
              <a:t>internacionalizace výzkumného a vývojového prostředí ČR.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Spolupracovat </a:t>
            </a:r>
            <a:r>
              <a:rPr lang="cs-CZ" sz="1800" b="1" dirty="0"/>
              <a:t>s vysokými školami na realizaci dílčích cílů a opatření Akčního plánu rozvoje lidských zdrojů pro výzkum a vývoj a genderové rovnosti ve výzkumu a vývoji.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1842125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6: Rozhodování založené na </a:t>
            </a:r>
            <a:r>
              <a:rPr lang="pl-PL" sz="2800" b="1" dirty="0" smtClean="0">
                <a:solidFill>
                  <a:schemeClr val="accent5">
                    <a:lumMod val="75000"/>
                  </a:schemeClr>
                </a:solidFill>
              </a:rPr>
              <a:t>datech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Řízení vysokoškolské politiky i samotných vysokých škol bude koncepční, transparentní a založené na datech. 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b="1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Vyhodnotit </a:t>
            </a:r>
            <a:r>
              <a:rPr lang="cs-CZ" sz="1800" b="1" dirty="0"/>
              <a:t>šetření EUROSTUDENT VI</a:t>
            </a:r>
            <a:r>
              <a:rPr lang="cs-CZ" sz="1800" dirty="0"/>
              <a:t> na národní úrovni.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Realizovat </a:t>
            </a:r>
            <a:r>
              <a:rPr lang="cs-CZ" sz="1800" b="1" dirty="0"/>
              <a:t>šetření zaměřené na uplatnění absolventů VŠ 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>v </a:t>
            </a:r>
            <a:r>
              <a:rPr lang="cs-CZ" sz="1800" b="1" dirty="0"/>
              <a:t>praxi/nezaměstnanost absolventů VŠ.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Průběžně </a:t>
            </a:r>
            <a:r>
              <a:rPr lang="cs-CZ" sz="1800" b="1" dirty="0"/>
              <a:t>sledovat situaci českého vysokého školství v mezinárodním srovnání. </a:t>
            </a:r>
            <a:r>
              <a:rPr lang="cs-CZ" sz="1800" dirty="0"/>
              <a:t>Ministerstvo bude prostřednictvím nadnárodních sběrů dat a analýz (</a:t>
            </a:r>
            <a:r>
              <a:rPr lang="cs-CZ" sz="1800" dirty="0" err="1"/>
              <a:t>Education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a Glance apod.) </a:t>
            </a: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Zprovoznit </a:t>
            </a:r>
            <a:r>
              <a:rPr lang="cs-CZ" sz="1800" b="1" dirty="0"/>
              <a:t>registr řízení o žádostech o uznání zahraničního vysokoškolského vzdělání </a:t>
            </a:r>
            <a:r>
              <a:rPr lang="cs-CZ" sz="1800" b="1" dirty="0" smtClean="0"/>
              <a:t>a </a:t>
            </a:r>
            <a:r>
              <a:rPr lang="cs-CZ" sz="1800" b="1" dirty="0"/>
              <a:t>kvalifikace.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Upravit </a:t>
            </a:r>
            <a:r>
              <a:rPr lang="cs-CZ" sz="1800" dirty="0"/>
              <a:t>dosavadní </a:t>
            </a:r>
            <a:r>
              <a:rPr lang="cs-CZ" sz="1800" b="1" dirty="0"/>
              <a:t>registr docentů a profesorů </a:t>
            </a:r>
            <a:r>
              <a:rPr lang="cs-CZ" sz="1800" dirty="0"/>
              <a:t>zaměstnaných na veřejných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soukromých vysokých školách. Bude rozšířen o sběr mimořádných profesorů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rozšířen okruh uživatelů.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Zprovoznit </a:t>
            </a:r>
            <a:r>
              <a:rPr lang="cs-CZ" sz="1800" b="1" dirty="0"/>
              <a:t>registr vysokých škol a uskutečňovaných studijních programů</a:t>
            </a:r>
            <a:r>
              <a:rPr lang="cs-CZ" sz="1800" dirty="0"/>
              <a:t>, jehož součástí bude seznam poskytovatelů zahraničního vysokoškolského vzdělání na území České republiky </a:t>
            </a:r>
            <a:r>
              <a:rPr lang="cs-CZ" sz="1800" dirty="0" smtClean="0"/>
              <a:t>a </a:t>
            </a:r>
            <a:r>
              <a:rPr lang="cs-CZ" sz="1800" dirty="0"/>
              <a:t>jimi uskutečňovaných zahraničních vysokoškolských studijních programů</a:t>
            </a:r>
            <a:r>
              <a:rPr lang="cs-CZ" sz="1800" b="1" dirty="0"/>
              <a:t>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950780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Prioritní cíl 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7: Efektivní </a:t>
            </a:r>
            <a:r>
              <a:rPr lang="pl-PL" sz="2800" b="1" dirty="0" smtClean="0">
                <a:solidFill>
                  <a:schemeClr val="accent5">
                    <a:lumMod val="75000"/>
                  </a:schemeClr>
                </a:solidFill>
              </a:rPr>
              <a:t>financování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Financování vysokých škol bude stabilní, transparentní a efektivní. 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b="1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 smtClean="0"/>
              <a:t>Opatření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Vyjednávat </a:t>
            </a:r>
            <a:r>
              <a:rPr lang="cs-CZ" sz="1800" dirty="0"/>
              <a:t>s Ministerstvem financí o střednědobém výhledu státního rozpočtu </a:t>
            </a:r>
            <a:r>
              <a:rPr lang="cs-CZ" sz="1800" dirty="0" smtClean="0"/>
              <a:t>a </a:t>
            </a:r>
            <a:r>
              <a:rPr lang="cs-CZ" sz="1800" dirty="0"/>
              <a:t>o </a:t>
            </a:r>
            <a:r>
              <a:rPr lang="cs-CZ" sz="1800" b="1" dirty="0"/>
              <a:t>navýšení rozpočtu vysokých škol</a:t>
            </a:r>
            <a:r>
              <a:rPr lang="cs-CZ" sz="1800" dirty="0"/>
              <a:t> tak, aby výše rozpočtu v roce 2014 představovala </a:t>
            </a:r>
            <a:r>
              <a:rPr lang="cs-CZ" sz="1800" dirty="0" err="1"/>
              <a:t>nepodkročitelnou</a:t>
            </a:r>
            <a:r>
              <a:rPr lang="cs-CZ" sz="1800" dirty="0"/>
              <a:t> mez a současně zahájit stabilizaci podílu vysokého školství na celkovém rozpočtu rezortu.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Revidovat </a:t>
            </a:r>
            <a:r>
              <a:rPr lang="cs-CZ" sz="1800" b="1" dirty="0"/>
              <a:t>stávající způsob financování veřejných vysokých škol </a:t>
            </a:r>
            <a:r>
              <a:rPr lang="cs-CZ" sz="1800" dirty="0"/>
              <a:t>s cílem zvýšení jeho transparentnosti, předvídatelnosti a dlouhodobé udržitelnosti. Tyto změny systému financování budou projednány s akademickou obcí prostřednictvím orgánů její reprezentace.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b="1" dirty="0" smtClean="0"/>
              <a:t>Revidovat </a:t>
            </a:r>
            <a:r>
              <a:rPr lang="cs-CZ" sz="1800" b="1" dirty="0"/>
              <a:t>stávající ukazatele kvality a výkonu </a:t>
            </a:r>
            <a:r>
              <a:rPr lang="cs-CZ" sz="1800" dirty="0"/>
              <a:t>pro výpočet příspěvku jednotlivým vysokým školám a zavádět prvky víceletého financování veřejných vysokých škol.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Zahájit </a:t>
            </a:r>
            <a:r>
              <a:rPr lang="cs-CZ" sz="1800" dirty="0"/>
              <a:t>přípravu nového </a:t>
            </a:r>
            <a:r>
              <a:rPr lang="cs-CZ" sz="1800" b="1" dirty="0"/>
              <a:t>programového období pro rozvoj a obnovu materiálně technické základny veřejných vysokých škol</a:t>
            </a:r>
            <a:r>
              <a:rPr lang="cs-CZ" sz="1800" dirty="0"/>
              <a:t>.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2404290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2875</TotalTime>
  <Words>570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pwp_msmt</vt:lpstr>
      <vt:lpstr>Aktualizace Dlouhodobého záměru vzdělávací a vědecké, výzkumné, vývojové a inovační, umělecké a další tvůrčí činnosti pro oblast vysokých škol pro rok 2017 (ADZ 2017)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Hrstka Dušan</cp:lastModifiedBy>
  <cp:revision>235</cp:revision>
  <cp:lastPrinted>2016-05-23T13:59:12Z</cp:lastPrinted>
  <dcterms:created xsi:type="dcterms:W3CDTF">2015-03-10T10:27:08Z</dcterms:created>
  <dcterms:modified xsi:type="dcterms:W3CDTF">2016-06-10T07:20:52Z</dcterms:modified>
</cp:coreProperties>
</file>