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2" r:id="rId3"/>
    <p:sldId id="280" r:id="rId4"/>
    <p:sldId id="312" r:id="rId5"/>
    <p:sldId id="313" r:id="rId6"/>
    <p:sldId id="314" r:id="rId7"/>
    <p:sldId id="315" r:id="rId8"/>
    <p:sldId id="316" r:id="rId9"/>
    <p:sldId id="317" r:id="rId10"/>
    <p:sldId id="301" r:id="rId11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bohlav Jakub" initials="DJ" lastIdx="1" clrIdx="0">
    <p:extLst/>
  </p:cmAuthor>
  <p:cmAuthor id="2" name="Svobodová Blanka" initials="SB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>
      <p:cViewPr varScale="1">
        <p:scale>
          <a:sx n="111" d="100"/>
          <a:sy n="111" d="100"/>
        </p:scale>
        <p:origin x="138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ADD51-D3ED-4952-90FE-DC6ADCE7FDC9}" type="datetimeFigureOut">
              <a:rPr lang="cs-CZ" smtClean="0"/>
              <a:t>10.6.2016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79CA5-90C0-436B-BAE2-EC0AFFA746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920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4AF6A0A-3D5E-4E95-9FDE-D0210DFD2699}" type="datetimeFigureOut">
              <a:rPr lang="cs-CZ"/>
              <a:pPr>
                <a:defRPr/>
              </a:pPr>
              <a:t>10.6.2016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6203C56-1D0C-458B-8D4E-1DDBD5189D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777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154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590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6092825"/>
            <a:ext cx="1871663" cy="6492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cs-CZ" altLang="cs-CZ" smtClean="0"/>
          </a:p>
        </p:txBody>
      </p:sp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8375914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E568E89-A14C-44F3-AA7F-62D8552080FD}" type="datetime1">
              <a:rPr lang="cs-CZ"/>
              <a:pPr>
                <a:defRPr/>
              </a:pPr>
              <a:t>10.6.2016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07C4FE7-AB22-4EA1-9D10-0DBF1299A1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51493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85EC0F4-51F8-411A-99EA-C0CD1E0B019E}" type="datetime1">
              <a:rPr lang="cs-CZ"/>
              <a:pPr>
                <a:defRPr/>
              </a:pPr>
              <a:t>10.6.2016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B5B0985-1A7F-4791-A678-59D56106A4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50333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616066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92FA1C2-6A57-4E68-A639-09210C13DE10}" type="datetime1">
              <a:rPr lang="cs-CZ"/>
              <a:pPr>
                <a:defRPr/>
              </a:pPr>
              <a:t>10.6.2016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42E6AD8-5658-4448-9A3A-600BF4D9CC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170875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4BBB611-6C78-4D12-9BE6-0864FD5BAB29}" type="datetime1">
              <a:rPr lang="cs-CZ"/>
              <a:pPr>
                <a:defRPr/>
              </a:pPr>
              <a:t>10.6.2016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27B5EA1-1204-4761-AC99-39886E1B92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518120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F74D44C-FFFD-4953-B380-8ED7122F48CB}" type="datetime1">
              <a:rPr lang="cs-CZ"/>
              <a:pPr>
                <a:defRPr/>
              </a:pPr>
              <a:t>10.6.2016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4E36C7A-17DF-448D-A0CC-42469A0C3F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325085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A16D7C5-C019-4A0B-A5A7-1DB2859AD37B}" type="datetime1">
              <a:rPr lang="cs-CZ"/>
              <a:pPr>
                <a:defRPr/>
              </a:pPr>
              <a:t>10.6.2016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782ADE3-729B-4893-878A-E218269D40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18647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6BA6E26-9D16-4DED-97BC-18B8A6F56859}" type="datetime1">
              <a:rPr lang="cs-CZ"/>
              <a:pPr>
                <a:defRPr/>
              </a:pPr>
              <a:t>10.6.2016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81F939E-B7B8-45A4-9FA4-2195172889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224648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6A5427B-2BF3-4A89-8A55-0757D6DDD7DA}" type="datetime1">
              <a:rPr lang="cs-CZ"/>
              <a:pPr>
                <a:defRPr/>
              </a:pPr>
              <a:t>10.6.2016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445552E-393D-49E9-8211-19C7DC6ED6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074280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6159D7-C1EB-425E-917F-E29C40BB5E06}" type="datetime1">
              <a:rPr lang="cs-CZ"/>
              <a:pPr>
                <a:defRPr/>
              </a:pPr>
              <a:t>10.6.2016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A0EC125-C454-41AC-A989-FD9904932D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664294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116013" y="1628775"/>
            <a:ext cx="7570787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7" name="Zástupný symbol pro číslo snímku 5"/>
          <p:cNvSpPr txBox="1">
            <a:spLocks/>
          </p:cNvSpPr>
          <p:nvPr/>
        </p:nvSpPr>
        <p:spPr>
          <a:xfrm>
            <a:off x="250825" y="6356350"/>
            <a:ext cx="649288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0CD1EB4-088B-4810-BE3C-209F3C2D241F}" type="slidenum">
              <a:rPr lang="cs-CZ" smtClean="0"/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012882" y="3140968"/>
            <a:ext cx="5470525" cy="1800225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Aktualizace Dlouhodobého záměru vzdělávací a vědecké, výzkumné, vývojové a inovační, umělecké a další tvůrčí činnosti pro oblast vysokých škol pro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rok 2017 (ADZ 2017)</a:t>
            </a:r>
            <a:r>
              <a:rPr lang="en-US" sz="1400" b="1" dirty="0" smtClean="0">
                <a:latin typeface="+mn-lt"/>
              </a:rPr>
              <a:t/>
            </a:r>
            <a:br>
              <a:rPr lang="en-US" sz="1400" b="1" dirty="0" smtClean="0">
                <a:latin typeface="+mn-lt"/>
              </a:rPr>
            </a:br>
            <a:r>
              <a:rPr lang="en-US" sz="2000" b="1" dirty="0">
                <a:latin typeface="+mn-lt"/>
              </a:rPr>
              <a:t/>
            </a:r>
            <a:br>
              <a:rPr lang="en-US" sz="2000" b="1" dirty="0">
                <a:latin typeface="+mn-lt"/>
              </a:rPr>
            </a:br>
            <a:endParaRPr lang="cs-CZ" sz="1800" b="1" i="1" dirty="0">
              <a:latin typeface="+mn-lt"/>
            </a:endParaRPr>
          </a:p>
        </p:txBody>
      </p:sp>
      <p:sp>
        <p:nvSpPr>
          <p:cNvPr id="13315" name="Podnadpis 2"/>
          <p:cNvSpPr>
            <a:spLocks noGrp="1"/>
          </p:cNvSpPr>
          <p:nvPr>
            <p:ph type="subTitle" idx="4294967295"/>
          </p:nvPr>
        </p:nvSpPr>
        <p:spPr>
          <a:xfrm>
            <a:off x="2987675" y="5949950"/>
            <a:ext cx="4784725" cy="4318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cs-CZ" altLang="cs-CZ" sz="700" dirty="0" smtClean="0"/>
              <a:t>Ministerstvo školství, mládeže a tělovýchovy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altLang="cs-CZ" sz="700" dirty="0" smtClean="0"/>
              <a:t>Karmelitská 529/5, 118 12 Praha 1- Malá Strana • tel.: +420 234 811 111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altLang="cs-CZ" sz="700" dirty="0" smtClean="0"/>
              <a:t>msmt@msmt.cz • www.msmt.cz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3200" b="1" dirty="0" smtClean="0">
                <a:solidFill>
                  <a:schemeClr val="accent5">
                    <a:lumMod val="75000"/>
                  </a:schemeClr>
                </a:solidFill>
              </a:rPr>
              <a:t>Děkuji za pozornost. </a:t>
            </a:r>
          </a:p>
          <a:p>
            <a:pPr marL="0" indent="0">
              <a:buNone/>
            </a:pPr>
            <a:endParaRPr lang="cs-CZ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635040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Východiska ADZ 2017</a:t>
            </a:r>
            <a:endParaRPr lang="cs-CZ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2800" dirty="0" smtClean="0"/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b="1" dirty="0"/>
              <a:t>Z</a:t>
            </a:r>
            <a:r>
              <a:rPr lang="cs-CZ" sz="1800" b="1" dirty="0" smtClean="0"/>
              <a:t>ákon č</a:t>
            </a:r>
            <a:r>
              <a:rPr lang="cs-CZ" sz="1800" b="1" dirty="0"/>
              <a:t>. 137/2016 Sb.</a:t>
            </a:r>
            <a:r>
              <a:rPr lang="cs-CZ" sz="1800" dirty="0"/>
              <a:t>, kterým se mění zákon </a:t>
            </a:r>
            <a:r>
              <a:rPr lang="cs-CZ" sz="1800" dirty="0" smtClean="0"/>
              <a:t>č</a:t>
            </a:r>
            <a:r>
              <a:rPr lang="cs-CZ" sz="1800" dirty="0"/>
              <a:t>. 111/1998 Sb., o vysokých školách a o změně a doplnění dalších zákonů (zákon o vysokých školách), ve znění pozdějších </a:t>
            </a:r>
            <a:r>
              <a:rPr lang="cs-CZ" sz="1800" dirty="0" smtClean="0"/>
              <a:t>předpisů (novela) 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 smtClean="0"/>
              <a:t>Prováděcí předpisy novely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 smtClean="0"/>
              <a:t>Revidovaný systém financování veřejných vysokých škol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endParaRPr lang="cs-CZ" sz="1800" dirty="0"/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 smtClean="0"/>
              <a:t>ADZ 2017 navazuje </a:t>
            </a:r>
            <a:r>
              <a:rPr lang="cs-CZ" sz="1800" dirty="0"/>
              <a:t>na strukturu Dlouhodobého záměru vzdělávací 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a </a:t>
            </a:r>
            <a:r>
              <a:rPr lang="cs-CZ" sz="1800" dirty="0"/>
              <a:t>vědecké, výzkumné, vývojové a inovační, umělecké a další tvůrčí činnosti pro oblast vysokých škol na období </a:t>
            </a:r>
            <a:r>
              <a:rPr lang="cs-CZ" sz="1800" dirty="0" smtClean="0"/>
              <a:t>2016–2020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/>
              <a:t>D</a:t>
            </a:r>
            <a:r>
              <a:rPr lang="cs-CZ" sz="1800" dirty="0" smtClean="0"/>
              <a:t>oplňuje </a:t>
            </a:r>
            <a:r>
              <a:rPr lang="cs-CZ" sz="1800" dirty="0"/>
              <a:t>k </a:t>
            </a:r>
            <a:r>
              <a:rPr lang="cs-CZ" sz="1800" dirty="0" smtClean="0"/>
              <a:t>jeho </a:t>
            </a:r>
            <a:r>
              <a:rPr lang="cs-CZ" sz="1800" dirty="0"/>
              <a:t>jednotlivým prioritním cílům plánovaná opatření</a:t>
            </a:r>
            <a:endParaRPr lang="cs-CZ" sz="1800" dirty="0" smtClean="0"/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endParaRPr lang="cs-CZ" sz="1800" dirty="0" smtClean="0"/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endParaRPr lang="cs-CZ" sz="1800" dirty="0" smtClean="0"/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endParaRPr lang="cs-CZ" sz="1800" dirty="0" smtClean="0"/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endParaRPr lang="cs-CZ" sz="1800" dirty="0"/>
          </a:p>
          <a:p>
            <a:pPr marL="0" indent="0" algn="just" fontAlgn="auto">
              <a:spcAft>
                <a:spcPts val="0"/>
              </a:spcAft>
              <a:buNone/>
              <a:defRPr/>
            </a:pPr>
            <a:endParaRPr lang="cs-CZ" sz="1800" dirty="0" smtClean="0"/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491404" y="615941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8611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Prioritní cíl 1: Zajišťování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kvality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 smtClean="0"/>
              <a:t>Vysoké </a:t>
            </a:r>
            <a:r>
              <a:rPr lang="cs-CZ" sz="1800" dirty="0"/>
              <a:t>školy budou hrát zásadní roli v zajišťování kvality svých </a:t>
            </a:r>
            <a:r>
              <a:rPr lang="cs-CZ" sz="1800" dirty="0" smtClean="0"/>
              <a:t>činností</a:t>
            </a:r>
            <a:endParaRPr lang="cs-CZ" sz="1800" dirty="0"/>
          </a:p>
          <a:p>
            <a:pPr marL="0" indent="0" algn="just" fontAlgn="auto">
              <a:spcAft>
                <a:spcPts val="0"/>
              </a:spcAft>
              <a:buNone/>
              <a:defRPr/>
            </a:pPr>
            <a:endParaRPr lang="cs-CZ" sz="1800" dirty="0" smtClean="0"/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sz="1800" b="1" dirty="0" smtClean="0"/>
              <a:t>Opatření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 smtClean="0"/>
              <a:t>Dokončit </a:t>
            </a:r>
            <a:r>
              <a:rPr lang="cs-CZ" sz="1800" b="1" dirty="0"/>
              <a:t>proces sebe-certifikace </a:t>
            </a:r>
            <a:r>
              <a:rPr lang="cs-CZ" sz="1800" dirty="0"/>
              <a:t>(prokázání kompatibility) Rámce kvalifikací vysokoškolského vzdělávání České republiky (RKVV) vůči zastřešujícímu kvalifikačnímu rámci Evropského prostoru vysokoškolského vzdělávání (QF-EHEA).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b="1" dirty="0" smtClean="0"/>
              <a:t>Asistovat </a:t>
            </a:r>
            <a:r>
              <a:rPr lang="cs-CZ" sz="1800" b="1" dirty="0"/>
              <a:t>při ustavení Národního akreditačního úřadu </a:t>
            </a:r>
            <a:r>
              <a:rPr lang="cs-CZ" sz="1800" dirty="0"/>
              <a:t>a poskytovat metodickou podporu v oblasti zavádění nových prvků vnějšího hodnocení vysokých škol a při nastavování systému zajišťování kvality.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 smtClean="0"/>
              <a:t>Poskytovat </a:t>
            </a:r>
            <a:r>
              <a:rPr lang="cs-CZ" sz="1800" b="1" dirty="0"/>
              <a:t>metodickou podporu vysokým školám </a:t>
            </a:r>
            <a:r>
              <a:rPr lang="cs-CZ" sz="1800" dirty="0"/>
              <a:t>při tvorbě nebo úpravě vnitřních předpisů vysokých škol vyplývajících </a:t>
            </a:r>
            <a:r>
              <a:rPr lang="cs-CZ" sz="1800" dirty="0" smtClean="0"/>
              <a:t>z </a:t>
            </a:r>
            <a:r>
              <a:rPr lang="cs-CZ" sz="1800" dirty="0" smtClean="0"/>
              <a:t>novely.</a:t>
            </a:r>
            <a:endParaRPr lang="cs-CZ" sz="1800" dirty="0"/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b="1" dirty="0" smtClean="0"/>
              <a:t>Provést </a:t>
            </a:r>
            <a:r>
              <a:rPr lang="cs-CZ" sz="1800" b="1" dirty="0"/>
              <a:t>analýzu doktorského studia </a:t>
            </a:r>
            <a:r>
              <a:rPr lang="cs-CZ" sz="1800" dirty="0"/>
              <a:t>zaměřenou na jeho kvalitativní aspekty a na navazující programy pro </a:t>
            </a:r>
            <a:r>
              <a:rPr lang="cs-CZ" sz="1800" dirty="0" smtClean="0"/>
              <a:t>post-doktorandy.</a:t>
            </a:r>
          </a:p>
        </p:txBody>
      </p:sp>
    </p:spTree>
    <p:extLst>
      <p:ext uri="{BB962C8B-B14F-4D97-AF65-F5344CB8AC3E}">
        <p14:creationId xmlns:p14="http://schemas.microsoft.com/office/powerpoint/2010/main" val="799827467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Prioritní cíl 2: Diverzita a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dostupnost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 smtClean="0"/>
              <a:t>Vysoké </a:t>
            </a:r>
            <a:r>
              <a:rPr lang="cs-CZ" sz="1800" dirty="0"/>
              <a:t>školy budou nabízet široký a diverzifikovaný přístup ke kvalitnímu </a:t>
            </a:r>
            <a:r>
              <a:rPr lang="cs-CZ" sz="1800" dirty="0" smtClean="0"/>
              <a:t>vzdělávání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endParaRPr lang="cs-CZ" sz="1800" b="1" dirty="0" smtClean="0"/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sz="1800" b="1" dirty="0" smtClean="0"/>
              <a:t>Opatření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 smtClean="0"/>
              <a:t>Navrhnout </a:t>
            </a:r>
            <a:r>
              <a:rPr lang="cs-CZ" sz="1800" dirty="0"/>
              <a:t>opatření na zmírnění identifikovaných problematických forem </a:t>
            </a:r>
            <a:r>
              <a:rPr lang="cs-CZ" sz="1800" b="1" dirty="0"/>
              <a:t>neúspěšného ukončování studia </a:t>
            </a:r>
            <a:r>
              <a:rPr lang="cs-CZ" sz="1800" dirty="0"/>
              <a:t>na českých vysokých </a:t>
            </a:r>
            <a:r>
              <a:rPr lang="cs-CZ" sz="1800" dirty="0" smtClean="0"/>
              <a:t>školách.</a:t>
            </a: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3185612383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Prioritní cíl 3: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Internacionalizace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/>
              <a:t>Výuka i tvůrčí činnosti vysokých škol budou mít zřetelný mezinárodní charakter</a:t>
            </a:r>
            <a:r>
              <a:rPr lang="cs-CZ" sz="1800" dirty="0" smtClean="0"/>
              <a:t>.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endParaRPr lang="cs-CZ" sz="1800" b="1" dirty="0" smtClean="0"/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sz="1800" b="1" dirty="0" smtClean="0"/>
              <a:t>Opatření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 smtClean="0"/>
              <a:t>Aktivně </a:t>
            </a:r>
            <a:r>
              <a:rPr lang="cs-CZ" sz="1800" dirty="0"/>
              <a:t>se zapojovat do </a:t>
            </a:r>
            <a:r>
              <a:rPr lang="cs-CZ" sz="1800" b="1" dirty="0"/>
              <a:t>činnosti mezinárodních organizací</a:t>
            </a:r>
            <a:r>
              <a:rPr lang="cs-CZ" sz="1800" dirty="0"/>
              <a:t>, jichž je Česká republika členem, zvláště v rámci Boloňského procesu. 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b="1" dirty="0" smtClean="0"/>
              <a:t>Podpořit </a:t>
            </a:r>
            <a:r>
              <a:rPr lang="cs-CZ" sz="1800" b="1" dirty="0"/>
              <a:t>prezentaci českých vysokých škol </a:t>
            </a:r>
            <a:r>
              <a:rPr lang="cs-CZ" sz="1800" dirty="0"/>
              <a:t>v zahraničí, například prostřednictvím různých forem marketingových aktivit.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b="1" dirty="0" smtClean="0"/>
              <a:t>Revidovat </a:t>
            </a:r>
            <a:r>
              <a:rPr lang="cs-CZ" sz="1800" b="1" dirty="0"/>
              <a:t>dopad propagačních činností </a:t>
            </a:r>
            <a:r>
              <a:rPr lang="cs-CZ" sz="1800" dirty="0"/>
              <a:t>zajišťovaných Domem zahraniční spolupráce na internacionalizaci vysokého školství. </a:t>
            </a:r>
          </a:p>
        </p:txBody>
      </p:sp>
    </p:spTree>
    <p:extLst>
      <p:ext uri="{BB962C8B-B14F-4D97-AF65-F5344CB8AC3E}">
        <p14:creationId xmlns:p14="http://schemas.microsoft.com/office/powerpoint/2010/main" val="4059274326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Prioritní cíl 4: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Relevance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/>
              <a:t>Vysoké školy budou ve své činnosti reflektovat aktuální společenský vývoj, nejnovější vědecké poznatky a potřeby partnerů</a:t>
            </a:r>
            <a:r>
              <a:rPr lang="cs-CZ" sz="1800" dirty="0" smtClean="0"/>
              <a:t>.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endParaRPr lang="cs-CZ" sz="1800" b="1" dirty="0" smtClean="0"/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sz="1800" b="1" dirty="0" smtClean="0"/>
              <a:t>Opatření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 smtClean="0"/>
              <a:t>Zahájit </a:t>
            </a:r>
            <a:r>
              <a:rPr lang="cs-CZ" sz="1800" b="1" dirty="0"/>
              <a:t>jednání s  Ministerstvem práce a sociálních věcí </a:t>
            </a:r>
            <a:r>
              <a:rPr lang="cs-CZ" sz="1800" dirty="0"/>
              <a:t>o sběru informací 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v </a:t>
            </a:r>
            <a:r>
              <a:rPr lang="cs-CZ" sz="1800" dirty="0"/>
              <a:t>oblasti nezaměstnanosti a o možnosti propojení resortních databází.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 smtClean="0"/>
              <a:t>Zahájit </a:t>
            </a:r>
            <a:r>
              <a:rPr lang="cs-CZ" sz="1800" b="1" dirty="0"/>
              <a:t>jednání se zástupci zaměstnavatelské sféry </a:t>
            </a:r>
            <a:r>
              <a:rPr lang="cs-CZ" sz="1800" dirty="0"/>
              <a:t>a v oblasti regulovaných povolání s příslušnými uznávacími orgány o požadavcích na absolventy vysokých škol. </a:t>
            </a:r>
          </a:p>
        </p:txBody>
      </p:sp>
    </p:spTree>
    <p:extLst>
      <p:ext uri="{BB962C8B-B14F-4D97-AF65-F5344CB8AC3E}">
        <p14:creationId xmlns:p14="http://schemas.microsoft.com/office/powerpoint/2010/main" val="714901414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Prioritní cíl </a:t>
            </a:r>
            <a:r>
              <a:rPr lang="pt-BR" sz="2800" b="1" dirty="0">
                <a:solidFill>
                  <a:schemeClr val="accent5">
                    <a:lumMod val="75000"/>
                  </a:schemeClr>
                </a:solidFill>
              </a:rPr>
              <a:t>5: Kvalitní a relevantní výzkum, vývoj a inovace</a:t>
            </a:r>
            <a:endParaRPr lang="cs-CZ" sz="2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/>
              <a:t>Výsledky výzkumu a vývoje na vysokých školách budou mezinárodně relevantní a efektivně přenášené do aplikační sféry. </a:t>
            </a:r>
            <a:endParaRPr lang="cs-CZ" sz="1800" dirty="0" smtClean="0"/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endParaRPr lang="cs-CZ" sz="1800" b="1" dirty="0" smtClean="0"/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sz="1800" b="1" dirty="0" smtClean="0"/>
              <a:t>Opatření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b="1" dirty="0" smtClean="0"/>
              <a:t>Zapojit </a:t>
            </a:r>
            <a:r>
              <a:rPr lang="cs-CZ" sz="1800" b="1" dirty="0"/>
              <a:t>zástupce vysokých škol do realizace průběžného mezinárodního hodnocení tzv. velkých infrastruktur</a:t>
            </a:r>
            <a:r>
              <a:rPr lang="cs-CZ" sz="1800" dirty="0"/>
              <a:t> pro výzkum, experimentální vývoj 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a </a:t>
            </a:r>
            <a:r>
              <a:rPr lang="cs-CZ" sz="1800" dirty="0"/>
              <a:t>inovace schválených k poskytnutí účelové podpory v období víceletého rozpočtového rámce </a:t>
            </a:r>
            <a:r>
              <a:rPr lang="cs-CZ" sz="1800" dirty="0" smtClean="0"/>
              <a:t>2016-2019. </a:t>
            </a:r>
            <a:endParaRPr lang="cs-CZ" sz="1800" dirty="0"/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b="1" dirty="0" smtClean="0"/>
              <a:t>Spolupracovat </a:t>
            </a:r>
            <a:r>
              <a:rPr lang="cs-CZ" sz="1800" b="1" dirty="0"/>
              <a:t>s vysokými školami na realizaci dílčích cílů a opatření Akčního plánu mezinárodní spolupráce ČR ve výzkumu a vývoji </a:t>
            </a: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>a </a:t>
            </a:r>
            <a:r>
              <a:rPr lang="cs-CZ" sz="1800" b="1" dirty="0"/>
              <a:t>internacionalizace výzkumného a vývojového prostředí ČR. 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b="1" dirty="0" smtClean="0"/>
              <a:t>Spolupracovat </a:t>
            </a:r>
            <a:r>
              <a:rPr lang="cs-CZ" sz="1800" b="1" dirty="0"/>
              <a:t>s vysokými školami na realizaci dílčích cílů a opatření Akčního plánu rozvoje lidských zdrojů pro výzkum a vývoj a genderové rovnosti ve výzkumu a vývoji. 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18421252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Prioritní cíl </a:t>
            </a:r>
            <a:r>
              <a:rPr lang="pl-PL" sz="2800" b="1" dirty="0">
                <a:solidFill>
                  <a:schemeClr val="accent5">
                    <a:lumMod val="75000"/>
                  </a:schemeClr>
                </a:solidFill>
              </a:rPr>
              <a:t>6: Rozhodování založené na </a:t>
            </a:r>
            <a:r>
              <a:rPr lang="pl-PL" sz="2800" b="1" dirty="0" smtClean="0">
                <a:solidFill>
                  <a:schemeClr val="accent5">
                    <a:lumMod val="75000"/>
                  </a:schemeClr>
                </a:solidFill>
              </a:rPr>
              <a:t>datech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/>
              <a:t>Řízení vysokoškolské politiky i samotných vysokých škol bude koncepční, transparentní a založené na datech.  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endParaRPr lang="cs-CZ" sz="1800" b="1" dirty="0"/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sz="1800" b="1" dirty="0" smtClean="0"/>
              <a:t>Opatření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b="1" dirty="0" smtClean="0"/>
              <a:t>Vyhodnotit </a:t>
            </a:r>
            <a:r>
              <a:rPr lang="cs-CZ" sz="1800" b="1" dirty="0"/>
              <a:t>šetření EUROSTUDENT VI</a:t>
            </a:r>
            <a:r>
              <a:rPr lang="cs-CZ" sz="1800" dirty="0"/>
              <a:t> na národní úrovni. 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 smtClean="0"/>
              <a:t>Realizovat </a:t>
            </a:r>
            <a:r>
              <a:rPr lang="cs-CZ" sz="1800" b="1" dirty="0"/>
              <a:t>šetření zaměřené na uplatnění absolventů VŠ </a:t>
            </a: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>v </a:t>
            </a:r>
            <a:r>
              <a:rPr lang="cs-CZ" sz="1800" b="1" dirty="0"/>
              <a:t>praxi/nezaměstnanost absolventů VŠ.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 smtClean="0"/>
              <a:t>Průběžně </a:t>
            </a:r>
            <a:r>
              <a:rPr lang="cs-CZ" sz="1800" b="1" dirty="0"/>
              <a:t>sledovat situaci českého vysokého školství v mezinárodním srovnání. </a:t>
            </a:r>
            <a:r>
              <a:rPr lang="cs-CZ" sz="1800" dirty="0"/>
              <a:t>Ministerstvo bude prostřednictvím nadnárodních sběrů dat a analýz (</a:t>
            </a:r>
            <a:r>
              <a:rPr lang="cs-CZ" sz="1800" dirty="0" err="1"/>
              <a:t>Education</a:t>
            </a:r>
            <a:r>
              <a:rPr lang="cs-CZ" sz="1800" dirty="0"/>
              <a:t> </a:t>
            </a:r>
            <a:r>
              <a:rPr lang="cs-CZ" sz="1800" dirty="0" err="1"/>
              <a:t>at</a:t>
            </a:r>
            <a:r>
              <a:rPr lang="cs-CZ" sz="1800" dirty="0"/>
              <a:t> a Glance apod.) </a:t>
            </a:r>
            <a:endParaRPr lang="cs-CZ" sz="1800" dirty="0" smtClean="0"/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 smtClean="0"/>
              <a:t>Zprovoznit </a:t>
            </a:r>
            <a:r>
              <a:rPr lang="cs-CZ" sz="1800" b="1" dirty="0"/>
              <a:t>registr řízení o žádostech o uznání zahraničního vysokoškolského vzdělání </a:t>
            </a:r>
            <a:r>
              <a:rPr lang="cs-CZ" sz="1800" b="1" dirty="0" smtClean="0"/>
              <a:t>a </a:t>
            </a:r>
            <a:r>
              <a:rPr lang="cs-CZ" sz="1800" b="1" dirty="0"/>
              <a:t>kvalifikace.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 smtClean="0"/>
              <a:t>Upravit </a:t>
            </a:r>
            <a:r>
              <a:rPr lang="cs-CZ" sz="1800" dirty="0"/>
              <a:t>dosavadní </a:t>
            </a:r>
            <a:r>
              <a:rPr lang="cs-CZ" sz="1800" b="1" dirty="0"/>
              <a:t>registr docentů a profesorů </a:t>
            </a:r>
            <a:r>
              <a:rPr lang="cs-CZ" sz="1800" dirty="0"/>
              <a:t>zaměstnaných na veřejných 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a </a:t>
            </a:r>
            <a:r>
              <a:rPr lang="cs-CZ" sz="1800" dirty="0"/>
              <a:t>soukromých vysokých školách. Bude rozšířen o sběr mimořádných profesorů 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a </a:t>
            </a:r>
            <a:r>
              <a:rPr lang="cs-CZ" sz="1800" dirty="0"/>
              <a:t>rozšířen okruh uživatelů.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 smtClean="0"/>
              <a:t>Zprovoznit </a:t>
            </a:r>
            <a:r>
              <a:rPr lang="cs-CZ" sz="1800" b="1" dirty="0"/>
              <a:t>registr vysokých škol a uskutečňovaných studijních programů</a:t>
            </a:r>
            <a:r>
              <a:rPr lang="cs-CZ" sz="1800" dirty="0"/>
              <a:t>, jehož součástí bude seznam poskytovatelů zahraničního vysokoškolského vzdělání na území České republiky </a:t>
            </a:r>
            <a:r>
              <a:rPr lang="cs-CZ" sz="1800" dirty="0" smtClean="0"/>
              <a:t>a </a:t>
            </a:r>
            <a:r>
              <a:rPr lang="cs-CZ" sz="1800" dirty="0"/>
              <a:t>jimi uskutečňovaných zahraničních vysokoškolských studijních programů</a:t>
            </a:r>
            <a:r>
              <a:rPr lang="cs-CZ" sz="1800" b="1" dirty="0"/>
              <a:t>.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59507802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Prioritní cíl </a:t>
            </a:r>
            <a:r>
              <a:rPr lang="pl-PL" sz="2800" b="1" dirty="0">
                <a:solidFill>
                  <a:schemeClr val="accent5">
                    <a:lumMod val="75000"/>
                  </a:schemeClr>
                </a:solidFill>
              </a:rPr>
              <a:t>7: Efektivní </a:t>
            </a:r>
            <a:r>
              <a:rPr lang="pl-PL" sz="2800" b="1" dirty="0" smtClean="0">
                <a:solidFill>
                  <a:schemeClr val="accent5">
                    <a:lumMod val="75000"/>
                  </a:schemeClr>
                </a:solidFill>
              </a:rPr>
              <a:t>financování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/>
              <a:t>Financování vysokých škol bude stabilní, transparentní a efektivní.  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endParaRPr lang="cs-CZ" sz="1800" b="1" dirty="0"/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sz="1800" b="1" dirty="0" smtClean="0"/>
              <a:t>Opatření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 smtClean="0"/>
              <a:t>Vyjednávat </a:t>
            </a:r>
            <a:r>
              <a:rPr lang="cs-CZ" sz="1800" dirty="0"/>
              <a:t>s Ministerstvem financí o střednědobém výhledu státního rozpočtu </a:t>
            </a:r>
            <a:r>
              <a:rPr lang="cs-CZ" sz="1800" dirty="0" smtClean="0"/>
              <a:t>a </a:t>
            </a:r>
            <a:r>
              <a:rPr lang="cs-CZ" sz="1800" dirty="0"/>
              <a:t>o </a:t>
            </a:r>
            <a:r>
              <a:rPr lang="cs-CZ" sz="1800" b="1" dirty="0"/>
              <a:t>navýšení rozpočtu vysokých škol</a:t>
            </a:r>
            <a:r>
              <a:rPr lang="cs-CZ" sz="1800" dirty="0"/>
              <a:t> tak, aby výše rozpočtu v roce 2014 představovala </a:t>
            </a:r>
            <a:r>
              <a:rPr lang="cs-CZ" sz="1800" dirty="0" err="1"/>
              <a:t>nepodkročitelnou</a:t>
            </a:r>
            <a:r>
              <a:rPr lang="cs-CZ" sz="1800" dirty="0"/>
              <a:t> mez a současně zahájit stabilizaci podílu vysokého školství na celkovém rozpočtu rezortu.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b="1" dirty="0" smtClean="0"/>
              <a:t>Revidovat </a:t>
            </a:r>
            <a:r>
              <a:rPr lang="cs-CZ" sz="1800" b="1" dirty="0"/>
              <a:t>stávající způsob financování veřejných vysokých škol </a:t>
            </a:r>
            <a:r>
              <a:rPr lang="cs-CZ" sz="1800" dirty="0"/>
              <a:t>s cílem zvýšení jeho transparentnosti, předvídatelnosti a dlouhodobé udržitelnosti. Tyto změny systému financování budou projednány s akademickou obcí prostřednictvím orgánů její reprezentace.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b="1" dirty="0" smtClean="0"/>
              <a:t>Revidovat </a:t>
            </a:r>
            <a:r>
              <a:rPr lang="cs-CZ" sz="1800" b="1" dirty="0"/>
              <a:t>stávající ukazatele kvality a výkonu </a:t>
            </a:r>
            <a:r>
              <a:rPr lang="cs-CZ" sz="1800" dirty="0"/>
              <a:t>pro výpočet příspěvku jednotlivým vysokým školám a zavádět prvky víceletého financování veřejných vysokých škol.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 smtClean="0"/>
              <a:t>Zahájit </a:t>
            </a:r>
            <a:r>
              <a:rPr lang="cs-CZ" sz="1800" dirty="0"/>
              <a:t>přípravu nového </a:t>
            </a:r>
            <a:r>
              <a:rPr lang="cs-CZ" sz="1800" b="1" dirty="0"/>
              <a:t>programového období pro rozvoj a obnovu materiálně technické základny veřejných vysokých škol</a:t>
            </a:r>
            <a:r>
              <a:rPr lang="cs-CZ" sz="1800" dirty="0"/>
              <a:t>.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24042909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pwp_msmt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pwp_msmt</Template>
  <TotalTime>2875</TotalTime>
  <Words>570</Words>
  <Application>Microsoft Office PowerPoint</Application>
  <PresentationFormat>Předvádění na obrazovce (4:3)</PresentationFormat>
  <Paragraphs>75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Symbol</vt:lpstr>
      <vt:lpstr>pwp_msmt</vt:lpstr>
      <vt:lpstr>Aktualizace Dlouhodobého záměru vzdělávací a vědecké, výzkumné, vývojové a inovační, umělecké a další tvůrčí činnosti pro oblast vysokých škol pro rok 2017 (ADZ 2017)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MSMT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Akreditační systém vysokoškolského vzdělávání v ČR v připravované novele zákona o vysokých školách Higher Education Accreditation System in the Czech Republic in a proposal of  an amendment to the Higher Education Institutions Act</dc:title>
  <dc:creator>Doleček Pavel</dc:creator>
  <cp:lastModifiedBy>Hrstka Dušan</cp:lastModifiedBy>
  <cp:revision>235</cp:revision>
  <cp:lastPrinted>2016-05-23T13:59:12Z</cp:lastPrinted>
  <dcterms:created xsi:type="dcterms:W3CDTF">2015-03-10T10:27:08Z</dcterms:created>
  <dcterms:modified xsi:type="dcterms:W3CDTF">2016-06-10T07:20:52Z</dcterms:modified>
</cp:coreProperties>
</file>