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6" r:id="rId3"/>
    <p:sldId id="267" r:id="rId4"/>
    <p:sldId id="275" r:id="rId5"/>
    <p:sldId id="269" r:id="rId6"/>
    <p:sldId id="268" r:id="rId7"/>
    <p:sldId id="270" r:id="rId8"/>
    <p:sldId id="271" r:id="rId9"/>
    <p:sldId id="272" r:id="rId10"/>
    <p:sldId id="273" r:id="rId11"/>
    <p:sldId id="277" r:id="rId12"/>
    <p:sldId id="278" r:id="rId13"/>
    <p:sldId id="280" r:id="rId14"/>
    <p:sldId id="274" r:id="rId1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86" autoAdjust="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8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64EC7-B3E6-481A-971B-95B8561606AE}" type="datetimeFigureOut">
              <a:rPr lang="cs-CZ" smtClean="0"/>
              <a:pPr/>
              <a:t>10.6.2016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E2BCB-987D-4CC0-A640-4CD6D67DF7B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9129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pPr/>
              <a:t>10.6.2016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Státní podpora sportu </a:t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 smtClean="0"/>
              <a:t>Ministerstvo školství, mládeže a tělovýchovy</a:t>
            </a:r>
          </a:p>
          <a:p>
            <a:pPr algn="l"/>
            <a:r>
              <a:rPr lang="cs-CZ" sz="900" dirty="0" smtClean="0"/>
              <a:t>Karmelitská 7, 118 12 Praha 1 • tel.:: +420 234 811 111</a:t>
            </a:r>
          </a:p>
          <a:p>
            <a:pPr algn="l"/>
            <a:r>
              <a:rPr lang="cs-CZ" sz="900" dirty="0" smtClean="0"/>
              <a:t>msmt@msmt.cz • www.msmt.cz</a:t>
            </a:r>
            <a:endParaRPr lang="cs-CZ" sz="900" dirty="0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pPr/>
              <a:t>10.6.2016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pPr/>
              <a:t>10.6.2016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 smtClean="0"/>
              <a:t>Státní podpora sportu pro rok 2013 byla projednána poradou vedení MŠMT dne 19. června 2012. </a:t>
            </a:r>
            <a:r>
              <a:rPr lang="cs-CZ" sz="2000" dirty="0" smtClean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 smtClean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 smtClean="0"/>
          </a:p>
          <a:p>
            <a:r>
              <a:rPr lang="cs-CZ" sz="2000" dirty="0" smtClean="0"/>
              <a:t>a) výdajový okruh: „Sportovní reprezentace“ </a:t>
            </a:r>
          </a:p>
          <a:p>
            <a:r>
              <a:rPr lang="cs-CZ" sz="2000" dirty="0" smtClean="0"/>
              <a:t>b) výdajový okruh: „Všeobecná sportovní činnost“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pPr/>
              <a:t>10.6.2016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pPr/>
              <a:t>10.6.2016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pPr/>
              <a:t>10.6.2016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pPr/>
              <a:t>10.6.2016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pPr/>
              <a:t>10.6.2016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pPr/>
              <a:t>10.6.2016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pPr/>
              <a:t>10.6.2016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projekty-rozvoj@msmt.cz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87824" y="3068960"/>
            <a:ext cx="5470376" cy="25922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l-PL" sz="3200" b="1" dirty="0" smtClean="0">
                <a:latin typeface="+mn-lt"/>
              </a:rPr>
              <a:t>Centralizovaný rozvojový </a:t>
            </a:r>
            <a:r>
              <a:rPr lang="cs-CZ" sz="3200" b="1" dirty="0" smtClean="0">
                <a:latin typeface="+mn-lt"/>
              </a:rPr>
              <a:t>program</a:t>
            </a:r>
            <a:r>
              <a:rPr lang="pl-PL" sz="3200" b="1" dirty="0" smtClean="0">
                <a:latin typeface="+mn-lt"/>
              </a:rPr>
              <a:t> 2017</a:t>
            </a:r>
            <a:br>
              <a:rPr lang="pl-PL" sz="3200" b="1" dirty="0" smtClean="0">
                <a:latin typeface="+mn-lt"/>
              </a:rPr>
            </a:br>
            <a:r>
              <a:rPr lang="pl-PL" sz="3200" b="1" dirty="0" smtClean="0">
                <a:latin typeface="+mn-lt"/>
              </a:rPr>
              <a:t>a</a:t>
            </a:r>
            <a:br>
              <a:rPr lang="pl-PL" sz="3200" b="1" dirty="0" smtClean="0">
                <a:latin typeface="+mn-lt"/>
              </a:rPr>
            </a:br>
            <a:r>
              <a:rPr lang="cs-CZ" sz="3200" b="1" dirty="0" smtClean="0">
                <a:latin typeface="+mn-lt"/>
              </a:rPr>
              <a:t>Institucionální</a:t>
            </a:r>
            <a:r>
              <a:rPr lang="pl-PL" sz="3200" b="1" dirty="0" smtClean="0">
                <a:latin typeface="+mn-lt"/>
              </a:rPr>
              <a:t> program </a:t>
            </a:r>
            <a:br>
              <a:rPr lang="pl-PL" sz="3200" b="1" dirty="0" smtClean="0">
                <a:latin typeface="+mn-lt"/>
              </a:rPr>
            </a:br>
            <a:r>
              <a:rPr lang="pl-PL" sz="3200" b="1" dirty="0" smtClean="0">
                <a:latin typeface="+mn-lt"/>
              </a:rPr>
              <a:t>2016 - 2018</a:t>
            </a:r>
            <a:br>
              <a:rPr lang="pl-PL" sz="3200" b="1" dirty="0" smtClean="0">
                <a:latin typeface="+mn-lt"/>
              </a:rPr>
            </a:br>
            <a:endParaRPr lang="cs-CZ" sz="3200" b="1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949280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 smtClean="0"/>
              <a:t>Ministerstvo školství, mládeže a tělovýchovy</a:t>
            </a:r>
          </a:p>
          <a:p>
            <a:pPr marL="0" indent="0" algn="l">
              <a:buNone/>
            </a:pPr>
            <a:r>
              <a:rPr lang="cs-CZ" sz="700" dirty="0" smtClean="0"/>
              <a:t>Karmelitská 529/5, 118 12 Praha 1 – Malá Strana • tel.: +420 234 811 111</a:t>
            </a:r>
          </a:p>
          <a:p>
            <a:pPr marL="0" indent="0" algn="l">
              <a:buNone/>
            </a:pPr>
            <a:r>
              <a:rPr lang="cs-CZ" sz="700" dirty="0" smtClean="0"/>
              <a:t>msmt@msmt.cz • www.msmt.cz</a:t>
            </a:r>
            <a:endParaRPr lang="cs-CZ" sz="700" dirty="0"/>
          </a:p>
        </p:txBody>
      </p:sp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556792"/>
            <a:ext cx="7848872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Vyhodnocení a kontrola centralizovaných projektů </a:t>
            </a:r>
          </a:p>
          <a:p>
            <a:r>
              <a:rPr lang="cs-CZ" sz="2200" dirty="0"/>
              <a:t>v</a:t>
            </a:r>
            <a:r>
              <a:rPr lang="cs-CZ" sz="2200" dirty="0" smtClean="0"/>
              <a:t>ysoké školy (</a:t>
            </a:r>
            <a:r>
              <a:rPr lang="cs-CZ" sz="2200" b="1" dirty="0" smtClean="0"/>
              <a:t>koordinující i spoluřešitelské</a:t>
            </a:r>
            <a:r>
              <a:rPr lang="cs-CZ" sz="2200" dirty="0" smtClean="0"/>
              <a:t>) provedou vyhodnocení průběhu řešení projektů za rok 2017,</a:t>
            </a:r>
          </a:p>
          <a:p>
            <a:r>
              <a:rPr lang="cs-CZ" sz="2200" dirty="0" smtClean="0"/>
              <a:t>vysoká škola </a:t>
            </a:r>
            <a:r>
              <a:rPr lang="cs-CZ" sz="2200" dirty="0" smtClean="0"/>
              <a:t>bude informovat MŠMT o způsobu a termínu konání tohoto vyhodnocení (např. oponentní řízení),</a:t>
            </a:r>
          </a:p>
          <a:p>
            <a:r>
              <a:rPr lang="cs-CZ" sz="2200" dirty="0" smtClean="0"/>
              <a:t>zástupce MŠMT má právo se tohoto vyhodnocení zúčastnit,</a:t>
            </a:r>
          </a:p>
          <a:p>
            <a:r>
              <a:rPr lang="cs-CZ" sz="2200" dirty="0" smtClean="0"/>
              <a:t>kopie zápisu z tohoto vyhodnocení bude zaslána odboru vysokých škol MŠMT. </a:t>
            </a:r>
            <a:endParaRPr lang="cs-CZ" sz="3200" b="1" dirty="0" smtClean="0"/>
          </a:p>
          <a:p>
            <a:endParaRPr lang="cs-CZ" sz="2200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cs-CZ" sz="3600" b="1" dirty="0">
                <a:solidFill>
                  <a:srgbClr val="418E96"/>
                </a:solidFill>
              </a:rPr>
              <a:t>2</a:t>
            </a:r>
            <a:r>
              <a:rPr lang="cs-CZ" sz="3600" b="1" dirty="0" smtClean="0">
                <a:solidFill>
                  <a:srgbClr val="418E96"/>
                </a:solidFill>
              </a:rPr>
              <a:t>. Institucionální program 2016 - 2018</a:t>
            </a:r>
          </a:p>
        </p:txBody>
      </p:sp>
    </p:spTree>
    <p:extLst>
      <p:ext uri="{BB962C8B-B14F-4D97-AF65-F5344CB8AC3E}">
        <p14:creationId xmlns:p14="http://schemas.microsoft.com/office/powerpoint/2010/main" val="2558748915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Žádost o poskytnutí příspěvku na plnění institucionálního plánu na rok </a:t>
            </a:r>
            <a:r>
              <a:rPr lang="cs-CZ" sz="2400" b="1" dirty="0" smtClean="0">
                <a:solidFill>
                  <a:srgbClr val="418E96"/>
                </a:solidFill>
              </a:rPr>
              <a:t>2017</a:t>
            </a:r>
          </a:p>
          <a:p>
            <a:pPr algn="just"/>
            <a:r>
              <a:rPr lang="cs-CZ" sz="2200" dirty="0"/>
              <a:t>v</a:t>
            </a:r>
            <a:r>
              <a:rPr lang="cs-CZ" sz="2200" dirty="0" smtClean="0"/>
              <a:t>ysoká škola </a:t>
            </a:r>
            <a:r>
              <a:rPr lang="cs-CZ" sz="2200" dirty="0"/>
              <a:t>požádá MŠMT o poskytnutí příspěvku na plnění institucionálního plánu na rok 2017 </a:t>
            </a:r>
            <a:r>
              <a:rPr lang="cs-CZ" sz="2200" b="1" dirty="0"/>
              <a:t>do 31. října </a:t>
            </a:r>
            <a:r>
              <a:rPr lang="cs-CZ" sz="2200" b="1" dirty="0" smtClean="0"/>
              <a:t>2016</a:t>
            </a:r>
            <a:r>
              <a:rPr lang="cs-CZ" sz="2200" dirty="0" smtClean="0"/>
              <a:t>,</a:t>
            </a:r>
            <a:endParaRPr lang="cs-CZ" sz="2200" dirty="0"/>
          </a:p>
          <a:p>
            <a:r>
              <a:rPr lang="cs-CZ" sz="2200" dirty="0" smtClean="0"/>
              <a:t>součástí </a:t>
            </a:r>
            <a:r>
              <a:rPr lang="cs-CZ" sz="2200" dirty="0"/>
              <a:t>žádosti bude i předběžná verze průběžné zprávy o plnění stanovených cílů za rok </a:t>
            </a:r>
            <a:r>
              <a:rPr lang="cs-CZ" sz="2200" dirty="0" smtClean="0"/>
              <a:t>2016,</a:t>
            </a:r>
          </a:p>
          <a:p>
            <a:r>
              <a:rPr lang="cs-CZ" sz="2200" b="1" dirty="0" smtClean="0"/>
              <a:t>úplná </a:t>
            </a:r>
            <a:r>
              <a:rPr lang="cs-CZ" sz="2200" b="1" dirty="0"/>
              <a:t>zpráva </a:t>
            </a:r>
            <a:r>
              <a:rPr lang="cs-CZ" sz="2200" dirty="0"/>
              <a:t>za rok 2016 bude ministerstvu předložena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b="1" dirty="0" smtClean="0"/>
              <a:t>do </a:t>
            </a:r>
            <a:r>
              <a:rPr lang="cs-CZ" sz="2200" b="1" dirty="0"/>
              <a:t>28. února </a:t>
            </a:r>
            <a:r>
              <a:rPr lang="cs-CZ" sz="2200" b="1" dirty="0" smtClean="0"/>
              <a:t>2017</a:t>
            </a:r>
            <a:r>
              <a:rPr lang="cs-CZ" sz="2200" dirty="0" smtClean="0"/>
              <a:t>,</a:t>
            </a:r>
          </a:p>
          <a:p>
            <a:r>
              <a:rPr lang="cs-CZ" sz="2200" dirty="0" smtClean="0"/>
              <a:t>součástí </a:t>
            </a:r>
            <a:r>
              <a:rPr lang="cs-CZ" sz="2200" dirty="0"/>
              <a:t>úplné zprávy bude seznam projektů podpořených v rámci vnitřní </a:t>
            </a:r>
            <a:r>
              <a:rPr lang="cs-CZ" sz="2200" dirty="0" smtClean="0"/>
              <a:t>soutěže,</a:t>
            </a:r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024210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b="1" dirty="0" smtClean="0">
                <a:solidFill>
                  <a:srgbClr val="418E96"/>
                </a:solidFill>
              </a:rPr>
              <a:t>Změn</a:t>
            </a:r>
            <a:r>
              <a:rPr lang="cs-CZ" sz="2400" b="1" dirty="0" smtClean="0">
                <a:solidFill>
                  <a:srgbClr val="418E96"/>
                </a:solidFill>
              </a:rPr>
              <a:t>y</a:t>
            </a:r>
            <a:r>
              <a:rPr lang="pt-BR" sz="2400" b="1" dirty="0" smtClean="0">
                <a:solidFill>
                  <a:srgbClr val="418E96"/>
                </a:solidFill>
              </a:rPr>
              <a:t> </a:t>
            </a:r>
            <a:r>
              <a:rPr lang="pt-BR" sz="2400" b="1" dirty="0">
                <a:solidFill>
                  <a:srgbClr val="418E96"/>
                </a:solidFill>
              </a:rPr>
              <a:t>v </a:t>
            </a:r>
            <a:r>
              <a:rPr lang="pt-BR" sz="2400" b="1" dirty="0" smtClean="0">
                <a:solidFill>
                  <a:srgbClr val="418E96"/>
                </a:solidFill>
              </a:rPr>
              <a:t>institucionálním plánu pro roky 2016 – 2018</a:t>
            </a:r>
          </a:p>
          <a:p>
            <a:r>
              <a:rPr lang="cs-CZ" sz="2200" dirty="0" smtClean="0"/>
              <a:t>pokud </a:t>
            </a:r>
            <a:r>
              <a:rPr lang="cs-CZ" sz="2200" b="1" dirty="0"/>
              <a:t>vysoká škola </a:t>
            </a:r>
            <a:r>
              <a:rPr lang="cs-CZ" sz="2200" dirty="0"/>
              <a:t>v průběhu realizace svého institucionálního plánu zjistí nutnost jeho zásadního přehodnocení, </a:t>
            </a:r>
            <a:r>
              <a:rPr lang="cs-CZ" sz="2200" b="1" dirty="0"/>
              <a:t>může požádat ministerstvo o schválení </a:t>
            </a:r>
            <a:r>
              <a:rPr lang="cs-CZ" sz="2200" b="1" dirty="0" smtClean="0"/>
              <a:t>změny</a:t>
            </a:r>
            <a:r>
              <a:rPr lang="cs-CZ" sz="2200" dirty="0" smtClean="0"/>
              <a:t>,</a:t>
            </a:r>
          </a:p>
          <a:p>
            <a:r>
              <a:rPr lang="cs-CZ" sz="2200" dirty="0" smtClean="0"/>
              <a:t>žádost </a:t>
            </a:r>
            <a:r>
              <a:rPr lang="cs-CZ" sz="2200" dirty="0"/>
              <a:t>se předkládá </a:t>
            </a:r>
            <a:r>
              <a:rPr lang="cs-CZ" sz="2200" b="1" dirty="0"/>
              <a:t>odboru vysokých škol ministerstva </a:t>
            </a:r>
            <a:r>
              <a:rPr lang="cs-CZ" sz="2200" dirty="0"/>
              <a:t>a je třeba k ní připojit </a:t>
            </a:r>
            <a:r>
              <a:rPr lang="cs-CZ" sz="2200" b="1" dirty="0"/>
              <a:t>vyjádření správní rady vysoké </a:t>
            </a:r>
            <a:r>
              <a:rPr lang="cs-CZ" sz="2200" b="1" dirty="0" smtClean="0"/>
              <a:t>školy</a:t>
            </a:r>
            <a:r>
              <a:rPr lang="cs-CZ" sz="2200" dirty="0" smtClean="0"/>
              <a:t>,</a:t>
            </a:r>
          </a:p>
          <a:p>
            <a:r>
              <a:rPr lang="cs-CZ" sz="2200" dirty="0" smtClean="0"/>
              <a:t>konečné </a:t>
            </a:r>
            <a:r>
              <a:rPr lang="cs-CZ" sz="2200" dirty="0"/>
              <a:t>schválení žádosti je v kompetenci ministerstva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a </a:t>
            </a:r>
            <a:r>
              <a:rPr lang="cs-CZ" sz="2200" dirty="0"/>
              <a:t>může být podmíněno vrácením části příspěvku </a:t>
            </a:r>
            <a:r>
              <a:rPr lang="cs-CZ" sz="2200" dirty="0" smtClean="0"/>
              <a:t>z institucionálního programu,</a:t>
            </a:r>
          </a:p>
          <a:p>
            <a:r>
              <a:rPr lang="cs-CZ" sz="2200" dirty="0" smtClean="0"/>
              <a:t>změna </a:t>
            </a:r>
            <a:r>
              <a:rPr lang="cs-CZ" sz="2200" dirty="0"/>
              <a:t>institucionálního plánu bude zohledněna v hodnocení žádosti o příspěvek na rok 2017 pouze v případě, že bude předložena nejpozději </a:t>
            </a:r>
            <a:r>
              <a:rPr lang="cs-CZ" sz="2200" b="1" dirty="0"/>
              <a:t>do 31. října 2016</a:t>
            </a:r>
            <a:r>
              <a:rPr lang="cs-CZ" sz="2200" dirty="0"/>
              <a:t>.</a:t>
            </a: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30487099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cs-CZ" sz="4000" b="1" dirty="0" smtClean="0"/>
              <a:t>Děkujeme za pozornost. </a:t>
            </a:r>
            <a:endParaRPr lang="cs-CZ" sz="4000" b="1" dirty="0"/>
          </a:p>
        </p:txBody>
      </p:sp>
    </p:spTree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cs-CZ" sz="3600" b="1" dirty="0">
                <a:solidFill>
                  <a:srgbClr val="418E96"/>
                </a:solidFill>
              </a:rPr>
              <a:t>1</a:t>
            </a:r>
            <a:r>
              <a:rPr lang="cs-CZ" sz="3600" b="1" dirty="0" smtClean="0">
                <a:solidFill>
                  <a:srgbClr val="418E96"/>
                </a:solidFill>
              </a:rPr>
              <a:t>. Centralizovaný rozvojový program 2017</a:t>
            </a:r>
          </a:p>
        </p:txBody>
      </p:sp>
    </p:spTree>
    <p:extLst>
      <p:ext uri="{BB962C8B-B14F-4D97-AF65-F5344CB8AC3E}">
        <p14:creationId xmlns:p14="http://schemas.microsoft.com/office/powerpoint/2010/main" val="15019689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Centralizovaný rozvojový program 2017</a:t>
            </a:r>
            <a:endParaRPr lang="cs-CZ" sz="2200" dirty="0" smtClean="0"/>
          </a:p>
          <a:p>
            <a:r>
              <a:rPr lang="cs-CZ" sz="2200" dirty="0" smtClean="0"/>
              <a:t>vyhlášen jeden </a:t>
            </a:r>
            <a:r>
              <a:rPr lang="cs-CZ" sz="2200" b="1" i="1" dirty="0" smtClean="0"/>
              <a:t>program na podporu vzájemné spolupráce vysokých škol,</a:t>
            </a:r>
          </a:p>
          <a:p>
            <a:r>
              <a:rPr lang="cs-CZ" sz="2200" dirty="0"/>
              <a:t>v</a:t>
            </a:r>
            <a:r>
              <a:rPr lang="cs-CZ" sz="2200" dirty="0" smtClean="0"/>
              <a:t>ysoká škola se může zapojit do </a:t>
            </a:r>
            <a:r>
              <a:rPr lang="cs-CZ" sz="2200" b="1" dirty="0" smtClean="0"/>
              <a:t>nejvýše tří rozvojových projektů </a:t>
            </a:r>
            <a:r>
              <a:rPr lang="cs-CZ" sz="2200" dirty="0" smtClean="0"/>
              <a:t>a</a:t>
            </a:r>
            <a:r>
              <a:rPr lang="cs-CZ" sz="2200" b="1" dirty="0" smtClean="0"/>
              <a:t> </a:t>
            </a:r>
            <a:r>
              <a:rPr lang="cs-CZ" sz="2200" dirty="0" smtClean="0"/>
              <a:t>dále do neomezeného počtu projektů pro </a:t>
            </a:r>
            <a:r>
              <a:rPr lang="cs-CZ" sz="2200" b="1" dirty="0" smtClean="0"/>
              <a:t>nejméně 13 vysokých škol,</a:t>
            </a:r>
          </a:p>
          <a:p>
            <a:r>
              <a:rPr lang="cs-CZ" sz="2200" dirty="0" smtClean="0"/>
              <a:t>minimální výše podpory na jeden projekt – </a:t>
            </a:r>
            <a:r>
              <a:rPr lang="cs-CZ" sz="2200" b="1" dirty="0" smtClean="0"/>
              <a:t>1 000 tis. Kč</a:t>
            </a:r>
            <a:r>
              <a:rPr lang="cs-CZ" sz="2200" dirty="0" smtClean="0"/>
              <a:t>,</a:t>
            </a:r>
          </a:p>
          <a:p>
            <a:r>
              <a:rPr lang="cs-CZ" sz="2200" dirty="0" smtClean="0"/>
              <a:t>maximální výše podpory na jeden projekt – </a:t>
            </a:r>
            <a:r>
              <a:rPr lang="cs-CZ" sz="2200" b="1" dirty="0" smtClean="0"/>
              <a:t>20 000 tis. Kč</a:t>
            </a:r>
            <a:r>
              <a:rPr lang="cs-CZ" sz="2200" dirty="0" smtClean="0"/>
              <a:t>.</a:t>
            </a:r>
            <a:r>
              <a:rPr lang="cs-CZ" sz="2200" b="1" dirty="0" smtClean="0"/>
              <a:t> </a:t>
            </a:r>
          </a:p>
          <a:p>
            <a:endParaRPr lang="cs-CZ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Centralizovaný rozvojový program 2017</a:t>
            </a:r>
            <a:endParaRPr lang="cs-CZ" sz="2200" dirty="0" smtClean="0"/>
          </a:p>
          <a:p>
            <a:r>
              <a:rPr lang="cs-CZ" sz="2200" dirty="0"/>
              <a:t>v</a:t>
            </a:r>
            <a:r>
              <a:rPr lang="cs-CZ" sz="2200" dirty="0" smtClean="0"/>
              <a:t> rámci vyhlášeného programu </a:t>
            </a:r>
            <a:r>
              <a:rPr lang="cs-CZ" sz="2200" b="1" dirty="0" smtClean="0"/>
              <a:t>budou podporovány níže uvedené aktivity:</a:t>
            </a:r>
          </a:p>
          <a:p>
            <a:pPr marL="715963" indent="-273050">
              <a:buNone/>
            </a:pPr>
            <a:r>
              <a:rPr lang="cs-CZ" sz="2200" dirty="0"/>
              <a:t>a)	podpora nastavení systému zajištění a hodnocení kvality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a </a:t>
            </a:r>
            <a:r>
              <a:rPr lang="cs-CZ" sz="2200" dirty="0"/>
              <a:t>diverzifikace studijních </a:t>
            </a:r>
            <a:r>
              <a:rPr lang="cs-CZ" sz="2200" dirty="0" smtClean="0"/>
              <a:t>programů</a:t>
            </a:r>
            <a:r>
              <a:rPr lang="cs-CZ" sz="2200" dirty="0"/>
              <a:t>,</a:t>
            </a:r>
          </a:p>
          <a:p>
            <a:pPr marL="715963" indent="-273050">
              <a:buNone/>
            </a:pPr>
            <a:r>
              <a:rPr lang="cs-CZ" sz="2200" dirty="0"/>
              <a:t>b)	podpora zvýšení kvality vzdělávací činnosti a služeb pro studenty, včetně hodnocení jejich </a:t>
            </a:r>
            <a:r>
              <a:rPr lang="cs-CZ" sz="2200" dirty="0" smtClean="0"/>
              <a:t>kvality, </a:t>
            </a:r>
            <a:endParaRPr lang="cs-CZ" sz="2200" dirty="0"/>
          </a:p>
          <a:p>
            <a:pPr marL="715963" indent="-273050">
              <a:buNone/>
            </a:pPr>
            <a:r>
              <a:rPr lang="cs-CZ" sz="2200" dirty="0"/>
              <a:t>c)	podpora mezinárodní spolupráce vysokých </a:t>
            </a:r>
            <a:r>
              <a:rPr lang="cs-CZ" sz="2200" dirty="0" smtClean="0"/>
              <a:t>škol,</a:t>
            </a:r>
            <a:endParaRPr lang="cs-CZ" sz="2200" dirty="0"/>
          </a:p>
          <a:p>
            <a:pPr marL="715963" indent="-273050">
              <a:buNone/>
            </a:pPr>
            <a:r>
              <a:rPr lang="cs-CZ" sz="2200" dirty="0"/>
              <a:t>d)	podpora plnění požadavků stanovených obecně závaznými právními předpisy nebo pokyny orgánů státní správy a dalších aktivit vysokých škol upravujících vnitřní organizaci a systémy vysokých </a:t>
            </a:r>
            <a:r>
              <a:rPr lang="cs-CZ" sz="2200" dirty="0" smtClean="0"/>
              <a:t>škol,</a:t>
            </a:r>
            <a:endParaRPr lang="cs-CZ" sz="2200" dirty="0"/>
          </a:p>
          <a:p>
            <a:pPr marL="715963" indent="-273050">
              <a:buNone/>
            </a:pPr>
            <a:r>
              <a:rPr lang="cs-CZ" sz="2200" dirty="0"/>
              <a:t>e)	podpora mezinárodních festivalů, přehlídek, výstav a dalších obdobných akcí a dále festivalů </a:t>
            </a:r>
            <a:r>
              <a:rPr lang="cs-CZ" sz="2200" dirty="0" smtClean="0"/>
              <a:t>na </a:t>
            </a:r>
            <a:r>
              <a:rPr lang="cs-CZ" sz="2200" dirty="0"/>
              <a:t>propagaci a popularizaci vědecko-výzkumné činnosti vysokých škol. </a:t>
            </a:r>
          </a:p>
          <a:p>
            <a:endParaRPr lang="cs-CZ" sz="2200" dirty="0" smtClean="0"/>
          </a:p>
          <a:p>
            <a:endParaRPr lang="cs-CZ" sz="2200" b="1" dirty="0" smtClean="0"/>
          </a:p>
          <a:p>
            <a:endParaRPr lang="cs-CZ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790337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Centralizované rozvojové projekty 2017</a:t>
            </a:r>
          </a:p>
          <a:p>
            <a:pPr marL="263525" indent="-263525"/>
            <a:r>
              <a:rPr lang="cs-CZ" dirty="0" smtClean="0"/>
              <a:t>finanční prostředky poskytnuté na centralizované projekty slouží </a:t>
            </a:r>
            <a:r>
              <a:rPr lang="cs-CZ" b="1" u="sng" dirty="0" smtClean="0"/>
              <a:t>pro zahájení a realizaci</a:t>
            </a:r>
            <a:r>
              <a:rPr lang="cs-CZ" dirty="0" smtClean="0"/>
              <a:t> činností v projektu popsaných aktivit/investic,</a:t>
            </a:r>
          </a:p>
          <a:p>
            <a:pPr marL="263525" indent="-263525"/>
            <a:r>
              <a:rPr lang="cs-CZ" dirty="0" smtClean="0"/>
              <a:t>nelze </a:t>
            </a:r>
            <a:r>
              <a:rPr lang="cs-CZ" b="1" dirty="0" smtClean="0"/>
              <a:t>navyšovat položky osobních nákladů a cestovného,</a:t>
            </a:r>
          </a:p>
          <a:p>
            <a:pPr marL="263525" indent="-263525"/>
            <a:r>
              <a:rPr lang="cs-CZ" b="1" dirty="0" smtClean="0"/>
              <a:t>nelze převádět </a:t>
            </a:r>
            <a:r>
              <a:rPr lang="cs-CZ" dirty="0" smtClean="0"/>
              <a:t>částky mezi kapitálovými a běžnými finančními prostředky,</a:t>
            </a:r>
          </a:p>
          <a:p>
            <a:pPr marL="263525" indent="-263525"/>
            <a:r>
              <a:rPr lang="cs-CZ" b="1" dirty="0"/>
              <a:t>není možné převádět </a:t>
            </a:r>
            <a:r>
              <a:rPr lang="cs-CZ" b="1" dirty="0" smtClean="0"/>
              <a:t>finanční prostředky </a:t>
            </a:r>
            <a:r>
              <a:rPr lang="cs-CZ" dirty="0" smtClean="0"/>
              <a:t>v </a:t>
            </a:r>
            <a:r>
              <a:rPr lang="cs-CZ" dirty="0"/>
              <a:t>rámci jednoho centralizovaného projektu mezi spoluřešitelskými vysokými </a:t>
            </a:r>
            <a:r>
              <a:rPr lang="cs-CZ" dirty="0" smtClean="0"/>
              <a:t>školami,</a:t>
            </a:r>
          </a:p>
          <a:p>
            <a:pPr marL="263525" indent="-263525"/>
            <a:r>
              <a:rPr lang="cs-CZ" dirty="0" smtClean="0"/>
              <a:t>z </a:t>
            </a:r>
            <a:r>
              <a:rPr lang="cs-CZ" dirty="0"/>
              <a:t>finančních </a:t>
            </a:r>
            <a:r>
              <a:rPr lang="cs-CZ" dirty="0" smtClean="0"/>
              <a:t>prostředků </a:t>
            </a:r>
            <a:r>
              <a:rPr lang="cs-CZ" dirty="0"/>
              <a:t>na realizaci rozvojových projektů není možné hradit nákup, opravu a údržbu dopravních prostředků </a:t>
            </a:r>
            <a:r>
              <a:rPr lang="cs-CZ" b="1" dirty="0"/>
              <a:t>a režijní </a:t>
            </a:r>
            <a:r>
              <a:rPr lang="cs-CZ" b="1" dirty="0" smtClean="0"/>
              <a:t>náklady</a:t>
            </a:r>
            <a:r>
              <a:rPr lang="cs-CZ" b="1" dirty="0"/>
              <a:t>,</a:t>
            </a:r>
            <a:endParaRPr lang="cs-CZ" b="1" dirty="0" smtClean="0"/>
          </a:p>
          <a:p>
            <a:pPr marL="263525" indent="-263525"/>
            <a:r>
              <a:rPr lang="cs-CZ" dirty="0" smtClean="0"/>
              <a:t>projekty zaměřené na realizaci výzkumu, vývoje a inovací ve smyslu zákona č. 130/2002 Sb., </a:t>
            </a:r>
            <a:r>
              <a:rPr lang="cs-CZ" dirty="0"/>
              <a:t>o podpoře výzkumu, experimentálního vývoje a </a:t>
            </a:r>
            <a:r>
              <a:rPr lang="cs-CZ" dirty="0" smtClean="0"/>
              <a:t>inovací, nebudou do výběrového řízení zařazeny. </a:t>
            </a:r>
          </a:p>
          <a:p>
            <a:pPr marL="0" indent="0"/>
            <a:endParaRPr lang="cs-CZ" sz="3200" b="1" dirty="0" smtClean="0"/>
          </a:p>
          <a:p>
            <a:pPr algn="just"/>
            <a:endParaRPr lang="cs-CZ" sz="2200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Předkládání centralizovaných projektů</a:t>
            </a:r>
          </a:p>
          <a:p>
            <a:pPr marL="358775" indent="-358775">
              <a:buNone/>
            </a:pPr>
            <a:endParaRPr lang="cs-CZ" sz="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58775" indent="-358775">
              <a:buNone/>
            </a:pPr>
            <a:r>
              <a:rPr lang="cs-CZ" sz="2200" b="1" dirty="0" smtClean="0">
                <a:solidFill>
                  <a:schemeClr val="accent1">
                    <a:lumMod val="75000"/>
                  </a:schemeClr>
                </a:solidFill>
              </a:rPr>
              <a:t>VVŠ</a:t>
            </a:r>
            <a:endParaRPr lang="cs-CZ" sz="2200" b="1" dirty="0" smtClean="0">
              <a:solidFill>
                <a:srgbClr val="418E96"/>
              </a:solidFill>
            </a:endParaRPr>
          </a:p>
          <a:p>
            <a:r>
              <a:rPr lang="cs-CZ" sz="2200" dirty="0"/>
              <a:t>p</a:t>
            </a:r>
            <a:r>
              <a:rPr lang="cs-CZ" sz="2200" dirty="0" smtClean="0"/>
              <a:t>ředloží ministerstvu rozvojové projekty </a:t>
            </a:r>
            <a:r>
              <a:rPr lang="cs-CZ" sz="2200" b="1" dirty="0" smtClean="0"/>
              <a:t>do 31. 10. 2016,</a:t>
            </a:r>
          </a:p>
          <a:p>
            <a:r>
              <a:rPr lang="cs-CZ" sz="2200" dirty="0" smtClean="0"/>
              <a:t>4 výtisky v listinné podobě a v elektronické podobě na adresu </a:t>
            </a:r>
            <a:r>
              <a:rPr lang="cs-CZ" sz="2200" dirty="0" smtClean="0">
                <a:hlinkClick r:id="rId2"/>
              </a:rPr>
              <a:t>projekty-rozvoj@msmt.cz</a:t>
            </a:r>
            <a:r>
              <a:rPr lang="cs-CZ" sz="2200" dirty="0" smtClean="0"/>
              <a:t>, </a:t>
            </a:r>
          </a:p>
          <a:p>
            <a:r>
              <a:rPr lang="cs-CZ" sz="2200" dirty="0"/>
              <a:t>d</a:t>
            </a:r>
            <a:r>
              <a:rPr lang="cs-CZ" sz="2200" dirty="0" smtClean="0"/>
              <a:t>ále vysoké školy (</a:t>
            </a:r>
            <a:r>
              <a:rPr lang="cs-CZ" sz="2200" b="1" dirty="0" smtClean="0"/>
              <a:t>koordinující i spoluřešitelské</a:t>
            </a:r>
            <a:r>
              <a:rPr lang="cs-CZ" sz="2200" dirty="0" smtClean="0"/>
              <a:t>) zasílají ministerstvu metodiku </a:t>
            </a:r>
            <a:r>
              <a:rPr lang="cs-CZ" sz="2200" dirty="0"/>
              <a:t>a systém vyhodnocení průběhu řešení centralizovaných projektů </a:t>
            </a:r>
            <a:r>
              <a:rPr lang="cs-CZ" sz="2200" dirty="0" smtClean="0"/>
              <a:t>na rok 2017. </a:t>
            </a:r>
          </a:p>
          <a:p>
            <a:pPr marL="0" indent="0">
              <a:buNone/>
            </a:pPr>
            <a:endParaRPr lang="cs-CZ" sz="3200" b="1" dirty="0" smtClean="0"/>
          </a:p>
          <a:p>
            <a:endParaRPr lang="cs-CZ" sz="2200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556792"/>
            <a:ext cx="7848872" cy="5040560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Posouzení centralizovaných projektů </a:t>
            </a:r>
          </a:p>
          <a:p>
            <a:pPr marL="358775" indent="-358775"/>
            <a:r>
              <a:rPr lang="cs-CZ" sz="2200" dirty="0" smtClean="0"/>
              <a:t>projekty jsou hodnoceny Radou programů ve výběrovém řízení,</a:t>
            </a:r>
          </a:p>
          <a:p>
            <a:pPr marL="358775" indent="-358775"/>
            <a:r>
              <a:rPr lang="cs-CZ" sz="2200" dirty="0" smtClean="0"/>
              <a:t>Rada programů je složená ze zástupců MŠMT, České konference rektorů a Rady vysokých škol,</a:t>
            </a:r>
          </a:p>
          <a:p>
            <a:pPr marL="358775" indent="-358775"/>
            <a:r>
              <a:rPr lang="cs-CZ" sz="2200" dirty="0" smtClean="0"/>
              <a:t>Rada programů může doporučit krácení požadovaných finančních prostředků a úpravy projektu</a:t>
            </a:r>
            <a:r>
              <a:rPr lang="cs-CZ" sz="2200" dirty="0"/>
              <a:t>, případně i jeho </a:t>
            </a:r>
            <a:r>
              <a:rPr lang="cs-CZ" sz="2200" dirty="0" smtClean="0"/>
              <a:t>zamítnutí</a:t>
            </a:r>
            <a:r>
              <a:rPr lang="cs-CZ" sz="2200" dirty="0"/>
              <a:t>,</a:t>
            </a:r>
            <a:endParaRPr lang="cs-CZ" sz="2200" dirty="0" smtClean="0"/>
          </a:p>
          <a:p>
            <a:pPr marL="358775" indent="-358775"/>
            <a:r>
              <a:rPr lang="cs-CZ" sz="2200" dirty="0" smtClean="0"/>
              <a:t>pro posuzování projektů jsou stanovena kritéria uvedená </a:t>
            </a:r>
            <a:br>
              <a:rPr lang="cs-CZ" sz="2200" dirty="0" smtClean="0"/>
            </a:br>
            <a:r>
              <a:rPr lang="cs-CZ" sz="2200" dirty="0" smtClean="0"/>
              <a:t>ve </a:t>
            </a:r>
            <a:r>
              <a:rPr lang="cs-CZ" sz="2200" i="1" dirty="0" smtClean="0"/>
              <a:t>Vyhlášení centralizovaného rozvojového programu pro VVŠ pro rok 2017. </a:t>
            </a:r>
          </a:p>
          <a:p>
            <a:endParaRPr lang="cs-CZ" sz="2200" dirty="0" smtClean="0"/>
          </a:p>
          <a:p>
            <a:pPr marL="0" indent="0">
              <a:buNone/>
            </a:pPr>
            <a:endParaRPr lang="cs-CZ" sz="3200" b="1" dirty="0" smtClean="0"/>
          </a:p>
          <a:p>
            <a:endParaRPr lang="cs-CZ" sz="2200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556792"/>
            <a:ext cx="7704856" cy="5040560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Změna centralizovaných projektů</a:t>
            </a:r>
          </a:p>
          <a:p>
            <a:r>
              <a:rPr lang="cs-CZ" sz="2200" b="1" dirty="0" smtClean="0"/>
              <a:t>do výše 10 % z částky přidělené na řešení projektu </a:t>
            </a:r>
            <a:r>
              <a:rPr lang="cs-CZ" sz="2200" dirty="0" smtClean="0"/>
              <a:t>lze provést změnu bez podání žádosti na MŠMT → změna musí být zdůvodněna v závěrečné zprávě projektu,</a:t>
            </a:r>
          </a:p>
          <a:p>
            <a:r>
              <a:rPr lang="cs-CZ" sz="2200" b="1" dirty="0" smtClean="0"/>
              <a:t>více než 10 % z částky přidělené na řešení projektu </a:t>
            </a:r>
            <a:r>
              <a:rPr lang="cs-CZ" sz="2200" dirty="0" smtClean="0"/>
              <a:t>→ rektor vysoké školy musí MŠMT požádat o změnu projektu → </a:t>
            </a:r>
            <a:br>
              <a:rPr lang="cs-CZ" sz="2200" dirty="0" smtClean="0"/>
            </a:br>
            <a:r>
              <a:rPr lang="cs-CZ" sz="2200" b="1" dirty="0" smtClean="0"/>
              <a:t>do 15. 11. 2017,</a:t>
            </a:r>
          </a:p>
          <a:p>
            <a:r>
              <a:rPr lang="cs-CZ" sz="2200" dirty="0" smtClean="0"/>
              <a:t>pokud o změnu požádá spoluřešitelská vysoká škola, musí být </a:t>
            </a:r>
            <a:br>
              <a:rPr lang="cs-CZ" sz="2200" dirty="0" smtClean="0"/>
            </a:br>
            <a:r>
              <a:rPr lang="cs-CZ" sz="2200" dirty="0" smtClean="0"/>
              <a:t>k žádosti připojen souhlas koordinující vysoké školy s touto změnou,</a:t>
            </a:r>
          </a:p>
          <a:p>
            <a:r>
              <a:rPr lang="cs-CZ" sz="2200" b="1" dirty="0" smtClean="0"/>
              <a:t>finanční prostředky na řešení projektu v roce 2017 nelze převádět do dalších let. </a:t>
            </a:r>
          </a:p>
          <a:p>
            <a:endParaRPr lang="cs-CZ" sz="2200" dirty="0" smtClean="0"/>
          </a:p>
          <a:p>
            <a:pPr marL="0" indent="0">
              <a:buNone/>
            </a:pPr>
            <a:endParaRPr lang="cs-CZ" sz="3200" b="1" dirty="0" smtClean="0"/>
          </a:p>
          <a:p>
            <a:endParaRPr lang="cs-CZ" sz="2200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556792"/>
            <a:ext cx="7848872" cy="50405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3200" b="1" dirty="0" smtClean="0">
                <a:solidFill>
                  <a:srgbClr val="418E96"/>
                </a:solidFill>
              </a:rPr>
              <a:t>Vyhodnocení a kontrola centralizovaných projektů </a:t>
            </a:r>
          </a:p>
          <a:p>
            <a:r>
              <a:rPr lang="cs-CZ" sz="2200" dirty="0" smtClean="0"/>
              <a:t>závěrečné zprávy se předkládají v </a:t>
            </a:r>
            <a:r>
              <a:rPr lang="cs-CZ" sz="2200" b="1" dirty="0" smtClean="0"/>
              <a:t>jednom vyhotovení  </a:t>
            </a:r>
            <a:r>
              <a:rPr lang="cs-CZ" sz="2200" dirty="0" smtClean="0"/>
              <a:t>v listinné podobě a v elektronické podobě (na CD/DVD) do </a:t>
            </a:r>
            <a:r>
              <a:rPr lang="cs-CZ" sz="2200" b="1" dirty="0" smtClean="0"/>
              <a:t>31. 1. 2018,</a:t>
            </a:r>
          </a:p>
          <a:p>
            <a:r>
              <a:rPr lang="cs-CZ" sz="2200" dirty="0" smtClean="0"/>
              <a:t>koordinující vysoká škola předkládá závěrečnou zprávu za celý projekt , jejichž součástí jsou dílčí zprávy spoluřešitelských vysokých škol, </a:t>
            </a:r>
          </a:p>
          <a:p>
            <a:r>
              <a:rPr lang="cs-CZ" sz="2200" dirty="0"/>
              <a:t>v</a:t>
            </a:r>
            <a:r>
              <a:rPr lang="cs-CZ" sz="2200" dirty="0" smtClean="0"/>
              <a:t>ysoké školy (</a:t>
            </a:r>
            <a:r>
              <a:rPr lang="cs-CZ" sz="2200" b="1" dirty="0" smtClean="0"/>
              <a:t>koordinující i spoluřešitelské</a:t>
            </a:r>
            <a:r>
              <a:rPr lang="cs-CZ" sz="2200" dirty="0" smtClean="0"/>
              <a:t>) zašlou ministerstvu </a:t>
            </a:r>
            <a:br>
              <a:rPr lang="cs-CZ" sz="2200" dirty="0" smtClean="0"/>
            </a:br>
            <a:r>
              <a:rPr lang="cs-CZ" sz="2200" dirty="0" smtClean="0"/>
              <a:t>do 31. 1. 2018 </a:t>
            </a:r>
            <a:r>
              <a:rPr lang="cs-CZ" sz="2200" b="1" dirty="0" smtClean="0"/>
              <a:t>prohlášení, že u řešených projektů bude provedena kontrola podle zákona o finanční kontrole</a:t>
            </a:r>
            <a:r>
              <a:rPr lang="cs-CZ" sz="2200" dirty="0" smtClean="0"/>
              <a:t>, jež se bude týkat alespoň 30 % celkové finanční částky přidělené na řešení projektů v roce 2017,</a:t>
            </a:r>
          </a:p>
          <a:p>
            <a:r>
              <a:rPr lang="cs-CZ" sz="2200" dirty="0" smtClean="0"/>
              <a:t>výsledky této kontroly vysoké školy zašlou ministerstvu </a:t>
            </a:r>
            <a:r>
              <a:rPr lang="cs-CZ" sz="2200" b="1" dirty="0" smtClean="0"/>
              <a:t>do 30. 3. 2018 </a:t>
            </a:r>
            <a:r>
              <a:rPr lang="cs-CZ" sz="2200" dirty="0" smtClean="0"/>
              <a:t>společně s výsledky dalších externích nebo jiných kontrol týkajících </a:t>
            </a:r>
            <a:br>
              <a:rPr lang="cs-CZ" sz="2200" dirty="0" smtClean="0"/>
            </a:br>
            <a:r>
              <a:rPr lang="cs-CZ" sz="2200" dirty="0" smtClean="0"/>
              <a:t>se finančních prostředků na rozvojové projekty, pokud byly takové kontroly provedeny. </a:t>
            </a:r>
          </a:p>
          <a:p>
            <a:pPr marL="0" indent="0">
              <a:buNone/>
            </a:pPr>
            <a:endParaRPr lang="cs-CZ" sz="3200" b="1" dirty="0" smtClean="0"/>
          </a:p>
          <a:p>
            <a:endParaRPr lang="cs-CZ" sz="2200" dirty="0" smtClean="0"/>
          </a:p>
          <a:p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1323</TotalTime>
  <Words>618</Words>
  <Application>Microsoft Office PowerPoint</Application>
  <PresentationFormat>Předvádění na obrazovce (4:3)</PresentationFormat>
  <Paragraphs>70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Motiv systému Office</vt:lpstr>
      <vt:lpstr>Centralizovaný rozvojový program 2017 a Institucionální program  2016 - 2018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Johánek Jiří</cp:lastModifiedBy>
  <cp:revision>127</cp:revision>
  <cp:lastPrinted>2016-06-09T13:14:40Z</cp:lastPrinted>
  <dcterms:created xsi:type="dcterms:W3CDTF">2013-10-09T10:41:53Z</dcterms:created>
  <dcterms:modified xsi:type="dcterms:W3CDTF">2016-06-10T13:15:51Z</dcterms:modified>
</cp:coreProperties>
</file>