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271" r:id="rId3"/>
    <p:sldId id="308" r:id="rId4"/>
    <p:sldId id="272" r:id="rId5"/>
    <p:sldId id="280" r:id="rId6"/>
    <p:sldId id="278" r:id="rId7"/>
    <p:sldId id="302" r:id="rId8"/>
    <p:sldId id="303" r:id="rId9"/>
    <p:sldId id="304" r:id="rId10"/>
    <p:sldId id="306" r:id="rId11"/>
    <p:sldId id="307" r:id="rId12"/>
    <p:sldId id="309" r:id="rId13"/>
    <p:sldId id="310" r:id="rId14"/>
    <p:sldId id="311" r:id="rId15"/>
    <p:sldId id="301" r:id="rId16"/>
  </p:sldIdLst>
  <p:sldSz cx="9144000" cy="6858000" type="screen4x3"/>
  <p:notesSz cx="6797675" cy="9926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rbohlav Jakub" initials="DJ" lastIdx="1" clrIdx="0">
    <p:extLst/>
  </p:cmAuthor>
  <p:cmAuthor id="2" name="Svobodová Blanka" initials="SB" lastIdx="1" clrIdx="1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18E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74" autoAdjust="0"/>
    <p:restoredTop sz="94660"/>
  </p:normalViewPr>
  <p:slideViewPr>
    <p:cSldViewPr>
      <p:cViewPr varScale="1">
        <p:scale>
          <a:sx n="111" d="100"/>
          <a:sy n="111" d="100"/>
        </p:scale>
        <p:origin x="1380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5ADD51-D3ED-4952-90FE-DC6ADCE7FDC9}" type="datetimeFigureOut">
              <a:rPr lang="cs-CZ" smtClean="0"/>
              <a:t>10.6.2016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879CA5-90C0-436B-BAE2-EC0AFFA7461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39205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4AF6A0A-3D5E-4E95-9FDE-D0210DFD2699}" type="datetimeFigureOut">
              <a:rPr lang="cs-CZ"/>
              <a:pPr>
                <a:defRPr/>
              </a:pPr>
              <a:t>10.6.2016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6203C56-1D0C-458B-8D4E-1DDBD5189D3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577771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6203C56-1D0C-458B-8D4E-1DDBD5189D31}" type="slidenum">
              <a:rPr lang="cs-CZ" smtClean="0"/>
              <a:pPr>
                <a:defRPr/>
              </a:pPr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81540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6203C56-1D0C-458B-8D4E-1DDBD5189D31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62812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6203C56-1D0C-458B-8D4E-1DDBD5189D31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67101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6203C56-1D0C-458B-8D4E-1DDBD5189D31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05903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>
            <a:spLocks noChangeArrowheads="1"/>
          </p:cNvSpPr>
          <p:nvPr/>
        </p:nvSpPr>
        <p:spPr bwMode="auto">
          <a:xfrm>
            <a:off x="323850" y="6092825"/>
            <a:ext cx="1871663" cy="64928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endParaRPr lang="cs-CZ" altLang="cs-CZ" smtClean="0"/>
          </a:p>
        </p:txBody>
      </p:sp>
      <p:sp>
        <p:nvSpPr>
          <p:cNvPr id="7" name="Nadpis 1"/>
          <p:cNvSpPr>
            <a:spLocks noGrp="1"/>
          </p:cNvSpPr>
          <p:nvPr>
            <p:ph type="ctrTitle"/>
          </p:nvPr>
        </p:nvSpPr>
        <p:spPr>
          <a:xfrm>
            <a:off x="2987824" y="3356992"/>
            <a:ext cx="5470376" cy="194421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7824" y="5949280"/>
            <a:ext cx="4784576" cy="432048"/>
          </a:xfrm>
        </p:spPr>
        <p:txBody>
          <a:bodyPr>
            <a:normAutofit fontScale="77500" lnSpcReduction="20000"/>
          </a:bodyPr>
          <a:lstStyle>
            <a:lvl1pPr marL="0" indent="0">
              <a:buNone/>
              <a:defRPr/>
            </a:lvl1pPr>
          </a:lstStyle>
          <a:p>
            <a:r>
              <a:rPr lang="cs-CZ" smtClean="0"/>
              <a:t>Kliknutím lze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98375914"/>
      </p:ext>
    </p:extLst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4E568E89-A14C-44F3-AA7F-62D8552080FD}" type="datetime1">
              <a:rPr lang="cs-CZ"/>
              <a:pPr>
                <a:defRPr/>
              </a:pPr>
              <a:t>10.6.2016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A07C4FE7-AB22-4EA1-9D10-0DBF1299A1E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051493"/>
      </p:ext>
    </p:extLst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385EC0F4-51F8-411A-99EA-C0CD1E0B019E}" type="datetime1">
              <a:rPr lang="cs-CZ"/>
              <a:pPr>
                <a:defRPr/>
              </a:pPr>
              <a:t>10.6.2016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EB5B0985-1A7F-4791-A678-59D56106A49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4503335"/>
      </p:ext>
    </p:extLst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sablony MS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1115616" y="1556792"/>
            <a:ext cx="7571184" cy="504056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10616066"/>
      </p:ext>
    </p:extLst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692FA1C2-6A57-4E68-A639-09210C13DE10}" type="datetime1">
              <a:rPr lang="cs-CZ"/>
              <a:pPr>
                <a:defRPr/>
              </a:pPr>
              <a:t>10.6.2016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042E6AD8-5658-4448-9A3A-600BF4D9CCA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3170875"/>
      </p:ext>
    </p:extLst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04BBB611-6C78-4D12-9BE6-0864FD5BAB29}" type="datetime1">
              <a:rPr lang="cs-CZ"/>
              <a:pPr>
                <a:defRPr/>
              </a:pPr>
              <a:t>10.6.2016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527B5EA1-1204-4761-AC99-39886E1B929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3518120"/>
      </p:ext>
    </p:extLst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DF74D44C-FFFD-4953-B380-8ED7122F48CB}" type="datetime1">
              <a:rPr lang="cs-CZ"/>
              <a:pPr>
                <a:defRPr/>
              </a:pPr>
              <a:t>10.6.2016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34E36C7A-17DF-448D-A0CC-42469A0C3F0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6325085"/>
      </p:ext>
    </p:extLst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DA16D7C5-C019-4A0B-A5A7-1DB2859AD37B}" type="datetime1">
              <a:rPr lang="cs-CZ"/>
              <a:pPr>
                <a:defRPr/>
              </a:pPr>
              <a:t>10.6.2016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2782ADE3-729B-4893-878A-E218269D40C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418647"/>
      </p:ext>
    </p:extLst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66BA6E26-9D16-4DED-97BC-18B8A6F56859}" type="datetime1">
              <a:rPr lang="cs-CZ"/>
              <a:pPr>
                <a:defRPr/>
              </a:pPr>
              <a:t>10.6.2016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C81F939E-B7B8-45A4-9FA4-2195172889C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8224648"/>
      </p:ext>
    </p:extLst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F6A5427B-2BF3-4A89-8A55-0757D6DDD7DA}" type="datetime1">
              <a:rPr lang="cs-CZ"/>
              <a:pPr>
                <a:defRPr/>
              </a:pPr>
              <a:t>10.6.2016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A445552E-393D-49E9-8211-19C7DC6ED6E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0074280"/>
      </p:ext>
    </p:extLst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Kliknutím na ikonu přidáte obrázek.</a:t>
            </a:r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AD6159D7-C1EB-425E-917F-E29C40BB5E06}" type="datetime1">
              <a:rPr lang="cs-CZ"/>
              <a:pPr>
                <a:defRPr/>
              </a:pPr>
              <a:t>10.6.2016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8A0EC125-C454-41AC-A989-FD9904932D2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5664294"/>
      </p:ext>
    </p:extLst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1116013" y="1628775"/>
            <a:ext cx="7570787" cy="449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Kliknutím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7" name="Zástupný symbol pro číslo snímku 5"/>
          <p:cNvSpPr txBox="1">
            <a:spLocks/>
          </p:cNvSpPr>
          <p:nvPr/>
        </p:nvSpPr>
        <p:spPr>
          <a:xfrm>
            <a:off x="250825" y="6356350"/>
            <a:ext cx="649288" cy="365125"/>
          </a:xfrm>
          <a:prstGeom prst="rect">
            <a:avLst/>
          </a:prstGeom>
        </p:spPr>
        <p:txBody>
          <a:bodyPr/>
          <a:lstStyle>
            <a:defPPr>
              <a:defRPr lang="cs-CZ"/>
            </a:defPPr>
            <a:lvl1pPr marL="0" algn="l" defTabSz="914400" rtl="0" eaLnBrk="1" latinLnBrk="0" hangingPunct="1"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10CD1EB4-088B-4810-BE3C-209F3C2D241F}" type="slidenum">
              <a:rPr lang="cs-CZ" smtClean="0"/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  <p:sldLayoutId id="2147483695" r:id="rId4"/>
    <p:sldLayoutId id="2147483696" r:id="rId5"/>
    <p:sldLayoutId id="2147483697" r:id="rId6"/>
    <p:sldLayoutId id="2147483698" r:id="rId7"/>
    <p:sldLayoutId id="2147483699" r:id="rId8"/>
    <p:sldLayoutId id="2147483700" r:id="rId9"/>
    <p:sldLayoutId id="2147483701" r:id="rId10"/>
    <p:sldLayoutId id="2147483702" r:id="rId11"/>
  </p:sldLayoutIdLst>
  <p:transition spd="slow"/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012882" y="3140968"/>
            <a:ext cx="5470525" cy="1800225"/>
          </a:xfrm>
        </p:spPr>
        <p:txBody>
          <a:bodyPr/>
          <a:lstStyle/>
          <a:p>
            <a:pPr algn="l" fontAlgn="auto">
              <a:spcAft>
                <a:spcPts val="0"/>
              </a:spcAft>
              <a:defRPr/>
            </a:pPr>
            <a:r>
              <a:rPr lang="cs-CZ" sz="2800" b="1" dirty="0" smtClean="0">
                <a:solidFill>
                  <a:schemeClr val="accent5">
                    <a:lumMod val="75000"/>
                  </a:schemeClr>
                </a:solidFill>
                <a:latin typeface="+mn-lt"/>
              </a:rPr>
              <a:t>Nové registry a úpravy stávajících registrů pro oblast vysokého školství a další aktuální témata</a:t>
            </a:r>
            <a:r>
              <a:rPr lang="en-US" sz="2000" b="1" dirty="0" smtClean="0">
                <a:latin typeface="+mn-lt"/>
              </a:rPr>
              <a:t/>
            </a:r>
            <a:br>
              <a:rPr lang="en-US" sz="2000" b="1" dirty="0" smtClean="0">
                <a:latin typeface="+mn-lt"/>
              </a:rPr>
            </a:br>
            <a:r>
              <a:rPr lang="cs-CZ" sz="1800" b="1" dirty="0" smtClean="0">
                <a:latin typeface="+mn-lt"/>
              </a:rPr>
              <a:t>Hlavní změny v oblasti vykazování v souvislosti </a:t>
            </a:r>
            <a:br>
              <a:rPr lang="cs-CZ" sz="1800" b="1" dirty="0" smtClean="0">
                <a:latin typeface="+mn-lt"/>
              </a:rPr>
            </a:br>
            <a:r>
              <a:rPr lang="cs-CZ" sz="1800" b="1" dirty="0" smtClean="0">
                <a:latin typeface="+mn-lt"/>
              </a:rPr>
              <a:t>s přijetím novely zákona č. 111/1998 Sb., o vysokých školách</a:t>
            </a:r>
            <a:r>
              <a:rPr lang="en-US" sz="1400" b="1" dirty="0" smtClean="0">
                <a:latin typeface="+mn-lt"/>
              </a:rPr>
              <a:t/>
            </a:r>
            <a:br>
              <a:rPr lang="en-US" sz="1400" b="1" dirty="0" smtClean="0">
                <a:latin typeface="+mn-lt"/>
              </a:rPr>
            </a:br>
            <a:r>
              <a:rPr lang="en-US" sz="2000" b="1" dirty="0">
                <a:latin typeface="+mn-lt"/>
              </a:rPr>
              <a:t/>
            </a:r>
            <a:br>
              <a:rPr lang="en-US" sz="2000" b="1" dirty="0">
                <a:latin typeface="+mn-lt"/>
              </a:rPr>
            </a:br>
            <a:endParaRPr lang="cs-CZ" sz="1800" b="1" i="1" dirty="0">
              <a:latin typeface="+mn-lt"/>
            </a:endParaRPr>
          </a:p>
        </p:txBody>
      </p:sp>
      <p:sp>
        <p:nvSpPr>
          <p:cNvPr id="13315" name="Podnadpis 2"/>
          <p:cNvSpPr>
            <a:spLocks noGrp="1"/>
          </p:cNvSpPr>
          <p:nvPr>
            <p:ph type="subTitle" idx="4294967295"/>
          </p:nvPr>
        </p:nvSpPr>
        <p:spPr>
          <a:xfrm>
            <a:off x="2987675" y="5949950"/>
            <a:ext cx="4784725" cy="431800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cs-CZ" altLang="cs-CZ" sz="700" dirty="0" smtClean="0"/>
              <a:t>Ministerstvo školství, mládeže a tělovýchovy</a:t>
            </a:r>
          </a:p>
          <a:p>
            <a:pPr marL="0" indent="0" eaLnBrk="1" hangingPunct="1">
              <a:buFont typeface="Arial" charset="0"/>
              <a:buNone/>
            </a:pPr>
            <a:r>
              <a:rPr lang="cs-CZ" altLang="cs-CZ" sz="700" dirty="0" smtClean="0"/>
              <a:t>Karmelitská 529/5, 118 12 Praha 1- Malá Strana • tel.: +420 234 811 111</a:t>
            </a:r>
          </a:p>
          <a:p>
            <a:pPr marL="0" indent="0" eaLnBrk="1" hangingPunct="1">
              <a:buFont typeface="Arial" charset="0"/>
              <a:buNone/>
            </a:pPr>
            <a:r>
              <a:rPr lang="cs-CZ" altLang="cs-CZ" sz="700" dirty="0" smtClean="0"/>
              <a:t>msmt@msmt.cz • www.msmt.cz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44500" indent="-444500">
              <a:buNone/>
            </a:pPr>
            <a:r>
              <a:rPr lang="cs-CZ" sz="2800" b="1" dirty="0">
                <a:solidFill>
                  <a:schemeClr val="accent5">
                    <a:lumMod val="75000"/>
                  </a:schemeClr>
                </a:solidFill>
              </a:rPr>
              <a:t>3. 	Registry převáděné pod správu MŠMT </a:t>
            </a:r>
            <a:r>
              <a:rPr lang="cs-CZ" sz="2800" b="1" dirty="0" smtClean="0">
                <a:solidFill>
                  <a:schemeClr val="accent5">
                    <a:lumMod val="75000"/>
                  </a:schemeClr>
                </a:solidFill>
              </a:rPr>
              <a:t>a registry procházející </a:t>
            </a:r>
            <a:r>
              <a:rPr lang="cs-CZ" sz="2800" b="1" dirty="0">
                <a:solidFill>
                  <a:schemeClr val="accent5">
                    <a:lumMod val="75000"/>
                  </a:schemeClr>
                </a:solidFill>
              </a:rPr>
              <a:t>úpravou</a:t>
            </a:r>
          </a:p>
          <a:p>
            <a:pPr marL="0" indent="0">
              <a:buNone/>
            </a:pPr>
            <a:r>
              <a:rPr lang="cs-CZ" sz="2800" dirty="0" smtClean="0"/>
              <a:t>Sdružené </a:t>
            </a:r>
            <a:r>
              <a:rPr lang="cs-CZ" sz="2800" dirty="0"/>
              <a:t>informace matrik </a:t>
            </a:r>
            <a:r>
              <a:rPr lang="cs-CZ" sz="2800" dirty="0" smtClean="0"/>
              <a:t>studentů </a:t>
            </a:r>
          </a:p>
          <a:p>
            <a:pPr marL="0" indent="0">
              <a:buNone/>
            </a:pPr>
            <a:endParaRPr lang="cs-CZ" sz="1200" dirty="0" smtClean="0"/>
          </a:p>
          <a:p>
            <a:pPr algn="just">
              <a:buFont typeface="Symbol" panose="05050102010706020507" pitchFamily="18" charset="2"/>
              <a:buChar char="-"/>
            </a:pPr>
            <a:r>
              <a:rPr lang="cs-CZ" dirty="0" smtClean="0"/>
              <a:t>V souvislosti s </a:t>
            </a:r>
            <a:r>
              <a:rPr lang="cs-CZ" b="1" dirty="0" smtClean="0"/>
              <a:t>§ 93a  novely</a:t>
            </a:r>
            <a:r>
              <a:rPr lang="cs-CZ" dirty="0" smtClean="0"/>
              <a:t> bude SIMS </a:t>
            </a:r>
            <a:r>
              <a:rPr lang="cs-CZ" b="1" dirty="0" smtClean="0"/>
              <a:t>rozšířen o databázi </a:t>
            </a:r>
            <a:r>
              <a:rPr lang="cs-CZ" dirty="0" smtClean="0"/>
              <a:t>Evropských a mimo evropských zahraničních vysokých škol a jejich poboček působících na území ČR</a:t>
            </a:r>
            <a:endParaRPr lang="cs-CZ" b="1" dirty="0" smtClean="0"/>
          </a:p>
          <a:p>
            <a:pPr algn="just">
              <a:buFont typeface="Symbol" panose="05050102010706020507" pitchFamily="18" charset="2"/>
              <a:buChar char="-"/>
            </a:pPr>
            <a:r>
              <a:rPr lang="cs-CZ" dirty="0" smtClean="0"/>
              <a:t>Tato databáze bude </a:t>
            </a:r>
            <a:r>
              <a:rPr lang="cs-CZ" b="1" dirty="0" smtClean="0"/>
              <a:t>paralelní k současné databázi SIMS</a:t>
            </a:r>
          </a:p>
          <a:p>
            <a:pPr algn="just">
              <a:buFont typeface="Symbol" panose="05050102010706020507" pitchFamily="18" charset="2"/>
              <a:buChar char="-"/>
            </a:pPr>
            <a:r>
              <a:rPr lang="cs-CZ" dirty="0" smtClean="0"/>
              <a:t>Zavedení této databáze nebude mít vliv na současný proces </a:t>
            </a:r>
            <a:br>
              <a:rPr lang="cs-CZ" dirty="0" smtClean="0"/>
            </a:br>
            <a:r>
              <a:rPr lang="cs-CZ" dirty="0" smtClean="0"/>
              <a:t>a strukturu vykazování</a:t>
            </a:r>
          </a:p>
          <a:p>
            <a:pPr algn="just">
              <a:buFont typeface="Symbol" panose="05050102010706020507" pitchFamily="18" charset="2"/>
              <a:buChar char="-"/>
            </a:pPr>
            <a:r>
              <a:rPr lang="cs-CZ" dirty="0" smtClean="0"/>
              <a:t>Rozšíření k </a:t>
            </a:r>
            <a:r>
              <a:rPr lang="cs-CZ" b="1" dirty="0" smtClean="0"/>
              <a:t>1. 9. 2016</a:t>
            </a:r>
          </a:p>
          <a:p>
            <a:pPr algn="just">
              <a:buFont typeface="Symbol" panose="05050102010706020507" pitchFamily="18" charset="2"/>
              <a:buChar char="-"/>
            </a:pPr>
            <a:r>
              <a:rPr lang="cs-CZ" dirty="0" smtClean="0"/>
              <a:t>Data vkládají dotčené vysoké školy stávajícím způsobem </a:t>
            </a:r>
          </a:p>
          <a:p>
            <a:pPr marL="0" indent="0" algn="just">
              <a:buNone/>
            </a:pPr>
            <a:endParaRPr lang="cs-CZ" sz="1800" b="1" dirty="0"/>
          </a:p>
          <a:p>
            <a:pPr marL="0" indent="0" algn="just">
              <a:buNone/>
            </a:pPr>
            <a:endParaRPr lang="cs-CZ" sz="1800" dirty="0" smtClean="0"/>
          </a:p>
          <a:p>
            <a:pPr marL="0" indent="0">
              <a:buNone/>
            </a:pPr>
            <a:endParaRPr lang="cs-CZ" sz="32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US" sz="36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US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89027264"/>
      </p:ext>
    </p:extLst>
  </p:cSld>
  <p:clrMapOvr>
    <a:masterClrMapping/>
  </p:clrMapOvr>
  <p:transition spd="slow"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444500" indent="-444500">
              <a:buNone/>
            </a:pPr>
            <a:r>
              <a:rPr lang="cs-CZ" sz="2800" b="1" dirty="0">
                <a:solidFill>
                  <a:schemeClr val="accent5">
                    <a:lumMod val="75000"/>
                  </a:schemeClr>
                </a:solidFill>
              </a:rPr>
              <a:t>3. 	Registry převáděné pod správu MŠMT a registry procházející úpravou</a:t>
            </a:r>
          </a:p>
          <a:p>
            <a:pPr marL="0" indent="0">
              <a:buNone/>
            </a:pPr>
            <a:r>
              <a:rPr lang="cs-CZ" sz="2800" dirty="0" smtClean="0"/>
              <a:t>Sdružené </a:t>
            </a:r>
            <a:r>
              <a:rPr lang="cs-CZ" sz="2800" dirty="0"/>
              <a:t>informace matrik studentů </a:t>
            </a:r>
          </a:p>
          <a:p>
            <a:pPr marL="0" indent="0">
              <a:buNone/>
            </a:pPr>
            <a:endParaRPr lang="cs-CZ" sz="1200" dirty="0"/>
          </a:p>
          <a:p>
            <a:pPr algn="just">
              <a:buFont typeface="Symbol" panose="05050102010706020507" pitchFamily="18" charset="2"/>
              <a:buChar char="-"/>
            </a:pPr>
            <a:r>
              <a:rPr lang="cs-CZ" dirty="0" smtClean="0"/>
              <a:t>V souvislosti s </a:t>
            </a:r>
            <a:r>
              <a:rPr lang="cs-CZ" b="1" dirty="0" smtClean="0"/>
              <a:t>§ </a:t>
            </a:r>
            <a:r>
              <a:rPr lang="cs-CZ" b="1" dirty="0"/>
              <a:t>58</a:t>
            </a:r>
            <a:r>
              <a:rPr lang="cs-CZ" b="1" dirty="0" smtClean="0"/>
              <a:t> novely</a:t>
            </a:r>
            <a:r>
              <a:rPr lang="cs-CZ" dirty="0" smtClean="0"/>
              <a:t>, týkající se poplatků spojených se studiem, bude na návrh reprezentací vysokých škol </a:t>
            </a:r>
            <a:r>
              <a:rPr lang="cs-CZ" b="1" dirty="0" smtClean="0"/>
              <a:t>zvýšena periodicita sběrů dat do SIMS </a:t>
            </a:r>
          </a:p>
          <a:p>
            <a:pPr algn="just">
              <a:buFont typeface="Symbol" panose="05050102010706020507" pitchFamily="18" charset="2"/>
              <a:buChar char="-"/>
            </a:pPr>
            <a:r>
              <a:rPr lang="cs-CZ" dirty="0" smtClean="0"/>
              <a:t>Současné kvartální vykazování dat do SIMS bude doplněno měsíčním vykazováním dat</a:t>
            </a:r>
          </a:p>
          <a:p>
            <a:pPr algn="just">
              <a:buFont typeface="Symbol" panose="05050102010706020507" pitchFamily="18" charset="2"/>
              <a:buChar char="-"/>
            </a:pPr>
            <a:r>
              <a:rPr lang="cs-CZ" b="1" dirty="0" smtClean="0"/>
              <a:t>Měsíční vykazování dat </a:t>
            </a:r>
            <a:r>
              <a:rPr lang="cs-CZ" dirty="0" smtClean="0"/>
              <a:t>bude probíhat formou </a:t>
            </a:r>
            <a:r>
              <a:rPr lang="cs-CZ" b="1" dirty="0" smtClean="0"/>
              <a:t>aktualizace</a:t>
            </a:r>
            <a:r>
              <a:rPr lang="cs-CZ" dirty="0" smtClean="0"/>
              <a:t> vykázaných dat při posledním kvartálním sběru, a to vždy ke konci měsíce</a:t>
            </a:r>
          </a:p>
          <a:p>
            <a:pPr algn="just">
              <a:buFont typeface="Symbol" panose="05050102010706020507" pitchFamily="18" charset="2"/>
              <a:buChar char="-"/>
            </a:pPr>
            <a:r>
              <a:rPr lang="cs-CZ" dirty="0" smtClean="0"/>
              <a:t>Cílem úpravy vykazování je poskytnutí vysokým školám aktuálních informací potřebných k vyřizování agendy </a:t>
            </a:r>
            <a:r>
              <a:rPr lang="cs-CZ" dirty="0"/>
              <a:t>poplatků spojených se studiem </a:t>
            </a:r>
            <a:endParaRPr lang="cs-CZ" dirty="0" smtClean="0"/>
          </a:p>
          <a:p>
            <a:pPr algn="just">
              <a:buFont typeface="Symbol" panose="05050102010706020507" pitchFamily="18" charset="2"/>
              <a:buChar char="-"/>
            </a:pPr>
            <a:r>
              <a:rPr lang="cs-CZ" dirty="0" smtClean="0"/>
              <a:t>Zavedení k </a:t>
            </a:r>
            <a:r>
              <a:rPr lang="cs-CZ" b="1" dirty="0" smtClean="0"/>
              <a:t>1. 9. 2016</a:t>
            </a:r>
            <a:r>
              <a:rPr lang="cs-CZ" dirty="0" smtClean="0"/>
              <a:t>, stanoveno vyhláškou</a:t>
            </a:r>
          </a:p>
          <a:p>
            <a:pPr marL="0" indent="0" algn="just">
              <a:buNone/>
            </a:pPr>
            <a:endParaRPr lang="cs-CZ" sz="1800" b="1" dirty="0"/>
          </a:p>
          <a:p>
            <a:pPr marL="0" indent="0" algn="just">
              <a:buNone/>
            </a:pPr>
            <a:endParaRPr lang="cs-CZ" sz="1800" dirty="0" smtClean="0"/>
          </a:p>
          <a:p>
            <a:pPr marL="0" indent="0">
              <a:buNone/>
            </a:pPr>
            <a:endParaRPr lang="cs-CZ" sz="32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US" sz="36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US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15931697"/>
      </p:ext>
    </p:extLst>
  </p:cSld>
  <p:clrMapOvr>
    <a:masterClrMapping/>
  </p:clrMapOvr>
  <p:transition spd="slow"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44500" indent="-444500">
              <a:buNone/>
            </a:pPr>
            <a:r>
              <a:rPr lang="cs-CZ" sz="2800" b="1" dirty="0" smtClean="0">
                <a:solidFill>
                  <a:schemeClr val="accent5">
                    <a:lumMod val="75000"/>
                  </a:schemeClr>
                </a:solidFill>
              </a:rPr>
              <a:t>4. </a:t>
            </a:r>
            <a:r>
              <a:rPr lang="cs-CZ" sz="2800" b="1" dirty="0">
                <a:solidFill>
                  <a:schemeClr val="accent5">
                    <a:lumMod val="75000"/>
                  </a:schemeClr>
                </a:solidFill>
              </a:rPr>
              <a:t>	Aktuální témata</a:t>
            </a:r>
          </a:p>
          <a:p>
            <a:pPr marL="0" indent="0">
              <a:buNone/>
            </a:pPr>
            <a:r>
              <a:rPr lang="pl-PL" sz="2800" dirty="0"/>
              <a:t>Aktualizace struktury Výroční zprávy pro rok 2016</a:t>
            </a:r>
          </a:p>
          <a:p>
            <a:pPr marL="0" indent="0">
              <a:buNone/>
            </a:pPr>
            <a:endParaRPr lang="cs-CZ" sz="1200" dirty="0"/>
          </a:p>
          <a:p>
            <a:pPr marL="0" indent="0">
              <a:buNone/>
            </a:pPr>
            <a:r>
              <a:rPr lang="cs-CZ" sz="2400" dirty="0" smtClean="0"/>
              <a:t>Východiska</a:t>
            </a:r>
          </a:p>
          <a:p>
            <a:pPr algn="just">
              <a:buFont typeface="Symbol" panose="05050102010706020507" pitchFamily="18" charset="2"/>
              <a:buChar char="-"/>
            </a:pPr>
            <a:r>
              <a:rPr lang="cs-CZ" dirty="0" smtClean="0"/>
              <a:t>Dlouhodobý záměr MŠMT 2016 - 2020</a:t>
            </a:r>
            <a:r>
              <a:rPr lang="cs-CZ" b="1" dirty="0" smtClean="0"/>
              <a:t> </a:t>
            </a:r>
          </a:p>
          <a:p>
            <a:pPr algn="just">
              <a:buFont typeface="Symbol" panose="05050102010706020507" pitchFamily="18" charset="2"/>
              <a:buChar char="-"/>
            </a:pPr>
            <a:r>
              <a:rPr lang="cs-CZ" dirty="0" smtClean="0"/>
              <a:t>Novela vysokoškolského zákona </a:t>
            </a:r>
          </a:p>
          <a:p>
            <a:pPr algn="just">
              <a:buFont typeface="Symbol" panose="05050102010706020507" pitchFamily="18" charset="2"/>
              <a:buChar char="-"/>
            </a:pPr>
            <a:r>
              <a:rPr lang="cs-CZ" dirty="0"/>
              <a:t>Národní akreditační úřad pro vysoké školství </a:t>
            </a:r>
            <a:endParaRPr lang="cs-CZ" dirty="0" smtClean="0"/>
          </a:p>
          <a:p>
            <a:pPr algn="just">
              <a:buFont typeface="Symbol" panose="05050102010706020507" pitchFamily="18" charset="2"/>
              <a:buChar char="-"/>
            </a:pPr>
            <a:r>
              <a:rPr lang="cs-CZ" dirty="0" smtClean="0"/>
              <a:t>Systém financování vysokých škol  </a:t>
            </a:r>
          </a:p>
          <a:p>
            <a:pPr marL="0" indent="0" algn="just">
              <a:buNone/>
            </a:pPr>
            <a:endParaRPr lang="cs-CZ" sz="1800" b="1" dirty="0"/>
          </a:p>
          <a:p>
            <a:pPr marL="0" indent="0" algn="just">
              <a:buNone/>
            </a:pPr>
            <a:endParaRPr lang="cs-CZ" sz="1800" dirty="0" smtClean="0"/>
          </a:p>
          <a:p>
            <a:pPr marL="0" indent="0">
              <a:buNone/>
            </a:pPr>
            <a:endParaRPr lang="cs-CZ" sz="32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US" sz="36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US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69622201"/>
      </p:ext>
    </p:extLst>
  </p:cSld>
  <p:clrMapOvr>
    <a:masterClrMapping/>
  </p:clrMapOvr>
  <p:transition spd="slow"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44500" indent="-444500">
              <a:buNone/>
            </a:pPr>
            <a:r>
              <a:rPr lang="cs-CZ" sz="2800" b="1" dirty="0" smtClean="0">
                <a:solidFill>
                  <a:schemeClr val="accent5">
                    <a:lumMod val="75000"/>
                  </a:schemeClr>
                </a:solidFill>
              </a:rPr>
              <a:t>4. </a:t>
            </a:r>
            <a:r>
              <a:rPr lang="cs-CZ" sz="2800" b="1" dirty="0">
                <a:solidFill>
                  <a:schemeClr val="accent5">
                    <a:lumMod val="75000"/>
                  </a:schemeClr>
                </a:solidFill>
              </a:rPr>
              <a:t>	Aktuální témata</a:t>
            </a:r>
          </a:p>
          <a:p>
            <a:pPr marL="0" indent="0">
              <a:buNone/>
            </a:pPr>
            <a:r>
              <a:rPr lang="pl-PL" sz="2800" dirty="0"/>
              <a:t>Aktualizace struktury Výroční zprávy pro rok 2016</a:t>
            </a:r>
          </a:p>
          <a:p>
            <a:pPr marL="0" indent="0">
              <a:buNone/>
            </a:pPr>
            <a:endParaRPr lang="cs-CZ" sz="1200" dirty="0" smtClean="0"/>
          </a:p>
          <a:p>
            <a:pPr marL="0" indent="0">
              <a:buNone/>
            </a:pPr>
            <a:r>
              <a:rPr lang="cs-CZ" sz="2400" dirty="0" smtClean="0"/>
              <a:t>Změny</a:t>
            </a:r>
            <a:endParaRPr lang="cs-CZ" sz="2400" dirty="0"/>
          </a:p>
          <a:p>
            <a:pPr algn="just">
              <a:buFont typeface="Symbol" panose="05050102010706020507" pitchFamily="18" charset="2"/>
              <a:buChar char="-"/>
            </a:pPr>
            <a:r>
              <a:rPr lang="cs-CZ" dirty="0" smtClean="0"/>
              <a:t>Struktura – Hlavní část + Textová a Tabulková příloha</a:t>
            </a:r>
            <a:endParaRPr lang="cs-CZ" b="1" dirty="0" smtClean="0"/>
          </a:p>
          <a:p>
            <a:pPr algn="just">
              <a:buFont typeface="Symbol" panose="05050102010706020507" pitchFamily="18" charset="2"/>
              <a:buChar char="-"/>
            </a:pPr>
            <a:r>
              <a:rPr lang="cs-CZ" dirty="0" smtClean="0"/>
              <a:t>Revize </a:t>
            </a:r>
            <a:r>
              <a:rPr lang="cs-CZ" dirty="0" smtClean="0"/>
              <a:t>vykazovaných </a:t>
            </a:r>
            <a:r>
              <a:rPr lang="cs-CZ" dirty="0" smtClean="0"/>
              <a:t>dat</a:t>
            </a:r>
          </a:p>
          <a:p>
            <a:pPr algn="just">
              <a:buFont typeface="Symbol" panose="05050102010706020507" pitchFamily="18" charset="2"/>
              <a:buChar char="-"/>
            </a:pPr>
            <a:r>
              <a:rPr lang="cs-CZ" dirty="0" smtClean="0"/>
              <a:t>Zpřesnění metodiky vykazovaných dat</a:t>
            </a:r>
          </a:p>
          <a:p>
            <a:pPr marL="0" indent="0" algn="just">
              <a:buNone/>
            </a:pPr>
            <a:endParaRPr lang="cs-CZ" sz="1800" b="1" dirty="0"/>
          </a:p>
          <a:p>
            <a:pPr marL="0" indent="0" algn="just">
              <a:buNone/>
            </a:pPr>
            <a:endParaRPr lang="cs-CZ" sz="1800" dirty="0" smtClean="0"/>
          </a:p>
          <a:p>
            <a:pPr marL="0" indent="0">
              <a:buNone/>
            </a:pPr>
            <a:endParaRPr lang="cs-CZ" sz="32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US" sz="36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US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93485663"/>
      </p:ext>
    </p:extLst>
  </p:cSld>
  <p:clrMapOvr>
    <a:masterClrMapping/>
  </p:clrMapOvr>
  <p:transition spd="slow"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44500" indent="-444500">
              <a:buNone/>
            </a:pPr>
            <a:r>
              <a:rPr lang="cs-CZ" sz="2800" b="1" dirty="0" smtClean="0">
                <a:solidFill>
                  <a:schemeClr val="accent5">
                    <a:lumMod val="75000"/>
                  </a:schemeClr>
                </a:solidFill>
              </a:rPr>
              <a:t>4. </a:t>
            </a:r>
            <a:r>
              <a:rPr lang="cs-CZ" sz="2800" b="1" dirty="0">
                <a:solidFill>
                  <a:schemeClr val="accent5">
                    <a:lumMod val="75000"/>
                  </a:schemeClr>
                </a:solidFill>
              </a:rPr>
              <a:t>	Aktuální témata</a:t>
            </a:r>
          </a:p>
          <a:p>
            <a:pPr marL="0" indent="0">
              <a:buNone/>
            </a:pPr>
            <a:r>
              <a:rPr lang="pl-PL" sz="2800" dirty="0" smtClean="0"/>
              <a:t>Šetření </a:t>
            </a:r>
            <a:r>
              <a:rPr lang="pl-PL" sz="2800" dirty="0"/>
              <a:t>uplatnitelnosti absolventů vysokých </a:t>
            </a:r>
            <a:r>
              <a:rPr lang="pl-PL" sz="2800" dirty="0" smtClean="0"/>
              <a:t>škol</a:t>
            </a:r>
          </a:p>
          <a:p>
            <a:pPr marL="0" indent="0" algn="just">
              <a:buNone/>
            </a:pPr>
            <a:endParaRPr lang="cs-CZ" dirty="0" smtClean="0"/>
          </a:p>
          <a:p>
            <a:pPr algn="just">
              <a:buFont typeface="Symbol" panose="05050102010706020507" pitchFamily="18" charset="2"/>
              <a:buChar char="-"/>
            </a:pPr>
            <a:r>
              <a:rPr lang="cs-CZ" dirty="0" smtClean="0"/>
              <a:t>Záměr realizace šetření</a:t>
            </a:r>
            <a:endParaRPr lang="cs-CZ" b="1" dirty="0" smtClean="0"/>
          </a:p>
          <a:p>
            <a:pPr algn="just">
              <a:buFont typeface="Symbol" panose="05050102010706020507" pitchFamily="18" charset="2"/>
              <a:buChar char="-"/>
            </a:pPr>
            <a:r>
              <a:rPr lang="cs-CZ" dirty="0" smtClean="0"/>
              <a:t>Osloveni rektoři veřejných vysokých škol (27. 5. 2016)</a:t>
            </a:r>
          </a:p>
          <a:p>
            <a:pPr algn="just">
              <a:buFont typeface="Symbol" panose="05050102010706020507" pitchFamily="18" charset="2"/>
              <a:buChar char="-"/>
            </a:pPr>
            <a:r>
              <a:rPr lang="cs-CZ" dirty="0" smtClean="0"/>
              <a:t>V</a:t>
            </a:r>
            <a:r>
              <a:rPr lang="cs-CZ" dirty="0"/>
              <a:t> minulých letech byl v této oblasti realizován projekt REFLEX</a:t>
            </a:r>
            <a:endParaRPr lang="cs-CZ" dirty="0" smtClean="0"/>
          </a:p>
          <a:p>
            <a:pPr marL="0" indent="0" algn="just">
              <a:buNone/>
            </a:pPr>
            <a:endParaRPr lang="cs-CZ" sz="1800" b="1" dirty="0"/>
          </a:p>
          <a:p>
            <a:pPr marL="0" indent="0" algn="just">
              <a:buNone/>
            </a:pPr>
            <a:endParaRPr lang="cs-CZ" sz="1800" dirty="0" smtClean="0"/>
          </a:p>
          <a:p>
            <a:pPr marL="0" indent="0">
              <a:buNone/>
            </a:pPr>
            <a:endParaRPr lang="cs-CZ" sz="32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US" sz="36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US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18438127"/>
      </p:ext>
    </p:extLst>
  </p:cSld>
  <p:clrMapOvr>
    <a:masterClrMapping/>
  </p:clrMapOvr>
  <p:transition spd="slow"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cs-CZ" dirty="0" smtClean="0"/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endParaRPr lang="cs-CZ" dirty="0" smtClean="0"/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endParaRPr lang="cs-CZ" dirty="0" smtClean="0"/>
          </a:p>
          <a:p>
            <a:pPr marL="0" indent="0" algn="ctr">
              <a:buNone/>
            </a:pPr>
            <a:r>
              <a:rPr lang="cs-CZ" sz="3200" b="1" dirty="0" smtClean="0">
                <a:solidFill>
                  <a:schemeClr val="accent5">
                    <a:lumMod val="75000"/>
                  </a:schemeClr>
                </a:solidFill>
              </a:rPr>
              <a:t>Děkuji za pozornost. </a:t>
            </a:r>
          </a:p>
          <a:p>
            <a:pPr marL="0" indent="0">
              <a:buNone/>
            </a:pPr>
            <a:endParaRPr lang="cs-CZ" sz="2800" b="1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2635040"/>
      </p:ext>
    </p:extLst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b="1" dirty="0" smtClean="0">
                <a:solidFill>
                  <a:schemeClr val="accent5">
                    <a:lumMod val="75000"/>
                  </a:schemeClr>
                </a:solidFill>
              </a:rPr>
              <a:t>Obsah</a:t>
            </a:r>
            <a:r>
              <a:rPr lang="cs-CZ" sz="3200" b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cs-CZ" sz="2800" b="1" dirty="0" smtClean="0">
                <a:solidFill>
                  <a:schemeClr val="accent5">
                    <a:lumMod val="75000"/>
                  </a:schemeClr>
                </a:solidFill>
              </a:rPr>
              <a:t>prezentace</a:t>
            </a:r>
            <a:endParaRPr lang="cs-CZ" sz="3200" b="1" dirty="0">
              <a:solidFill>
                <a:schemeClr val="accent5">
                  <a:lumMod val="75000"/>
                </a:schemeClr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cs-CZ" b="1" dirty="0" smtClean="0"/>
              <a:t>Úvod					</a:t>
            </a:r>
            <a:endParaRPr lang="cs-CZ" b="1" dirty="0"/>
          </a:p>
          <a:p>
            <a:pPr lvl="1"/>
            <a:r>
              <a:rPr lang="cs-CZ" sz="1600" b="1" dirty="0" smtClean="0"/>
              <a:t>Základní právní zakotvení</a:t>
            </a:r>
          </a:p>
          <a:p>
            <a:pPr lvl="1"/>
            <a:r>
              <a:rPr lang="cs-CZ" sz="1600" b="1" dirty="0" smtClean="0"/>
              <a:t>Nově zřizované registry a registry převáděné pod správu MŠMT </a:t>
            </a:r>
          </a:p>
          <a:p>
            <a:pPr marL="457200" lvl="1" indent="0">
              <a:buNone/>
            </a:pPr>
            <a:endParaRPr lang="cs-CZ" sz="1600" b="1" dirty="0" smtClean="0"/>
          </a:p>
          <a:p>
            <a:pPr marL="457200" indent="-457200">
              <a:buFont typeface="+mj-lt"/>
              <a:buAutoNum type="arabicPeriod"/>
            </a:pPr>
            <a:r>
              <a:rPr lang="cs-CZ" b="1" dirty="0"/>
              <a:t>Nově zřízené registry</a:t>
            </a:r>
          </a:p>
          <a:p>
            <a:pPr lvl="1"/>
            <a:r>
              <a:rPr lang="cs-CZ" sz="1600" b="1" dirty="0" smtClean="0"/>
              <a:t>Registr vysokých škol a uskutečňovaných studijních programů</a:t>
            </a:r>
          </a:p>
          <a:p>
            <a:pPr lvl="1"/>
            <a:r>
              <a:rPr lang="cs-CZ" sz="1600" b="1" dirty="0" smtClean="0"/>
              <a:t>Registr řízení o žádostech o uznání zahraničního vysokoškolského vzdělání </a:t>
            </a:r>
            <a:br>
              <a:rPr lang="cs-CZ" sz="1600" b="1" dirty="0" smtClean="0"/>
            </a:br>
            <a:r>
              <a:rPr lang="cs-CZ" sz="1600" b="1" dirty="0" smtClean="0"/>
              <a:t>a kvalifikace</a:t>
            </a:r>
          </a:p>
          <a:p>
            <a:pPr marL="457200" lvl="1" indent="0">
              <a:buNone/>
            </a:pPr>
            <a:endParaRPr lang="cs-CZ" sz="1600" b="1" dirty="0" smtClean="0"/>
          </a:p>
          <a:p>
            <a:pPr marL="457200" indent="-457200">
              <a:buFont typeface="+mj-lt"/>
              <a:buAutoNum type="arabicPeriod"/>
            </a:pPr>
            <a:r>
              <a:rPr lang="cs-CZ" b="1" dirty="0"/>
              <a:t>Registry převáděné pod správu MŠMT a registry </a:t>
            </a:r>
            <a:r>
              <a:rPr lang="cs-CZ" b="1" dirty="0" smtClean="0"/>
              <a:t>procházející úpravou</a:t>
            </a:r>
            <a:endParaRPr lang="cs-CZ" sz="1600" b="1" dirty="0" smtClean="0"/>
          </a:p>
          <a:p>
            <a:pPr lvl="1"/>
            <a:r>
              <a:rPr lang="cs-CZ" sz="1600" b="1" dirty="0"/>
              <a:t>Registr uměleckých výstupů</a:t>
            </a:r>
          </a:p>
          <a:p>
            <a:pPr lvl="1"/>
            <a:r>
              <a:rPr lang="cs-CZ" sz="1600" b="1" dirty="0"/>
              <a:t>Registr docentů, profesorů a mimořádných profesorů vysokých </a:t>
            </a:r>
            <a:r>
              <a:rPr lang="cs-CZ" sz="1600" b="1" dirty="0" smtClean="0"/>
              <a:t>škol</a:t>
            </a:r>
          </a:p>
          <a:p>
            <a:pPr lvl="1"/>
            <a:r>
              <a:rPr lang="cs-CZ" sz="1600" b="1" dirty="0"/>
              <a:t>Sdružené informace matrik studentů</a:t>
            </a:r>
            <a:endParaRPr lang="cs-CZ" sz="1600" b="1" dirty="0" smtClean="0"/>
          </a:p>
          <a:p>
            <a:pPr lvl="1"/>
            <a:endParaRPr lang="cs-CZ" sz="1600" b="1" dirty="0"/>
          </a:p>
          <a:p>
            <a:pPr marL="457200" indent="-457200">
              <a:buFont typeface="+mj-lt"/>
              <a:buAutoNum type="arabicPeriod"/>
            </a:pPr>
            <a:endParaRPr lang="cs-CZ" sz="1600" b="1" dirty="0"/>
          </a:p>
          <a:p>
            <a:endParaRPr lang="cs-CZ" b="1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77782099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b="1" dirty="0" smtClean="0">
                <a:solidFill>
                  <a:schemeClr val="accent5">
                    <a:lumMod val="75000"/>
                  </a:schemeClr>
                </a:solidFill>
              </a:rPr>
              <a:t>Obsah</a:t>
            </a:r>
            <a:r>
              <a:rPr lang="cs-CZ" sz="3200" b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cs-CZ" sz="2800" b="1" dirty="0" smtClean="0">
                <a:solidFill>
                  <a:schemeClr val="accent5">
                    <a:lumMod val="75000"/>
                  </a:schemeClr>
                </a:solidFill>
              </a:rPr>
              <a:t>prezentace</a:t>
            </a:r>
            <a:endParaRPr lang="cs-CZ" sz="3200" b="1" dirty="0">
              <a:solidFill>
                <a:schemeClr val="accent5">
                  <a:lumMod val="75000"/>
                </a:schemeClr>
              </a:solidFill>
            </a:endParaRPr>
          </a:p>
          <a:p>
            <a:pPr marL="457200" indent="-457200">
              <a:buFont typeface="+mj-lt"/>
              <a:buAutoNum type="arabicPeriod" startAt="4"/>
            </a:pPr>
            <a:r>
              <a:rPr lang="cs-CZ" b="1" dirty="0" smtClean="0"/>
              <a:t>Aktuální témata</a:t>
            </a:r>
            <a:endParaRPr lang="cs-CZ" b="1" dirty="0"/>
          </a:p>
          <a:p>
            <a:pPr lvl="1"/>
            <a:r>
              <a:rPr lang="cs-CZ" sz="1600" b="1" dirty="0" smtClean="0"/>
              <a:t>Aktualizace struktury Výroční zprávy pro rok 2016</a:t>
            </a:r>
            <a:endParaRPr lang="cs-CZ" sz="1600" b="1" dirty="0"/>
          </a:p>
          <a:p>
            <a:pPr lvl="1"/>
            <a:r>
              <a:rPr lang="cs-CZ" sz="1600" b="1" dirty="0"/>
              <a:t>Šetření uplatnitelnosti absolventů vysokých škol</a:t>
            </a:r>
          </a:p>
          <a:p>
            <a:pPr marL="0" indent="0">
              <a:buNone/>
            </a:pPr>
            <a:endParaRPr lang="cs-CZ" b="1" dirty="0" smtClean="0"/>
          </a:p>
          <a:p>
            <a:pPr marL="0" indent="0">
              <a:buNone/>
            </a:pPr>
            <a:r>
              <a:rPr lang="cs-CZ" b="1" dirty="0" smtClean="0"/>
              <a:t>			</a:t>
            </a:r>
            <a:endParaRPr lang="cs-CZ" b="1" dirty="0"/>
          </a:p>
          <a:p>
            <a:pPr lvl="1"/>
            <a:endParaRPr lang="cs-CZ" sz="1600" b="1" dirty="0"/>
          </a:p>
          <a:p>
            <a:pPr marL="457200" indent="-457200">
              <a:buFont typeface="+mj-lt"/>
              <a:buAutoNum type="arabicPeriod"/>
            </a:pPr>
            <a:endParaRPr lang="cs-CZ" sz="1600" b="1" dirty="0"/>
          </a:p>
          <a:p>
            <a:endParaRPr lang="cs-CZ" b="1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55395450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116013" y="1557338"/>
            <a:ext cx="7570787" cy="5040312"/>
          </a:xfrm>
        </p:spPr>
        <p:txBody>
          <a:bodyPr rtlCol="0">
            <a:normAutofit/>
          </a:bodyPr>
          <a:lstStyle/>
          <a:p>
            <a:pPr marL="514350" indent="-514350" fontAlgn="auto">
              <a:spcAft>
                <a:spcPts val="0"/>
              </a:spcAft>
              <a:buAutoNum type="arabicPeriod"/>
              <a:defRPr/>
            </a:pPr>
            <a:r>
              <a:rPr lang="cs-CZ" sz="2800" b="1" dirty="0" smtClean="0">
                <a:solidFill>
                  <a:schemeClr val="accent5">
                    <a:lumMod val="75000"/>
                  </a:schemeClr>
                </a:solidFill>
              </a:rPr>
              <a:t>Úvod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cs-CZ" sz="2800" dirty="0" smtClean="0"/>
              <a:t>Základní právní zakotvení</a:t>
            </a:r>
          </a:p>
          <a:p>
            <a:pPr algn="just" fontAlgn="auto">
              <a:spcAft>
                <a:spcPts val="0"/>
              </a:spcAft>
              <a:buFont typeface="Symbol" panose="05050102010706020507" pitchFamily="18" charset="2"/>
              <a:buChar char="-"/>
              <a:defRPr/>
            </a:pPr>
            <a:r>
              <a:rPr lang="cs-CZ" sz="1800" dirty="0" smtClean="0"/>
              <a:t>Vedení registrů je Ministerstvu školství, mládeže a tělovýchovy (MŠMT) uloženo </a:t>
            </a:r>
            <a:r>
              <a:rPr lang="cs-CZ" sz="1800" b="1" dirty="0" smtClean="0"/>
              <a:t>§ 87 odst. 1 písm. j) </a:t>
            </a:r>
            <a:r>
              <a:rPr lang="cs-CZ" sz="1800" b="1" dirty="0"/>
              <a:t>zákona </a:t>
            </a:r>
            <a:r>
              <a:rPr lang="cs-CZ" sz="1800" b="1" dirty="0" smtClean="0"/>
              <a:t>č</a:t>
            </a:r>
            <a:r>
              <a:rPr lang="cs-CZ" sz="1800" b="1" dirty="0"/>
              <a:t>. 137/2016 Sb.</a:t>
            </a:r>
            <a:r>
              <a:rPr lang="cs-CZ" sz="1800" dirty="0"/>
              <a:t>, kterým se mění zákon </a:t>
            </a:r>
            <a:r>
              <a:rPr lang="cs-CZ" sz="1800" dirty="0" smtClean="0"/>
              <a:t>č</a:t>
            </a:r>
            <a:r>
              <a:rPr lang="cs-CZ" sz="1800" dirty="0"/>
              <a:t>. 111/1998 Sb., o vysokých školách a o změně a doplnění dalších zákonů (zákon o vysokých školách), ve znění pozdějších </a:t>
            </a:r>
            <a:r>
              <a:rPr lang="cs-CZ" sz="1800" dirty="0" smtClean="0"/>
              <a:t>předpisů (novela) </a:t>
            </a:r>
          </a:p>
          <a:p>
            <a:pPr algn="just" fontAlgn="auto">
              <a:spcAft>
                <a:spcPts val="0"/>
              </a:spcAft>
              <a:buFont typeface="Symbol" panose="05050102010706020507" pitchFamily="18" charset="2"/>
              <a:buChar char="-"/>
              <a:defRPr/>
            </a:pPr>
            <a:endParaRPr lang="cs-CZ" sz="1800" dirty="0" smtClean="0"/>
          </a:p>
          <a:p>
            <a:pPr algn="just" fontAlgn="auto">
              <a:spcAft>
                <a:spcPts val="0"/>
              </a:spcAft>
              <a:buFont typeface="Symbol" panose="05050102010706020507" pitchFamily="18" charset="2"/>
              <a:buChar char="-"/>
              <a:defRPr/>
            </a:pPr>
            <a:r>
              <a:rPr lang="cs-CZ" sz="1800" dirty="0" smtClean="0"/>
              <a:t>Z novely vyplývá:</a:t>
            </a:r>
          </a:p>
          <a:p>
            <a:pPr lvl="1" algn="just" fontAlgn="auto">
              <a:spcAft>
                <a:spcPts val="0"/>
              </a:spcAft>
              <a:buFont typeface="Symbol" panose="05050102010706020507" pitchFamily="18" charset="2"/>
              <a:buChar char="-"/>
              <a:defRPr/>
            </a:pPr>
            <a:r>
              <a:rPr lang="cs-CZ" sz="1800" dirty="0" smtClean="0"/>
              <a:t>Zřízení nových registrů</a:t>
            </a:r>
          </a:p>
          <a:p>
            <a:pPr lvl="1" algn="just" fontAlgn="auto">
              <a:spcAft>
                <a:spcPts val="0"/>
              </a:spcAft>
              <a:buFont typeface="Symbol" panose="05050102010706020507" pitchFamily="18" charset="2"/>
              <a:buChar char="-"/>
              <a:defRPr/>
            </a:pPr>
            <a:r>
              <a:rPr lang="cs-CZ" sz="1800" dirty="0" smtClean="0"/>
              <a:t>Převedení stávajících registrů pod správu MŠMT,  jejich úprava a úprava stávajících registrů MŠMT</a:t>
            </a:r>
          </a:p>
          <a:p>
            <a:pPr algn="just" fontAlgn="auto">
              <a:spcAft>
                <a:spcPts val="0"/>
              </a:spcAft>
              <a:buFont typeface="Symbol" panose="05050102010706020507" pitchFamily="18" charset="2"/>
              <a:buChar char="-"/>
              <a:defRPr/>
            </a:pPr>
            <a:endParaRPr lang="cs-CZ" sz="1800" dirty="0" smtClean="0"/>
          </a:p>
          <a:p>
            <a:pPr algn="just" fontAlgn="auto">
              <a:spcAft>
                <a:spcPts val="0"/>
              </a:spcAft>
              <a:buFont typeface="Symbol" panose="05050102010706020507" pitchFamily="18" charset="2"/>
              <a:buChar char="-"/>
              <a:defRPr/>
            </a:pPr>
            <a:endParaRPr lang="cs-CZ" sz="1800" dirty="0" smtClean="0"/>
          </a:p>
          <a:p>
            <a:pPr algn="just" fontAlgn="auto">
              <a:spcAft>
                <a:spcPts val="0"/>
              </a:spcAft>
              <a:buFont typeface="Symbol" panose="05050102010706020507" pitchFamily="18" charset="2"/>
              <a:buChar char="-"/>
              <a:defRPr/>
            </a:pPr>
            <a:endParaRPr lang="cs-CZ" sz="1800" dirty="0"/>
          </a:p>
          <a:p>
            <a:pPr marL="0" indent="0" algn="just" fontAlgn="auto">
              <a:spcAft>
                <a:spcPts val="0"/>
              </a:spcAft>
              <a:buNone/>
              <a:defRPr/>
            </a:pPr>
            <a:endParaRPr lang="cs-CZ" sz="1800" dirty="0" smtClean="0"/>
          </a:p>
          <a:p>
            <a:pPr fontAlgn="auto">
              <a:spcAft>
                <a:spcPts val="0"/>
              </a:spcAft>
              <a:defRPr/>
            </a:pPr>
            <a:endParaRPr lang="en-US" dirty="0" smtClean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3491404" y="6159412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586115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sz="2800" b="1" dirty="0" smtClean="0">
                <a:solidFill>
                  <a:schemeClr val="accent5">
                    <a:lumMod val="75000"/>
                  </a:schemeClr>
                </a:solidFill>
              </a:rPr>
              <a:t>Úvod</a:t>
            </a:r>
          </a:p>
          <a:p>
            <a:pPr marL="0" indent="0">
              <a:buNone/>
            </a:pPr>
            <a:r>
              <a:rPr lang="cs-CZ" sz="2800" dirty="0" smtClean="0"/>
              <a:t>Nově </a:t>
            </a:r>
            <a:r>
              <a:rPr lang="cs-CZ" sz="2800" dirty="0"/>
              <a:t>zřizované </a:t>
            </a:r>
            <a:r>
              <a:rPr lang="cs-CZ" sz="2800" dirty="0" smtClean="0"/>
              <a:t>registry</a:t>
            </a:r>
            <a:endParaRPr lang="cs-CZ" sz="2800" dirty="0"/>
          </a:p>
          <a:p>
            <a:pPr algn="just" fontAlgn="auto">
              <a:spcAft>
                <a:spcPts val="0"/>
              </a:spcAft>
              <a:buFont typeface="Symbol" panose="05050102010706020507" pitchFamily="18" charset="2"/>
              <a:buChar char="-"/>
              <a:defRPr/>
            </a:pPr>
            <a:r>
              <a:rPr lang="cs-CZ" sz="1800" dirty="0"/>
              <a:t>Registr vysokých škol a uskutečňovaných studijních programů</a:t>
            </a:r>
          </a:p>
          <a:p>
            <a:pPr algn="just" fontAlgn="auto">
              <a:spcAft>
                <a:spcPts val="0"/>
              </a:spcAft>
              <a:buFont typeface="Symbol" panose="05050102010706020507" pitchFamily="18" charset="2"/>
              <a:buChar char="-"/>
              <a:defRPr/>
            </a:pPr>
            <a:r>
              <a:rPr lang="cs-CZ" sz="1800" dirty="0" smtClean="0"/>
              <a:t>Registr </a:t>
            </a:r>
            <a:r>
              <a:rPr lang="cs-CZ" sz="1800" dirty="0"/>
              <a:t>řízení o žádostech o uznání zahraničního vysokoškolského vzdělání </a:t>
            </a:r>
            <a:r>
              <a:rPr lang="cs-CZ" sz="1800" dirty="0" smtClean="0"/>
              <a:t/>
            </a:r>
            <a:br>
              <a:rPr lang="cs-CZ" sz="1800" dirty="0" smtClean="0"/>
            </a:br>
            <a:r>
              <a:rPr lang="cs-CZ" sz="1800" dirty="0" smtClean="0"/>
              <a:t>a kvalifikace</a:t>
            </a:r>
          </a:p>
          <a:p>
            <a:pPr algn="just" fontAlgn="auto">
              <a:spcAft>
                <a:spcPts val="0"/>
              </a:spcAft>
              <a:buFont typeface="Symbol" panose="05050102010706020507" pitchFamily="18" charset="2"/>
              <a:buChar char="-"/>
              <a:defRPr/>
            </a:pPr>
            <a:endParaRPr lang="cs-CZ" sz="1800" dirty="0"/>
          </a:p>
          <a:p>
            <a:pPr marL="0" indent="0">
              <a:buNone/>
            </a:pPr>
            <a:r>
              <a:rPr lang="cs-CZ" sz="2800" dirty="0" smtClean="0"/>
              <a:t>Registry převáděné pod správu MŠMT a registry procházející úpravou</a:t>
            </a:r>
            <a:endParaRPr lang="cs-CZ" sz="2800" dirty="0"/>
          </a:p>
          <a:p>
            <a:pPr algn="just" fontAlgn="auto">
              <a:spcAft>
                <a:spcPts val="0"/>
              </a:spcAft>
              <a:buFont typeface="Symbol" panose="05050102010706020507" pitchFamily="18" charset="2"/>
              <a:buChar char="-"/>
              <a:defRPr/>
            </a:pPr>
            <a:r>
              <a:rPr lang="cs-CZ" sz="1800" dirty="0" smtClean="0"/>
              <a:t>Registr </a:t>
            </a:r>
            <a:r>
              <a:rPr lang="cs-CZ" sz="1800" dirty="0"/>
              <a:t>uměleckých </a:t>
            </a:r>
            <a:r>
              <a:rPr lang="cs-CZ" sz="1800" dirty="0" smtClean="0"/>
              <a:t>výstupů</a:t>
            </a:r>
          </a:p>
          <a:p>
            <a:pPr algn="just" fontAlgn="auto">
              <a:spcAft>
                <a:spcPts val="0"/>
              </a:spcAft>
              <a:buFont typeface="Symbol" panose="05050102010706020507" pitchFamily="18" charset="2"/>
              <a:buChar char="-"/>
              <a:defRPr/>
            </a:pPr>
            <a:r>
              <a:rPr lang="cs-CZ" sz="1800" dirty="0"/>
              <a:t>Registr docentů, profesorů a mimořádných profesorů vysokých </a:t>
            </a:r>
            <a:r>
              <a:rPr lang="cs-CZ" sz="1800" dirty="0" smtClean="0"/>
              <a:t>škol</a:t>
            </a:r>
          </a:p>
          <a:p>
            <a:pPr algn="just" fontAlgn="auto">
              <a:spcAft>
                <a:spcPts val="0"/>
              </a:spcAft>
              <a:buFont typeface="Symbol" panose="05050102010706020507" pitchFamily="18" charset="2"/>
              <a:buChar char="-"/>
              <a:defRPr/>
            </a:pPr>
            <a:r>
              <a:rPr lang="cs-CZ" sz="1800" dirty="0"/>
              <a:t>Sdružené informace matrik studentů</a:t>
            </a:r>
          </a:p>
          <a:p>
            <a:pPr algn="just" fontAlgn="auto">
              <a:spcAft>
                <a:spcPts val="0"/>
              </a:spcAft>
              <a:buFont typeface="Symbol" panose="05050102010706020507" pitchFamily="18" charset="2"/>
              <a:buChar char="-"/>
              <a:defRPr/>
            </a:pPr>
            <a:endParaRPr lang="cs-CZ" sz="1800" dirty="0"/>
          </a:p>
          <a:p>
            <a:pPr algn="just" fontAlgn="auto">
              <a:spcAft>
                <a:spcPts val="0"/>
              </a:spcAft>
              <a:buFont typeface="Symbol" panose="05050102010706020507" pitchFamily="18" charset="2"/>
              <a:buChar char="-"/>
              <a:defRPr/>
            </a:pPr>
            <a:endParaRPr lang="cs-CZ" sz="1800" dirty="0" smtClean="0"/>
          </a:p>
          <a:p>
            <a:pPr marL="0" indent="0" algn="just" fontAlgn="auto">
              <a:spcAft>
                <a:spcPts val="0"/>
              </a:spcAft>
              <a:buNone/>
              <a:defRPr/>
            </a:pPr>
            <a:endParaRPr lang="cs-CZ" sz="1800" dirty="0" smtClean="0"/>
          </a:p>
        </p:txBody>
      </p:sp>
    </p:spTree>
    <p:extLst>
      <p:ext uri="{BB962C8B-B14F-4D97-AF65-F5344CB8AC3E}">
        <p14:creationId xmlns:p14="http://schemas.microsoft.com/office/powerpoint/2010/main" val="799827467"/>
      </p:ext>
    </p:extLst>
  </p:cSld>
  <p:clrMapOvr>
    <a:masterClrMapping/>
  </p:clrMapOvr>
  <p:transition spd="slow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b="1" dirty="0" smtClean="0">
                <a:solidFill>
                  <a:schemeClr val="accent5">
                    <a:lumMod val="75000"/>
                  </a:schemeClr>
                </a:solidFill>
              </a:rPr>
              <a:t>2.   Nově </a:t>
            </a:r>
            <a:r>
              <a:rPr lang="cs-CZ" sz="2800" b="1" dirty="0">
                <a:solidFill>
                  <a:schemeClr val="accent5">
                    <a:lumMod val="75000"/>
                  </a:schemeClr>
                </a:solidFill>
              </a:rPr>
              <a:t>zřizované registry</a:t>
            </a:r>
          </a:p>
          <a:p>
            <a:pPr marL="0" indent="0">
              <a:buNone/>
            </a:pPr>
            <a:r>
              <a:rPr lang="cs-CZ" sz="2800" dirty="0"/>
              <a:t>Registr vysokých škol a uskutečňovaných studijních </a:t>
            </a:r>
            <a:r>
              <a:rPr lang="cs-CZ" sz="2800" dirty="0" smtClean="0"/>
              <a:t>programů</a:t>
            </a:r>
          </a:p>
          <a:p>
            <a:pPr marL="0" indent="0">
              <a:buNone/>
            </a:pPr>
            <a:endParaRPr lang="cs-CZ" sz="1200" dirty="0"/>
          </a:p>
          <a:p>
            <a:pPr algn="just">
              <a:buFont typeface="Symbol" panose="05050102010706020507" pitchFamily="18" charset="2"/>
              <a:buChar char="-"/>
            </a:pPr>
            <a:r>
              <a:rPr lang="cs-CZ" dirty="0"/>
              <a:t>Stanoven </a:t>
            </a:r>
            <a:r>
              <a:rPr lang="cs-CZ" b="1" dirty="0"/>
              <a:t>§ </a:t>
            </a:r>
            <a:r>
              <a:rPr lang="cs-CZ" b="1" dirty="0" smtClean="0"/>
              <a:t>87a novely</a:t>
            </a:r>
          </a:p>
          <a:p>
            <a:pPr algn="just">
              <a:buFont typeface="Symbol" panose="05050102010706020507" pitchFamily="18" charset="2"/>
              <a:buChar char="-"/>
            </a:pPr>
            <a:r>
              <a:rPr lang="cs-CZ" b="1" dirty="0" smtClean="0"/>
              <a:t>Veřejný</a:t>
            </a:r>
            <a:r>
              <a:rPr lang="cs-CZ" dirty="0" smtClean="0"/>
              <a:t> registr </a:t>
            </a:r>
            <a:r>
              <a:rPr lang="cs-CZ" dirty="0"/>
              <a:t>vysokých škol a uskutečňovaných studijních programů, </a:t>
            </a:r>
            <a:r>
              <a:rPr lang="cs-CZ" dirty="0" smtClean="0"/>
              <a:t>součástí bude </a:t>
            </a:r>
            <a:r>
              <a:rPr lang="cs-CZ" dirty="0"/>
              <a:t>i seznam poskytovatelů zahraničního vysokoškolského vzdělání na území ČR a jimi uskutečňovaných zahraničních vysokoškolských studijních </a:t>
            </a:r>
            <a:r>
              <a:rPr lang="cs-CZ" dirty="0" smtClean="0"/>
              <a:t>programů</a:t>
            </a:r>
          </a:p>
          <a:p>
            <a:pPr algn="just">
              <a:buFont typeface="Symbol" panose="05050102010706020507" pitchFamily="18" charset="2"/>
              <a:buChar char="-"/>
            </a:pPr>
            <a:r>
              <a:rPr lang="cs-CZ" dirty="0" smtClean="0"/>
              <a:t>Zprovoznění k </a:t>
            </a:r>
            <a:r>
              <a:rPr lang="cs-CZ" b="1" dirty="0" smtClean="0"/>
              <a:t>1. 1. 2017</a:t>
            </a:r>
          </a:p>
          <a:p>
            <a:pPr algn="just">
              <a:buFont typeface="Symbol" panose="05050102010706020507" pitchFamily="18" charset="2"/>
              <a:buChar char="-"/>
            </a:pPr>
            <a:r>
              <a:rPr lang="cs-CZ" dirty="0" smtClean="0"/>
              <a:t>K podobě registru a způsobu sběru dat jsou vedena </a:t>
            </a:r>
            <a:r>
              <a:rPr lang="cs-CZ" b="1" dirty="0" smtClean="0"/>
              <a:t>jednání v rámci MŠMT</a:t>
            </a:r>
          </a:p>
          <a:p>
            <a:pPr algn="just">
              <a:buFont typeface="Symbol" panose="05050102010706020507" pitchFamily="18" charset="2"/>
              <a:buChar char="-"/>
            </a:pPr>
            <a:endParaRPr lang="cs-CZ" dirty="0"/>
          </a:p>
          <a:p>
            <a:pPr marL="0" indent="0" algn="just">
              <a:buNone/>
            </a:pPr>
            <a:endParaRPr lang="cs-CZ" sz="1800" b="1" dirty="0"/>
          </a:p>
          <a:p>
            <a:pPr marL="0" indent="0" algn="just">
              <a:buNone/>
            </a:pPr>
            <a:endParaRPr lang="cs-CZ" sz="1800" dirty="0" smtClean="0"/>
          </a:p>
          <a:p>
            <a:pPr marL="0" indent="0">
              <a:buNone/>
            </a:pPr>
            <a:endParaRPr lang="cs-CZ" sz="32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US" sz="36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US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0347581"/>
      </p:ext>
    </p:extLst>
  </p:cSld>
  <p:clrMapOvr>
    <a:masterClrMapping/>
  </p:clrMapOvr>
  <p:transition spd="slow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800" b="1" dirty="0" smtClean="0">
                <a:solidFill>
                  <a:schemeClr val="accent5">
                    <a:lumMod val="75000"/>
                  </a:schemeClr>
                </a:solidFill>
              </a:rPr>
              <a:t>2.   Nově </a:t>
            </a:r>
            <a:r>
              <a:rPr lang="cs-CZ" sz="2800" b="1" dirty="0">
                <a:solidFill>
                  <a:schemeClr val="accent5">
                    <a:lumMod val="75000"/>
                  </a:schemeClr>
                </a:solidFill>
              </a:rPr>
              <a:t>zřizované registry</a:t>
            </a:r>
          </a:p>
          <a:p>
            <a:pPr marL="0" indent="0">
              <a:buNone/>
            </a:pPr>
            <a:r>
              <a:rPr lang="cs-CZ" sz="2800" dirty="0"/>
              <a:t>Registr řízení o žádostech o uznání zahraničního vysokoškolského vzdělání a kvalifikace</a:t>
            </a:r>
          </a:p>
          <a:p>
            <a:pPr marL="0" indent="0">
              <a:buNone/>
            </a:pPr>
            <a:endParaRPr lang="cs-CZ" sz="1200" dirty="0"/>
          </a:p>
          <a:p>
            <a:pPr algn="just">
              <a:buFont typeface="Symbol" panose="05050102010706020507" pitchFamily="18" charset="2"/>
              <a:buChar char="-"/>
            </a:pPr>
            <a:r>
              <a:rPr lang="cs-CZ" dirty="0"/>
              <a:t>Stanoven </a:t>
            </a:r>
            <a:r>
              <a:rPr lang="cs-CZ" b="1" dirty="0"/>
              <a:t>§ </a:t>
            </a:r>
            <a:r>
              <a:rPr lang="cs-CZ" b="1" dirty="0" smtClean="0"/>
              <a:t>90b novely</a:t>
            </a:r>
            <a:r>
              <a:rPr lang="cs-CZ" dirty="0" smtClean="0"/>
              <a:t>, vyhláškou</a:t>
            </a:r>
            <a:endParaRPr lang="cs-CZ" b="1" dirty="0" smtClean="0"/>
          </a:p>
          <a:p>
            <a:pPr algn="just">
              <a:buFont typeface="Symbol" panose="05050102010706020507" pitchFamily="18" charset="2"/>
              <a:buChar char="-"/>
            </a:pPr>
            <a:r>
              <a:rPr lang="cs-CZ" b="1" dirty="0" smtClean="0"/>
              <a:t>Neveřejný</a:t>
            </a:r>
            <a:r>
              <a:rPr lang="cs-CZ" dirty="0" smtClean="0"/>
              <a:t> registr bude sloužit pro potřeby MŠMT jako </a:t>
            </a:r>
            <a:r>
              <a:rPr lang="cs-CZ" b="1" dirty="0" smtClean="0"/>
              <a:t>evidence </a:t>
            </a:r>
            <a:r>
              <a:rPr lang="cs-CZ" b="1" dirty="0"/>
              <a:t>žádostí</a:t>
            </a:r>
            <a:r>
              <a:rPr lang="cs-CZ" dirty="0"/>
              <a:t> o uznání zahraničního vysokoškolského vzdělání a kvalifikace pro vydávání rozhodnutí MŠMT o uznání </a:t>
            </a:r>
            <a:r>
              <a:rPr lang="cs-CZ" dirty="0" smtClean="0"/>
              <a:t>zahraničního vysokoškolského </a:t>
            </a:r>
            <a:r>
              <a:rPr lang="cs-CZ" dirty="0"/>
              <a:t>vzdělání a </a:t>
            </a:r>
            <a:r>
              <a:rPr lang="cs-CZ" dirty="0" smtClean="0"/>
              <a:t>kvalifikace</a:t>
            </a:r>
            <a:r>
              <a:rPr lang="cs-CZ" dirty="0"/>
              <a:t>. </a:t>
            </a:r>
            <a:r>
              <a:rPr lang="cs-CZ" dirty="0" smtClean="0"/>
              <a:t>Nahlížení </a:t>
            </a:r>
            <a:r>
              <a:rPr lang="cs-CZ" dirty="0"/>
              <a:t>do registru je umožněno subjektům definovaným v odst. </a:t>
            </a:r>
            <a:r>
              <a:rPr lang="cs-CZ" dirty="0" smtClean="0"/>
              <a:t>2 </a:t>
            </a:r>
            <a:r>
              <a:rPr lang="cs-CZ" dirty="0"/>
              <a:t>písm. </a:t>
            </a:r>
            <a:r>
              <a:rPr lang="cs-CZ" dirty="0" smtClean="0"/>
              <a:t>c) </a:t>
            </a:r>
            <a:r>
              <a:rPr lang="cs-CZ" dirty="0"/>
              <a:t>§ 87 </a:t>
            </a:r>
            <a:r>
              <a:rPr lang="cs-CZ" dirty="0" smtClean="0"/>
              <a:t>novely</a:t>
            </a:r>
          </a:p>
          <a:p>
            <a:pPr algn="just">
              <a:buFont typeface="Symbol" panose="05050102010706020507" pitchFamily="18" charset="2"/>
              <a:buChar char="-"/>
            </a:pPr>
            <a:r>
              <a:rPr lang="cs-CZ" dirty="0" smtClean="0"/>
              <a:t>Zprovoznění k </a:t>
            </a:r>
            <a:r>
              <a:rPr lang="cs-CZ" b="1" dirty="0" smtClean="0"/>
              <a:t>1. 1. 2017</a:t>
            </a:r>
          </a:p>
          <a:p>
            <a:pPr algn="just">
              <a:buFont typeface="Symbol" panose="05050102010706020507" pitchFamily="18" charset="2"/>
              <a:buChar char="-"/>
            </a:pPr>
            <a:r>
              <a:rPr lang="cs-CZ" dirty="0"/>
              <a:t>Data </a:t>
            </a:r>
            <a:r>
              <a:rPr lang="cs-CZ" dirty="0" smtClean="0"/>
              <a:t>do registru budou vkládat </a:t>
            </a:r>
            <a:r>
              <a:rPr lang="cs-CZ" b="1" dirty="0" smtClean="0"/>
              <a:t>vysoké </a:t>
            </a:r>
            <a:r>
              <a:rPr lang="cs-CZ" b="1" dirty="0"/>
              <a:t>školy</a:t>
            </a:r>
            <a:r>
              <a:rPr lang="cs-CZ" dirty="0"/>
              <a:t>, MŠMT, Ministerstvo </a:t>
            </a:r>
            <a:r>
              <a:rPr lang="cs-CZ" dirty="0" smtClean="0"/>
              <a:t>obrany a </a:t>
            </a:r>
            <a:r>
              <a:rPr lang="cs-CZ" dirty="0"/>
              <a:t>Ministerstvo </a:t>
            </a:r>
            <a:r>
              <a:rPr lang="cs-CZ" dirty="0" smtClean="0"/>
              <a:t>vnitra</a:t>
            </a:r>
          </a:p>
          <a:p>
            <a:pPr algn="just">
              <a:buFont typeface="Symbol" panose="05050102010706020507" pitchFamily="18" charset="2"/>
              <a:buChar char="-"/>
            </a:pPr>
            <a:r>
              <a:rPr lang="pl-PL" dirty="0" smtClean="0"/>
              <a:t>Technické podmínky, formát </a:t>
            </a:r>
            <a:r>
              <a:rPr lang="pl-PL" dirty="0"/>
              <a:t>a </a:t>
            </a:r>
            <a:r>
              <a:rPr lang="pl-PL" dirty="0" smtClean="0"/>
              <a:t>struktura </a:t>
            </a:r>
            <a:r>
              <a:rPr lang="pl-PL" dirty="0"/>
              <a:t>datové </a:t>
            </a:r>
            <a:r>
              <a:rPr lang="pl-PL" dirty="0" smtClean="0"/>
              <a:t>zprávy se stanoví vyhláškou</a:t>
            </a:r>
            <a:endParaRPr lang="cs-CZ" dirty="0"/>
          </a:p>
          <a:p>
            <a:pPr marL="0" indent="0" algn="just">
              <a:buNone/>
            </a:pPr>
            <a:endParaRPr lang="cs-CZ" sz="1800" b="1" dirty="0"/>
          </a:p>
          <a:p>
            <a:pPr marL="0" indent="0" algn="just">
              <a:buNone/>
            </a:pPr>
            <a:endParaRPr lang="cs-CZ" sz="1800" dirty="0" smtClean="0"/>
          </a:p>
          <a:p>
            <a:pPr marL="0" indent="0">
              <a:buNone/>
            </a:pPr>
            <a:endParaRPr lang="cs-CZ" sz="32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US" sz="36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US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43065886"/>
      </p:ext>
    </p:extLst>
  </p:cSld>
  <p:clrMapOvr>
    <a:masterClrMapping/>
  </p:clrMapOvr>
  <p:transition spd="slow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38163" indent="-538163">
              <a:buNone/>
            </a:pPr>
            <a:r>
              <a:rPr lang="cs-CZ" sz="2800" b="1" dirty="0">
                <a:solidFill>
                  <a:schemeClr val="accent5">
                    <a:lumMod val="75000"/>
                  </a:schemeClr>
                </a:solidFill>
              </a:rPr>
              <a:t>3. </a:t>
            </a:r>
            <a:r>
              <a:rPr lang="cs-CZ" sz="2800" b="1" dirty="0" smtClean="0">
                <a:solidFill>
                  <a:schemeClr val="accent5">
                    <a:lumMod val="75000"/>
                  </a:schemeClr>
                </a:solidFill>
              </a:rPr>
              <a:t>  Registry </a:t>
            </a:r>
            <a:r>
              <a:rPr lang="cs-CZ" sz="2800" b="1" dirty="0">
                <a:solidFill>
                  <a:schemeClr val="accent5">
                    <a:lumMod val="75000"/>
                  </a:schemeClr>
                </a:solidFill>
              </a:rPr>
              <a:t>převáděné pod správu MŠMT a  </a:t>
            </a:r>
            <a:r>
              <a:rPr lang="cs-CZ" sz="2800" b="1" dirty="0" smtClean="0">
                <a:solidFill>
                  <a:schemeClr val="accent5">
                    <a:lumMod val="75000"/>
                  </a:schemeClr>
                </a:solidFill>
              </a:rPr>
              <a:t>         </a:t>
            </a:r>
            <a:r>
              <a:rPr lang="cs-CZ" sz="2800" b="1" dirty="0">
                <a:solidFill>
                  <a:schemeClr val="accent5">
                    <a:lumMod val="75000"/>
                  </a:schemeClr>
                </a:solidFill>
              </a:rPr>
              <a:t>registry procházející úpravou</a:t>
            </a:r>
          </a:p>
          <a:p>
            <a:pPr marL="0" indent="0">
              <a:buNone/>
            </a:pPr>
            <a:r>
              <a:rPr lang="cs-CZ" sz="2800" dirty="0" smtClean="0"/>
              <a:t>Registr </a:t>
            </a:r>
            <a:r>
              <a:rPr lang="cs-CZ" sz="2800" dirty="0"/>
              <a:t>uměleckých výstupů</a:t>
            </a:r>
          </a:p>
          <a:p>
            <a:pPr marL="0" indent="0">
              <a:buNone/>
            </a:pPr>
            <a:endParaRPr lang="cs-CZ" sz="1200" dirty="0"/>
          </a:p>
          <a:p>
            <a:pPr algn="just">
              <a:buFont typeface="Symbol" panose="05050102010706020507" pitchFamily="18" charset="2"/>
              <a:buChar char="-"/>
            </a:pPr>
            <a:r>
              <a:rPr lang="cs-CZ" dirty="0"/>
              <a:t>Zpracování údajů </a:t>
            </a:r>
            <a:r>
              <a:rPr lang="cs-CZ" dirty="0" smtClean="0"/>
              <a:t>dle </a:t>
            </a:r>
            <a:r>
              <a:rPr lang="cs-CZ" b="1" dirty="0"/>
              <a:t>§ 77c </a:t>
            </a:r>
            <a:r>
              <a:rPr lang="cs-CZ" b="1" dirty="0" smtClean="0"/>
              <a:t>novely</a:t>
            </a:r>
            <a:r>
              <a:rPr lang="cs-CZ" dirty="0" smtClean="0"/>
              <a:t>, správa MŠMT dle </a:t>
            </a:r>
            <a:r>
              <a:rPr lang="cs-CZ" dirty="0"/>
              <a:t>§ 87 </a:t>
            </a:r>
            <a:r>
              <a:rPr lang="cs-CZ" dirty="0" smtClean="0"/>
              <a:t>novely</a:t>
            </a:r>
            <a:endParaRPr lang="cs-CZ" b="1" dirty="0" smtClean="0"/>
          </a:p>
          <a:p>
            <a:pPr algn="just">
              <a:buFont typeface="Symbol" panose="05050102010706020507" pitchFamily="18" charset="2"/>
              <a:buChar char="-"/>
            </a:pPr>
            <a:r>
              <a:rPr lang="cs-CZ" dirty="0" smtClean="0"/>
              <a:t>V současné době provozován Akademií múzických umění v Praze</a:t>
            </a:r>
          </a:p>
          <a:p>
            <a:pPr algn="just">
              <a:buFont typeface="Symbol" panose="05050102010706020507" pitchFamily="18" charset="2"/>
              <a:buChar char="-"/>
            </a:pPr>
            <a:r>
              <a:rPr lang="cs-CZ" dirty="0" smtClean="0"/>
              <a:t>Neveřejný registr slouží jako </a:t>
            </a:r>
            <a:r>
              <a:rPr lang="cs-CZ" b="1" dirty="0" smtClean="0"/>
              <a:t>evidence</a:t>
            </a:r>
            <a:r>
              <a:rPr lang="cs-CZ" dirty="0" smtClean="0"/>
              <a:t> </a:t>
            </a:r>
            <a:r>
              <a:rPr lang="cs-CZ" b="1" dirty="0" smtClean="0"/>
              <a:t>pro hodnocení </a:t>
            </a:r>
            <a:r>
              <a:rPr lang="cs-CZ" b="1" dirty="0"/>
              <a:t>a porovnávání činnosti vysokých škol, </a:t>
            </a:r>
            <a:r>
              <a:rPr lang="cs-CZ" b="1" dirty="0" smtClean="0"/>
              <a:t>které uskutečňují </a:t>
            </a:r>
            <a:r>
              <a:rPr lang="cs-CZ" b="1" dirty="0"/>
              <a:t>studijní programy v oblasti umění</a:t>
            </a:r>
            <a:r>
              <a:rPr lang="cs-CZ" dirty="0"/>
              <a:t>, </a:t>
            </a:r>
            <a:r>
              <a:rPr lang="cs-CZ" dirty="0" smtClean="0"/>
              <a:t>pro posouzení žádostí o akreditace, </a:t>
            </a:r>
            <a:r>
              <a:rPr lang="cs-CZ" dirty="0"/>
              <a:t>a případně též pro účely prevence </a:t>
            </a:r>
            <a:r>
              <a:rPr lang="cs-CZ" dirty="0" smtClean="0"/>
              <a:t>plagiátorství. Určen zejména pro </a:t>
            </a:r>
            <a:r>
              <a:rPr lang="cs-CZ" dirty="0"/>
              <a:t>potřeby MŠMT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a </a:t>
            </a:r>
            <a:r>
              <a:rPr lang="cs-CZ" dirty="0"/>
              <a:t>Národní akreditační úřad pro vysoké školství </a:t>
            </a:r>
            <a:r>
              <a:rPr lang="cs-CZ" dirty="0" smtClean="0"/>
              <a:t>(NAÚ), nahlížení do registru je umožněno subjektům </a:t>
            </a:r>
            <a:r>
              <a:rPr lang="cs-CZ" dirty="0"/>
              <a:t>definovaným </a:t>
            </a:r>
            <a:r>
              <a:rPr lang="cs-CZ" dirty="0" smtClean="0"/>
              <a:t>v odst. 2 písm. a) § </a:t>
            </a:r>
            <a:r>
              <a:rPr lang="cs-CZ" dirty="0"/>
              <a:t>87 </a:t>
            </a:r>
            <a:r>
              <a:rPr lang="cs-CZ" dirty="0" smtClean="0"/>
              <a:t>novely</a:t>
            </a:r>
          </a:p>
          <a:p>
            <a:pPr algn="just">
              <a:buFont typeface="Symbol" panose="05050102010706020507" pitchFamily="18" charset="2"/>
              <a:buChar char="-"/>
            </a:pPr>
            <a:r>
              <a:rPr lang="cs-CZ" dirty="0" smtClean="0"/>
              <a:t>Pod správou MŠMT od </a:t>
            </a:r>
            <a:r>
              <a:rPr lang="cs-CZ" b="1" dirty="0" smtClean="0"/>
              <a:t>1. 9. 2016 </a:t>
            </a:r>
          </a:p>
          <a:p>
            <a:pPr algn="just">
              <a:buFont typeface="Symbol" panose="05050102010706020507" pitchFamily="18" charset="2"/>
              <a:buChar char="-"/>
            </a:pPr>
            <a:r>
              <a:rPr lang="cs-CZ" dirty="0"/>
              <a:t>Data </a:t>
            </a:r>
            <a:r>
              <a:rPr lang="cs-CZ" dirty="0" smtClean="0"/>
              <a:t>do registru </a:t>
            </a:r>
            <a:r>
              <a:rPr lang="pt-BR" dirty="0" smtClean="0"/>
              <a:t>vkláda</a:t>
            </a:r>
            <a:r>
              <a:rPr lang="cs-CZ" dirty="0" smtClean="0"/>
              <a:t>jí</a:t>
            </a:r>
            <a:r>
              <a:rPr lang="pt-BR" dirty="0" smtClean="0"/>
              <a:t> </a:t>
            </a:r>
            <a:r>
              <a:rPr lang="pt-BR" b="1" dirty="0"/>
              <a:t>vysoké </a:t>
            </a:r>
            <a:r>
              <a:rPr lang="pt-BR" b="1" dirty="0" smtClean="0"/>
              <a:t>školy</a:t>
            </a:r>
            <a:r>
              <a:rPr lang="cs-CZ" b="1" dirty="0" smtClean="0"/>
              <a:t> </a:t>
            </a:r>
            <a:r>
              <a:rPr lang="cs-CZ" dirty="0"/>
              <a:t>definované v § </a:t>
            </a:r>
            <a:r>
              <a:rPr lang="cs-CZ" dirty="0" smtClean="0"/>
              <a:t>77c novely</a:t>
            </a:r>
            <a:endParaRPr lang="cs-CZ" b="1" dirty="0"/>
          </a:p>
          <a:p>
            <a:pPr marL="0" indent="0" algn="just">
              <a:buNone/>
            </a:pPr>
            <a:endParaRPr lang="cs-CZ" sz="1800" b="1" dirty="0"/>
          </a:p>
          <a:p>
            <a:pPr marL="0" indent="0" algn="just">
              <a:buNone/>
            </a:pPr>
            <a:endParaRPr lang="cs-CZ" sz="1800" dirty="0" smtClean="0"/>
          </a:p>
          <a:p>
            <a:pPr marL="0" indent="0">
              <a:buNone/>
            </a:pPr>
            <a:endParaRPr lang="cs-CZ" sz="32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US" sz="36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US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29360912"/>
      </p:ext>
    </p:extLst>
  </p:cSld>
  <p:clrMapOvr>
    <a:masterClrMapping/>
  </p:clrMapOvr>
  <p:transition spd="slow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444500" indent="-444500">
              <a:buNone/>
            </a:pPr>
            <a:r>
              <a:rPr lang="cs-CZ" sz="2800" b="1" dirty="0" smtClean="0">
                <a:solidFill>
                  <a:schemeClr val="accent5">
                    <a:lumMod val="75000"/>
                  </a:schemeClr>
                </a:solidFill>
              </a:rPr>
              <a:t>3. 	Registry </a:t>
            </a:r>
            <a:r>
              <a:rPr lang="cs-CZ" sz="2800" b="1" dirty="0">
                <a:solidFill>
                  <a:schemeClr val="accent5">
                    <a:lumMod val="75000"/>
                  </a:schemeClr>
                </a:solidFill>
              </a:rPr>
              <a:t>převáděné pod správu MŠMT </a:t>
            </a:r>
            <a:r>
              <a:rPr lang="cs-CZ" sz="2800" b="1" dirty="0" smtClean="0">
                <a:solidFill>
                  <a:schemeClr val="accent5">
                    <a:lumMod val="75000"/>
                  </a:schemeClr>
                </a:solidFill>
              </a:rPr>
              <a:t>a registry    procházející </a:t>
            </a:r>
            <a:r>
              <a:rPr lang="cs-CZ" sz="2800" b="1" dirty="0">
                <a:solidFill>
                  <a:schemeClr val="accent5">
                    <a:lumMod val="75000"/>
                  </a:schemeClr>
                </a:solidFill>
              </a:rPr>
              <a:t>úpravou</a:t>
            </a:r>
          </a:p>
          <a:p>
            <a:pPr marL="0" indent="0">
              <a:buNone/>
            </a:pPr>
            <a:r>
              <a:rPr lang="cs-CZ" sz="2800" dirty="0" smtClean="0"/>
              <a:t>Registr </a:t>
            </a:r>
            <a:r>
              <a:rPr lang="cs-CZ" sz="2800" dirty="0"/>
              <a:t>docentů, profesorů a mimořádných profesorů vysokých škol</a:t>
            </a:r>
          </a:p>
          <a:p>
            <a:pPr marL="0" indent="0">
              <a:buNone/>
            </a:pPr>
            <a:endParaRPr lang="cs-CZ" sz="1200" dirty="0"/>
          </a:p>
          <a:p>
            <a:pPr algn="just">
              <a:buFont typeface="Symbol" panose="05050102010706020507" pitchFamily="18" charset="2"/>
              <a:buChar char="-"/>
            </a:pPr>
            <a:r>
              <a:rPr lang="cs-CZ" dirty="0"/>
              <a:t>Stanoven </a:t>
            </a:r>
            <a:r>
              <a:rPr lang="cs-CZ" b="1" dirty="0"/>
              <a:t>§ </a:t>
            </a:r>
            <a:r>
              <a:rPr lang="cs-CZ" b="1" dirty="0" smtClean="0"/>
              <a:t>87b novely, </a:t>
            </a:r>
            <a:r>
              <a:rPr lang="cs-CZ" dirty="0" smtClean="0"/>
              <a:t>vyhláškou</a:t>
            </a:r>
            <a:r>
              <a:rPr lang="cs-CZ" dirty="0"/>
              <a:t>, správa MŠMT dle § 87 </a:t>
            </a:r>
            <a:r>
              <a:rPr lang="cs-CZ" dirty="0" smtClean="0"/>
              <a:t>novely</a:t>
            </a:r>
            <a:endParaRPr lang="cs-CZ" b="1" dirty="0" smtClean="0"/>
          </a:p>
          <a:p>
            <a:pPr algn="just">
              <a:buFont typeface="Symbol" panose="05050102010706020507" pitchFamily="18" charset="2"/>
              <a:buChar char="-"/>
            </a:pPr>
            <a:r>
              <a:rPr lang="cs-CZ" dirty="0" smtClean="0"/>
              <a:t>Registr </a:t>
            </a:r>
            <a:r>
              <a:rPr lang="cs-CZ" dirty="0"/>
              <a:t>slouží k vedení údajů o zaměstnancích veřejných, státních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a </a:t>
            </a:r>
            <a:r>
              <a:rPr lang="cs-CZ" dirty="0"/>
              <a:t>soukromých vysokých škol, kteří jsou </a:t>
            </a:r>
            <a:r>
              <a:rPr lang="cs-CZ" b="1" dirty="0"/>
              <a:t>docenty, profesory nebo mimořádnými </a:t>
            </a:r>
            <a:r>
              <a:rPr lang="cs-CZ" b="1" dirty="0" smtClean="0"/>
              <a:t>profesory</a:t>
            </a:r>
            <a:r>
              <a:rPr lang="cs-CZ" dirty="0" smtClean="0"/>
              <a:t>. </a:t>
            </a:r>
            <a:r>
              <a:rPr lang="cs-CZ" dirty="0"/>
              <a:t>Sdružuje údaje o </a:t>
            </a:r>
            <a:r>
              <a:rPr lang="cs-CZ" dirty="0" smtClean="0"/>
              <a:t>docentech, profesorech </a:t>
            </a:r>
            <a:r>
              <a:rPr lang="cs-CZ" dirty="0"/>
              <a:t>působících v základním pracovněprávním </a:t>
            </a:r>
            <a:r>
              <a:rPr lang="cs-CZ" dirty="0" smtClean="0"/>
              <a:t>vztahu* </a:t>
            </a:r>
            <a:r>
              <a:rPr lang="cs-CZ" dirty="0"/>
              <a:t>jako pedagogičtí nebo vědečtí pracovníci poskytovatelů zahraničního vysokoškolského vzdělávání na území </a:t>
            </a:r>
            <a:r>
              <a:rPr lang="cs-CZ" dirty="0" smtClean="0"/>
              <a:t>ČR. Uživateli registru jsou MŠMT, NAÚ </a:t>
            </a:r>
            <a:r>
              <a:rPr lang="cs-CZ" dirty="0"/>
              <a:t>a </a:t>
            </a:r>
            <a:r>
              <a:rPr lang="cs-CZ" dirty="0" smtClean="0"/>
              <a:t>další subjekty </a:t>
            </a:r>
            <a:r>
              <a:rPr lang="cs-CZ" dirty="0"/>
              <a:t>dle odst. </a:t>
            </a:r>
            <a:r>
              <a:rPr lang="cs-CZ" dirty="0" smtClean="0"/>
              <a:t>3, </a:t>
            </a:r>
            <a:r>
              <a:rPr lang="cs-CZ" dirty="0"/>
              <a:t>písm. </a:t>
            </a:r>
            <a:r>
              <a:rPr lang="cs-CZ" dirty="0" smtClean="0"/>
              <a:t>c) a d) </a:t>
            </a:r>
            <a:r>
              <a:rPr lang="cs-CZ" dirty="0"/>
              <a:t>§ </a:t>
            </a:r>
            <a:r>
              <a:rPr lang="cs-CZ" dirty="0" smtClean="0"/>
              <a:t>87b </a:t>
            </a:r>
            <a:r>
              <a:rPr lang="cs-CZ" dirty="0"/>
              <a:t>novely</a:t>
            </a:r>
            <a:endParaRPr lang="cs-CZ" dirty="0" smtClean="0"/>
          </a:p>
          <a:p>
            <a:pPr algn="just">
              <a:buFont typeface="Symbol" panose="05050102010706020507" pitchFamily="18" charset="2"/>
              <a:buChar char="-"/>
            </a:pPr>
            <a:r>
              <a:rPr lang="cs-CZ" dirty="0" smtClean="0"/>
              <a:t>Rozšíření bude implementováno do stávajícího systému nejpozději do </a:t>
            </a:r>
            <a:br>
              <a:rPr lang="cs-CZ" dirty="0" smtClean="0"/>
            </a:br>
            <a:r>
              <a:rPr lang="cs-CZ" b="1" dirty="0" smtClean="0"/>
              <a:t>1. 1. 2017 </a:t>
            </a:r>
          </a:p>
          <a:p>
            <a:pPr algn="just">
              <a:buFont typeface="Symbol" panose="05050102010706020507" pitchFamily="18" charset="2"/>
              <a:buChar char="-"/>
            </a:pPr>
            <a:r>
              <a:rPr lang="cs-CZ" dirty="0"/>
              <a:t>Data </a:t>
            </a:r>
            <a:r>
              <a:rPr lang="cs-CZ" dirty="0" smtClean="0"/>
              <a:t>do registru budou </a:t>
            </a:r>
            <a:r>
              <a:rPr lang="pt-BR" dirty="0" smtClean="0"/>
              <a:t>vkláda</a:t>
            </a:r>
            <a:r>
              <a:rPr lang="cs-CZ" dirty="0" smtClean="0"/>
              <a:t>t</a:t>
            </a:r>
            <a:r>
              <a:rPr lang="pt-BR" dirty="0" smtClean="0"/>
              <a:t> </a:t>
            </a:r>
            <a:r>
              <a:rPr lang="pt-BR" b="1" dirty="0"/>
              <a:t>vysoké </a:t>
            </a:r>
            <a:r>
              <a:rPr lang="pt-BR" b="1" dirty="0" smtClean="0"/>
              <a:t>školy</a:t>
            </a:r>
            <a:r>
              <a:rPr lang="cs-CZ" dirty="0" smtClean="0"/>
              <a:t>, formát a struktura datové zprávy </a:t>
            </a:r>
            <a:r>
              <a:rPr lang="pl-PL" dirty="0"/>
              <a:t>se stanoví </a:t>
            </a:r>
            <a:r>
              <a:rPr lang="pl-PL" dirty="0" smtClean="0"/>
              <a:t>vyhláškou</a:t>
            </a:r>
          </a:p>
          <a:p>
            <a:pPr algn="just">
              <a:buFont typeface="Symbol" panose="05050102010706020507" pitchFamily="18" charset="2"/>
              <a:buChar char="-"/>
            </a:pPr>
            <a:r>
              <a:rPr lang="pl-PL" dirty="0" smtClean="0"/>
              <a:t>*</a:t>
            </a:r>
            <a:r>
              <a:rPr lang="cs-CZ" dirty="0" smtClean="0"/>
              <a:t>základní pracovněprávní </a:t>
            </a:r>
            <a:r>
              <a:rPr lang="cs-CZ" smtClean="0"/>
              <a:t>vztah stanoven </a:t>
            </a:r>
            <a:r>
              <a:rPr lang="pl-PL" dirty="0" smtClean="0"/>
              <a:t>§ </a:t>
            </a:r>
            <a:r>
              <a:rPr lang="pl-PL" dirty="0"/>
              <a:t>3 zákona č. 262/2006 Sb</a:t>
            </a:r>
            <a:r>
              <a:rPr lang="pl-PL" dirty="0" smtClean="0"/>
              <a:t>., zákoník práce, ve znění pozdějších předpisů</a:t>
            </a:r>
            <a:endParaRPr lang="cs-CZ" dirty="0"/>
          </a:p>
          <a:p>
            <a:pPr marL="0" indent="0" algn="just">
              <a:buNone/>
            </a:pPr>
            <a:endParaRPr lang="cs-CZ" sz="1800" b="1" dirty="0"/>
          </a:p>
          <a:p>
            <a:pPr marL="0" indent="0" algn="just">
              <a:buNone/>
            </a:pPr>
            <a:endParaRPr lang="cs-CZ" sz="1800" dirty="0" smtClean="0"/>
          </a:p>
          <a:p>
            <a:pPr marL="0" indent="0">
              <a:buNone/>
            </a:pPr>
            <a:endParaRPr lang="cs-CZ" sz="32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US" sz="36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US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78189235"/>
      </p:ext>
    </p:extLst>
  </p:cSld>
  <p:clrMapOvr>
    <a:masterClrMapping/>
  </p:clrMapOvr>
  <p:transition spd="slow">
    <p:fade/>
  </p:transition>
</p:sld>
</file>

<file path=ppt/theme/theme1.xml><?xml version="1.0" encoding="utf-8"?>
<a:theme xmlns:a="http://schemas.openxmlformats.org/drawingml/2006/main" name="pwp_msmt">
  <a:themeElements>
    <a:clrScheme name="MSMT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18E96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Nadpis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pwp_msmt</Template>
  <TotalTime>2743</TotalTime>
  <Words>361</Words>
  <Application>Microsoft Office PowerPoint</Application>
  <PresentationFormat>Předvádění na obrazovce (4:3)</PresentationFormat>
  <Paragraphs>166</Paragraphs>
  <Slides>15</Slides>
  <Notes>4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9" baseType="lpstr">
      <vt:lpstr>Arial</vt:lpstr>
      <vt:lpstr>Calibri</vt:lpstr>
      <vt:lpstr>Symbol</vt:lpstr>
      <vt:lpstr>pwp_msmt</vt:lpstr>
      <vt:lpstr>Nové registry a úpravy stávajících registrů pro oblast vysokého školství a další aktuální témata Hlavní změny v oblasti vykazování v souvislosti  s přijetím novely zákona č. 111/1998 Sb., o vysokých školách 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MSMT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Akreditační systém vysokoškolského vzdělávání v ČR v připravované novele zákona o vysokých školách Higher Education Accreditation System in the Czech Republic in a proposal of  an amendment to the Higher Education Institutions Act</dc:title>
  <dc:creator>Doleček Pavel</dc:creator>
  <cp:lastModifiedBy>Hrstka Dušan</cp:lastModifiedBy>
  <cp:revision>231</cp:revision>
  <cp:lastPrinted>2016-06-10T07:27:03Z</cp:lastPrinted>
  <dcterms:created xsi:type="dcterms:W3CDTF">2015-03-10T10:27:08Z</dcterms:created>
  <dcterms:modified xsi:type="dcterms:W3CDTF">2016-06-10T07:28:34Z</dcterms:modified>
</cp:coreProperties>
</file>