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1" r:id="rId3"/>
    <p:sldId id="272" r:id="rId4"/>
    <p:sldId id="280" r:id="rId5"/>
    <p:sldId id="278" r:id="rId6"/>
    <p:sldId id="266" r:id="rId7"/>
    <p:sldId id="274" r:id="rId8"/>
    <p:sldId id="267" r:id="rId9"/>
    <p:sldId id="269" r:id="rId10"/>
    <p:sldId id="263" r:id="rId11"/>
    <p:sldId id="276" r:id="rId12"/>
    <p:sldId id="279" r:id="rId13"/>
    <p:sldId id="281" r:id="rId14"/>
    <p:sldId id="284" r:id="rId15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bohlav Jakub" initials="DJ" lastIdx="1" clrIdx="0">
    <p:extLst/>
  </p:cmAuthor>
  <p:cmAuthor id="2" name="Svobodová Blanka" initials="S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110" d="100"/>
          <a:sy n="110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ADD51-D3ED-4952-90FE-DC6ADCE7FDC9}" type="datetimeFigureOut">
              <a:rPr lang="cs-CZ" smtClean="0"/>
              <a:t>10.6.2016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79CA5-90C0-436B-BAE2-EC0AFFA74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920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AF6A0A-3D5E-4E95-9FDE-D0210DFD2699}" type="datetimeFigureOut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203C56-1D0C-458B-8D4E-1DDBD5189D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777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15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281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590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8661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095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986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851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144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03C56-1D0C-458B-8D4E-1DDBD5189D31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0203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23850" y="6092825"/>
            <a:ext cx="1871663" cy="649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cs-CZ" altLang="cs-CZ" smtClean="0"/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37591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568E89-A14C-44F3-AA7F-62D8552080FD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7C4FE7-AB22-4EA1-9D10-0DBF1299A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5149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85EC0F4-51F8-411A-99EA-C0CD1E0B019E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5B0985-1A7F-4791-A678-59D56106A4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033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0616066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92FA1C2-6A57-4E68-A639-09210C13DE10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2E6AD8-5658-4448-9A3A-600BF4D9CC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7087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BBB611-6C78-4D12-9BE6-0864FD5BAB29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7B5EA1-1204-4761-AC99-39886E1B92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518120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F74D44C-FFFD-4953-B380-8ED7122F48CB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E36C7A-17DF-448D-A0CC-42469A0C3F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6325085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A16D7C5-C019-4A0B-A5A7-1DB2859AD37B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782ADE3-729B-4893-878A-E218269D40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1864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6BA6E26-9D16-4DED-97BC-18B8A6F56859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81F939E-B7B8-45A4-9FA4-219517288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224648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6A5427B-2BF3-4A89-8A55-0757D6DDD7DA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445552E-393D-49E9-8211-19C7DC6ED6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07428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6159D7-C1EB-425E-917F-E29C40BB5E06}" type="datetime1">
              <a:rPr lang="cs-CZ"/>
              <a:pPr>
                <a:defRPr/>
              </a:pPr>
              <a:t>10.6.2016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A0EC125-C454-41AC-A989-FD9904932D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66429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116013" y="1628775"/>
            <a:ext cx="7570787" cy="449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/>
        </p:nvSpPr>
        <p:spPr>
          <a:xfrm>
            <a:off x="250825" y="6356350"/>
            <a:ext cx="649288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0CD1EB4-088B-4810-BE3C-209F3C2D241F}" type="slidenum">
              <a:rPr lang="cs-CZ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012882" y="3140968"/>
            <a:ext cx="5470525" cy="1800225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Novela zákona o vysokých školách </a:t>
            </a:r>
            <a:r>
              <a:rPr lang="en-US" sz="2000" b="1" dirty="0" smtClean="0">
                <a:latin typeface="+mn-lt"/>
              </a:rPr>
              <a:t/>
            </a:r>
            <a:br>
              <a:rPr lang="en-US" sz="2000" b="1" dirty="0" smtClean="0">
                <a:latin typeface="+mn-lt"/>
              </a:rPr>
            </a:br>
            <a:r>
              <a:rPr lang="cs-CZ" sz="2000" b="1" dirty="0" smtClean="0">
                <a:latin typeface="+mn-lt"/>
              </a:rPr>
              <a:t/>
            </a:r>
            <a:br>
              <a:rPr lang="cs-CZ" sz="2000" b="1" dirty="0" smtClean="0">
                <a:latin typeface="+mn-lt"/>
              </a:rPr>
            </a:br>
            <a:r>
              <a:rPr lang="cs-CZ" sz="1800" b="1" dirty="0" smtClean="0">
                <a:latin typeface="+mn-lt"/>
              </a:rPr>
              <a:t>Zákon č. 137/2016 S., kterým se mění zákon č. 111/1998 Sb., o vysokých školách a některé další zákony </a:t>
            </a:r>
            <a:r>
              <a:rPr lang="en-US" sz="1400" b="1" dirty="0" smtClean="0">
                <a:latin typeface="+mn-lt"/>
              </a:rPr>
              <a:t/>
            </a:r>
            <a:br>
              <a:rPr lang="en-US" sz="1400" b="1" dirty="0" smtClean="0">
                <a:latin typeface="+mn-lt"/>
              </a:rPr>
            </a:br>
            <a:r>
              <a:rPr lang="en-US" sz="2000" b="1" dirty="0">
                <a:latin typeface="+mn-lt"/>
              </a:rPr>
              <a:t/>
            </a:r>
            <a:br>
              <a:rPr lang="en-US" sz="2000" b="1" dirty="0">
                <a:latin typeface="+mn-lt"/>
              </a:rPr>
            </a:br>
            <a:endParaRPr lang="cs-CZ" sz="1800" b="1" i="1" dirty="0">
              <a:latin typeface="+mn-lt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4294967295"/>
          </p:nvPr>
        </p:nvSpPr>
        <p:spPr>
          <a:xfrm>
            <a:off x="2987675" y="5949950"/>
            <a:ext cx="4784725" cy="4318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cs-CZ" altLang="cs-CZ" sz="700" dirty="0" smtClean="0"/>
              <a:t>Ministerstvo školství, mládeže a tělovýchovy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700" dirty="0" smtClean="0"/>
              <a:t>Karmelitská 529/5, 118 12 Praha 1- Malá strana • tel.: +420 234 811 111</a:t>
            </a:r>
          </a:p>
          <a:p>
            <a:pPr marL="0" indent="0" eaLnBrk="1" hangingPunct="1">
              <a:buFont typeface="Arial" charset="0"/>
              <a:buNone/>
            </a:pPr>
            <a:r>
              <a:rPr lang="cs-CZ" altLang="cs-CZ" sz="700" dirty="0" smtClean="0"/>
              <a:t>msmt@msmt.cz • www.msmt.cz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cs-CZ" altLang="cs-CZ" sz="2800" b="1" dirty="0">
                <a:solidFill>
                  <a:schemeClr val="accent1"/>
                </a:solidFill>
                <a:ea typeface="Calibri"/>
                <a:cs typeface="Calibri"/>
              </a:rPr>
              <a:t>Vnitřní hodnocení </a:t>
            </a:r>
            <a:r>
              <a:rPr lang="cs-CZ" alt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kvality vzdělávací a souvisejících tvůrčích činností</a:t>
            </a:r>
            <a:endParaRPr lang="cs-CZ" altLang="cs-CZ" sz="2800" b="1" dirty="0">
              <a:solidFill>
                <a:schemeClr val="accent1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200" b="1" dirty="0" smtClean="0">
                <a:ea typeface="Calibri"/>
                <a:cs typeface="Calibri"/>
              </a:rPr>
              <a:t>Zpráva o vnitřním </a:t>
            </a:r>
            <a:r>
              <a:rPr lang="cs-CZ" sz="2200" b="1" dirty="0" smtClean="0"/>
              <a:t>hodnocení 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b="1" dirty="0" smtClean="0"/>
              <a:t>Vypracovává</a:t>
            </a:r>
            <a:r>
              <a:rPr lang="cs-CZ" sz="1900" dirty="0" smtClean="0"/>
              <a:t> rada pro vnitřní hodnocení 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b="1" dirty="0" smtClean="0"/>
              <a:t>Projednává</a:t>
            </a:r>
            <a:r>
              <a:rPr lang="cs-CZ" sz="1900" dirty="0" smtClean="0"/>
              <a:t> </a:t>
            </a:r>
            <a:r>
              <a:rPr lang="cs-CZ" sz="1900" dirty="0"/>
              <a:t>vědecká rada veřejné vysoké školy po předložení předsedou rady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b="1" dirty="0"/>
              <a:t>Schvaluje</a:t>
            </a:r>
            <a:r>
              <a:rPr lang="cs-CZ" sz="1900" dirty="0"/>
              <a:t> akademický senát veřejné vysoké školy po projednání </a:t>
            </a:r>
            <a:r>
              <a:rPr lang="cs-CZ" sz="1900" dirty="0" smtClean="0"/>
              <a:t>vědeckou </a:t>
            </a:r>
            <a:r>
              <a:rPr lang="cs-CZ" sz="1900" dirty="0"/>
              <a:t>radou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dirty="0"/>
              <a:t>Po schválení v akademickém senátu </a:t>
            </a:r>
            <a:r>
              <a:rPr lang="cs-CZ" sz="1900" b="1" dirty="0"/>
              <a:t>projednává </a:t>
            </a:r>
            <a:r>
              <a:rPr lang="cs-CZ" sz="1900" dirty="0"/>
              <a:t>zprávu správní rada veřejné vysoké školy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b="1" dirty="0"/>
              <a:t>Termín vypracování  zprávy </a:t>
            </a:r>
            <a:r>
              <a:rPr lang="cs-CZ" sz="1900" dirty="0"/>
              <a:t>se stanoví vnitřním předpisem, </a:t>
            </a:r>
            <a:r>
              <a:rPr lang="cs-CZ" sz="1900" b="1" dirty="0"/>
              <a:t>nejméně však jednou za 5 let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b="1" dirty="0"/>
              <a:t>Aktualizace zprávy </a:t>
            </a:r>
            <a:r>
              <a:rPr lang="cs-CZ" sz="1900" dirty="0"/>
              <a:t>-</a:t>
            </a:r>
            <a:r>
              <a:rPr lang="cs-CZ" sz="1900" b="1" dirty="0"/>
              <a:t> </a:t>
            </a:r>
            <a:r>
              <a:rPr lang="cs-CZ" sz="1900" dirty="0"/>
              <a:t>každoročně formou dodatku, který popisuje změny v kvalitě a </a:t>
            </a:r>
            <a:r>
              <a:rPr lang="cs-CZ" sz="1900" dirty="0" smtClean="0"/>
              <a:t>řídicích opatřeních </a:t>
            </a:r>
            <a:endParaRPr lang="cs-CZ" sz="1900" dirty="0"/>
          </a:p>
          <a:p>
            <a:pPr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-"/>
            </a:pPr>
            <a:r>
              <a:rPr lang="cs-CZ" sz="1900" b="1" dirty="0"/>
              <a:t>Povinnost zpřístupnit zprávu </a:t>
            </a:r>
            <a:r>
              <a:rPr lang="cs-CZ" sz="1900" dirty="0"/>
              <a:t>-</a:t>
            </a:r>
            <a:r>
              <a:rPr lang="cs-CZ" sz="1900" b="1" dirty="0"/>
              <a:t> </a:t>
            </a:r>
            <a:r>
              <a:rPr lang="cs-CZ" sz="1900" dirty="0"/>
              <a:t>orgánům a členům orgánů vysoké školy a jejích součástí, Akreditačnímu úřadu a Ministerstvu </a:t>
            </a:r>
          </a:p>
          <a:p>
            <a:pPr indent="-28575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altLang="cs-CZ" sz="1800" dirty="0" smtClean="0">
              <a:ea typeface="Calibri"/>
              <a:cs typeface="Calibri"/>
            </a:endParaRPr>
          </a:p>
          <a:p>
            <a:pPr marL="5715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alt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24180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</a:pPr>
            <a:r>
              <a:rPr lang="cs-CZ" sz="3600" b="1" dirty="0" smtClean="0">
                <a:solidFill>
                  <a:schemeClr val="accent1"/>
                </a:solidFill>
                <a:ea typeface="Calibri"/>
                <a:cs typeface="Calibri"/>
              </a:rPr>
              <a:t>Systém akreditací</a:t>
            </a:r>
          </a:p>
          <a:p>
            <a:pPr marL="0" indent="0">
              <a:buNone/>
            </a:pPr>
            <a:r>
              <a:rPr lang="cs-CZ" sz="2600" b="1" dirty="0"/>
              <a:t>Akreditace § 78</a:t>
            </a:r>
          </a:p>
          <a:p>
            <a:pPr marL="0" indent="0" algn="just">
              <a:buNone/>
            </a:pPr>
            <a:r>
              <a:rPr lang="cs-CZ" sz="2600" dirty="0"/>
              <a:t>= oprávnění vysoké školy uskutečňovat za podmínek stanovených zákonem studijní programy, které vyplývá z </a:t>
            </a:r>
            <a:r>
              <a:rPr lang="cs-CZ" sz="2600" b="1" dirty="0"/>
              <a:t>institucionální akreditace </a:t>
            </a:r>
            <a:r>
              <a:rPr lang="cs-CZ" sz="2600" dirty="0"/>
              <a:t>nebo z </a:t>
            </a:r>
            <a:r>
              <a:rPr lang="cs-CZ" sz="2600" b="1" dirty="0"/>
              <a:t>akreditace studijního programu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2600" dirty="0"/>
              <a:t>Nový systém udělování akreditací zavádí tři druhy akreditací: institucionální akreditace, akreditace studijního programu a akreditace habilitačního řízení a řízení ke jmenování profesorem 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 algn="just">
              <a:buNone/>
            </a:pPr>
            <a:r>
              <a:rPr lang="cs-CZ" sz="2600" b="1" dirty="0"/>
              <a:t>Institucionální akreditace </a:t>
            </a:r>
            <a:endParaRPr lang="cs-CZ" sz="2600" dirty="0"/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2600" dirty="0"/>
              <a:t>Vysoké škole se uděluje oprávnění </a:t>
            </a:r>
            <a:r>
              <a:rPr lang="cs-CZ" sz="2600" b="1" dirty="0"/>
              <a:t>samostatně</a:t>
            </a:r>
            <a:r>
              <a:rPr lang="cs-CZ" sz="2600" dirty="0"/>
              <a:t> vytvářet a uskutečňovat </a:t>
            </a:r>
            <a:r>
              <a:rPr lang="cs-CZ" sz="2600" b="1" dirty="0"/>
              <a:t>určený typ</a:t>
            </a:r>
            <a:r>
              <a:rPr lang="cs-CZ" sz="2600" dirty="0"/>
              <a:t> nebo určené typy studijních programů v </a:t>
            </a:r>
            <a:r>
              <a:rPr lang="cs-CZ" sz="2600" b="1" dirty="0"/>
              <a:t>určené oblasti</a:t>
            </a:r>
            <a:r>
              <a:rPr lang="cs-CZ" sz="2600" dirty="0"/>
              <a:t> nebo v určených oblastech vzdělávání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2600" dirty="0"/>
              <a:t>Vysoká škola je oprávněna na základě institucionální akreditace uskutečňovat </a:t>
            </a:r>
            <a:r>
              <a:rPr lang="cs-CZ" sz="2600" b="1" dirty="0"/>
              <a:t>kombinovaný</a:t>
            </a:r>
            <a:r>
              <a:rPr lang="cs-CZ" sz="2600" dirty="0"/>
              <a:t> studijní program, pokud má institucionální akreditaci </a:t>
            </a:r>
            <a:r>
              <a:rPr lang="cs-CZ" sz="2600" b="1" dirty="0"/>
              <a:t>pro všechny </a:t>
            </a:r>
            <a:r>
              <a:rPr lang="cs-CZ" sz="2600" dirty="0"/>
              <a:t>oblasti vzdělávání, do nichž studijní program náleží </a:t>
            </a: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</a:pPr>
            <a:endParaRPr lang="cs-CZ" sz="2800" b="1" dirty="0" smtClean="0">
              <a:solidFill>
                <a:schemeClr val="accent1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dirty="0">
              <a:solidFill>
                <a:schemeClr val="accent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31918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07000"/>
              </a:lnSpc>
              <a:buFont typeface="+mj-lt"/>
              <a:buAutoNum type="arabicPeriod" startAt="4"/>
            </a:pPr>
            <a:r>
              <a:rPr 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Systém akreditací</a:t>
            </a:r>
          </a:p>
          <a:p>
            <a:pPr marL="0" indent="0" algn="just">
              <a:lnSpc>
                <a:spcPct val="107000"/>
              </a:lnSpc>
              <a:buNone/>
            </a:pPr>
            <a:endParaRPr lang="cs-CZ" sz="2800" b="1" dirty="0" smtClean="0">
              <a:solidFill>
                <a:schemeClr val="accent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cs-CZ" b="1" dirty="0"/>
              <a:t>Akreditace studijního programu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1800" dirty="0"/>
              <a:t>pokud oprávnění uskutečňovat určitý studijní program daného typu a případného profilu nevyplývá z institucionální akreditace vysoké školy, může vysoká škola toto oprávnění získat </a:t>
            </a:r>
            <a:r>
              <a:rPr lang="cs-CZ" sz="1800" b="1" dirty="0"/>
              <a:t>udělením akreditace daného studijního programu 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r>
              <a:rPr lang="cs-CZ" b="1" dirty="0"/>
              <a:t>Akreditace habilitačního řízení a řízení ke jmenování profesorem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1800" dirty="0"/>
              <a:t>Oprávnění vysoké školy nebo její součásti konat habilitační řízení nebo řízení ke jmenování profesorem podléhá akreditaci, kterou uděluje Akreditační úřad</a:t>
            </a:r>
          </a:p>
          <a:p>
            <a:pPr marL="0" indent="0" algn="just">
              <a:lnSpc>
                <a:spcPct val="107000"/>
              </a:lnSpc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8664877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4"/>
            </a:pPr>
            <a:r>
              <a:rPr 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Systém akreditací</a:t>
            </a:r>
            <a:endParaRPr lang="cs-CZ" sz="2800" b="1" dirty="0">
              <a:solidFill>
                <a:schemeClr val="accent1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b="1" dirty="0" smtClean="0"/>
              <a:t>Studijní program vs. Studijní </a:t>
            </a:r>
            <a:r>
              <a:rPr lang="cs-CZ" b="1" dirty="0" smtClean="0"/>
              <a:t>obor v žádosti o akreditaci</a:t>
            </a:r>
            <a:endParaRPr lang="cs-CZ" b="1" dirty="0" smtClean="0"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dirty="0" smtClean="0"/>
              <a:t>§ 44 studijní program- novelou bylo zrušeno, že se studijní program člení na studijní obory→ tzn. Účinností novely studijní obory </a:t>
            </a:r>
            <a:r>
              <a:rPr lang="cs-CZ" sz="1800" b="1" dirty="0" smtClean="0"/>
              <a:t>zanikají!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dirty="0" smtClean="0"/>
              <a:t>Stanovisko MŠMT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i="1" dirty="0" smtClean="0"/>
              <a:t>„Po </a:t>
            </a:r>
            <a:r>
              <a:rPr lang="cs-CZ" sz="1800" i="1" dirty="0"/>
              <a:t>účinnosti novely zákona o </a:t>
            </a:r>
            <a:r>
              <a:rPr lang="cs-CZ" sz="1800" i="1" dirty="0" smtClean="0"/>
              <a:t>VŠ </a:t>
            </a:r>
            <a:r>
              <a:rPr lang="cs-CZ" sz="1800" i="1" dirty="0"/>
              <a:t>nebude možné podat žádost o prodloužení platnosti stávající akreditace. Stávající akreditace se fikcí prodlouží minimálně na 3 </a:t>
            </a:r>
            <a:r>
              <a:rPr lang="cs-CZ" sz="1800" i="1" dirty="0" smtClean="0"/>
              <a:t>roky, </a:t>
            </a:r>
            <a:r>
              <a:rPr lang="cs-CZ" sz="1800" i="1" dirty="0"/>
              <a:t>avšak automaticky ze zákona. Zároveň se nechají tyto stávající akreditace doběhnout do konce své platnosti a nové žádosti o akreditace již budou v probíhat v režimu nové právní úpravy. Po účinnosti novely zákona o VŠ tedy již nebude možné podávat žádosti o prodloužení stávajících akreditací. Všechny žádosti podané po dni účinnosti novely budou považovány za žádosti nové a akreditovat bude možné pouze studijní program, nikoli studijní obor, který účinností novely zaniká. Studijní programy akreditované po účinnosti novely zákona jsou považovány za nové studijní programy.“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1800" dirty="0" smtClean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763127194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Akreditační úřad § 83 </a:t>
            </a:r>
          </a:p>
          <a:p>
            <a:pPr algn="just">
              <a:lnSpc>
                <a:spcPct val="107000"/>
              </a:lnSpc>
              <a:buFontTx/>
              <a:buChar char="-"/>
            </a:pPr>
            <a:r>
              <a:rPr lang="cs-CZ" sz="1800" dirty="0" smtClean="0">
                <a:ea typeface="Calibri"/>
                <a:cs typeface="Calibri"/>
              </a:rPr>
              <a:t>Ustanovení týkající se jmenování Rady AÚ nabyla účinnost předběžně- k </a:t>
            </a:r>
            <a:r>
              <a:rPr lang="cs-CZ" sz="1800" b="1" dirty="0" smtClean="0">
                <a:ea typeface="Calibri"/>
                <a:cs typeface="Calibri"/>
              </a:rPr>
              <a:t>17. 5. 2015</a:t>
            </a:r>
          </a:p>
          <a:p>
            <a:pPr algn="just">
              <a:lnSpc>
                <a:spcPct val="107000"/>
              </a:lnSpc>
              <a:buFontTx/>
              <a:buChar char="-"/>
            </a:pPr>
            <a:r>
              <a:rPr lang="cs-CZ" sz="1800" dirty="0" smtClean="0">
                <a:ea typeface="Calibri"/>
                <a:cs typeface="Calibri"/>
              </a:rPr>
              <a:t>V současné době je předložen návrh paní ministryně na jmenování členů Rady </a:t>
            </a:r>
            <a:r>
              <a:rPr lang="cs-CZ" sz="1800" b="1" dirty="0" smtClean="0">
                <a:ea typeface="Calibri"/>
                <a:cs typeface="Calibri"/>
              </a:rPr>
              <a:t>AÚ vládě na schválení </a:t>
            </a:r>
            <a:r>
              <a:rPr lang="cs-CZ" sz="1800" i="1" dirty="0" smtClean="0">
                <a:ea typeface="Calibri"/>
                <a:cs typeface="Calibri"/>
              </a:rPr>
              <a:t>[dostupný v celém znění na webových stránkách MŠMT]</a:t>
            </a:r>
          </a:p>
          <a:p>
            <a:pPr marL="0" indent="0" algn="just">
              <a:lnSpc>
                <a:spcPct val="107000"/>
              </a:lnSpc>
              <a:buNone/>
            </a:pPr>
            <a:r>
              <a:rPr lang="cs-CZ" sz="1800" b="1" dirty="0" smtClean="0">
                <a:ea typeface="Calibri"/>
                <a:cs typeface="Calibri"/>
              </a:rPr>
              <a:t>Působnost: 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Rozhoduje o institucionálních </a:t>
            </a:r>
            <a:r>
              <a:rPr lang="cs-CZ" sz="1800" dirty="0" smtClean="0">
                <a:ea typeface="Calibri"/>
                <a:cs typeface="Calibri"/>
              </a:rPr>
              <a:t>akreditacích, akreditacích </a:t>
            </a:r>
            <a:r>
              <a:rPr lang="cs-CZ" sz="1800" dirty="0">
                <a:ea typeface="Calibri"/>
                <a:cs typeface="Calibri"/>
              </a:rPr>
              <a:t>studijních </a:t>
            </a:r>
            <a:r>
              <a:rPr lang="cs-CZ" sz="1800" dirty="0" smtClean="0">
                <a:ea typeface="Calibri"/>
                <a:cs typeface="Calibri"/>
              </a:rPr>
              <a:t>programů, o </a:t>
            </a:r>
            <a:r>
              <a:rPr lang="cs-CZ" sz="1800" dirty="0">
                <a:ea typeface="Calibri"/>
                <a:cs typeface="Calibri"/>
              </a:rPr>
              <a:t>akreditacích habilitačního řízení a akreditacích řízení ke jmenování profesorem 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b="1" dirty="0">
                <a:ea typeface="Calibri"/>
                <a:cs typeface="Calibri"/>
              </a:rPr>
              <a:t>Provádí vnější hodnocení </a:t>
            </a:r>
            <a:r>
              <a:rPr lang="cs-CZ" sz="1800" b="1" dirty="0" smtClean="0">
                <a:ea typeface="Calibri"/>
                <a:cs typeface="Calibri"/>
              </a:rPr>
              <a:t>vzdělávací </a:t>
            </a:r>
            <a:r>
              <a:rPr lang="cs-CZ" sz="1800" b="1" dirty="0">
                <a:ea typeface="Calibri"/>
                <a:cs typeface="Calibri"/>
              </a:rPr>
              <a:t>činnosti vysokých škol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Vydává stanoviska k udělení státního souhlasu a poskytuje ministerstvu na vyžádání součinnost při posuzování podmínek  u poskytování zahraničního vzdělání na území České republiky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Posuzuje záležitosti týkající se vysokého školství, které předloží ministr 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Vykonává další činnosti stanovené zákonem </a:t>
            </a:r>
          </a:p>
          <a:p>
            <a:pPr marL="0" indent="0" algn="just">
              <a:lnSpc>
                <a:spcPct val="107000"/>
              </a:lnSpc>
              <a:buNone/>
            </a:pPr>
            <a:endParaRPr lang="cs-CZ" sz="1800" b="1" dirty="0" smtClean="0">
              <a:ea typeface="Calibri"/>
              <a:cs typeface="Calibri"/>
            </a:endParaRPr>
          </a:p>
          <a:p>
            <a:pPr>
              <a:buFont typeface="Symbol" panose="05050102010706020507" pitchFamily="18" charset="2"/>
              <a:buChar char="-"/>
            </a:pPr>
            <a:endParaRPr lang="cs-CZ" sz="1800" dirty="0">
              <a:ea typeface="Calibri"/>
              <a:cs typeface="Calibri"/>
            </a:endParaRPr>
          </a:p>
          <a:p>
            <a:pPr>
              <a:buFont typeface="Symbol" panose="05050102010706020507" pitchFamily="18" charset="2"/>
              <a:buChar char="-"/>
            </a:pPr>
            <a:endParaRPr lang="cs-CZ" sz="1800" dirty="0" smtClean="0">
              <a:ea typeface="Calibri"/>
              <a:cs typeface="Calibri"/>
            </a:endParaRPr>
          </a:p>
          <a:p>
            <a:pPr>
              <a:buFontTx/>
              <a:buChar char="-"/>
            </a:pPr>
            <a:endParaRPr lang="cs-CZ" sz="1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44491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Obsah</a:t>
            </a:r>
            <a:r>
              <a:rPr lang="cs-CZ" sz="32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prezentace</a:t>
            </a:r>
          </a:p>
          <a:p>
            <a:pPr marL="0" indent="0">
              <a:buNone/>
            </a:pPr>
            <a:endParaRPr lang="cs-CZ" sz="3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b="1" dirty="0" smtClean="0"/>
              <a:t>Proces přijetí novely</a:t>
            </a:r>
            <a:endParaRPr lang="cs-CZ" b="1" dirty="0"/>
          </a:p>
          <a:p>
            <a:pPr marL="457200" indent="-457200">
              <a:buFont typeface="+mj-lt"/>
              <a:buAutoNum type="arabicPeriod"/>
            </a:pPr>
            <a:endParaRPr lang="cs-CZ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b="1" dirty="0" smtClean="0"/>
              <a:t>Prováděcí předpisy k novele				</a:t>
            </a:r>
            <a:endParaRPr lang="cs-CZ" b="1" dirty="0"/>
          </a:p>
          <a:p>
            <a:pPr marL="457200" lvl="1" indent="0">
              <a:buNone/>
            </a:pPr>
            <a:endParaRPr lang="cs-CZ" sz="1600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b="1" dirty="0" smtClean="0"/>
              <a:t>Zajišťování kvality vzdělávací a související tvůrčí činnosti</a:t>
            </a:r>
          </a:p>
          <a:p>
            <a:pPr marL="457200" lvl="1" indent="0">
              <a:buNone/>
            </a:pPr>
            <a:endParaRPr lang="cs-CZ" sz="1600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b="1" dirty="0" smtClean="0"/>
              <a:t>Systém akreditací; Národní akreditační úřad pro vysoké školství</a:t>
            </a:r>
          </a:p>
          <a:p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778209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6013" y="1557338"/>
            <a:ext cx="7570787" cy="5040312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AutoNum type="arabicPeriod"/>
              <a:defRPr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Proces přijetí novely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cs-CZ" sz="1800" dirty="0"/>
          </a:p>
          <a:p>
            <a:pPr algn="just" fontAlgn="auto">
              <a:spcAft>
                <a:spcPts val="0"/>
              </a:spcAft>
              <a:defRPr/>
            </a:pPr>
            <a:r>
              <a:rPr lang="cs-CZ" b="1" dirty="0" smtClean="0"/>
              <a:t>Poslanecká sněmovna 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cs-CZ" sz="1800" dirty="0" smtClean="0"/>
              <a:t>27. ledna 2016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cs-CZ" b="1" dirty="0" smtClean="0"/>
              <a:t>Senát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cs-CZ" sz="1800" dirty="0"/>
              <a:t>2. března </a:t>
            </a:r>
            <a:r>
              <a:rPr lang="cs-CZ" sz="1800" dirty="0" smtClean="0"/>
              <a:t>2016</a:t>
            </a:r>
            <a:endParaRPr lang="cs-CZ" sz="1800" b="1" dirty="0" smtClean="0"/>
          </a:p>
          <a:p>
            <a:pPr algn="just" fontAlgn="auto">
              <a:spcAft>
                <a:spcPts val="0"/>
              </a:spcAft>
              <a:defRPr/>
            </a:pPr>
            <a:r>
              <a:rPr lang="cs-CZ" b="1" dirty="0" smtClean="0"/>
              <a:t>Prezident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cs-CZ" sz="1800" dirty="0" smtClean="0"/>
              <a:t>11. března 2016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b="1" dirty="0" smtClean="0"/>
              <a:t>Zveřejnění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1800" dirty="0" smtClean="0"/>
              <a:t>2. května 2016</a:t>
            </a:r>
          </a:p>
          <a:p>
            <a:pPr fontAlgn="auto">
              <a:spcAft>
                <a:spcPts val="0"/>
              </a:spcAft>
              <a:defRPr/>
            </a:pPr>
            <a:r>
              <a:rPr lang="cs-CZ" b="1" dirty="0" smtClean="0"/>
              <a:t>Účinnost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cs-CZ" sz="1800" dirty="0" smtClean="0"/>
              <a:t>1. září 2016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91404" y="61594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8611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Prováděcí předpisy k novele</a:t>
            </a:r>
          </a:p>
          <a:p>
            <a:r>
              <a:rPr lang="cs-CZ" b="1" dirty="0" smtClean="0"/>
              <a:t>Nařízení vlády o oblastech vzdělávání ve vysokém školství</a:t>
            </a:r>
          </a:p>
          <a:p>
            <a:pPr lvl="1"/>
            <a:r>
              <a:rPr lang="cs-CZ" sz="1800" dirty="0"/>
              <a:t>Předpokládaná účinnost: 1. </a:t>
            </a:r>
            <a:r>
              <a:rPr lang="cs-CZ" sz="1800" dirty="0" smtClean="0"/>
              <a:t>září 2016</a:t>
            </a:r>
            <a:endParaRPr lang="cs-CZ" sz="1800" b="1" dirty="0" smtClean="0"/>
          </a:p>
          <a:p>
            <a:r>
              <a:rPr lang="cs-CZ" b="1" dirty="0" smtClean="0"/>
              <a:t>Nařízení vlády o standardech pro akreditace ve vysokém školství </a:t>
            </a:r>
          </a:p>
          <a:p>
            <a:pPr lvl="1"/>
            <a:r>
              <a:rPr lang="cs-CZ" sz="1800" dirty="0"/>
              <a:t>Předpokládaná účinnost: 1. </a:t>
            </a:r>
            <a:r>
              <a:rPr lang="cs-CZ" sz="1800" dirty="0" smtClean="0"/>
              <a:t>září 2016</a:t>
            </a:r>
            <a:endParaRPr lang="cs-CZ" sz="1800" b="1" dirty="0" smtClean="0"/>
          </a:p>
          <a:p>
            <a:r>
              <a:rPr lang="cs-CZ" b="1" dirty="0" smtClean="0"/>
              <a:t>Vyhláška o předávání statistických údajů vysokými školami </a:t>
            </a:r>
          </a:p>
          <a:p>
            <a:pPr lvl="1"/>
            <a:r>
              <a:rPr lang="cs-CZ" sz="1800" dirty="0"/>
              <a:t>Předpokládaná účinnost: 1. </a:t>
            </a:r>
            <a:r>
              <a:rPr lang="cs-CZ" sz="1800" dirty="0" smtClean="0"/>
              <a:t>září 2016</a:t>
            </a:r>
            <a:endParaRPr lang="cs-CZ" sz="1800" b="1" dirty="0" smtClean="0"/>
          </a:p>
          <a:p>
            <a:r>
              <a:rPr lang="cs-CZ" b="1" dirty="0" smtClean="0"/>
              <a:t>Vyhláška o předávání údajů do registru řízení o žádostech o uznání zahraničního vysokoškolského vzdělání a kvalifikace</a:t>
            </a:r>
          </a:p>
          <a:p>
            <a:pPr lvl="1"/>
            <a:r>
              <a:rPr lang="cs-CZ" sz="1800" dirty="0"/>
              <a:t>Předpokládaná účinnost: 1. ledna </a:t>
            </a:r>
            <a:r>
              <a:rPr lang="cs-CZ" sz="1800" dirty="0" smtClean="0"/>
              <a:t>2017</a:t>
            </a:r>
            <a:endParaRPr lang="cs-CZ" sz="1800" b="1" dirty="0" smtClean="0"/>
          </a:p>
          <a:p>
            <a:r>
              <a:rPr lang="cs-CZ" b="1" dirty="0" smtClean="0"/>
              <a:t>Vyhláška o předávání údajů do registru docentů, profesorů a   mimořádných profesorů </a:t>
            </a:r>
          </a:p>
          <a:p>
            <a:pPr lvl="1"/>
            <a:r>
              <a:rPr lang="cs-CZ" sz="1800" dirty="0" smtClean="0"/>
              <a:t>Předpokládaná účinnost: 1. ledna 2017</a:t>
            </a:r>
          </a:p>
          <a:p>
            <a:pPr marL="457200" lvl="1" indent="0">
              <a:buNone/>
            </a:pPr>
            <a:r>
              <a:rPr lang="cs-CZ" sz="1800" dirty="0" smtClean="0"/>
              <a:t>Meziresortní připomínkové řízení- </a:t>
            </a:r>
            <a:r>
              <a:rPr lang="cs-CZ" sz="1800" b="1" dirty="0" smtClean="0"/>
              <a:t>konec 24. června </a:t>
            </a:r>
          </a:p>
        </p:txBody>
      </p:sp>
    </p:spTree>
    <p:extLst>
      <p:ext uri="{BB962C8B-B14F-4D97-AF65-F5344CB8AC3E}">
        <p14:creationId xmlns:p14="http://schemas.microsoft.com/office/powerpoint/2010/main" val="799827467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Prováděcí předpisy</a:t>
            </a:r>
          </a:p>
          <a:p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cs-CZ" b="1" dirty="0" smtClean="0"/>
              <a:t>Vyhláška č. 343/2002 Sb., o postupu a podmínkách při zveřejnění průběhu přijímacího řízení na vysokých školách</a:t>
            </a:r>
          </a:p>
          <a:p>
            <a:pPr lvl="1"/>
            <a:r>
              <a:rPr lang="cs-CZ" sz="1800" dirty="0"/>
              <a:t>Nenavrhuje se její novelizace</a:t>
            </a:r>
            <a:r>
              <a:rPr lang="cs-CZ" sz="1800" b="1" dirty="0"/>
              <a:t> </a:t>
            </a:r>
            <a:endParaRPr lang="cs-CZ" sz="1800" b="1" dirty="0" smtClean="0"/>
          </a:p>
          <a:p>
            <a:pPr marL="457200" lvl="1" indent="0">
              <a:buNone/>
            </a:pPr>
            <a:endParaRPr lang="cs-CZ" sz="1800" b="1" dirty="0"/>
          </a:p>
          <a:p>
            <a:pPr lvl="1"/>
            <a:endParaRPr lang="cs-CZ" b="1" dirty="0" smtClean="0"/>
          </a:p>
          <a:p>
            <a:r>
              <a:rPr lang="cs-CZ" b="1" dirty="0" smtClean="0"/>
              <a:t>Vyhláška č. 42/1999 Sb., o obsahu žádostí o akreditaci studijního programu, ve znění vyhlášky č. 312/2011 Sb.</a:t>
            </a:r>
          </a:p>
          <a:p>
            <a:pPr lvl="1"/>
            <a:r>
              <a:rPr lang="cs-CZ" sz="1800" dirty="0" smtClean="0"/>
              <a:t>zrušena</a:t>
            </a:r>
            <a:endParaRPr lang="cs-CZ" b="1" dirty="0" smtClean="0"/>
          </a:p>
          <a:p>
            <a:pPr marL="0" indent="0">
              <a:buNone/>
            </a:pPr>
            <a:endParaRPr lang="cs-CZ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4758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Zajišťování kvality vzdělávací a souvisejících tvůrčích činností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cs-CZ" sz="1800" dirty="0"/>
              <a:t>Každá vysoká škola je povinna </a:t>
            </a:r>
            <a:r>
              <a:rPr lang="cs-CZ" sz="1800" b="1" dirty="0"/>
              <a:t>zavést a udržovat </a:t>
            </a:r>
            <a:r>
              <a:rPr lang="cs-CZ" sz="1800" dirty="0"/>
              <a:t>systém zajišťování kvality a vnitřního hodnocení kvality vzdělávací činnosti  </a:t>
            </a:r>
            <a:endParaRPr lang="cs-CZ" sz="1800" dirty="0" smtClean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cs-CZ" sz="1800" dirty="0"/>
              <a:t>Tento systém je založen na </a:t>
            </a:r>
            <a:r>
              <a:rPr lang="cs-CZ" sz="1800" b="1" dirty="0"/>
              <a:t>součinnosti orgánů </a:t>
            </a:r>
            <a:r>
              <a:rPr lang="cs-CZ" sz="1800" dirty="0"/>
              <a:t>vysoké školy v souladu s postupy upravenými </a:t>
            </a:r>
            <a:r>
              <a:rPr lang="cs-CZ" sz="1800" b="1" dirty="0"/>
              <a:t>zákonem a vnitřními předpisy </a:t>
            </a:r>
            <a:r>
              <a:rPr lang="cs-CZ" sz="1800" dirty="0"/>
              <a:t>vysoké školy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cs-CZ" sz="1800" dirty="0"/>
              <a:t>Vysoká škola je při zajišťování kvality povinna mj. postupovat podle </a:t>
            </a:r>
            <a:r>
              <a:rPr lang="cs-CZ" sz="1800" b="1" dirty="0"/>
              <a:t>standardů a stanovených postupů </a:t>
            </a:r>
            <a:r>
              <a:rPr lang="cs-CZ" sz="1800" dirty="0"/>
              <a:t>vnitřního hodnocení kvality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sz="1800" dirty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sz="2800" b="1" dirty="0" smtClean="0">
              <a:solidFill>
                <a:schemeClr val="accent1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dirty="0" smtClean="0">
              <a:solidFill>
                <a:schemeClr val="accent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07083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Zajišťování </a:t>
            </a:r>
            <a:r>
              <a:rPr lang="cs-CZ" sz="2800" b="1" dirty="0">
                <a:solidFill>
                  <a:schemeClr val="accent1"/>
                </a:solidFill>
                <a:ea typeface="Calibri"/>
                <a:cs typeface="Calibri"/>
              </a:rPr>
              <a:t>kvality vzdělávací a souvisejících tvůrčích činností </a:t>
            </a:r>
            <a:endParaRPr lang="cs-CZ" sz="2800" b="1" dirty="0" smtClean="0">
              <a:solidFill>
                <a:schemeClr val="accent1"/>
              </a:solidFill>
              <a:ea typeface="Calibri"/>
              <a:cs typeface="Calibri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dirty="0"/>
              <a:t>Zajišťování kvality </a:t>
            </a:r>
            <a:r>
              <a:rPr lang="cs-CZ" sz="1800" dirty="0"/>
              <a:t>- soustavná činnost vysoké školy, která </a:t>
            </a:r>
            <a:r>
              <a:rPr lang="cs-CZ" sz="1800" b="1" dirty="0"/>
              <a:t>prostřednictvím zákonem stanovených  a dalších činností </a:t>
            </a:r>
            <a:r>
              <a:rPr lang="cs-CZ" sz="1800" dirty="0"/>
              <a:t>směřuje ke zlepšování a udržení požadovaného standardu ve kvalitě vzdělávací </a:t>
            </a:r>
            <a:r>
              <a:rPr lang="cs-CZ" sz="1800" dirty="0" smtClean="0"/>
              <a:t>činnosti </a:t>
            </a:r>
            <a:r>
              <a:rPr lang="cs-CZ" sz="1800" i="1" dirty="0"/>
              <a:t>[</a:t>
            </a:r>
            <a:r>
              <a:rPr lang="cs-CZ" sz="1800" i="1" dirty="0" smtClean="0"/>
              <a:t>např. vymezení poslání a strategie VŠ, vymezení povinnosti </a:t>
            </a:r>
            <a:r>
              <a:rPr lang="cs-CZ" sz="1800" i="1" dirty="0" err="1" smtClean="0"/>
              <a:t>ved</a:t>
            </a:r>
            <a:r>
              <a:rPr lang="cs-CZ" sz="1800" i="1" dirty="0" smtClean="0"/>
              <a:t>. </a:t>
            </a:r>
            <a:r>
              <a:rPr lang="cs-CZ" sz="1800" i="1" dirty="0"/>
              <a:t>z</a:t>
            </a:r>
            <a:r>
              <a:rPr lang="cs-CZ" sz="1800" i="1" dirty="0" smtClean="0"/>
              <a:t>aměstnanců, finanční zdroje, organizace… upravují pravidla systému zajišťování kvality- nový vnitřní předpis]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800" b="1" dirty="0"/>
              <a:t>Hodnocení kvality </a:t>
            </a:r>
            <a:r>
              <a:rPr lang="cs-CZ" sz="1800" dirty="0"/>
              <a:t>– kontrola nastaveného systému zajišťování kvality vzdělávací činnosti prostřednictvím zákonných výstupů (zpráva o vnitřním hodnocení </a:t>
            </a:r>
            <a:r>
              <a:rPr lang="cs-CZ" sz="1800" dirty="0" smtClean="0"/>
              <a:t>kvality→ MŠMT, AÚ)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1800" dirty="0"/>
              <a:t>Novela zákona rozlišuje dvojí hodnocení kvality – </a:t>
            </a:r>
            <a:r>
              <a:rPr lang="cs-CZ" sz="1800" b="1" dirty="0"/>
              <a:t>vnitřní a vnější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1800" b="1" dirty="0"/>
              <a:t>Vnitřní hodnocení </a:t>
            </a:r>
            <a:r>
              <a:rPr lang="cs-CZ" sz="1800" dirty="0"/>
              <a:t>kvality je prováděno samotnou vysokou školou </a:t>
            </a:r>
          </a:p>
          <a:p>
            <a:pPr algn="just">
              <a:buFont typeface="Symbol" panose="05050102010706020507" pitchFamily="18" charset="2"/>
              <a:buChar char="-"/>
            </a:pPr>
            <a:r>
              <a:rPr lang="cs-CZ" sz="1800" b="1" dirty="0"/>
              <a:t>Vnější hodnocení </a:t>
            </a:r>
            <a:r>
              <a:rPr lang="cs-CZ" sz="1800" dirty="0"/>
              <a:t>kvality je prováděno Národním akreditačním úřadem pro vysoké školství (dále jen „Akreditační úřad“), nebo prostřednictvím všeobecně uznávané hodnoticí agentury (vysoká škola si může zajistit na vlastní náklady) </a:t>
            </a:r>
            <a:endParaRPr lang="cs-CZ" sz="1800" b="1" dirty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sz="1800" dirty="0"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1800" dirty="0"/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sz="2800" b="1" dirty="0">
              <a:solidFill>
                <a:schemeClr val="accent1"/>
              </a:solidFill>
              <a:ea typeface="Calibri"/>
              <a:cs typeface="Calibri"/>
            </a:endParaRP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</a:pPr>
            <a:endParaRPr lang="cs-CZ" sz="2800" b="1" dirty="0">
              <a:solidFill>
                <a:schemeClr val="accent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1525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wrap="square">
            <a:normAutofit lnSpcReduction="10000"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cs-CZ" sz="2800" b="1" dirty="0">
                <a:solidFill>
                  <a:schemeClr val="accent1"/>
                </a:solidFill>
                <a:ea typeface="Calibri"/>
                <a:cs typeface="Calibri"/>
              </a:rPr>
              <a:t>Zajišťování </a:t>
            </a:r>
            <a:r>
              <a:rPr 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kvality vzdělávací a souvisejících tvůrčích činností</a:t>
            </a:r>
          </a:p>
          <a:p>
            <a:pPr marL="0" indent="0" algn="just">
              <a:lnSpc>
                <a:spcPct val="107000"/>
              </a:lnSpc>
              <a:buNone/>
            </a:pPr>
            <a:r>
              <a:rPr lang="cs-CZ" altLang="cs-CZ" b="1" dirty="0" smtClean="0">
                <a:sym typeface="Symbol" panose="05050102010706020507" pitchFamily="18" charset="2"/>
              </a:rPr>
              <a:t>Rada pro vnitřní hodnocení kvality 12a</a:t>
            </a:r>
          </a:p>
          <a:p>
            <a:pPr marL="0" indent="0" algn="just">
              <a:lnSpc>
                <a:spcPct val="107000"/>
              </a:lnSpc>
              <a:buNone/>
            </a:pPr>
            <a:r>
              <a:rPr lang="cs-CZ" altLang="cs-CZ" sz="1800" b="1" dirty="0" smtClean="0">
                <a:sym typeface="Symbol" panose="05050102010706020507" pitchFamily="18" charset="2"/>
              </a:rPr>
              <a:t>Složení </a:t>
            </a:r>
            <a:r>
              <a:rPr lang="cs-CZ" altLang="cs-CZ" sz="1800" b="1" dirty="0">
                <a:sym typeface="Symbol" panose="05050102010706020507" pitchFamily="18" charset="2"/>
              </a:rPr>
              <a:t>rady 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altLang="cs-CZ" sz="1800" b="1" dirty="0">
                <a:sym typeface="Symbol" panose="05050102010706020507" pitchFamily="18" charset="2"/>
              </a:rPr>
              <a:t>Předsedou</a:t>
            </a:r>
            <a:r>
              <a:rPr lang="cs-CZ" altLang="cs-CZ" sz="1800" dirty="0">
                <a:sym typeface="Symbol" panose="05050102010706020507" pitchFamily="18" charset="2"/>
              </a:rPr>
              <a:t> je rektor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altLang="cs-CZ" sz="1800" b="1" dirty="0">
                <a:sym typeface="Symbol" panose="05050102010706020507" pitchFamily="18" charset="2"/>
              </a:rPr>
              <a:t>Místopředsedu </a:t>
            </a:r>
            <a:r>
              <a:rPr lang="cs-CZ" altLang="cs-CZ" sz="1800" dirty="0">
                <a:sym typeface="Symbol" panose="05050102010706020507" pitchFamily="18" charset="2"/>
              </a:rPr>
              <a:t>jmenuje rektor z akademických pracovníků veřejné vysoké školy- musí být </a:t>
            </a:r>
            <a:r>
              <a:rPr lang="cs-CZ" altLang="cs-CZ" sz="1800" b="1" dirty="0">
                <a:sym typeface="Symbol" panose="05050102010706020507" pitchFamily="18" charset="2"/>
              </a:rPr>
              <a:t>docent nebo profesor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r>
              <a:rPr lang="cs-CZ" altLang="cs-CZ" sz="1800" b="1" dirty="0">
                <a:sym typeface="Symbol" panose="05050102010706020507" pitchFamily="18" charset="2"/>
              </a:rPr>
              <a:t>Předseda akademického senátu </a:t>
            </a:r>
            <a:r>
              <a:rPr lang="cs-CZ" altLang="cs-CZ" sz="1800" dirty="0">
                <a:sym typeface="Symbol" panose="05050102010706020507" pitchFamily="18" charset="2"/>
              </a:rPr>
              <a:t>je obligatorním členem rady pro vnitřní hodnocení </a:t>
            </a:r>
            <a:endParaRPr lang="cs-CZ" altLang="cs-CZ" sz="1800" dirty="0" smtClean="0">
              <a:sym typeface="Symbol" panose="05050102010706020507" pitchFamily="18" charset="2"/>
            </a:endParaRP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b="1" dirty="0"/>
              <a:t>Ostatní členy </a:t>
            </a:r>
            <a:r>
              <a:rPr lang="cs-CZ" sz="1800" dirty="0"/>
              <a:t>jmenuje rektor : 1</a:t>
            </a:r>
            <a:r>
              <a:rPr lang="cs-CZ" sz="1800" dirty="0">
                <a:sym typeface="Symbol"/>
              </a:rPr>
              <a:t>3 na návrhy vědecké rady, 13 na návrh akademického senátu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b="1" dirty="0">
                <a:sym typeface="Symbol"/>
              </a:rPr>
              <a:t>1 člen </a:t>
            </a:r>
            <a:r>
              <a:rPr lang="cs-CZ" sz="1800" dirty="0">
                <a:sym typeface="Symbol"/>
              </a:rPr>
              <a:t>musí být z </a:t>
            </a:r>
            <a:r>
              <a:rPr lang="cs-CZ" sz="1800" b="1" dirty="0">
                <a:sym typeface="Symbol"/>
              </a:rPr>
              <a:t>řad studentů </a:t>
            </a:r>
            <a:r>
              <a:rPr lang="cs-CZ" sz="1800" dirty="0">
                <a:sym typeface="Symbol"/>
              </a:rPr>
              <a:t>dané veřejné vysoké školy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sym typeface="Symbol"/>
              </a:rPr>
              <a:t>V případě, že rektor nejmenuje členem rady, toho kdo byl navržen, je povinen toto navrhovateli </a:t>
            </a:r>
            <a:r>
              <a:rPr lang="cs-CZ" sz="1800" b="1" dirty="0">
                <a:sym typeface="Symbol"/>
              </a:rPr>
              <a:t>zdůvodnit</a:t>
            </a:r>
            <a:endParaRPr lang="cs-CZ" sz="1800" dirty="0">
              <a:sym typeface="Symbol"/>
            </a:endParaRP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"/>
            </a:pPr>
            <a:endParaRPr lang="cs-CZ" altLang="cs-CZ" sz="1800" b="1" dirty="0">
              <a:sym typeface="Symbol" panose="05050102010706020507" pitchFamily="18" charset="2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dirty="0" smtClean="0">
              <a:solidFill>
                <a:schemeClr val="accent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699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3"/>
            </a:pPr>
            <a:r>
              <a:rPr lang="cs-CZ" sz="2800" b="1" dirty="0" smtClean="0">
                <a:solidFill>
                  <a:schemeClr val="accent5">
                    <a:lumMod val="75000"/>
                  </a:schemeClr>
                </a:solidFill>
              </a:rPr>
              <a:t>Vnitřní </a:t>
            </a:r>
            <a:r>
              <a:rPr lang="cs-CZ" sz="2800" b="1" dirty="0">
                <a:solidFill>
                  <a:schemeClr val="accent1"/>
                </a:solidFill>
                <a:ea typeface="Calibri"/>
                <a:cs typeface="Calibri"/>
              </a:rPr>
              <a:t>hodnocení </a:t>
            </a:r>
            <a:r>
              <a:rPr lang="cs-CZ" sz="2800" b="1" dirty="0" smtClean="0">
                <a:solidFill>
                  <a:schemeClr val="accent1"/>
                </a:solidFill>
                <a:ea typeface="Calibri"/>
                <a:cs typeface="Calibri"/>
              </a:rPr>
              <a:t>kvality vzdělávací a souvisejících tvůrčích činností </a:t>
            </a:r>
            <a:endParaRPr lang="cs-CZ" sz="2800" b="1" dirty="0">
              <a:solidFill>
                <a:schemeClr val="accent1"/>
              </a:solidFill>
              <a:ea typeface="Calibri"/>
              <a:cs typeface="Calibri"/>
            </a:endParaRPr>
          </a:p>
          <a:p>
            <a:pPr marL="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000" b="1" dirty="0" smtClean="0">
                <a:ea typeface="Calibri"/>
                <a:cs typeface="Calibri"/>
              </a:rPr>
              <a:t>Působnost Rady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b="1" dirty="0">
                <a:ea typeface="Calibri"/>
                <a:cs typeface="Calibri"/>
              </a:rPr>
              <a:t>Schvaluje návrh pravidel </a:t>
            </a:r>
            <a:r>
              <a:rPr lang="cs-CZ" sz="1800" dirty="0">
                <a:ea typeface="Calibri"/>
                <a:cs typeface="Calibri"/>
              </a:rPr>
              <a:t>systému zajišťování kvality vzdělávací činnosti a vnitřního </a:t>
            </a:r>
            <a:r>
              <a:rPr lang="cs-CZ" sz="1800" dirty="0" smtClean="0">
                <a:ea typeface="Calibri"/>
                <a:cs typeface="Calibri"/>
              </a:rPr>
              <a:t>hodnocení </a:t>
            </a:r>
            <a:r>
              <a:rPr lang="cs-CZ" sz="1800" dirty="0">
                <a:ea typeface="Calibri"/>
                <a:cs typeface="Calibri"/>
              </a:rPr>
              <a:t>kvality </a:t>
            </a:r>
            <a:r>
              <a:rPr lang="cs-CZ" sz="1800" dirty="0" smtClean="0">
                <a:ea typeface="Calibri"/>
                <a:cs typeface="Calibri"/>
              </a:rPr>
              <a:t>vzdělávací </a:t>
            </a:r>
            <a:r>
              <a:rPr lang="cs-CZ" sz="1800" dirty="0">
                <a:ea typeface="Calibri"/>
                <a:cs typeface="Calibri"/>
              </a:rPr>
              <a:t>činnosti </a:t>
            </a:r>
            <a:r>
              <a:rPr lang="cs-CZ" sz="1800" dirty="0" smtClean="0">
                <a:ea typeface="Calibri"/>
                <a:cs typeface="Calibri"/>
              </a:rPr>
              <a:t>veřejné </a:t>
            </a:r>
            <a:r>
              <a:rPr lang="cs-CZ" sz="1800" dirty="0">
                <a:ea typeface="Calibri"/>
                <a:cs typeface="Calibri"/>
              </a:rPr>
              <a:t>vysoké školy </a:t>
            </a:r>
            <a:r>
              <a:rPr lang="cs-CZ" sz="1800" b="1" dirty="0">
                <a:ea typeface="Calibri"/>
                <a:cs typeface="Calibri"/>
              </a:rPr>
              <a:t>přeložený předsedou</a:t>
            </a:r>
            <a:r>
              <a:rPr lang="cs-CZ" sz="1800" dirty="0">
                <a:ea typeface="Calibri"/>
                <a:cs typeface="Calibri"/>
              </a:rPr>
              <a:t> rady před následným předložením návrhu akademickému senátu veřejné vysoké školy ke schválení (vnitřní předpis) 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Řídí </a:t>
            </a:r>
            <a:r>
              <a:rPr lang="cs-CZ" sz="1800" b="1" dirty="0">
                <a:ea typeface="Calibri"/>
                <a:cs typeface="Calibri"/>
              </a:rPr>
              <a:t>průběh vnitřního hodnocení kvality </a:t>
            </a:r>
            <a:r>
              <a:rPr lang="cs-CZ" sz="1800" dirty="0">
                <a:ea typeface="Calibri"/>
                <a:cs typeface="Calibri"/>
              </a:rPr>
              <a:t>vzdělávací činnosti veřejné vysoké školy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Zpracovává </a:t>
            </a:r>
            <a:r>
              <a:rPr lang="cs-CZ" sz="1800" b="1" dirty="0">
                <a:ea typeface="Calibri"/>
                <a:cs typeface="Calibri"/>
              </a:rPr>
              <a:t>zprávu o vnitřním hodnocení </a:t>
            </a:r>
            <a:r>
              <a:rPr lang="cs-CZ" sz="1800" dirty="0">
                <a:ea typeface="Calibri"/>
                <a:cs typeface="Calibri"/>
              </a:rPr>
              <a:t>kvality vzdělávací činnosti veřejné vysoké školy a </a:t>
            </a:r>
            <a:r>
              <a:rPr lang="cs-CZ" sz="1800" b="1" dirty="0">
                <a:ea typeface="Calibri"/>
                <a:cs typeface="Calibri"/>
              </a:rPr>
              <a:t>dodatky </a:t>
            </a:r>
            <a:r>
              <a:rPr lang="cs-CZ" sz="1800" dirty="0">
                <a:ea typeface="Calibri"/>
                <a:cs typeface="Calibri"/>
              </a:rPr>
              <a:t>k této zprávě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>
                <a:ea typeface="Calibri"/>
                <a:cs typeface="Calibri"/>
              </a:rPr>
              <a:t>Vede </a:t>
            </a:r>
            <a:r>
              <a:rPr lang="cs-CZ" sz="1800" b="1" dirty="0">
                <a:ea typeface="Calibri"/>
                <a:cs typeface="Calibri"/>
              </a:rPr>
              <a:t>průběžné záznamy o vnitřním hodnocení </a:t>
            </a:r>
            <a:r>
              <a:rPr lang="cs-CZ" sz="1800" dirty="0">
                <a:ea typeface="Calibri"/>
                <a:cs typeface="Calibri"/>
              </a:rPr>
              <a:t>kvality vzdělávací činnosti veřejné vysoké školy</a:t>
            </a:r>
          </a:p>
          <a:p>
            <a:pPr algn="just">
              <a:lnSpc>
                <a:spcPct val="107000"/>
              </a:lnSpc>
              <a:buFont typeface="Symbol" panose="05050102010706020507" pitchFamily="18" charset="2"/>
              <a:buChar char="-"/>
            </a:pPr>
            <a:r>
              <a:rPr lang="cs-CZ" sz="1800" dirty="0" smtClean="0">
                <a:ea typeface="Calibri"/>
                <a:cs typeface="Calibri"/>
              </a:rPr>
              <a:t>Vykonává </a:t>
            </a:r>
            <a:r>
              <a:rPr lang="cs-CZ" sz="1800" dirty="0">
                <a:ea typeface="Calibri"/>
                <a:cs typeface="Calibri"/>
              </a:rPr>
              <a:t>další činnosti v rozsahu stanoveném statutem veřejné vysoké školy </a:t>
            </a:r>
          </a:p>
          <a:p>
            <a:pPr marL="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000" b="1" dirty="0" smtClean="0">
              <a:ea typeface="Calibri"/>
              <a:cs typeface="Calibri"/>
            </a:endParaRPr>
          </a:p>
          <a:p>
            <a:pPr marL="285750" lvl="1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endParaRPr lang="cs-CZ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259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wp_msmt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pwp_msmt</Template>
  <TotalTime>2401</TotalTime>
  <Words>1072</Words>
  <Application>Microsoft Office PowerPoint</Application>
  <PresentationFormat>Předvádění na obrazovce (4:3)</PresentationFormat>
  <Paragraphs>128</Paragraphs>
  <Slides>14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pwp_msmt</vt:lpstr>
      <vt:lpstr>Novela zákona o vysokých školách   Zákon č. 137/2016 S., kterým se mění zákon č. 111/1998 Sb., o vysokých školách a některé další zákony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Akreditační systém vysokoškolského vzdělávání v ČR v připravované novele zákona o vysokých školách Higher Education Accreditation System in the Czech Republic in a proposal of  an amendment to the Higher Education Institutions Act</dc:title>
  <dc:creator>Doleček Pavel</dc:creator>
  <cp:lastModifiedBy>Repiková Karolína</cp:lastModifiedBy>
  <cp:revision>201</cp:revision>
  <cp:lastPrinted>2016-06-09T14:50:44Z</cp:lastPrinted>
  <dcterms:created xsi:type="dcterms:W3CDTF">2015-03-10T10:27:08Z</dcterms:created>
  <dcterms:modified xsi:type="dcterms:W3CDTF">2016-06-10T07:27:19Z</dcterms:modified>
</cp:coreProperties>
</file>