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customXml/itemProps5.xml" ContentType="application/vnd.openxmlformats-officedocument.customXmlPropertie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31" r:id="rId6"/>
    <p:sldMasterId id="2147483895" r:id="rId7"/>
    <p:sldMasterId id="2147483917" r:id="rId8"/>
    <p:sldMasterId id="2147483929" r:id="rId9"/>
    <p:sldMasterId id="2147483950" r:id="rId10"/>
    <p:sldMasterId id="2147483962" r:id="rId11"/>
  </p:sldMasterIdLst>
  <p:notesMasterIdLst>
    <p:notesMasterId r:id="rId26"/>
  </p:notesMasterIdLst>
  <p:handoutMasterIdLst>
    <p:handoutMasterId r:id="rId27"/>
  </p:handoutMasterIdLst>
  <p:sldIdLst>
    <p:sldId id="293" r:id="rId12"/>
    <p:sldId id="376" r:id="rId13"/>
    <p:sldId id="329" r:id="rId14"/>
    <p:sldId id="373" r:id="rId15"/>
    <p:sldId id="334" r:id="rId16"/>
    <p:sldId id="377" r:id="rId17"/>
    <p:sldId id="356" r:id="rId18"/>
    <p:sldId id="367" r:id="rId19"/>
    <p:sldId id="375" r:id="rId20"/>
    <p:sldId id="352" r:id="rId21"/>
    <p:sldId id="339" r:id="rId22"/>
    <p:sldId id="372" r:id="rId23"/>
    <p:sldId id="374" r:id="rId24"/>
    <p:sldId id="284" r:id="rId25"/>
  </p:sldIdLst>
  <p:sldSz cx="10690225" cy="7561263"/>
  <p:notesSz cx="6858000" cy="9144000"/>
  <p:defaultTextStyle>
    <a:defPPr>
      <a:defRPr lang="cs-CZ"/>
    </a:defPPr>
    <a:lvl1pPr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288925" indent="2936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581025" indent="5857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873125" indent="8778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165225" indent="11699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4A0"/>
    <a:srgbClr val="B2634E"/>
    <a:srgbClr val="FF66FF"/>
    <a:srgbClr val="4D4D4D"/>
    <a:srgbClr val="42BA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17" autoAdjust="0"/>
    <p:restoredTop sz="73913" autoAdjust="0"/>
  </p:normalViewPr>
  <p:slideViewPr>
    <p:cSldViewPr>
      <p:cViewPr>
        <p:scale>
          <a:sx n="60" d="100"/>
          <a:sy n="60" d="100"/>
        </p:scale>
        <p:origin x="-1656" y="66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slide" Target="slides/slide13.xml"/><Relationship Id="rId5" Type="http://schemas.openxmlformats.org/officeDocument/2006/relationships/customXml" Target="../customXml/item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7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ADC569-B587-4A6C-8FE2-DA91E2317F73}" type="datetimeFigureOut">
              <a:rPr lang="cs-CZ"/>
              <a:pPr>
                <a:defRPr/>
              </a:pPr>
              <a:t>8.6.2016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7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78585D-BE5D-4394-9576-43914C4705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82000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86843E36-8E53-4B49-A1C6-46B73E8E913A}" type="datetimeFigureOut">
              <a:rPr lang="cs-CZ"/>
              <a:pPr>
                <a:defRPr/>
              </a:pPr>
              <a:t>8.6.2016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82000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364D64CF-8624-4200-870C-D8BA3E57AC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 marL="215900" indent="-215900" eaLnBrk="0" hangingPunct="0">
              <a:spcBef>
                <a:spcPts val="1200"/>
              </a:spcBef>
              <a:spcAft>
                <a:spcPts val="600"/>
              </a:spcAft>
              <a:buClr>
                <a:srgbClr val="E5711E"/>
              </a:buClr>
              <a:buSzPct val="80000"/>
              <a:buFontTx/>
              <a:buBlip>
                <a:blip r:embed="rId3"/>
              </a:buBlip>
              <a:defRPr/>
            </a:pPr>
            <a:endParaRPr lang="en-US" sz="1600" b="1" kern="1200" dirty="0" smtClean="0">
              <a:solidFill>
                <a:srgbClr val="0054A4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D64CF-8624-4200-870C-D8BA3E57ACD1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/>
              <a:t>Nuclear Research Institute Řež, plc.</a:t>
            </a:r>
          </a:p>
        </p:txBody>
      </p:sp>
      <p:sp>
        <p:nvSpPr>
          <p:cNvPr id="450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2AACBE-9E9F-48E3-A109-66C24DA8BC59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685800"/>
            <a:ext cx="4848225" cy="3429000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b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2000" dirty="0" smtClean="0">
              <a:solidFill>
                <a:srgbClr val="0854A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FB3AC-390E-405C-A906-0E35D49830BA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1717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5E3962-FD09-4A52-AB8A-D38DACC04513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D64CF-8624-4200-870C-D8BA3E57ACD1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0"/>
              </a:spcAft>
              <a:buSzPct val="80000"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74D69C-5146-43DE-B9A6-C4339F8F629A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D64CF-8624-4200-870C-D8BA3E57ACD1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/>
              <a:t>Nuclear Research Institute Řež, plc.</a:t>
            </a:r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7FC4E4-F96C-4F9F-8B7B-59C44B620492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685800"/>
            <a:ext cx="4848225" cy="3429000"/>
          </a:xfrm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FB3AC-390E-405C-A906-0E35D49830BA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171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D64CF-8624-4200-870C-D8BA3E57ACD1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/>
              <a:t>Nuclear Research Institute Řež, plc.</a:t>
            </a:r>
          </a:p>
        </p:txBody>
      </p:sp>
      <p:sp>
        <p:nvSpPr>
          <p:cNvPr id="389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C5ABC0-A323-4CAC-8BAC-7FF2C9207112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685800"/>
            <a:ext cx="4848225" cy="3429000"/>
          </a:xfrm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en-US" dirty="0" smtClean="0">
                <a:latin typeface="Arial Narrow" pitchFamily="34" charset="0"/>
              </a:rPr>
              <a:t>UJV PSA related participation in other international projects</a:t>
            </a:r>
            <a:endParaRPr lang="cs-CZ" altLang="en-US" dirty="0" smtClean="0">
              <a:latin typeface="Arial Narrow" pitchFamily="34" charset="0"/>
            </a:endParaRPr>
          </a:p>
          <a:p>
            <a:endParaRPr lang="cs-CZ" dirty="0" smtClean="0">
              <a:latin typeface="Arial Narrow" pitchFamily="34" charset="0"/>
            </a:endParaRPr>
          </a:p>
          <a:p>
            <a:pPr eaLnBrk="1" hangingPunct="1">
              <a:defRPr/>
            </a:pPr>
            <a:r>
              <a:rPr lang="en-US" sz="2800" dirty="0" err="1" smtClean="0">
                <a:solidFill>
                  <a:srgbClr val="0033CC"/>
                </a:solidFill>
                <a:latin typeface="Arial Narrow" pitchFamily="34" charset="0"/>
              </a:rPr>
              <a:t>EuropeAid</a:t>
            </a:r>
            <a:r>
              <a:rPr lang="en-US" sz="2800" dirty="0" smtClean="0">
                <a:solidFill>
                  <a:srgbClr val="0033CC"/>
                </a:solidFill>
                <a:latin typeface="Arial Narrow" pitchFamily="34" charset="0"/>
              </a:rPr>
              <a:t> projects </a:t>
            </a:r>
          </a:p>
          <a:p>
            <a:pPr lvl="1" eaLnBrk="1" hangingPunct="1">
              <a:defRPr/>
            </a:pPr>
            <a:r>
              <a:rPr lang="en-US" sz="25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project</a:t>
            </a:r>
            <a:r>
              <a:rPr lang="en-US" sz="25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EuropeAid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for Armenia</a:t>
            </a:r>
            <a:r>
              <a:rPr lang="en-US" sz="25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en-US" sz="2500" dirty="0" smtClean="0">
                <a:latin typeface="Arial Narrow" panose="020B0606020202030204" pitchFamily="34" charset="0"/>
              </a:rPr>
              <a:t>INSC A1.01/11 „Contributions to Armenian Nuclear Power Plant (ANPP) operator for the implementation of the Stress Tests" (ANPP)</a:t>
            </a:r>
          </a:p>
          <a:p>
            <a:pPr lvl="1" eaLnBrk="1" hangingPunct="1">
              <a:spcAft>
                <a:spcPts val="1369"/>
              </a:spcAft>
              <a:defRPr/>
            </a:pP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project </a:t>
            </a:r>
            <a:r>
              <a:rPr lang="en-US" sz="25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EuropeAid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for China </a:t>
            </a:r>
            <a:r>
              <a:rPr lang="en-US" sz="2500" dirty="0" smtClean="0">
                <a:latin typeface="Arial Narrow" panose="020B0606020202030204" pitchFamily="34" charset="0"/>
              </a:rPr>
              <a:t>INSC Project CH3.01/10 “Enhancing the Capabilities of National Nuclear Institutions to ensure safe nuclear power </a:t>
            </a:r>
            <a:r>
              <a:rPr lang="en-US" sz="2500" dirty="0" err="1" smtClean="0">
                <a:latin typeface="Arial Narrow" panose="020B0606020202030204" pitchFamily="34" charset="0"/>
              </a:rPr>
              <a:t>programmes</a:t>
            </a:r>
            <a:r>
              <a:rPr lang="en-US" sz="2500" dirty="0" smtClean="0">
                <a:latin typeface="Arial Narrow" panose="020B0606020202030204" pitchFamily="34" charset="0"/>
              </a:rPr>
              <a:t>” (several partners)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 err="1" smtClean="0">
                <a:solidFill>
                  <a:srgbClr val="0033CC"/>
                </a:solidFill>
                <a:latin typeface="Arial Narrow" pitchFamily="34" charset="0"/>
              </a:rPr>
              <a:t>Euroatom</a:t>
            </a:r>
            <a:r>
              <a:rPr lang="en-US" sz="2800" dirty="0" smtClean="0">
                <a:solidFill>
                  <a:srgbClr val="0033CC"/>
                </a:solidFill>
                <a:latin typeface="Arial Narrow" pitchFamily="34" charset="0"/>
              </a:rPr>
              <a:t> 7th Framework projects </a:t>
            </a:r>
          </a:p>
          <a:p>
            <a:pPr lvl="1" eaLnBrk="1" hangingPunct="1">
              <a:defRPr/>
            </a:pPr>
            <a:r>
              <a:rPr lang="en-US" sz="27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MMOTION</a:t>
            </a:r>
            <a:r>
              <a:rPr lang="en-US" sz="2500" dirty="0" smtClean="0">
                <a:latin typeface="Arial Narrow" panose="020B0606020202030204" pitchFamily="34" charset="0"/>
              </a:rPr>
              <a:t> (roadmap for human factors)</a:t>
            </a:r>
          </a:p>
          <a:p>
            <a:pPr lvl="1" eaLnBrk="1" hangingPunct="1">
              <a:defRPr/>
            </a:pPr>
            <a:r>
              <a:rPr lang="en-US" sz="2500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SARGEN_IV</a:t>
            </a:r>
            <a:r>
              <a:rPr lang="en-US" sz="2500" dirty="0" smtClean="0">
                <a:latin typeface="Arial Narrow" panose="020B0606020202030204" pitchFamily="34" charset="0"/>
              </a:rPr>
              <a:t> (safety analyses for Generation IV of nuclear reactors)</a:t>
            </a:r>
          </a:p>
          <a:p>
            <a:pPr lvl="1" eaLnBrk="1" hangingPunct="1">
              <a:spcAft>
                <a:spcPts val="1369"/>
              </a:spcAft>
              <a:defRPr/>
            </a:pPr>
            <a:r>
              <a:rPr lang="en-US" sz="2500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ASAMPSA-E</a:t>
            </a:r>
            <a:r>
              <a:rPr lang="en-US" sz="2500" dirty="0" smtClean="0">
                <a:latin typeface="Arial Narrow" panose="020B0606020202030204" pitchFamily="34" charset="0"/>
              </a:rPr>
              <a:t> (external hazards and Level-2 PSA)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 smtClean="0">
                <a:solidFill>
                  <a:srgbClr val="0033CC"/>
                </a:solidFill>
                <a:latin typeface="Arial Narrow" pitchFamily="34" charset="0"/>
              </a:rPr>
              <a:t>Projects </a:t>
            </a:r>
            <a:r>
              <a:rPr lang="cs-CZ" sz="2800" dirty="0" err="1" smtClean="0">
                <a:solidFill>
                  <a:srgbClr val="0033CC"/>
                </a:solidFill>
                <a:latin typeface="Arial Narrow" pitchFamily="34" charset="0"/>
              </a:rPr>
              <a:t>of</a:t>
            </a:r>
            <a:r>
              <a:rPr lang="cs-CZ" sz="2800" dirty="0" smtClean="0">
                <a:solidFill>
                  <a:srgbClr val="0033CC"/>
                </a:solidFill>
                <a:latin typeface="Arial Narrow" pitchFamily="34" charset="0"/>
              </a:rPr>
              <a:t> </a:t>
            </a:r>
            <a:r>
              <a:rPr lang="cs-CZ" sz="2800" dirty="0" err="1" smtClean="0">
                <a:solidFill>
                  <a:srgbClr val="0033CC"/>
                </a:solidFill>
                <a:latin typeface="Arial Narrow" pitchFamily="34" charset="0"/>
              </a:rPr>
              <a:t>know</a:t>
            </a:r>
            <a:r>
              <a:rPr lang="cs-CZ" sz="2800" dirty="0" smtClean="0">
                <a:solidFill>
                  <a:srgbClr val="0033CC"/>
                </a:solidFill>
                <a:latin typeface="Arial Narrow" pitchFamily="34" charset="0"/>
              </a:rPr>
              <a:t>-</a:t>
            </a:r>
            <a:r>
              <a:rPr lang="cs-CZ" sz="2800" dirty="0" err="1" smtClean="0">
                <a:solidFill>
                  <a:srgbClr val="0033CC"/>
                </a:solidFill>
                <a:latin typeface="Arial Narrow" pitchFamily="34" charset="0"/>
              </a:rPr>
              <a:t>how</a:t>
            </a:r>
            <a:r>
              <a:rPr lang="cs-CZ" sz="2800" dirty="0" smtClean="0">
                <a:solidFill>
                  <a:srgbClr val="0033CC"/>
                </a:solidFill>
                <a:latin typeface="Arial Narrow" pitchFamily="34" charset="0"/>
              </a:rPr>
              <a:t> transfer to </a:t>
            </a:r>
            <a:r>
              <a:rPr lang="en-US" sz="2800" dirty="0" smtClean="0">
                <a:solidFill>
                  <a:srgbClr val="0033CC"/>
                </a:solidFill>
                <a:latin typeface="Arial Narrow" pitchFamily="34" charset="0"/>
              </a:rPr>
              <a:t>EPRI</a:t>
            </a:r>
          </a:p>
          <a:p>
            <a:pPr lvl="1" eaLnBrk="1" hangingPunct="1">
              <a:defRPr/>
            </a:pP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simulator data collection </a:t>
            </a:r>
          </a:p>
          <a:p>
            <a:pPr lvl="1" eaLnBrk="1" hangingPunct="1">
              <a:defRPr/>
            </a:pP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low power and shutdown risk</a:t>
            </a:r>
          </a:p>
          <a:p>
            <a:pPr lvl="1" eaLnBrk="1" hangingPunct="1">
              <a:spcAft>
                <a:spcPts val="1200"/>
              </a:spcAft>
              <a:defRPr/>
            </a:pPr>
            <a:r>
              <a:rPr lang="en-US" sz="2500" dirty="0" smtClean="0">
                <a:latin typeface="Arial Narrow" panose="020B0606020202030204" pitchFamily="34" charset="0"/>
              </a:rPr>
              <a:t>experience from engineering support of </a:t>
            </a:r>
            <a:r>
              <a:rPr lang="en-US" sz="25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modernization of I&amp;C </a:t>
            </a:r>
            <a:r>
              <a:rPr lang="en-US" sz="2500" dirty="0" smtClean="0">
                <a:latin typeface="Arial Narrow" panose="020B0606020202030204" pitchFamily="34" charset="0"/>
              </a:rPr>
              <a:t>at Czech NPPs (replacing of analog I&amp;C by a digital one) </a:t>
            </a:r>
            <a:r>
              <a:rPr lang="en-US" sz="2700" dirty="0" smtClean="0">
                <a:latin typeface="Arial Narrow" panose="020B0606020202030204" pitchFamily="34" charset="0"/>
              </a:rPr>
              <a:t> </a:t>
            </a:r>
            <a:endParaRPr lang="en-US" sz="2500" dirty="0" smtClean="0"/>
          </a:p>
          <a:p>
            <a:pPr eaLnBrk="1" hangingPunct="1">
              <a:defRPr/>
            </a:pPr>
            <a:r>
              <a:rPr lang="en-US" altLang="cs-CZ" sz="2800" dirty="0" smtClean="0">
                <a:solidFill>
                  <a:srgbClr val="0033CC"/>
                </a:solidFill>
                <a:latin typeface="Arial Narrow" pitchFamily="34" charset="0"/>
              </a:rPr>
              <a:t>Project of support of Turkish regulatory body (TAEK) </a:t>
            </a:r>
            <a:r>
              <a:rPr lang="cs-CZ" sz="2800" dirty="0" smtClean="0">
                <a:solidFill>
                  <a:srgbClr val="0033CC"/>
                </a:solidFill>
                <a:latin typeface="Arial Narrow" pitchFamily="34" charset="0"/>
              </a:rPr>
              <a:t> </a:t>
            </a:r>
            <a:endParaRPr lang="en-US" sz="2800" dirty="0">
              <a:solidFill>
                <a:srgbClr val="0033CC"/>
              </a:solidFill>
              <a:latin typeface="Arial Narrow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D64CF-8624-4200-870C-D8BA3E57ACD1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ADE7C-E597-4E88-BAC8-2CC4B19BBA2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obsahy-úzk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dirty="0" smtClean="0"/>
              <a:t>Kliknutím lze upravit styl.</a:t>
            </a:r>
            <a:endParaRPr lang="en-US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841750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1473062" y="1587667"/>
            <a:ext cx="8796288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705475" y="3708400"/>
            <a:ext cx="2082800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7940675" y="3708400"/>
            <a:ext cx="2084388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50175" y="303213"/>
            <a:ext cx="2405063" cy="578167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2787" cy="57816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0700" y="180975"/>
            <a:ext cx="8421688" cy="7921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ADE7C-E597-4E88-BAC8-2CC4B19BBA2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va obsahy-stejně širo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5450331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492004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obsahy-úzk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dirty="0" smtClean="0"/>
              <a:t>Kliknutím lze upravit styl.</a:t>
            </a:r>
            <a:endParaRPr lang="en-US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841750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1473062" y="1587667"/>
            <a:ext cx="8796288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67C3-63AB-4905-8CEB-B5B548EDEF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ADE7C-E597-4E88-BAC8-2CC4B19BBA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313B6-FCFC-4BC6-8765-EC792CC7BF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20700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07025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92CE2-E137-4245-8BB3-7874172FD2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09C45-0465-488F-A4F2-5516D6B9ED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FDF0D-E003-4418-9824-EE5AA5904D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123E3-D474-4A75-A213-328D1B2BBE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731B7-10CC-4709-BB0F-F2A4A18A54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8491-1743-4EE4-9D0B-8F44051DB2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A7D58-AEEA-4911-8C7E-5A53528C8A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35888" y="180975"/>
            <a:ext cx="2405062" cy="6408738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20700" y="180975"/>
            <a:ext cx="7062788" cy="640873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B4DC3-D702-491C-92CF-DA9ACCAD063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705475" y="3708400"/>
            <a:ext cx="2082800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7940675" y="3708400"/>
            <a:ext cx="2084388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50175" y="303213"/>
            <a:ext cx="2405063" cy="578167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2787" cy="57816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va obsahy-stejně širo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5450331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4920041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obsahy-úzk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dirty="0" smtClean="0"/>
              <a:t>Kliknutím lze upravit styl.</a:t>
            </a:r>
            <a:endParaRPr lang="en-US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841750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1473062" y="1587667"/>
            <a:ext cx="8796288" cy="5159917"/>
          </a:xfrm>
        </p:spPr>
        <p:txBody>
          <a:bodyPr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4DE2E-3301-431A-AE93-024665872CB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BA3A2-8253-4BD6-9953-4B2C90C5B0E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4642A-9CC2-4DDF-8651-99CFE421A9C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20700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07025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1950B-63D4-4565-BBF5-6734FBCB959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DA9DD-C687-46AD-AC76-EB507A5CF15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65B6E-7BFF-4485-B9CD-628BED31A00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9E958-5F69-427D-8A61-7E922BF7BEF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C9D7B-DD01-4B48-A5B8-A133846C853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46283-0153-497A-A2B7-7DEADDCF5FA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048F9-5192-48C9-87F5-E65662298B9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35888" y="180975"/>
            <a:ext cx="2405062" cy="6408738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20700" y="180975"/>
            <a:ext cx="7062788" cy="640873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19EC-0C4F-4357-AAA0-F1C31F1EACE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D586-2C25-4703-BD8E-3295B7D2FF0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3263484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67C3-63AB-4905-8CEB-B5B548EDEF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ADE7C-E597-4E88-BAC8-2CC4B19BBA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313B6-FCFC-4BC6-8765-EC792CC7BF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va obsahy-stejně širo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1"/>
          </p:nvPr>
        </p:nvSpPr>
        <p:spPr>
          <a:xfrm>
            <a:off x="420875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2"/>
          </p:nvPr>
        </p:nvSpPr>
        <p:spPr>
          <a:xfrm>
            <a:off x="5450331" y="1587667"/>
            <a:ext cx="4819019" cy="5159917"/>
          </a:xfrm>
        </p:spPr>
        <p:txBody>
          <a:bodyPr/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="" xmlns:p14="http://schemas.microsoft.com/office/powerpoint/2010/main" val="4920041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20700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07025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92CE2-E137-4245-8BB3-7874172FD2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09C45-0465-488F-A4F2-5516D6B9ED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FDF0D-E003-4418-9824-EE5AA5904D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123E3-D474-4A75-A213-328D1B2BBE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731B7-10CC-4709-BB0F-F2A4A18A54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8491-1743-4EE4-9D0B-8F44051DB2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A7D58-AEEA-4911-8C7E-5A53528C8A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35888" y="180975"/>
            <a:ext cx="2405062" cy="6408738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20700" y="180975"/>
            <a:ext cx="7062788" cy="640873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B4DC3-D702-491C-92CF-DA9ACCAD063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:p14="http://schemas.microsoft.com/office/powerpoint/2010/main" xmlns="" val="326348432"/>
      </p:ext>
    </p:extLst>
  </p:cSld>
  <p:clrMapOvr>
    <a:masterClrMapping/>
  </p:clrMapOvr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dpis a obsah-modrý text 1.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18463" y="127772"/>
            <a:ext cx="1069023" cy="107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spcAft>
                <a:spcPts val="570"/>
              </a:spcAft>
              <a:defRPr>
                <a:solidFill>
                  <a:schemeClr val="tx1"/>
                </a:solidFill>
              </a:defRPr>
            </a:lvl1pPr>
            <a:lvl2pPr>
              <a:spcAft>
                <a:spcPts val="570"/>
              </a:spcAft>
              <a:defRPr/>
            </a:lvl2pPr>
            <a:lvl3pPr>
              <a:spcAft>
                <a:spcPts val="570"/>
              </a:spcAft>
              <a:defRPr/>
            </a:lvl3pPr>
          </a:lstStyle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:p14="http://schemas.microsoft.com/office/powerpoint/2010/main" xmlns="" val="245512835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20700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07025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nadpis 1"/>
          <p:cNvSpPr>
            <a:spLocks noGrp="1"/>
          </p:cNvSpPr>
          <p:nvPr>
            <p:ph type="title"/>
          </p:nvPr>
        </p:nvSpPr>
        <p:spPr>
          <a:xfrm>
            <a:off x="420875" y="198458"/>
            <a:ext cx="8922550" cy="992292"/>
          </a:xfrm>
          <a:prstGeom prst="rect">
            <a:avLst/>
          </a:prstGeom>
          <a:noFill/>
        </p:spPr>
        <p:txBody>
          <a:bodyPr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noProof="0" smtClean="0"/>
              <a:t>Klepnutím lze upravit styl předlohy nadpisů.</a:t>
            </a:r>
            <a:endParaRPr lang="cs-CZ" noProof="0" dirty="0"/>
          </a:p>
        </p:txBody>
      </p:sp>
      <p:sp>
        <p:nvSpPr>
          <p:cNvPr id="10" name="Zástupný symbol pro text 2"/>
          <p:cNvSpPr>
            <a:spLocks noGrp="1"/>
          </p:cNvSpPr>
          <p:nvPr>
            <p:ph idx="1"/>
          </p:nvPr>
        </p:nvSpPr>
        <p:spPr>
          <a:xfrm>
            <a:off x="420875" y="1587667"/>
            <a:ext cx="9848475" cy="515991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</p:txBody>
      </p:sp>
    </p:spTree>
    <p:extLst>
      <p:ext uri="{BB962C8B-B14F-4D97-AF65-F5344CB8AC3E}">
        <p14:creationId xmlns:p14="http://schemas.microsoft.com/office/powerpoint/2010/main" xmlns="" val="32634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0.jpe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24" Type="http://schemas.openxmlformats.org/officeDocument/2006/relationships/image" Target="../media/image11.jpeg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image" Target="../media/image10.jpeg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6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65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3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5.xml"/><Relationship Id="rId22" Type="http://schemas.openxmlformats.org/officeDocument/2006/relationships/image" Target="../media/image8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79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78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theme" Target="../theme/theme6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86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Lin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0700" y="1106488"/>
            <a:ext cx="9666288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20700" y="1331913"/>
            <a:ext cx="9620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Druhá úroveň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  <a:endParaRPr lang="en-US" smtClean="0"/>
          </a:p>
          <a:p>
            <a:pPr lvl="3"/>
            <a:r>
              <a:rPr lang="cs-CZ" smtClean="0"/>
              <a:t>Třetí úroveň</a:t>
            </a:r>
            <a:endParaRPr lang="en-US" smtClean="0"/>
          </a:p>
          <a:p>
            <a:pPr lvl="4"/>
            <a:r>
              <a:rPr lang="en-US" smtClean="0"/>
              <a:t>Test</a:t>
            </a:r>
            <a:endParaRPr lang="cs-CZ" smtClean="0"/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312863" y="1763713"/>
            <a:ext cx="2303462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58380" tIns="29190" rIns="58380" bIns="291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cs-CZ" smtClean="0"/>
          </a:p>
        </p:txBody>
      </p:sp>
      <p:pic>
        <p:nvPicPr>
          <p:cNvPr id="2055" name="Picture 18" descr="LogoUVJ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34550" y="306388"/>
            <a:ext cx="4524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0" y="180975"/>
            <a:ext cx="84216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sp>
        <p:nvSpPr>
          <p:cNvPr id="8" name="Zástupný symbol pro číslo snímku 12"/>
          <p:cNvSpPr>
            <a:spLocks noGrp="1"/>
          </p:cNvSpPr>
          <p:nvPr>
            <p:ph type="sldNum" sz="quarter" idx="4"/>
          </p:nvPr>
        </p:nvSpPr>
        <p:spPr>
          <a:xfrm>
            <a:off x="701675" y="6923088"/>
            <a:ext cx="360363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09C45-0465-488F-A4F2-5516D6B9ED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" name="Obrázek 9" descr="logo_skupina_UJV_EN_RGB_Smal_podpi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340848" y="6876975"/>
            <a:ext cx="182880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ftr="0" dt="0"/>
  <p:txStyles>
    <p:titleStyle>
      <a:lvl1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900" indent="-215900" algn="l" defTabSz="581025" rtl="0" eaLnBrk="1" fontAlgn="base" hangingPunct="1">
        <a:spcBef>
          <a:spcPct val="20000"/>
        </a:spcBef>
        <a:spcAft>
          <a:spcPct val="0"/>
        </a:spcAft>
        <a:buSzPct val="50000"/>
        <a:buFont typeface="Arial" charset="0"/>
        <a:buBlip>
          <a:blip r:embed="rId16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17"/>
        </a:buBlip>
        <a:defRPr>
          <a:solidFill>
            <a:schemeClr val="tx1"/>
          </a:solidFill>
          <a:latin typeface="+mn-lt"/>
          <a:cs typeface="+mn-cs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18"/>
        </a:buBlip>
        <a:defRPr>
          <a:solidFill>
            <a:schemeClr val="tx1"/>
          </a:solidFill>
          <a:latin typeface="+mn-lt"/>
          <a:cs typeface="+mn-cs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19"/>
        </a:buBlip>
        <a:defRPr>
          <a:solidFill>
            <a:schemeClr val="tx1"/>
          </a:solidFill>
          <a:latin typeface="+mn-lt"/>
          <a:cs typeface="+mn-cs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705475" y="3708400"/>
            <a:ext cx="43195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ÚJV Řež, a.s.</a:t>
            </a:r>
            <a:br>
              <a:rPr lang="cs-CZ" smtClean="0"/>
            </a:br>
            <a:r>
              <a:rPr lang="cs-CZ" smtClean="0"/>
              <a:t>Název prezentace</a:t>
            </a:r>
            <a:br>
              <a:rPr lang="cs-CZ" smtClean="0"/>
            </a:br>
            <a:r>
              <a:rPr lang="en-US" smtClean="0"/>
              <a:t>m</a:t>
            </a:r>
            <a:r>
              <a:rPr lang="cs-CZ" smtClean="0"/>
              <a:t>ůže být více řádků</a:t>
            </a:r>
            <a:br>
              <a:rPr lang="cs-CZ" smtClean="0"/>
            </a:br>
            <a:r>
              <a:rPr lang="cs-CZ" smtClean="0"/>
              <a:t>Jméno Příjmení</a:t>
            </a:r>
            <a:br>
              <a:rPr lang="cs-CZ" smtClean="0"/>
            </a:br>
            <a:r>
              <a:rPr lang="cs-CZ" smtClean="0"/>
              <a:t>00.00.2012</a:t>
            </a:r>
          </a:p>
          <a:p>
            <a:pPr lvl="0"/>
            <a:endParaRPr lang="cs-CZ" smtClean="0"/>
          </a:p>
        </p:txBody>
      </p:sp>
      <p:pic>
        <p:nvPicPr>
          <p:cNvPr id="1027" name="Picture 15" descr="LogoUVJ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9388475" y="395288"/>
            <a:ext cx="603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Obrázek 13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079500" y="395288"/>
            <a:ext cx="2687638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ázek 6" descr="logo_skupina_UJV_EN_RGB_Smal_podpis.jpg"/>
          <p:cNvPicPr>
            <a:picLocks noChangeAspect="1"/>
          </p:cNvPicPr>
          <p:nvPr userDrawn="1"/>
        </p:nvPicPr>
        <p:blipFill>
          <a:blip r:embed="rId25" cstate="print"/>
          <a:stretch>
            <a:fillRect/>
          </a:stretch>
        </p:blipFill>
        <p:spPr>
          <a:xfrm>
            <a:off x="8297440" y="6876975"/>
            <a:ext cx="182880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  <p:sldLayoutId id="2147483913" r:id="rId18"/>
    <p:sldLayoutId id="2147483914" r:id="rId19"/>
    <p:sldLayoutId id="2147483915" r:id="rId20"/>
    <p:sldLayoutId id="2147483916" r:id="rId21"/>
  </p:sldLayoutIdLst>
  <p:hf hdr="0" ftr="0" dt="0"/>
  <p:txStyles>
    <p:titleStyle>
      <a:lvl1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215900" indent="-215900" algn="r" defTabSz="581025" rtl="0" eaLnBrk="1" fontAlgn="base" hangingPunct="1">
        <a:spcBef>
          <a:spcPct val="20000"/>
        </a:spcBef>
        <a:spcAft>
          <a:spcPct val="0"/>
        </a:spcAft>
        <a:buFont typeface="Arial" charset="0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Lin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0700" y="1106488"/>
            <a:ext cx="9666288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20700" y="1331913"/>
            <a:ext cx="9620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Druhá úroveň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  <a:endParaRPr lang="en-US" smtClean="0"/>
          </a:p>
          <a:p>
            <a:pPr lvl="3"/>
            <a:r>
              <a:rPr lang="cs-CZ" smtClean="0"/>
              <a:t>Třetí úroveň</a:t>
            </a:r>
            <a:endParaRPr lang="en-US" smtClean="0"/>
          </a:p>
          <a:p>
            <a:pPr lvl="4"/>
            <a:r>
              <a:rPr lang="en-US" smtClean="0"/>
              <a:t>Test</a:t>
            </a:r>
            <a:endParaRPr lang="cs-CZ" smtClean="0"/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312863" y="1763713"/>
            <a:ext cx="2303462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58380" tIns="29190" rIns="58380" bIns="291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cs-CZ" smtClean="0"/>
          </a:p>
        </p:txBody>
      </p:sp>
      <p:pic>
        <p:nvPicPr>
          <p:cNvPr id="2055" name="Picture 18" descr="LogoUVJ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34550" y="306388"/>
            <a:ext cx="4524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0" y="180975"/>
            <a:ext cx="84216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pic>
        <p:nvPicPr>
          <p:cNvPr id="8" name="Obrázek 7" descr="logo_skupina_UJV_EN_RGB_Smal_podpi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340848" y="6876975"/>
            <a:ext cx="182880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ftr="0" dt="0"/>
  <p:txStyles>
    <p:titleStyle>
      <a:lvl1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900" indent="-215900" algn="l" defTabSz="581025" rtl="0" eaLnBrk="1" fontAlgn="base" hangingPunct="1">
        <a:spcBef>
          <a:spcPct val="20000"/>
        </a:spcBef>
        <a:spcAft>
          <a:spcPct val="0"/>
        </a:spcAft>
        <a:buSzPct val="50000"/>
        <a:buFont typeface="Arial" charset="0"/>
        <a:buBlip>
          <a:blip r:embed="rId16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17"/>
        </a:buBlip>
        <a:defRPr>
          <a:solidFill>
            <a:schemeClr val="tx1"/>
          </a:solidFill>
          <a:latin typeface="+mn-lt"/>
          <a:cs typeface="+mn-cs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18"/>
        </a:buBlip>
        <a:defRPr>
          <a:solidFill>
            <a:schemeClr val="tx1"/>
          </a:solidFill>
          <a:latin typeface="+mn-lt"/>
          <a:cs typeface="+mn-cs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19"/>
        </a:buBlip>
        <a:defRPr>
          <a:solidFill>
            <a:schemeClr val="tx1"/>
          </a:solidFill>
          <a:latin typeface="+mn-lt"/>
          <a:cs typeface="+mn-cs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705475" y="3708400"/>
            <a:ext cx="43195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ÚJV Řež, a.s.</a:t>
            </a:r>
            <a:br>
              <a:rPr lang="cs-CZ" smtClean="0"/>
            </a:br>
            <a:r>
              <a:rPr lang="cs-CZ" smtClean="0"/>
              <a:t>Název prezentace</a:t>
            </a:r>
            <a:br>
              <a:rPr lang="cs-CZ" smtClean="0"/>
            </a:br>
            <a:r>
              <a:rPr lang="en-US" smtClean="0"/>
              <a:t>m</a:t>
            </a:r>
            <a:r>
              <a:rPr lang="cs-CZ" smtClean="0"/>
              <a:t>ůže být více řádků</a:t>
            </a:r>
            <a:br>
              <a:rPr lang="cs-CZ" smtClean="0"/>
            </a:br>
            <a:r>
              <a:rPr lang="cs-CZ" smtClean="0"/>
              <a:t>Jméno Příjmení</a:t>
            </a:r>
            <a:br>
              <a:rPr lang="cs-CZ" smtClean="0"/>
            </a:br>
            <a:r>
              <a:rPr lang="cs-CZ" smtClean="0"/>
              <a:t>00.00.2012</a:t>
            </a:r>
          </a:p>
          <a:p>
            <a:pPr lvl="0"/>
            <a:endParaRPr lang="cs-CZ" smtClean="0"/>
          </a:p>
        </p:txBody>
      </p:sp>
      <p:pic>
        <p:nvPicPr>
          <p:cNvPr id="1027" name="Picture 15" descr="LogoUVJ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388475" y="395288"/>
            <a:ext cx="603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Obrázek 13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079500" y="395288"/>
            <a:ext cx="2687638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ázek 5" descr="logo_skupina_UJV_EN_RGB_Smal_podpis.jpg"/>
          <p:cNvPicPr>
            <a:picLocks noChangeAspect="1"/>
          </p:cNvPicPr>
          <p:nvPr userDrawn="1"/>
        </p:nvPicPr>
        <p:blipFill>
          <a:blip r:embed="rId24" cstate="print"/>
          <a:stretch>
            <a:fillRect/>
          </a:stretch>
        </p:blipFill>
        <p:spPr>
          <a:xfrm>
            <a:off x="7145312" y="6660951"/>
            <a:ext cx="2929139" cy="576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  <p:sldLayoutId id="2147483945" r:id="rId16"/>
    <p:sldLayoutId id="2147483946" r:id="rId17"/>
    <p:sldLayoutId id="2147483947" r:id="rId18"/>
    <p:sldLayoutId id="2147483948" r:id="rId19"/>
    <p:sldLayoutId id="2147483949" r:id="rId20"/>
  </p:sldLayoutIdLst>
  <p:hf hdr="0" ftr="0" dt="0"/>
  <p:txStyles>
    <p:titleStyle>
      <a:lvl1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ctr" defTabSz="5810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215900" indent="-215900" algn="r" defTabSz="581025" rtl="0" eaLnBrk="1" fontAlgn="base" hangingPunct="1">
        <a:spcBef>
          <a:spcPct val="20000"/>
        </a:spcBef>
        <a:spcAft>
          <a:spcPct val="0"/>
        </a:spcAft>
        <a:buFont typeface="Arial" charset="0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Lin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0700" y="1106488"/>
            <a:ext cx="9666288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20700" y="1331913"/>
            <a:ext cx="9620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Druhá úroveň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  <a:endParaRPr lang="en-US" smtClean="0"/>
          </a:p>
          <a:p>
            <a:pPr lvl="3"/>
            <a:r>
              <a:rPr lang="cs-CZ" smtClean="0"/>
              <a:t>Třetí úroveň</a:t>
            </a:r>
            <a:endParaRPr lang="en-US" smtClean="0"/>
          </a:p>
          <a:p>
            <a:pPr lvl="4"/>
            <a:r>
              <a:rPr lang="en-US" smtClean="0"/>
              <a:t>Test</a:t>
            </a:r>
            <a:endParaRPr lang="cs-CZ" smtClean="0"/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312863" y="1763713"/>
            <a:ext cx="2303462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58380" tIns="29190" rIns="58380" bIns="291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cs-CZ" smtClean="0"/>
          </a:p>
        </p:txBody>
      </p:sp>
      <p:pic>
        <p:nvPicPr>
          <p:cNvPr id="2053" name="Picture 18" descr="LogoUVJ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734550" y="306388"/>
            <a:ext cx="4524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0" y="180975"/>
            <a:ext cx="84216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sp>
        <p:nvSpPr>
          <p:cNvPr id="14" name="Zástupný symbol pro číslo snímku 12"/>
          <p:cNvSpPr>
            <a:spLocks noGrp="1"/>
          </p:cNvSpPr>
          <p:nvPr>
            <p:ph type="sldNum" sz="quarter" idx="4"/>
          </p:nvPr>
        </p:nvSpPr>
        <p:spPr bwMode="auto">
          <a:xfrm>
            <a:off x="520576" y="6948983"/>
            <a:ext cx="360362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 sz="10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66A3B17-899F-438A-ACE6-8030628C28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9" name="Obrázek 8" descr="logo_skupina_UJV_EN_RGB_Smal_podpis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7937400" y="6876975"/>
            <a:ext cx="2196855" cy="432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84" r:id="rId12"/>
    <p:sldLayoutId id="2147483985" r:id="rId13"/>
  </p:sldLayoutIdLst>
  <p:hf hdr="0" ftr="0" dt="0"/>
  <p:txStyles>
    <p:titleStyle>
      <a:lvl1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900" indent="-215900" algn="l" defTabSz="581025" rtl="0" eaLnBrk="1" fontAlgn="base" hangingPunct="1">
        <a:spcBef>
          <a:spcPct val="20000"/>
        </a:spcBef>
        <a:spcAft>
          <a:spcPct val="0"/>
        </a:spcAft>
        <a:buSzPct val="50000"/>
        <a:buFont typeface="Arial" charset="0"/>
        <a:buBlip>
          <a:blip r:embed="rId18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19"/>
        </a:buBlip>
        <a:defRPr>
          <a:solidFill>
            <a:schemeClr val="tx1"/>
          </a:solidFill>
          <a:latin typeface="+mn-lt"/>
          <a:cs typeface="+mn-cs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21"/>
        </a:buBlip>
        <a:defRPr>
          <a:solidFill>
            <a:schemeClr val="tx1"/>
          </a:solidFill>
          <a:latin typeface="+mn-lt"/>
          <a:cs typeface="+mn-cs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Lin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0700" y="1106488"/>
            <a:ext cx="9666288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20700" y="1331913"/>
            <a:ext cx="9620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Druhá úroveň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  <a:endParaRPr lang="en-US" smtClean="0"/>
          </a:p>
          <a:p>
            <a:pPr lvl="3"/>
            <a:r>
              <a:rPr lang="cs-CZ" smtClean="0"/>
              <a:t>Třetí úroveň</a:t>
            </a:r>
            <a:endParaRPr lang="en-US" smtClean="0"/>
          </a:p>
          <a:p>
            <a:pPr lvl="4"/>
            <a:r>
              <a:rPr lang="en-US" smtClean="0"/>
              <a:t>Test</a:t>
            </a:r>
            <a:endParaRPr lang="cs-CZ" smtClean="0"/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312863" y="1763713"/>
            <a:ext cx="2303462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58380" tIns="29190" rIns="58380" bIns="291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cs-CZ" smtClean="0"/>
          </a:p>
        </p:txBody>
      </p:sp>
      <p:pic>
        <p:nvPicPr>
          <p:cNvPr id="2055" name="Picture 18" descr="LogoUVJ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734550" y="306388"/>
            <a:ext cx="4524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0" y="180975"/>
            <a:ext cx="84216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  <p:pic>
        <p:nvPicPr>
          <p:cNvPr id="8" name="Obrázek 7" descr="logo_skupina_UJV_EN_RGB_Smal_podpis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8369448" y="6949359"/>
            <a:ext cx="182880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  <p:sldLayoutId id="2147483980" r:id="rId12"/>
    <p:sldLayoutId id="2147483982" r:id="rId13"/>
    <p:sldLayoutId id="2147483983" r:id="rId14"/>
  </p:sldLayoutIdLst>
  <p:hf hdr="0" ftr="0" dt="0"/>
  <p:txStyles>
    <p:titleStyle>
      <a:lvl1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581025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900" indent="-215900" algn="l" defTabSz="581025" rtl="0" eaLnBrk="1" fontAlgn="base" hangingPunct="1">
        <a:spcBef>
          <a:spcPct val="20000"/>
        </a:spcBef>
        <a:spcAft>
          <a:spcPct val="0"/>
        </a:spcAft>
        <a:buSzPct val="50000"/>
        <a:buFont typeface="Arial" charset="0"/>
        <a:buBlip>
          <a:blip r:embed="rId19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2pPr>
      <a:lvl3pPr marL="727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21"/>
        </a:buBlip>
        <a:defRPr>
          <a:solidFill>
            <a:schemeClr val="tx1"/>
          </a:solidFill>
          <a:latin typeface="+mn-lt"/>
          <a:cs typeface="+mn-cs"/>
        </a:defRPr>
      </a:lvl3pPr>
      <a:lvl4pPr marL="10191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22"/>
        </a:buBlip>
        <a:defRPr>
          <a:solidFill>
            <a:schemeClr val="tx1"/>
          </a:solidFill>
          <a:latin typeface="+mn-lt"/>
          <a:cs typeface="+mn-cs"/>
        </a:defRPr>
      </a:lvl4pPr>
      <a:lvl5pPr marL="13112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3"/>
        </a:buBlip>
        <a:defRPr>
          <a:solidFill>
            <a:schemeClr val="tx1"/>
          </a:solidFill>
          <a:latin typeface="+mn-lt"/>
          <a:cs typeface="+mn-cs"/>
        </a:defRPr>
      </a:lvl5pPr>
      <a:lvl6pPr marL="17684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3"/>
        </a:buBlip>
        <a:defRPr>
          <a:solidFill>
            <a:schemeClr val="tx1"/>
          </a:solidFill>
          <a:latin typeface="+mn-lt"/>
          <a:cs typeface="+mn-cs"/>
        </a:defRPr>
      </a:lvl6pPr>
      <a:lvl7pPr marL="22256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3"/>
        </a:buBlip>
        <a:defRPr>
          <a:solidFill>
            <a:schemeClr val="tx1"/>
          </a:solidFill>
          <a:latin typeface="+mn-lt"/>
          <a:cs typeface="+mn-cs"/>
        </a:defRPr>
      </a:lvl7pPr>
      <a:lvl8pPr marL="26828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3"/>
        </a:buBlip>
        <a:defRPr>
          <a:solidFill>
            <a:schemeClr val="tx1"/>
          </a:solidFill>
          <a:latin typeface="+mn-lt"/>
          <a:cs typeface="+mn-cs"/>
        </a:defRPr>
      </a:lvl8pPr>
      <a:lvl9pPr marL="3140075" indent="-142875" algn="l" defTabSz="581025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3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3"/>
          <p:cNvSpPr>
            <a:spLocks noGrp="1"/>
          </p:cNvSpPr>
          <p:nvPr>
            <p:ph idx="1"/>
          </p:nvPr>
        </p:nvSpPr>
        <p:spPr>
          <a:xfrm>
            <a:off x="5129088" y="3708400"/>
            <a:ext cx="4895975" cy="2376488"/>
          </a:xfrm>
        </p:spPr>
        <p:txBody>
          <a:bodyPr/>
          <a:lstStyle/>
          <a:p>
            <a:pPr eaLnBrk="1" hangingPunct="1"/>
            <a:r>
              <a:rPr lang="cs-CZ" altLang="cs-CZ" sz="2800" b="1" dirty="0" err="1" smtClean="0"/>
              <a:t>Nuclear</a:t>
            </a:r>
            <a:r>
              <a:rPr lang="cs-CZ" altLang="cs-CZ" sz="2800" b="1" dirty="0" smtClean="0"/>
              <a:t> </a:t>
            </a:r>
            <a:r>
              <a:rPr lang="cs-CZ" altLang="cs-CZ" sz="2800" b="1" dirty="0" err="1" smtClean="0"/>
              <a:t>Safety</a:t>
            </a:r>
            <a:r>
              <a:rPr lang="cs-CZ" altLang="cs-CZ" sz="2800" b="1" dirty="0" smtClean="0"/>
              <a:t> </a:t>
            </a:r>
            <a:r>
              <a:rPr lang="en-US" altLang="cs-CZ" sz="2800" b="1" dirty="0" smtClean="0"/>
              <a:t>&amp; Security</a:t>
            </a:r>
          </a:p>
          <a:p>
            <a:pPr eaLnBrk="1" hangingPunct="1"/>
            <a:r>
              <a:rPr lang="en-US" altLang="cs-CZ" sz="2800" b="1" dirty="0" smtClean="0"/>
              <a:t>UJV </a:t>
            </a:r>
            <a:r>
              <a:rPr lang="cs-CZ" altLang="cs-CZ" sz="2800" b="1" dirty="0" err="1" smtClean="0"/>
              <a:t>Group</a:t>
            </a:r>
            <a:r>
              <a:rPr lang="cs-CZ" altLang="cs-CZ" sz="2800" b="1" dirty="0" smtClean="0"/>
              <a:t> </a:t>
            </a:r>
            <a:endParaRPr lang="cs-CZ" altLang="cs-CZ" b="1" dirty="0" smtClean="0"/>
          </a:p>
          <a:p>
            <a:pPr eaLnBrk="1" hangingPunct="1"/>
            <a:endParaRPr lang="cs-CZ" altLang="cs-CZ" dirty="0" smtClean="0"/>
          </a:p>
          <a:p>
            <a:pPr eaLnBrk="1" hangingPunct="1"/>
            <a:endParaRPr lang="cs-CZ" altLang="cs-CZ" dirty="0" smtClean="0"/>
          </a:p>
          <a:p>
            <a:pPr eaLnBrk="1" hangingPunct="1"/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/>
          </p:cNvSpPr>
          <p:nvPr>
            <p:ph type="title"/>
          </p:nvPr>
        </p:nvSpPr>
        <p:spPr>
          <a:xfrm>
            <a:off x="521521" y="127772"/>
            <a:ext cx="8420408" cy="509335"/>
          </a:xfrm>
        </p:spPr>
        <p:txBody>
          <a:bodyPr/>
          <a:lstStyle/>
          <a:p>
            <a:r>
              <a:rPr lang="en-US" altLang="en-US" sz="3600" dirty="0" smtClean="0">
                <a:latin typeface="Arial Narrow" pitchFamily="34" charset="0"/>
              </a:rPr>
              <a:t>UJV -  JRC Previous Cooperation I</a:t>
            </a:r>
            <a:endParaRPr lang="en-US" altLang="en-US" sz="3600" dirty="0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5426" y="1160444"/>
            <a:ext cx="9532117" cy="5200118"/>
          </a:xfrm>
          <a:noFill/>
        </p:spPr>
        <p:txBody>
          <a:bodyPr/>
          <a:lstStyle/>
          <a:p>
            <a:pPr marL="505142" indent="-401941">
              <a:buNone/>
            </a:pPr>
            <a:r>
              <a:rPr lang="en-US" altLang="en-US" dirty="0" smtClean="0"/>
              <a:t>IVR VVER-1000 Benchmark (11/2013-10/2014)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Coordinated by JRC </a:t>
            </a:r>
            <a:r>
              <a:rPr lang="en-US" altLang="en-US" sz="2100" dirty="0" err="1" smtClean="0">
                <a:solidFill>
                  <a:srgbClr val="0854A0"/>
                </a:solidFill>
              </a:rPr>
              <a:t>Petten</a:t>
            </a:r>
            <a:r>
              <a:rPr lang="en-US" altLang="en-US" sz="2100" dirty="0" smtClean="0">
                <a:solidFill>
                  <a:srgbClr val="0854A0"/>
                </a:solidFill>
              </a:rPr>
              <a:t> </a:t>
            </a:r>
            <a:r>
              <a:rPr lang="en-US" altLang="en-US" sz="2100" dirty="0" smtClean="0">
                <a:solidFill>
                  <a:srgbClr val="0854A0"/>
                </a:solidFill>
              </a:rPr>
              <a:t>IET</a:t>
            </a:r>
            <a:endParaRPr lang="en-US" altLang="en-US" sz="2100" dirty="0" smtClean="0">
              <a:solidFill>
                <a:srgbClr val="0854A0"/>
              </a:solidFill>
            </a:endParaRP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Pre-IVMR project activity – input mainly for WP2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13 participating institutes from EU and RF and Ukraine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Objective - Evaluation of thermal load to RPV wall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Application of 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6 system codes (ASTEC, MELCOR, MAAP, SOCRAT, PROCOR + RELAP5 on cooling issue) in integral and stand-alone calculations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3 CFD simulations (CFX, NEPTUNE and FLUENT)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UJV contributed with integral MELCOR </a:t>
            </a:r>
            <a:br>
              <a:rPr lang="en-US" altLang="en-US" sz="2100" dirty="0" smtClean="0">
                <a:solidFill>
                  <a:srgbClr val="0854A0"/>
                </a:solidFill>
              </a:rPr>
            </a:br>
            <a:r>
              <a:rPr lang="en-US" altLang="en-US" sz="2100" dirty="0" smtClean="0">
                <a:solidFill>
                  <a:srgbClr val="0854A0"/>
                </a:solidFill>
              </a:rPr>
              <a:t>simulation and CFD Fluent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FLUENT applied for both cases</a:t>
            </a:r>
          </a:p>
          <a:p>
            <a:pPr marL="1309024" lvl="3" indent="-401941"/>
            <a:r>
              <a:rPr lang="en-US" altLang="en-US" dirty="0" smtClean="0">
                <a:solidFill>
                  <a:srgbClr val="0854A0"/>
                </a:solidFill>
              </a:rPr>
              <a:t>Cooling conditions in reactor cavity</a:t>
            </a:r>
          </a:p>
          <a:p>
            <a:pPr marL="1309024" lvl="3" indent="-401941"/>
            <a:r>
              <a:rPr lang="en-US" altLang="en-US" dirty="0" smtClean="0">
                <a:solidFill>
                  <a:srgbClr val="0854A0"/>
                </a:solidFill>
              </a:rPr>
              <a:t>Corium behavior and heat flux </a:t>
            </a:r>
            <a:br>
              <a:rPr lang="en-US" altLang="en-US" dirty="0" smtClean="0">
                <a:solidFill>
                  <a:srgbClr val="0854A0"/>
                </a:solidFill>
              </a:rPr>
            </a:br>
            <a:r>
              <a:rPr lang="en-US" altLang="en-US" dirty="0" smtClean="0">
                <a:solidFill>
                  <a:srgbClr val="0854A0"/>
                </a:solidFill>
              </a:rPr>
              <a:t>distribution to RPV </a:t>
            </a:r>
            <a:r>
              <a:rPr lang="en-US" altLang="en-US" dirty="0" smtClean="0">
                <a:solidFill>
                  <a:srgbClr val="0854A0"/>
                </a:solidFill>
              </a:rPr>
              <a:t>wall</a:t>
            </a:r>
            <a:endParaRPr lang="en-US" altLang="en-US" dirty="0" smtClean="0">
              <a:solidFill>
                <a:srgbClr val="0854A0"/>
              </a:solidFill>
            </a:endParaRPr>
          </a:p>
        </p:txBody>
      </p:sp>
      <p:pic>
        <p:nvPicPr>
          <p:cNvPr id="13318" name="Obrázek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5487" y="4068663"/>
            <a:ext cx="3744738" cy="27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>
          <a:xfrm>
            <a:off x="592138" y="180975"/>
            <a:ext cx="8350250" cy="792163"/>
          </a:xfrm>
        </p:spPr>
        <p:txBody>
          <a:bodyPr/>
          <a:lstStyle/>
          <a:p>
            <a:r>
              <a:rPr lang="en-US" altLang="en-US" sz="3200" dirty="0" smtClean="0">
                <a:latin typeface="Arial Narrow" pitchFamily="34" charset="0"/>
              </a:rPr>
              <a:t>UJV -  JRC Previous Cooperation </a:t>
            </a:r>
            <a:r>
              <a:rPr lang="cs-CZ" altLang="en-US" sz="3200" dirty="0" smtClean="0">
                <a:latin typeface="Arial Narrow" pitchFamily="34" charset="0"/>
              </a:rPr>
              <a:t>I</a:t>
            </a:r>
            <a:r>
              <a:rPr lang="en-US" altLang="en-US" sz="3200" dirty="0" smtClean="0">
                <a:latin typeface="Arial Narrow" pitchFamily="34" charset="0"/>
              </a:rPr>
              <a:t>I</a:t>
            </a:r>
          </a:p>
        </p:txBody>
      </p:sp>
      <p:sp>
        <p:nvSpPr>
          <p:cNvPr id="13316" name="Zástupný symbol pro obsah 1"/>
          <p:cNvSpPr>
            <a:spLocks noGrp="1"/>
          </p:cNvSpPr>
          <p:nvPr>
            <p:ph idx="4294967295"/>
          </p:nvPr>
        </p:nvSpPr>
        <p:spPr bwMode="auto">
          <a:xfrm>
            <a:off x="520576" y="1332359"/>
            <a:ext cx="9793288" cy="5688012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Wingdings" panose="05000000000000000000" pitchFamily="2" charset="2"/>
              <a:buChar char="§"/>
              <a:defRPr/>
            </a:pPr>
            <a:endParaRPr lang="en-US" altLang="cs-CZ" sz="2000" kern="1200" dirty="0" smtClean="0">
              <a:solidFill>
                <a:srgbClr val="0854A0"/>
              </a:solidFill>
            </a:endParaRP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cs-CZ" sz="2000" b="1" dirty="0" smtClean="0">
                <a:solidFill>
                  <a:srgbClr val="0854A0"/>
                </a:solidFill>
              </a:rPr>
              <a:t>Operation Experience Feedback Case Study for VVER NPPs</a:t>
            </a:r>
          </a:p>
          <a:p>
            <a:pPr marL="361950" indent="-3619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cs-CZ" sz="2000" b="0" dirty="0" smtClean="0">
                <a:solidFill>
                  <a:srgbClr val="0854A0"/>
                </a:solidFill>
              </a:rPr>
              <a:t>Identification of qualitatively IRS events, with a potential to have an impact at VVERs </a:t>
            </a:r>
          </a:p>
          <a:p>
            <a:pPr marL="361950" indent="-3619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cs-CZ" sz="2000" b="0" dirty="0" smtClean="0">
                <a:solidFill>
                  <a:srgbClr val="0854A0"/>
                </a:solidFill>
              </a:rPr>
              <a:t>Assessment of relevance </a:t>
            </a:r>
            <a:r>
              <a:rPr lang="en-US" altLang="cs-CZ" sz="2000" b="0" dirty="0" smtClean="0">
                <a:solidFill>
                  <a:srgbClr val="0854A0"/>
                </a:solidFill>
              </a:rPr>
              <a:t>to VVERs and safety significance of the identified events</a:t>
            </a:r>
          </a:p>
          <a:p>
            <a:pPr marL="361950" indent="-3619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cs-CZ" sz="2000" b="0" dirty="0" smtClean="0">
                <a:solidFill>
                  <a:srgbClr val="0854A0"/>
                </a:solidFill>
              </a:rPr>
              <a:t>Demonstration of applicability </a:t>
            </a:r>
            <a:r>
              <a:rPr lang="en-US" altLang="cs-CZ" sz="2000" b="0" dirty="0" smtClean="0">
                <a:solidFill>
                  <a:srgbClr val="0854A0"/>
                </a:solidFill>
              </a:rPr>
              <a:t>of generic VVER PSA model for assessment/classification of operational events.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cs-CZ" sz="2000" dirty="0" smtClean="0">
                <a:solidFill>
                  <a:srgbClr val="0854A0"/>
                </a:solidFill>
              </a:rPr>
              <a:t>JRC ageing PSA network</a:t>
            </a:r>
          </a:p>
          <a:p>
            <a:pPr marL="361950" lvl="1" indent="-361950">
              <a:spcBef>
                <a:spcPts val="600"/>
              </a:spcBef>
              <a:spcAft>
                <a:spcPts val="600"/>
              </a:spcAft>
              <a:buBlip>
                <a:blip r:embed="rId3"/>
              </a:buBlip>
              <a:defRPr/>
            </a:pPr>
            <a:r>
              <a:rPr lang="en-US" altLang="cs-CZ" sz="2000" dirty="0" smtClean="0">
                <a:solidFill>
                  <a:srgbClr val="0854A0"/>
                </a:solidFill>
                <a:ea typeface="+mn-ea"/>
              </a:rPr>
              <a:t>I</a:t>
            </a:r>
            <a:r>
              <a:rPr lang="en-US" altLang="cs-CZ" sz="2000" dirty="0" smtClean="0">
                <a:solidFill>
                  <a:srgbClr val="0854A0"/>
                </a:solidFill>
                <a:ea typeface="+mn-ea"/>
              </a:rPr>
              <a:t>ndividual tasks </a:t>
            </a:r>
            <a:r>
              <a:rPr lang="en-US" altLang="cs-CZ" sz="2000" dirty="0" smtClean="0">
                <a:solidFill>
                  <a:srgbClr val="0854A0"/>
                </a:solidFill>
                <a:ea typeface="+mn-ea"/>
              </a:rPr>
              <a:t>related to modeling of ageing of plant components in PSA  </a:t>
            </a:r>
          </a:p>
          <a:p>
            <a:pPr marL="361950" lvl="1" indent="-361950">
              <a:spcBef>
                <a:spcPts val="600"/>
              </a:spcBef>
              <a:spcAft>
                <a:spcPts val="600"/>
              </a:spcAft>
              <a:buBlip>
                <a:blip r:embed="rId3"/>
              </a:buBlip>
              <a:defRPr/>
            </a:pPr>
            <a:r>
              <a:rPr lang="en-US" altLang="cs-CZ" sz="2000" dirty="0" smtClean="0">
                <a:solidFill>
                  <a:srgbClr val="0854A0"/>
                </a:solidFill>
                <a:ea typeface="+mn-ea"/>
              </a:rPr>
              <a:t>Demonstration of methods (data, parameters, models) to treat common cause failures in system and plant reliability/PSA models</a:t>
            </a:r>
          </a:p>
          <a:p>
            <a:pPr marL="361950" lvl="1" indent="-361950">
              <a:spcBef>
                <a:spcPts val="600"/>
              </a:spcBef>
              <a:spcAft>
                <a:spcPts val="600"/>
              </a:spcAft>
              <a:buBlip>
                <a:blip r:embed="rId3"/>
              </a:buBlip>
              <a:defRPr/>
            </a:pPr>
            <a:r>
              <a:rPr lang="en-US" altLang="cs-CZ" sz="2000" dirty="0" smtClean="0">
                <a:solidFill>
                  <a:srgbClr val="0854A0"/>
                </a:solidFill>
                <a:ea typeface="+mn-ea"/>
              </a:rPr>
              <a:t>Treatment of ageing effects in CCF modeling and quantification in NPP PSA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/>
          </p:cNvSpPr>
          <p:nvPr>
            <p:ph type="title"/>
          </p:nvPr>
        </p:nvSpPr>
        <p:spPr>
          <a:xfrm>
            <a:off x="521521" y="324247"/>
            <a:ext cx="8420408" cy="509335"/>
          </a:xfrm>
        </p:spPr>
        <p:txBody>
          <a:bodyPr/>
          <a:lstStyle/>
          <a:p>
            <a:r>
              <a:rPr lang="en-US" altLang="en-US" dirty="0" smtClean="0"/>
              <a:t>Scope for Collaboration I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5426" y="1398485"/>
            <a:ext cx="9532117" cy="4855311"/>
          </a:xfrm>
          <a:noFill/>
        </p:spPr>
        <p:txBody>
          <a:bodyPr/>
          <a:lstStyle/>
          <a:p>
            <a:pPr marL="505142" indent="-401941"/>
            <a:r>
              <a:rPr lang="en-US" altLang="en-US" sz="2300" dirty="0" smtClean="0"/>
              <a:t>Safety Analysis – common interests various expertise</a:t>
            </a: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Recent view of JRC IET, in past experimental program at JRC </a:t>
            </a:r>
            <a:r>
              <a:rPr lang="en-US" altLang="en-US" sz="2100" dirty="0" err="1" smtClean="0">
                <a:solidFill>
                  <a:srgbClr val="0854A0"/>
                </a:solidFill>
              </a:rPr>
              <a:t>Ispra</a:t>
            </a:r>
            <a:r>
              <a:rPr lang="en-US" altLang="en-US" sz="2100" dirty="0" smtClean="0">
                <a:solidFill>
                  <a:srgbClr val="0854A0"/>
                </a:solidFill>
              </a:rPr>
              <a:t> (FCI issues – FARO and CROTOS experiments in past)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UJV prepare FCI/SE as newly open topic for analytical evaluation of its impact to VVER-1000 cavity and containment</a:t>
            </a:r>
          </a:p>
          <a:p>
            <a:pPr marL="1600521" lvl="4" indent="-401941"/>
            <a:r>
              <a:rPr lang="en-US" altLang="en-US" dirty="0" smtClean="0">
                <a:solidFill>
                  <a:srgbClr val="0854A0"/>
                </a:solidFill>
              </a:rPr>
              <a:t>Access </a:t>
            </a:r>
            <a:r>
              <a:rPr lang="en-US" altLang="en-US" dirty="0" smtClean="0">
                <a:solidFill>
                  <a:srgbClr val="0854A0"/>
                </a:solidFill>
              </a:rPr>
              <a:t>to experimental results for independent code </a:t>
            </a:r>
            <a:r>
              <a:rPr lang="en-US" altLang="en-US" dirty="0" smtClean="0">
                <a:solidFill>
                  <a:srgbClr val="0854A0"/>
                </a:solidFill>
              </a:rPr>
              <a:t>validation</a:t>
            </a:r>
            <a:endParaRPr lang="en-US" altLang="en-US" dirty="0" smtClean="0">
              <a:solidFill>
                <a:srgbClr val="0854A0"/>
              </a:solidFill>
            </a:endParaRPr>
          </a:p>
          <a:p>
            <a:pPr marL="1309024" lvl="3" indent="-401941"/>
            <a:r>
              <a:rPr lang="en-US" altLang="en-US" dirty="0" smtClean="0">
                <a:solidFill>
                  <a:srgbClr val="0854A0"/>
                </a:solidFill>
              </a:rPr>
              <a:t>Study of cavity and containment response (ABAQUS)</a:t>
            </a:r>
          </a:p>
          <a:p>
            <a:pPr marL="505142" indent="-401941"/>
            <a:r>
              <a:rPr lang="en-US" altLang="en-US" sz="2300" dirty="0" smtClean="0">
                <a:solidFill>
                  <a:srgbClr val="0854A0"/>
                </a:solidFill>
              </a:rPr>
              <a:t>IVR topic</a:t>
            </a:r>
          </a:p>
          <a:p>
            <a:pPr marL="760428" lvl="1" indent="-401941"/>
            <a:r>
              <a:rPr lang="cs-CZ" altLang="en-US" sz="2100" dirty="0" smtClean="0">
                <a:solidFill>
                  <a:srgbClr val="0854A0"/>
                </a:solidFill>
              </a:rPr>
              <a:t>On-</a:t>
            </a:r>
            <a:r>
              <a:rPr lang="cs-CZ" altLang="en-US" sz="2100" dirty="0" err="1" smtClean="0">
                <a:solidFill>
                  <a:srgbClr val="0854A0"/>
                </a:solidFill>
              </a:rPr>
              <a:t>going</a:t>
            </a:r>
            <a:r>
              <a:rPr lang="cs-CZ" altLang="en-US" sz="2100" dirty="0" smtClean="0">
                <a:solidFill>
                  <a:srgbClr val="0854A0"/>
                </a:solidFill>
              </a:rPr>
              <a:t> </a:t>
            </a:r>
            <a:r>
              <a:rPr lang="cs-CZ" altLang="en-US" sz="2100" dirty="0" err="1" smtClean="0">
                <a:solidFill>
                  <a:srgbClr val="0854A0"/>
                </a:solidFill>
              </a:rPr>
              <a:t>collaboration</a:t>
            </a:r>
            <a:r>
              <a:rPr lang="cs-CZ" altLang="en-US" sz="2100" dirty="0" smtClean="0">
                <a:solidFill>
                  <a:srgbClr val="0854A0"/>
                </a:solidFill>
              </a:rPr>
              <a:t> </a:t>
            </a:r>
            <a:r>
              <a:rPr lang="en-US" altLang="en-US" sz="2100" dirty="0" smtClean="0">
                <a:solidFill>
                  <a:srgbClr val="0854A0"/>
                </a:solidFill>
              </a:rPr>
              <a:t>within</a:t>
            </a:r>
            <a:r>
              <a:rPr lang="cs-CZ" altLang="en-US" sz="2100" dirty="0" smtClean="0">
                <a:solidFill>
                  <a:srgbClr val="0854A0"/>
                </a:solidFill>
              </a:rPr>
              <a:t> </a:t>
            </a:r>
            <a:r>
              <a:rPr lang="cs-CZ" altLang="en-US" sz="2100" dirty="0" err="1" smtClean="0">
                <a:solidFill>
                  <a:srgbClr val="0854A0"/>
                </a:solidFill>
              </a:rPr>
              <a:t>the</a:t>
            </a:r>
            <a:r>
              <a:rPr lang="cs-CZ" altLang="en-US" sz="2100" dirty="0" smtClean="0">
                <a:solidFill>
                  <a:srgbClr val="0854A0"/>
                </a:solidFill>
              </a:rPr>
              <a:t> </a:t>
            </a:r>
            <a:r>
              <a:rPr lang="en-US" altLang="en-US" sz="2100" dirty="0" smtClean="0">
                <a:solidFill>
                  <a:srgbClr val="0854A0"/>
                </a:solidFill>
              </a:rPr>
              <a:t>Horizon2020 </a:t>
            </a:r>
            <a:r>
              <a:rPr lang="en-US" altLang="en-US" sz="2100" b="1" dirty="0" smtClean="0">
                <a:solidFill>
                  <a:srgbClr val="0854A0"/>
                </a:solidFill>
              </a:rPr>
              <a:t>Project IVMR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JRC IET is leader of WP2-5 – reactor analyses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UJV is leader of WP4 – Experimental program on vessel </a:t>
            </a:r>
            <a:r>
              <a:rPr lang="en-US" altLang="en-US" dirty="0" err="1" smtClean="0">
                <a:solidFill>
                  <a:srgbClr val="0854A0"/>
                </a:solidFill>
              </a:rPr>
              <a:t>coolability</a:t>
            </a:r>
            <a:endParaRPr lang="en-US" altLang="en-US" dirty="0" smtClean="0">
              <a:solidFill>
                <a:srgbClr val="0854A0"/>
              </a:solidFill>
            </a:endParaRPr>
          </a:p>
          <a:p>
            <a:pPr marL="760428" lvl="1" indent="-401941"/>
            <a:r>
              <a:rPr lang="en-US" altLang="en-US" sz="2100" dirty="0" smtClean="0">
                <a:solidFill>
                  <a:srgbClr val="0854A0"/>
                </a:solidFill>
              </a:rPr>
              <a:t>Extensions 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CFD simulations of corium behavior inside of RPV bottom head</a:t>
            </a:r>
          </a:p>
          <a:p>
            <a:pPr marL="1309024" lvl="3" indent="-401941"/>
            <a:r>
              <a:rPr lang="en-US" altLang="en-US" dirty="0" smtClean="0">
                <a:solidFill>
                  <a:srgbClr val="0854A0"/>
                </a:solidFill>
              </a:rPr>
              <a:t>Corium properties</a:t>
            </a:r>
          </a:p>
          <a:p>
            <a:pPr marL="1017526" lvl="2" indent="-401941"/>
            <a:r>
              <a:rPr lang="en-US" altLang="en-US" dirty="0" smtClean="0">
                <a:solidFill>
                  <a:srgbClr val="0854A0"/>
                </a:solidFill>
              </a:rPr>
              <a:t>CFD simulations of cooling of RPV </a:t>
            </a:r>
            <a:r>
              <a:rPr lang="en-US" altLang="en-US" dirty="0" smtClean="0">
                <a:solidFill>
                  <a:srgbClr val="0854A0"/>
                </a:solidFill>
              </a:rPr>
              <a:t>wall</a:t>
            </a:r>
            <a:endParaRPr lang="en-US" altLang="en-US" dirty="0" smtClean="0">
              <a:solidFill>
                <a:srgbClr val="0854A0"/>
              </a:solidFill>
            </a:endParaRPr>
          </a:p>
          <a:p>
            <a:pPr marL="1309024" lvl="3" indent="-401941"/>
            <a:r>
              <a:rPr lang="en-US" altLang="en-US" dirty="0" smtClean="0">
                <a:solidFill>
                  <a:srgbClr val="0854A0"/>
                </a:solidFill>
              </a:rPr>
              <a:t>Development of model of boiling at low pressure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4294967295"/>
          </p:nvPr>
        </p:nvSpPr>
        <p:spPr>
          <a:xfrm>
            <a:off x="520576" y="1188343"/>
            <a:ext cx="9433048" cy="597666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dirty="0" smtClean="0"/>
              <a:t>Generation </a:t>
            </a:r>
            <a:r>
              <a:rPr lang="en-GB" sz="2000" dirty="0" smtClean="0"/>
              <a:t>IV reactors  </a:t>
            </a:r>
            <a:endParaRPr lang="cs-CZ" sz="2000" dirty="0" smtClean="0"/>
          </a:p>
          <a:p>
            <a:pPr marL="536575" lvl="0" indent="-268288"/>
            <a:r>
              <a:rPr lang="en-GB" sz="2000" b="0" dirty="0" smtClean="0"/>
              <a:t>Major focus on the Allegro Gas Cooled Fast Reactor (GFR</a:t>
            </a:r>
            <a:r>
              <a:rPr lang="en-GB" sz="2000" b="0" dirty="0" smtClean="0"/>
              <a:t>)</a:t>
            </a:r>
            <a:endParaRPr lang="cs-CZ" sz="2000" b="0" dirty="0" smtClean="0"/>
          </a:p>
          <a:p>
            <a:pPr>
              <a:buNone/>
            </a:pPr>
            <a:r>
              <a:rPr lang="en-US" sz="2000" dirty="0" smtClean="0"/>
              <a:t>TRANSURANUS code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Currently limited information exchange with ITU (new models developed for TRANSURANUS based on open data are send to ITU, exchange of the information during the user group meetings)</a:t>
            </a:r>
            <a:endParaRPr lang="cs-CZ" sz="2000" dirty="0" smtClean="0">
              <a:solidFill>
                <a:srgbClr val="0854A0"/>
              </a:solidFill>
            </a:endParaRP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Development of  a fully 3D solution code – successor to </a:t>
            </a:r>
            <a:r>
              <a:rPr lang="en-US" sz="2000" dirty="0" err="1" smtClean="0">
                <a:solidFill>
                  <a:srgbClr val="0854A0"/>
                </a:solidFill>
              </a:rPr>
              <a:t>Tucode</a:t>
            </a:r>
            <a:endParaRPr lang="cs-CZ" sz="2000" b="0" dirty="0" smtClean="0"/>
          </a:p>
          <a:p>
            <a:pPr lvl="0">
              <a:spcAft>
                <a:spcPts val="600"/>
              </a:spcAft>
              <a:buNone/>
            </a:pPr>
            <a:r>
              <a:rPr lang="en-GB" sz="2000" dirty="0" smtClean="0"/>
              <a:t>Gentle </a:t>
            </a:r>
            <a:r>
              <a:rPr lang="en-GB" sz="2000" dirty="0" smtClean="0"/>
              <a:t>II – exchange student program </a:t>
            </a:r>
            <a:endParaRPr lang="cs-CZ" sz="2000" dirty="0" smtClean="0"/>
          </a:p>
          <a:p>
            <a:pPr marL="441325" lvl="0" indent="-173038">
              <a:tabLst>
                <a:tab pos="536575" algn="l"/>
              </a:tabLst>
            </a:pPr>
            <a:r>
              <a:rPr lang="en-GB" sz="2000" b="0" dirty="0" smtClean="0"/>
              <a:t>Participation </a:t>
            </a:r>
            <a:r>
              <a:rPr lang="en-GB" sz="2000" b="0" dirty="0" smtClean="0"/>
              <a:t>of the UJV in the student exchange program supported by the EC</a:t>
            </a:r>
            <a:endParaRPr lang="cs-CZ" sz="2000" b="0" dirty="0" smtClean="0"/>
          </a:p>
          <a:p>
            <a:pPr lvl="0">
              <a:spcAft>
                <a:spcPts val="600"/>
              </a:spcAft>
              <a:buNone/>
            </a:pPr>
            <a:r>
              <a:rPr lang="en-GB" sz="2000" dirty="0" smtClean="0"/>
              <a:t>Thermo </a:t>
            </a:r>
            <a:r>
              <a:rPr lang="en-GB" sz="2000" dirty="0" smtClean="0"/>
              <a:t>hydraulic calculations of processes  </a:t>
            </a:r>
            <a:endParaRPr lang="cs-CZ" sz="2000" dirty="0" smtClean="0"/>
          </a:p>
          <a:p>
            <a:pPr marL="441325" lvl="0" indent="-173038"/>
            <a:r>
              <a:rPr lang="en-US" sz="2000" b="0" dirty="0" smtClean="0"/>
              <a:t>Advanced system thermal hydraulic computer codes: </a:t>
            </a:r>
            <a:br>
              <a:rPr lang="en-US" sz="2000" b="0" dirty="0" smtClean="0"/>
            </a:br>
            <a:r>
              <a:rPr lang="en-US" sz="2000" b="0" dirty="0" smtClean="0"/>
              <a:t>                 ATHLET, RELAP5, TRAC, TRACE</a:t>
            </a:r>
            <a:endParaRPr lang="cs-CZ" sz="2000" b="0" dirty="0" smtClean="0"/>
          </a:p>
          <a:p>
            <a:pPr marL="436563" lvl="0"/>
            <a:r>
              <a:rPr lang="en-US" sz="2000" b="0" dirty="0" smtClean="0"/>
              <a:t>3D computer codes: RELAP5-3D®</a:t>
            </a:r>
            <a:endParaRPr lang="cs-CZ" sz="2000" b="0" dirty="0" smtClean="0"/>
          </a:p>
          <a:p>
            <a:pPr lvl="0">
              <a:buNone/>
            </a:pPr>
            <a:r>
              <a:rPr lang="en-GB" sz="2000" dirty="0" smtClean="0"/>
              <a:t>Open access policy </a:t>
            </a:r>
            <a:endParaRPr lang="cs-CZ" sz="2000" dirty="0" smtClean="0"/>
          </a:p>
          <a:p>
            <a:pPr marL="436563" lvl="0"/>
            <a:r>
              <a:rPr lang="en-GB" sz="2000" b="0" dirty="0" smtClean="0"/>
              <a:t>JRC </a:t>
            </a:r>
            <a:r>
              <a:rPr lang="en-GB" sz="2000" b="0" dirty="0" smtClean="0"/>
              <a:t>infrastructure available for external utilization</a:t>
            </a:r>
            <a:r>
              <a:rPr lang="en-GB" sz="2000" i="1" dirty="0" smtClean="0"/>
              <a:t> </a:t>
            </a: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pPr marL="2921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Scope for Collaboration 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6906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>
          <a:xfrm>
            <a:off x="421299" y="197784"/>
            <a:ext cx="8921512" cy="992415"/>
          </a:xfrm>
        </p:spPr>
        <p:txBody>
          <a:bodyPr/>
          <a:lstStyle/>
          <a:p>
            <a:endParaRPr lang="cs-CZ" smtClean="0"/>
          </a:p>
        </p:txBody>
      </p:sp>
      <p:sp>
        <p:nvSpPr>
          <p:cNvPr id="286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V</a:t>
            </a:r>
          </a:p>
        </p:txBody>
      </p:sp>
      <p:pic>
        <p:nvPicPr>
          <p:cNvPr id="28676" name="Obrázek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44675" y="-1115913"/>
            <a:ext cx="11634900" cy="982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aoblený obdélník 4"/>
          <p:cNvSpPr/>
          <p:nvPr/>
        </p:nvSpPr>
        <p:spPr>
          <a:xfrm>
            <a:off x="4048968" y="1332359"/>
            <a:ext cx="9659782" cy="1296144"/>
          </a:xfrm>
          <a:prstGeom prst="roundRect">
            <a:avLst>
              <a:gd name="adj" fmla="val 10853"/>
            </a:avLst>
          </a:prstGeom>
          <a:solidFill>
            <a:schemeClr val="bg2">
              <a:lumMod val="20000"/>
              <a:lumOff val="8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7217320" y="5508823"/>
            <a:ext cx="9505056" cy="1692400"/>
          </a:xfrm>
          <a:prstGeom prst="roundRect">
            <a:avLst>
              <a:gd name="adj" fmla="val 10853"/>
            </a:avLst>
          </a:prstGeom>
          <a:solidFill>
            <a:schemeClr val="bg2">
              <a:lumMod val="20000"/>
              <a:lumOff val="8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>
              <a:spcBef>
                <a:spcPts val="600"/>
              </a:spcBef>
              <a:buNone/>
              <a:defRPr/>
            </a:pPr>
            <a:r>
              <a:rPr lang="cs-CZ" dirty="0" smtClean="0">
                <a:solidFill>
                  <a:srgbClr val="0854A0"/>
                </a:solidFill>
              </a:rPr>
              <a:t>Hlavní 130 Rez, 250 68 Husinec</a:t>
            </a:r>
          </a:p>
          <a:p>
            <a:pPr>
              <a:spcBef>
                <a:spcPts val="600"/>
              </a:spcBef>
              <a:buNone/>
              <a:defRPr/>
            </a:pPr>
            <a:r>
              <a:rPr lang="cs-CZ" dirty="0" err="1" smtClean="0">
                <a:solidFill>
                  <a:srgbClr val="0854A0"/>
                </a:solidFill>
              </a:rPr>
              <a:t>Czech</a:t>
            </a:r>
            <a:r>
              <a:rPr lang="cs-CZ" dirty="0" smtClean="0">
                <a:solidFill>
                  <a:srgbClr val="0854A0"/>
                </a:solidFill>
              </a:rPr>
              <a:t> </a:t>
            </a:r>
            <a:r>
              <a:rPr lang="cs-CZ" dirty="0" err="1" smtClean="0">
                <a:solidFill>
                  <a:srgbClr val="0854A0"/>
                </a:solidFill>
              </a:rPr>
              <a:t>Republic</a:t>
            </a:r>
            <a:r>
              <a:rPr lang="cs-CZ" dirty="0" smtClean="0">
                <a:solidFill>
                  <a:srgbClr val="0854A0"/>
                </a:solidFill>
              </a:rPr>
              <a:t> </a:t>
            </a:r>
          </a:p>
          <a:p>
            <a:pPr>
              <a:spcBef>
                <a:spcPts val="600"/>
              </a:spcBef>
              <a:buNone/>
              <a:defRPr/>
            </a:pPr>
            <a:r>
              <a:rPr lang="cs-CZ" dirty="0" smtClean="0">
                <a:solidFill>
                  <a:srgbClr val="0854A0"/>
                </a:solidFill>
              </a:rPr>
              <a:t>+420 266 173 427</a:t>
            </a:r>
          </a:p>
          <a:p>
            <a:pPr>
              <a:spcBef>
                <a:spcPts val="600"/>
              </a:spcBef>
              <a:buNone/>
              <a:defRPr/>
            </a:pPr>
            <a:r>
              <a:rPr lang="cs-CZ" dirty="0" smtClean="0">
                <a:solidFill>
                  <a:srgbClr val="0854A0"/>
                </a:solidFill>
              </a:rPr>
              <a:t>+420 798 330 423</a:t>
            </a:r>
            <a:endParaRPr lang="cs-CZ" dirty="0">
              <a:solidFill>
                <a:srgbClr val="0854A0"/>
              </a:solidFill>
            </a:endParaRPr>
          </a:p>
        </p:txBody>
      </p:sp>
      <p:pic>
        <p:nvPicPr>
          <p:cNvPr id="10" name="Obrázek 9" descr="logo_skupina_UJV_EN_RGB_Smal_podpi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1016" y="1476375"/>
            <a:ext cx="5125993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84" y="2700511"/>
            <a:ext cx="4752347" cy="2564571"/>
          </a:xfrm>
          <a:prstGeom prst="rect">
            <a:avLst/>
          </a:prstGeom>
        </p:spPr>
      </p:pic>
      <p:pic>
        <p:nvPicPr>
          <p:cNvPr id="10" name="Picture 18" descr="C:\Documents and Settings\bie\Plocha\Prezentace\Dceřinné\CV Řež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816" y="5436815"/>
            <a:ext cx="1125473" cy="74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Nadpis 1"/>
          <p:cNvSpPr txBox="1">
            <a:spLocks/>
          </p:cNvSpPr>
          <p:nvPr/>
        </p:nvSpPr>
        <p:spPr bwMode="auto">
          <a:xfrm>
            <a:off x="323528" y="180975"/>
            <a:ext cx="861886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sz="3000" b="1" dirty="0">
              <a:solidFill>
                <a:srgbClr val="0054A4"/>
              </a:solidFill>
              <a:ea typeface="+mj-ea"/>
              <a:cs typeface="+mj-cs"/>
            </a:endParaRPr>
          </a:p>
        </p:txBody>
      </p:sp>
      <p:pic>
        <p:nvPicPr>
          <p:cNvPr id="12" name="Picture 19" descr="C:\Documents and Settings\bie\Plocha\Prezentace\Dceřinné\EG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160" y="5436815"/>
            <a:ext cx="69679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1" descr="C:\Documents and Settings\bie\Plocha\Prezentace\Dceřinné\VZU Plzen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08" y="5580831"/>
            <a:ext cx="1495888" cy="34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Nadpis 1"/>
          <p:cNvSpPr txBox="1">
            <a:spLocks/>
          </p:cNvSpPr>
          <p:nvPr/>
        </p:nvSpPr>
        <p:spPr bwMode="auto">
          <a:xfrm>
            <a:off x="520576" y="324247"/>
            <a:ext cx="76311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5810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UJV </a:t>
            </a:r>
            <a:r>
              <a:rPr kumimoji="0" lang="cs-CZ" altLang="cs-CZ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Group</a:t>
            </a:r>
            <a:endParaRPr kumimoji="0" lang="cs-CZ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Obdélník 22"/>
          <p:cNvSpPr>
            <a:spLocks noChangeArrowheads="1"/>
          </p:cNvSpPr>
          <p:nvPr/>
        </p:nvSpPr>
        <p:spPr bwMode="auto">
          <a:xfrm>
            <a:off x="2248768" y="6156895"/>
            <a:ext cx="18144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1000"/>
              </a:spcAft>
              <a:buClr>
                <a:srgbClr val="E5711E"/>
              </a:buClr>
              <a:buSzPct val="100000"/>
              <a:buBlip>
                <a:blip r:embed="rId7"/>
              </a:buBlip>
              <a:defRPr sz="14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1000"/>
              </a:spcAft>
              <a:buClr>
                <a:srgbClr val="85C7E3"/>
              </a:buClr>
              <a:buSzPct val="90000"/>
              <a:buBlip>
                <a:blip r:embed="rId8"/>
              </a:buBlip>
              <a:defRPr sz="1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1000"/>
              </a:spcAft>
              <a:buClr>
                <a:srgbClr val="002469"/>
              </a:buClr>
              <a:buSzPct val="90000"/>
              <a:buBlip>
                <a:blip r:embed="rId9"/>
              </a:buBlip>
              <a:defRPr sz="1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spcAft>
                <a:spcPts val="300"/>
              </a:spcAft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cs-CZ" altLang="cs-CZ" sz="1800" b="0" dirty="0" err="1" smtClean="0">
                <a:solidFill>
                  <a:srgbClr val="0054A4"/>
                </a:solidFill>
                <a:cs typeface="Arial" charset="0"/>
              </a:rPr>
              <a:t>Research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 Center Rez</a:t>
            </a:r>
            <a:endParaRPr lang="ru-RU" altLang="cs-CZ" sz="1800" b="0" dirty="0">
              <a:solidFill>
                <a:srgbClr val="0054A4"/>
              </a:solidFill>
              <a:cs typeface="Arial" charset="0"/>
            </a:endParaRPr>
          </a:p>
        </p:txBody>
      </p:sp>
      <p:sp>
        <p:nvSpPr>
          <p:cNvPr id="16" name="Obdélník 28"/>
          <p:cNvSpPr>
            <a:spLocks noChangeArrowheads="1"/>
          </p:cNvSpPr>
          <p:nvPr/>
        </p:nvSpPr>
        <p:spPr bwMode="auto">
          <a:xfrm>
            <a:off x="4985072" y="6156895"/>
            <a:ext cx="23726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1000"/>
              </a:spcAft>
              <a:buClr>
                <a:srgbClr val="E5711E"/>
              </a:buClr>
              <a:buSzPct val="100000"/>
              <a:buBlip>
                <a:blip r:embed="rId7"/>
              </a:buBlip>
              <a:defRPr sz="14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1000"/>
              </a:spcAft>
              <a:buClr>
                <a:srgbClr val="85C7E3"/>
              </a:buClr>
              <a:buSzPct val="90000"/>
              <a:buBlip>
                <a:blip r:embed="rId8"/>
              </a:buBlip>
              <a:defRPr sz="1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1000"/>
              </a:spcAft>
              <a:buClr>
                <a:srgbClr val="002469"/>
              </a:buClr>
              <a:buSzPct val="90000"/>
              <a:buBlip>
                <a:blip r:embed="rId9"/>
              </a:buBlip>
              <a:defRPr sz="1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spcAft>
                <a:spcPts val="300"/>
              </a:spcAft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EGP I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NVEST</a:t>
            </a: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 </a:t>
            </a:r>
            <a:endParaRPr lang="en-US" altLang="cs-CZ" sz="1800" b="0" dirty="0">
              <a:solidFill>
                <a:srgbClr val="0054A4"/>
              </a:solidFill>
              <a:cs typeface="Arial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09441" y="1234143"/>
            <a:ext cx="7983317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cs-CZ" sz="1600" b="1" dirty="0" smtClean="0">
                <a:solidFill>
                  <a:srgbClr val="0054A4"/>
                </a:solidFill>
              </a:rPr>
              <a:t>U</a:t>
            </a:r>
            <a:r>
              <a:rPr lang="en-US" sz="1600" b="1" dirty="0" smtClean="0">
                <a:solidFill>
                  <a:srgbClr val="0054A4"/>
                </a:solidFill>
              </a:rPr>
              <a:t>JV Group revenue in 201</a:t>
            </a:r>
            <a:r>
              <a:rPr lang="cs-CZ" sz="1600" b="1" dirty="0" smtClean="0">
                <a:solidFill>
                  <a:srgbClr val="0054A4"/>
                </a:solidFill>
              </a:rPr>
              <a:t>5</a:t>
            </a:r>
            <a:r>
              <a:rPr lang="en-US" sz="1600" b="1" dirty="0" smtClean="0">
                <a:solidFill>
                  <a:srgbClr val="0054A4"/>
                </a:solidFill>
              </a:rPr>
              <a:t> – € </a:t>
            </a:r>
            <a:r>
              <a:rPr lang="cs-CZ" sz="1600" b="1" dirty="0" smtClean="0">
                <a:solidFill>
                  <a:srgbClr val="0054A4"/>
                </a:solidFill>
              </a:rPr>
              <a:t>69.4</a:t>
            </a:r>
            <a:r>
              <a:rPr lang="en-US" sz="1600" b="1" dirty="0" smtClean="0">
                <a:solidFill>
                  <a:srgbClr val="0054A4"/>
                </a:solidFill>
              </a:rPr>
              <a:t> mil</a:t>
            </a:r>
            <a:endParaRPr lang="en-US" sz="1600" b="1" dirty="0" smtClean="0">
              <a:solidFill>
                <a:srgbClr val="0054A4"/>
              </a:solidFill>
              <a:cs typeface="Arial" charset="0"/>
            </a:endParaRPr>
          </a:p>
          <a:p>
            <a:pPr algn="ctr" fontAlgn="base">
              <a:spcAft>
                <a:spcPct val="0"/>
              </a:spcAft>
              <a:defRPr/>
            </a:pPr>
            <a:endParaRPr lang="cs-CZ" b="1" dirty="0">
              <a:solidFill>
                <a:srgbClr val="0054A4"/>
              </a:solidFill>
              <a:cs typeface="Arial" charset="0"/>
            </a:endParaRPr>
          </a:p>
        </p:txBody>
      </p:sp>
      <p:sp>
        <p:nvSpPr>
          <p:cNvPr id="18" name="Obdélník 27"/>
          <p:cNvSpPr>
            <a:spLocks noChangeArrowheads="1"/>
          </p:cNvSpPr>
          <p:nvPr/>
        </p:nvSpPr>
        <p:spPr bwMode="auto">
          <a:xfrm>
            <a:off x="448568" y="6156895"/>
            <a:ext cx="21269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1000"/>
              </a:spcAft>
              <a:buClr>
                <a:srgbClr val="E5711E"/>
              </a:buClr>
              <a:buSzPct val="100000"/>
              <a:buBlip>
                <a:blip r:embed="rId7"/>
              </a:buBlip>
              <a:defRPr sz="14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1000"/>
              </a:spcAft>
              <a:buClr>
                <a:srgbClr val="85C7E3"/>
              </a:buClr>
              <a:buSzPct val="90000"/>
              <a:buBlip>
                <a:blip r:embed="rId8"/>
              </a:buBlip>
              <a:defRPr sz="1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1000"/>
              </a:spcAft>
              <a:buClr>
                <a:srgbClr val="002469"/>
              </a:buClr>
              <a:buSzPct val="90000"/>
              <a:buBlip>
                <a:blip r:embed="rId9"/>
              </a:buBlip>
              <a:defRPr sz="1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spcAft>
                <a:spcPts val="300"/>
              </a:spcAft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cs-CZ" altLang="cs-CZ" sz="1800" b="0" dirty="0" err="1" smtClean="0">
                <a:solidFill>
                  <a:srgbClr val="0054A4"/>
                </a:solidFill>
                <a:cs typeface="Arial" charset="0"/>
              </a:rPr>
              <a:t>Research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 </a:t>
            </a:r>
            <a:r>
              <a:rPr lang="cs-CZ" altLang="cs-CZ" sz="1800" b="0" dirty="0" err="1" smtClean="0">
                <a:solidFill>
                  <a:srgbClr val="0054A4"/>
                </a:solidFill>
                <a:cs typeface="Arial" charset="0"/>
              </a:rPr>
              <a:t>and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 </a:t>
            </a:r>
            <a:r>
              <a:rPr lang="cs-CZ" altLang="cs-CZ" sz="1800" b="0" dirty="0" err="1" smtClean="0">
                <a:solidFill>
                  <a:srgbClr val="0054A4"/>
                </a:solidFill>
                <a:cs typeface="Arial" charset="0"/>
              </a:rPr>
              <a:t>Testing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 Institute in </a:t>
            </a:r>
            <a:r>
              <a:rPr lang="cs-CZ" altLang="cs-CZ" sz="1800" b="0" dirty="0" err="1" smtClean="0">
                <a:solidFill>
                  <a:srgbClr val="0054A4"/>
                </a:solidFill>
                <a:cs typeface="Arial" charset="0"/>
              </a:rPr>
              <a:t>Pilsen</a:t>
            </a:r>
            <a:endParaRPr lang="ru-RU" altLang="cs-CZ" sz="1800" b="0" dirty="0">
              <a:solidFill>
                <a:srgbClr val="0054A4"/>
              </a:solidFill>
              <a:cs typeface="Arial" charset="0"/>
            </a:endParaRPr>
          </a:p>
        </p:txBody>
      </p:sp>
      <p:pic>
        <p:nvPicPr>
          <p:cNvPr id="19" name="Picture 20" descr="C:\Documents and Settings\bie\Plocha\Prezentace\Dceřinné\UAM Brn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00" y="5436815"/>
            <a:ext cx="731320" cy="74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bdélník 26"/>
          <p:cNvSpPr>
            <a:spLocks noChangeArrowheads="1"/>
          </p:cNvSpPr>
          <p:nvPr/>
        </p:nvSpPr>
        <p:spPr bwMode="auto">
          <a:xfrm>
            <a:off x="3688928" y="6156895"/>
            <a:ext cx="20882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1000"/>
              </a:spcAft>
              <a:buClr>
                <a:srgbClr val="E5711E"/>
              </a:buClr>
              <a:buSzPct val="100000"/>
              <a:buBlip>
                <a:blip r:embed="rId7"/>
              </a:buBlip>
              <a:defRPr sz="14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1000"/>
              </a:spcAft>
              <a:buClr>
                <a:srgbClr val="85C7E3"/>
              </a:buClr>
              <a:buSzPct val="90000"/>
              <a:buBlip>
                <a:blip r:embed="rId8"/>
              </a:buBlip>
              <a:defRPr sz="1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1000"/>
              </a:spcAft>
              <a:buClr>
                <a:srgbClr val="002469"/>
              </a:buClr>
              <a:buSzPct val="90000"/>
              <a:buBlip>
                <a:blip r:embed="rId9"/>
              </a:buBlip>
              <a:defRPr sz="1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spcAft>
                <a:spcPts val="300"/>
              </a:spcAft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ts val="30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Institute of  </a:t>
            </a:r>
            <a:r>
              <a:rPr lang="en-US" altLang="cs-CZ" sz="1800" b="0" dirty="0" smtClean="0">
                <a:solidFill>
                  <a:srgbClr val="0054A4"/>
                </a:solidFill>
              </a:rPr>
              <a:t>A</a:t>
            </a: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pplied </a:t>
            </a:r>
            <a:r>
              <a:rPr lang="en-US" altLang="cs-CZ" sz="1800" b="0" dirty="0" smtClean="0">
                <a:solidFill>
                  <a:srgbClr val="0054A4"/>
                </a:solidFill>
              </a:rPr>
              <a:t>M</a:t>
            </a: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echanics</a:t>
            </a:r>
            <a:r>
              <a:rPr lang="cs-CZ" altLang="cs-CZ" sz="1800" b="0" dirty="0" smtClean="0">
                <a:solidFill>
                  <a:srgbClr val="0054A4"/>
                </a:solidFill>
                <a:cs typeface="Arial" charset="0"/>
              </a:rPr>
              <a:t>, Brno</a:t>
            </a:r>
            <a:r>
              <a:rPr lang="en-US" altLang="cs-CZ" sz="1800" b="0" dirty="0" smtClean="0">
                <a:solidFill>
                  <a:srgbClr val="0054A4"/>
                </a:solidFill>
                <a:cs typeface="Arial" charset="0"/>
              </a:rPr>
              <a:t>  </a:t>
            </a:r>
            <a:endParaRPr lang="en-US" altLang="cs-CZ" sz="1800" b="0" dirty="0">
              <a:solidFill>
                <a:srgbClr val="0054A4"/>
              </a:solidFill>
              <a:cs typeface="Arial" charset="0"/>
            </a:endParaRPr>
          </a:p>
        </p:txBody>
      </p:sp>
      <p:cxnSp>
        <p:nvCxnSpPr>
          <p:cNvPr id="21" name="Přímá spojnice se šipkou 5"/>
          <p:cNvCxnSpPr>
            <a:endCxn id="13" idx="0"/>
          </p:cNvCxnSpPr>
          <p:nvPr/>
        </p:nvCxnSpPr>
        <p:spPr>
          <a:xfrm>
            <a:off x="1300681" y="4089149"/>
            <a:ext cx="255871" cy="1491682"/>
          </a:xfrm>
          <a:prstGeom prst="straightConnector1">
            <a:avLst/>
          </a:prstGeom>
          <a:ln>
            <a:solidFill>
              <a:srgbClr val="B2634E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5"/>
          <p:cNvCxnSpPr>
            <a:endCxn id="10" idx="0"/>
          </p:cNvCxnSpPr>
          <p:nvPr/>
        </p:nvCxnSpPr>
        <p:spPr>
          <a:xfrm>
            <a:off x="2154725" y="3739081"/>
            <a:ext cx="1088828" cy="1697734"/>
          </a:xfrm>
          <a:prstGeom prst="straightConnector1">
            <a:avLst/>
          </a:prstGeom>
          <a:ln>
            <a:solidFill>
              <a:srgbClr val="B2634E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5"/>
          <p:cNvCxnSpPr>
            <a:endCxn id="19" idx="0"/>
          </p:cNvCxnSpPr>
          <p:nvPr/>
        </p:nvCxnSpPr>
        <p:spPr>
          <a:xfrm>
            <a:off x="3874883" y="4671588"/>
            <a:ext cx="827777" cy="765227"/>
          </a:xfrm>
          <a:prstGeom prst="straightConnector1">
            <a:avLst/>
          </a:prstGeom>
          <a:ln>
            <a:solidFill>
              <a:srgbClr val="B2634E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5"/>
          <p:cNvCxnSpPr>
            <a:endCxn id="12" idx="0"/>
          </p:cNvCxnSpPr>
          <p:nvPr/>
        </p:nvCxnSpPr>
        <p:spPr>
          <a:xfrm>
            <a:off x="4608214" y="4550875"/>
            <a:ext cx="1517343" cy="885940"/>
          </a:xfrm>
          <a:prstGeom prst="straightConnector1">
            <a:avLst/>
          </a:prstGeom>
          <a:ln>
            <a:solidFill>
              <a:srgbClr val="B2634E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5993184" y="1692399"/>
            <a:ext cx="4464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Nuclear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Safety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and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Reliability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Integrity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and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Technical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Engineering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</a:p>
          <a:p>
            <a:pPr>
              <a:buNone/>
            </a:pP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Fuel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Cycle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Chemistry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and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Waste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Management</a:t>
            </a:r>
          </a:p>
          <a:p>
            <a:pPr>
              <a:lnSpc>
                <a:spcPct val="150000"/>
              </a:lnSpc>
              <a:buNone/>
            </a:pP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ENERGOPROJEKT PRAHA</a:t>
            </a:r>
          </a:p>
          <a:p>
            <a:pPr>
              <a:lnSpc>
                <a:spcPct val="150000"/>
              </a:lnSpc>
              <a:buNone/>
            </a:pPr>
            <a:r>
              <a:rPr lang="cs-CZ" altLang="cs-CZ" dirty="0" err="1" smtClean="0">
                <a:solidFill>
                  <a:srgbClr val="0054A4"/>
                </a:solidFill>
                <a:latin typeface="+mn-lt"/>
                <a:cs typeface="+mn-cs"/>
              </a:rPr>
              <a:t>Radiopharmaceuticals</a:t>
            </a:r>
            <a:r>
              <a:rPr lang="cs-CZ" altLang="cs-CZ" dirty="0" smtClean="0">
                <a:solidFill>
                  <a:srgbClr val="0054A4"/>
                </a:solidFill>
                <a:latin typeface="+mn-lt"/>
                <a:cs typeface="+mn-cs"/>
              </a:rPr>
              <a:t> </a:t>
            </a:r>
          </a:p>
        </p:txBody>
      </p:sp>
      <p:cxnSp>
        <p:nvCxnSpPr>
          <p:cNvPr id="45" name="Přímá spojnice 4"/>
          <p:cNvCxnSpPr/>
          <p:nvPr/>
        </p:nvCxnSpPr>
        <p:spPr>
          <a:xfrm>
            <a:off x="5849168" y="1548383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Obrázek 35" descr="UJV_CMYK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8568" y="1476375"/>
            <a:ext cx="935352" cy="1115685"/>
          </a:xfrm>
          <a:prstGeom prst="rect">
            <a:avLst/>
          </a:prstGeom>
        </p:spPr>
      </p:pic>
      <p:sp>
        <p:nvSpPr>
          <p:cNvPr id="37" name="Obdélník 36"/>
          <p:cNvSpPr/>
          <p:nvPr/>
        </p:nvSpPr>
        <p:spPr>
          <a:xfrm>
            <a:off x="304552" y="2628503"/>
            <a:ext cx="1659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SzTx/>
              <a:buNone/>
            </a:pPr>
            <a:r>
              <a:rPr lang="cs-CZ" altLang="cs-CZ" dirty="0" smtClean="0">
                <a:solidFill>
                  <a:srgbClr val="0054A4"/>
                </a:solidFill>
              </a:rPr>
              <a:t>ÚJV Řež, a. s.</a:t>
            </a:r>
            <a:endParaRPr lang="ru-RU" altLang="cs-CZ" dirty="0">
              <a:solidFill>
                <a:srgbClr val="0054A4"/>
              </a:solidFill>
            </a:endParaRPr>
          </a:p>
        </p:txBody>
      </p:sp>
      <p:cxnSp>
        <p:nvCxnSpPr>
          <p:cNvPr id="43" name="Přímá spojnice se šipkou 5"/>
          <p:cNvCxnSpPr/>
          <p:nvPr/>
        </p:nvCxnSpPr>
        <p:spPr>
          <a:xfrm>
            <a:off x="1312664" y="2988543"/>
            <a:ext cx="398441" cy="542308"/>
          </a:xfrm>
          <a:prstGeom prst="straightConnector1">
            <a:avLst/>
          </a:prstGeom>
          <a:ln>
            <a:solidFill>
              <a:srgbClr val="B2634E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200" dirty="0" err="1" smtClean="0">
                <a:solidFill>
                  <a:schemeClr val="tx2"/>
                </a:solidFill>
              </a:rPr>
              <a:t>Nuclear</a:t>
            </a:r>
            <a:r>
              <a:rPr lang="cs-CZ" altLang="cs-CZ" sz="3200" dirty="0" smtClean="0">
                <a:solidFill>
                  <a:schemeClr val="tx2"/>
                </a:solidFill>
              </a:rPr>
              <a:t> </a:t>
            </a:r>
            <a:r>
              <a:rPr lang="cs-CZ" altLang="cs-CZ" sz="3200" dirty="0" err="1" smtClean="0">
                <a:solidFill>
                  <a:schemeClr val="tx2"/>
                </a:solidFill>
              </a:rPr>
              <a:t>Safety</a:t>
            </a:r>
            <a:r>
              <a:rPr lang="cs-CZ" altLang="cs-CZ" sz="3200" dirty="0" smtClean="0">
                <a:solidFill>
                  <a:schemeClr val="tx2"/>
                </a:solidFill>
              </a:rPr>
              <a:t> </a:t>
            </a:r>
            <a:r>
              <a:rPr lang="en-US" altLang="cs-CZ" sz="3200" dirty="0" smtClean="0">
                <a:solidFill>
                  <a:schemeClr val="tx2"/>
                </a:solidFill>
              </a:rPr>
              <a:t>&amp; Security</a:t>
            </a:r>
            <a:endParaRPr lang="cs-CZ" altLang="cs-CZ" sz="3200" dirty="0" smtClean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044327"/>
            <a:ext cx="7228493" cy="6048672"/>
          </a:xfrm>
        </p:spPr>
        <p:txBody>
          <a:bodyPr>
            <a:normAutofit/>
          </a:bodyPr>
          <a:lstStyle/>
          <a:p>
            <a:pPr marL="165100" indent="7938">
              <a:buNone/>
            </a:pPr>
            <a:endParaRPr lang="en-US" dirty="0" smtClean="0"/>
          </a:p>
          <a:p>
            <a:pPr marL="534988" indent="-173038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en-US" b="0" dirty="0" smtClean="0"/>
              <a:t>Nuclear PP operations</a:t>
            </a:r>
            <a:r>
              <a:rPr lang="cs-CZ" b="0" dirty="0" smtClean="0"/>
              <a:t> support</a:t>
            </a:r>
          </a:p>
          <a:p>
            <a:pPr marL="361950" indent="0">
              <a:spcAft>
                <a:spcPts val="0"/>
              </a:spcAft>
              <a:buSzPct val="100000"/>
              <a:buNone/>
            </a:pPr>
            <a:r>
              <a:rPr lang="cs-CZ" b="0" dirty="0" err="1" smtClean="0"/>
              <a:t>Development</a:t>
            </a:r>
            <a:r>
              <a:rPr lang="cs-CZ" b="0" dirty="0" smtClean="0"/>
              <a:t> </a:t>
            </a:r>
            <a:r>
              <a:rPr lang="cs-CZ" b="0" dirty="0" err="1" smtClean="0"/>
              <a:t>and</a:t>
            </a:r>
            <a:r>
              <a:rPr lang="cs-CZ" b="0" dirty="0" smtClean="0"/>
              <a:t> </a:t>
            </a:r>
            <a:r>
              <a:rPr lang="cs-CZ" b="0" dirty="0" err="1" smtClean="0"/>
              <a:t>pre</a:t>
            </a:r>
            <a:r>
              <a:rPr lang="cs-CZ" b="0" dirty="0" smtClean="0"/>
              <a:t>-</a:t>
            </a:r>
            <a:r>
              <a:rPr lang="cs-CZ" b="0" dirty="0" err="1" smtClean="0"/>
              <a:t>construction</a:t>
            </a:r>
            <a:r>
              <a:rPr lang="cs-CZ" b="0" dirty="0" smtClean="0"/>
              <a:t> </a:t>
            </a:r>
            <a:r>
              <a:rPr lang="en-GB" b="0" dirty="0" smtClean="0"/>
              <a:t>support for </a:t>
            </a:r>
            <a:r>
              <a:rPr lang="cs-CZ" b="0" dirty="0" err="1" smtClean="0"/>
              <a:t>new</a:t>
            </a:r>
            <a:r>
              <a:rPr lang="cs-CZ" b="0" dirty="0" smtClean="0"/>
              <a:t> </a:t>
            </a:r>
            <a:r>
              <a:rPr lang="cs-CZ" b="0" dirty="0" err="1" smtClean="0"/>
              <a:t>nuclear</a:t>
            </a:r>
            <a:r>
              <a:rPr lang="cs-CZ" b="0" dirty="0" smtClean="0"/>
              <a:t> </a:t>
            </a:r>
            <a:r>
              <a:rPr lang="cs-CZ" b="0" dirty="0" err="1" smtClean="0"/>
              <a:t>power</a:t>
            </a:r>
            <a:r>
              <a:rPr lang="cs-CZ" b="0" dirty="0" smtClean="0"/>
              <a:t> </a:t>
            </a:r>
            <a:r>
              <a:rPr lang="cs-CZ" b="0" dirty="0" err="1" smtClean="0"/>
              <a:t>sources</a:t>
            </a:r>
            <a:endParaRPr lang="cs-CZ" b="0" dirty="0" smtClean="0"/>
          </a:p>
          <a:p>
            <a:pPr marL="534988" indent="-173038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en-GB" b="0" dirty="0" smtClean="0"/>
              <a:t>Nuclear energy research and development</a:t>
            </a:r>
            <a:endParaRPr lang="cs-CZ" b="0" dirty="0" smtClean="0"/>
          </a:p>
          <a:p>
            <a:pPr marL="534988" indent="-173038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cs-CZ" b="0" dirty="0" smtClean="0"/>
              <a:t>--------------------------------------------------------------</a:t>
            </a:r>
          </a:p>
          <a:p>
            <a:pPr marL="361950" lvl="0" indent="-188913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cs-CZ" b="0" dirty="0" smtClean="0"/>
              <a:t>Reactor Physics and Fuel Cycle Support</a:t>
            </a:r>
          </a:p>
          <a:p>
            <a:pPr marL="361950" lvl="0" indent="-188913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cs-CZ" b="0" dirty="0" smtClean="0"/>
              <a:t>Safety Analyses</a:t>
            </a:r>
          </a:p>
          <a:p>
            <a:pPr marL="361950" lvl="0" indent="-188913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cs-CZ" b="0" dirty="0" smtClean="0"/>
              <a:t>Diagnostics and Radiation Safety</a:t>
            </a:r>
          </a:p>
          <a:p>
            <a:pPr marL="361950" lvl="0" indent="-188913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cs-CZ" b="0" dirty="0" smtClean="0"/>
              <a:t>Sever Accident and </a:t>
            </a:r>
            <a:r>
              <a:rPr lang="en-US" altLang="cs-CZ" b="0" dirty="0" err="1" smtClean="0"/>
              <a:t>Thermomechanics</a:t>
            </a:r>
            <a:endParaRPr lang="en-US" altLang="cs-CZ" b="0" dirty="0" smtClean="0"/>
          </a:p>
          <a:p>
            <a:pPr marL="361950" lvl="0" indent="-188913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cs-CZ" b="0" dirty="0" smtClean="0"/>
              <a:t>Reliability and Risk analysis</a:t>
            </a:r>
          </a:p>
          <a:p>
            <a:pPr marL="534988" indent="-173038">
              <a:lnSpc>
                <a:spcPct val="150000"/>
              </a:lnSpc>
              <a:spcAft>
                <a:spcPts val="0"/>
              </a:spcAft>
              <a:buSzPct val="100000"/>
              <a:buFont typeface="Wingdings" pitchFamily="2" charset="2"/>
              <a:buChar char="§"/>
            </a:pPr>
            <a:endParaRPr lang="cs-CZ" b="0" dirty="0" smtClean="0"/>
          </a:p>
          <a:p>
            <a:pPr marL="534988" indent="-173038">
              <a:buSzPct val="100000"/>
              <a:buFont typeface="Wingdings" pitchFamily="2" charset="2"/>
              <a:buChar char="§"/>
            </a:pPr>
            <a:endParaRPr lang="cs-CZ" b="0" dirty="0" smtClean="0"/>
          </a:p>
          <a:p>
            <a:pPr marL="534988" indent="-173038">
              <a:buSzPct val="100000"/>
              <a:buFont typeface="Wingdings" pitchFamily="2" charset="2"/>
              <a:buChar char="§"/>
            </a:pPr>
            <a:endParaRPr lang="cs-CZ" dirty="0" smtClean="0"/>
          </a:p>
          <a:p>
            <a:pPr marL="534988" indent="-173038">
              <a:buSzPct val="100000"/>
              <a:buFont typeface="Wingdings" pitchFamily="2" charset="2"/>
              <a:buChar char="§"/>
            </a:pPr>
            <a:endParaRPr lang="en-US" dirty="0" smtClean="0"/>
          </a:p>
          <a:p>
            <a:pPr marL="534988" indent="-449263">
              <a:buSzPct val="100000"/>
              <a:buFont typeface="Wingdings" pitchFamily="2" charset="2"/>
              <a:buChar char="§"/>
            </a:pPr>
            <a:endParaRPr lang="en-US" dirty="0" smtClean="0"/>
          </a:p>
          <a:p>
            <a:pPr>
              <a:buNone/>
            </a:pPr>
            <a:endParaRPr lang="cs-CZ" dirty="0" smtClean="0"/>
          </a:p>
        </p:txBody>
      </p:sp>
      <p:pic>
        <p:nvPicPr>
          <p:cNvPr id="4" name="Zástupný symbol pro obsah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01296" y="1188343"/>
            <a:ext cx="3688929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1296" y="4428703"/>
            <a:ext cx="3472905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tominfo.cz/wp-content/uploads/2015/06/ROSATOM-Hanhikivi.jpg"/>
          <p:cNvPicPr>
            <a:picLocks noChangeAspect="1" noChangeArrowheads="1"/>
          </p:cNvPicPr>
          <p:nvPr/>
        </p:nvPicPr>
        <p:blipFill>
          <a:blip r:embed="rId3" cstate="print"/>
          <a:srcRect l="1864" t="12649" r="10536" b="4453"/>
          <a:stretch>
            <a:fillRect/>
          </a:stretch>
        </p:blipFill>
        <p:spPr bwMode="auto">
          <a:xfrm>
            <a:off x="4120977" y="1332359"/>
            <a:ext cx="6048672" cy="5400600"/>
          </a:xfrm>
          <a:prstGeom prst="rect">
            <a:avLst/>
          </a:prstGeom>
          <a:noFill/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448568" y="396255"/>
            <a:ext cx="11233248" cy="900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10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cs-CZ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Fennovoima</a:t>
            </a:r>
            <a:r>
              <a:rPr kumimoji="0" lang="en-US" altLang="cs-CZ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Long</a:t>
            </a:r>
            <a:r>
              <a:rPr lang="en-US" altLang="cs-CZ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-term Framework Contract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Zástupný symbol pro obsah 3"/>
          <p:cNvSpPr txBox="1">
            <a:spLocks/>
          </p:cNvSpPr>
          <p:nvPr/>
        </p:nvSpPr>
        <p:spPr bwMode="auto">
          <a:xfrm>
            <a:off x="664592" y="1476375"/>
            <a:ext cx="52200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marL="215900" marR="0" lvl="0" indent="-215900" algn="l" defTabSz="58102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 typeface="Arial" charset="0"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NPP </a:t>
            </a:r>
            <a:r>
              <a:rPr lang="en-US" altLang="cs-CZ" sz="2000" dirty="0" err="1" smtClean="0">
                <a:solidFill>
                  <a:srgbClr val="0054A4"/>
                </a:solidFill>
                <a:latin typeface="+mn-lt"/>
                <a:cs typeface="+mn-cs"/>
              </a:rPr>
              <a:t>Hanhikivi</a:t>
            </a: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VVER 1200 – AES - 2006</a:t>
            </a: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Construction – 2018-2023</a:t>
            </a:r>
            <a:endParaRPr lang="cs-CZ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Services </a:t>
            </a: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Evaluation of the PSAR</a:t>
            </a: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defRPr/>
            </a:pPr>
            <a:r>
              <a:rPr lang="en-US" altLang="cs-CZ" sz="2000" dirty="0" smtClean="0">
                <a:solidFill>
                  <a:srgbClr val="0054A4"/>
                </a:solidFill>
                <a:latin typeface="+mn-lt"/>
                <a:cs typeface="+mn-cs"/>
              </a:rPr>
              <a:t>Evaluation – Fuel licensing </a:t>
            </a: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ts val="0"/>
              </a:spcBef>
              <a:spcAft>
                <a:spcPts val="2400"/>
              </a:spcAft>
              <a:buBlip>
                <a:blip r:embed="rId4"/>
              </a:buBlip>
              <a:defRPr/>
            </a:pP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endParaRPr lang="cs-CZ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indent="-21590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endParaRPr lang="en-US" altLang="cs-CZ" sz="2000" dirty="0" smtClean="0">
              <a:solidFill>
                <a:srgbClr val="0054A4"/>
              </a:solidFill>
              <a:latin typeface="+mn-lt"/>
              <a:cs typeface="+mn-cs"/>
            </a:endParaRPr>
          </a:p>
          <a:p>
            <a:pPr marL="215900" marR="0" lvl="0" indent="-215900" algn="l" defTabSz="58102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 typeface="Arial" charset="0"/>
              <a:buBlip>
                <a:blip r:embed="rId4"/>
              </a:buBlip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900" marR="0" lvl="0" indent="-215900" algn="l" defTabSz="58102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 typeface="Arial" charset="0"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rgbClr val="0054A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900" marR="0" lvl="0" indent="-215900" algn="l" defTabSz="58102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 typeface="Arial" charset="0"/>
              <a:buBlip>
                <a:blip r:embed="rId4"/>
              </a:buBlip>
              <a:tabLst/>
              <a:defRPr/>
            </a:pPr>
            <a:endParaRPr kumimoji="0" lang="cs-CZ" alt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2"/>
          <p:cNvSpPr>
            <a:spLocks noGrp="1"/>
          </p:cNvSpPr>
          <p:nvPr>
            <p:ph type="title"/>
          </p:nvPr>
        </p:nvSpPr>
        <p:spPr>
          <a:xfrm>
            <a:off x="592138" y="180975"/>
            <a:ext cx="8066087" cy="792163"/>
          </a:xfrm>
        </p:spPr>
        <p:txBody>
          <a:bodyPr/>
          <a:lstStyle/>
          <a:p>
            <a:r>
              <a:rPr lang="en-US" sz="3200" b="0" dirty="0" smtClean="0"/>
              <a:t>Nuclear PP operations</a:t>
            </a:r>
            <a:r>
              <a:rPr lang="cs-CZ" sz="3200" b="0" dirty="0" smtClean="0"/>
              <a:t> support </a:t>
            </a:r>
            <a:br>
              <a:rPr lang="cs-CZ" sz="3200" b="0" dirty="0" smtClean="0"/>
            </a:br>
            <a:r>
              <a:rPr lang="cs-CZ" altLang="en-US" sz="3200" b="0" dirty="0" err="1" smtClean="0">
                <a:latin typeface="Arial Narrow" pitchFamily="34" charset="0"/>
              </a:rPr>
              <a:t>Probabilistic</a:t>
            </a:r>
            <a:r>
              <a:rPr lang="cs-CZ" altLang="en-US" sz="3200" b="0" dirty="0" smtClean="0">
                <a:latin typeface="Arial Narrow" pitchFamily="34" charset="0"/>
              </a:rPr>
              <a:t> </a:t>
            </a:r>
            <a:r>
              <a:rPr lang="cs-CZ" altLang="en-US" sz="3200" b="0" dirty="0" err="1" smtClean="0">
                <a:latin typeface="Arial Narrow" pitchFamily="34" charset="0"/>
              </a:rPr>
              <a:t>Safety</a:t>
            </a:r>
            <a:r>
              <a:rPr lang="cs-CZ" altLang="en-US" sz="3200" b="0" dirty="0" smtClean="0">
                <a:latin typeface="Arial Narrow" pitchFamily="34" charset="0"/>
              </a:rPr>
              <a:t> </a:t>
            </a:r>
            <a:r>
              <a:rPr lang="cs-CZ" altLang="en-US" sz="3200" b="0" dirty="0" err="1" smtClean="0">
                <a:latin typeface="Arial Narrow" pitchFamily="34" charset="0"/>
              </a:rPr>
              <a:t>Assessment</a:t>
            </a:r>
            <a:r>
              <a:rPr lang="cs-CZ" altLang="en-US" sz="3200" b="0" dirty="0" smtClean="0">
                <a:latin typeface="Arial Narrow" pitchFamily="34" charset="0"/>
              </a:rPr>
              <a:t> </a:t>
            </a:r>
            <a:r>
              <a:rPr lang="en-US" altLang="en-US" sz="3200" b="0" dirty="0" smtClean="0">
                <a:latin typeface="Arial Narrow" pitchFamily="34" charset="0"/>
              </a:rPr>
              <a:t> </a:t>
            </a:r>
            <a:r>
              <a:rPr lang="cs-CZ" altLang="en-US" sz="3200" b="0" dirty="0" smtClean="0">
                <a:latin typeface="Arial Narrow" pitchFamily="34" charset="0"/>
              </a:rPr>
              <a:t>A</a:t>
            </a:r>
            <a:r>
              <a:rPr lang="en-US" altLang="en-US" sz="3200" b="0" dirty="0" err="1" smtClean="0">
                <a:latin typeface="Arial Narrow" pitchFamily="34" charset="0"/>
              </a:rPr>
              <a:t>pproach</a:t>
            </a:r>
            <a:r>
              <a:rPr lang="en-US" altLang="en-US" sz="3200" b="0" dirty="0" smtClean="0">
                <a:latin typeface="Arial Narrow" pitchFamily="34" charset="0"/>
              </a:rPr>
              <a:t> </a:t>
            </a:r>
          </a:p>
        </p:txBody>
      </p:sp>
      <p:sp>
        <p:nvSpPr>
          <p:cNvPr id="5124" name="Obdélník 3"/>
          <p:cNvSpPr>
            <a:spLocks noChangeArrowheads="1"/>
          </p:cNvSpPr>
          <p:nvPr/>
        </p:nvSpPr>
        <p:spPr bwMode="auto">
          <a:xfrm>
            <a:off x="592138" y="1309688"/>
            <a:ext cx="9648825" cy="634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74675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66775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622425" indent="1169988" defTabSz="581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079625" indent="1169988" defTabSz="581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36825" indent="1169988" defTabSz="581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94025" indent="1169988" defTabSz="581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cs-CZ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DUKOVANY 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PSA Level-1 + Level-2</a:t>
            </a:r>
            <a:r>
              <a:rPr lang="cs-CZ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 </a:t>
            </a:r>
            <a:r>
              <a:rPr lang="cs-CZ" altLang="cs-CZ" sz="2200" b="1" dirty="0" err="1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and</a:t>
            </a:r>
            <a:r>
              <a:rPr lang="cs-CZ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 </a:t>
            </a: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 </a:t>
            </a: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</a:rPr>
              <a:t>living PSA </a:t>
            </a: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</a:rPr>
              <a:t>approach applied for NPP </a:t>
            </a:r>
            <a:r>
              <a:rPr lang="en-US" altLang="cs-CZ" sz="2200" dirty="0" err="1" smtClean="0">
                <a:solidFill>
                  <a:srgbClr val="0854A0"/>
                </a:solidFill>
                <a:latin typeface="Arial Narrow" pitchFamily="34" charset="0"/>
              </a:rPr>
              <a:t>Dukovany</a:t>
            </a: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</a:rPr>
              <a:t> – regular frequent up-date of plant PSA (since 1998) on a yearly basis</a:t>
            </a:r>
            <a:endParaRPr lang="en-US" altLang="cs-CZ" sz="2200" dirty="0" smtClean="0">
              <a:solidFill>
                <a:srgbClr val="0854A0"/>
              </a:solidFill>
              <a:latin typeface="Arial Narrow" pitchFamily="34" charset="0"/>
              <a:cs typeface="+mn-cs"/>
            </a:endParaRP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all plant operation regimes covered by one </a:t>
            </a: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integrated PSA model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all </a:t>
            </a: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internal events, internal hazards and external hazards </a:t>
            </a: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 one integrated PSA model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both </a:t>
            </a: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reactor core and spent fuel pool risk </a:t>
            </a: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 one integrated PSA model</a:t>
            </a:r>
            <a:endParaRPr lang="cs-CZ" altLang="cs-CZ" sz="2200" dirty="0" smtClean="0">
              <a:solidFill>
                <a:srgbClr val="0854A0"/>
              </a:solidFill>
              <a:latin typeface="Arial Narrow" pitchFamily="34" charset="0"/>
              <a:cs typeface="+mn-cs"/>
            </a:endParaRP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cs-CZ" altLang="cs-CZ" sz="800" dirty="0" smtClean="0">
              <a:solidFill>
                <a:srgbClr val="0854A0"/>
              </a:solidFill>
              <a:latin typeface="Arial Narrow" pitchFamily="34" charset="0"/>
              <a:cs typeface="+mn-cs"/>
            </a:endParaRP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cs-CZ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TEMELIN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system modeling</a:t>
            </a: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, with the focus on new digital I&amp;C systems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b="1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human reliability analysis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initiating events identification, grouping and analysis for all plant operation regimes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estimation of frequencies of initiating events, data analysis, common cause failure analysis 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internal hazards risk assessment including fire risk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altLang="cs-CZ" sz="2200" dirty="0" smtClean="0">
                <a:solidFill>
                  <a:srgbClr val="0854A0"/>
                </a:solidFill>
                <a:latin typeface="Arial Narrow" pitchFamily="34" charset="0"/>
                <a:cs typeface="+mn-cs"/>
              </a:rPr>
              <a:t>external hazards risk assessment including seismic risk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Probabilistic Safety Assessment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568" y="1249131"/>
            <a:ext cx="9721080" cy="553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obrázek 1" descr="C:\Users\vladimir.krhounek\Pictures\0357-02-00-00-000-PRIMARNI-OKRUH 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2526" y="2124447"/>
            <a:ext cx="3997699" cy="5177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2"/>
          <p:cNvSpPr>
            <a:spLocks noGrp="1"/>
          </p:cNvSpPr>
          <p:nvPr>
            <p:ph type="title"/>
          </p:nvPr>
        </p:nvSpPr>
        <p:spPr>
          <a:xfrm>
            <a:off x="521521" y="127772"/>
            <a:ext cx="8420408" cy="509335"/>
          </a:xfrm>
        </p:spPr>
        <p:txBody>
          <a:bodyPr/>
          <a:lstStyle/>
          <a:p>
            <a:r>
              <a:rPr lang="en-US" altLang="en-US" sz="3200" dirty="0" smtClean="0"/>
              <a:t>SAM Application at </a:t>
            </a:r>
            <a:r>
              <a:rPr lang="en-US" altLang="en-US" sz="3200" dirty="0" err="1" smtClean="0"/>
              <a:t>Temel</a:t>
            </a:r>
            <a:r>
              <a:rPr lang="cs-CZ" altLang="en-US" sz="3200" dirty="0" err="1" smtClean="0"/>
              <a:t>ín</a:t>
            </a:r>
            <a:r>
              <a:rPr lang="en-US" altLang="en-US" sz="3200" dirty="0" smtClean="0"/>
              <a:t> NPP</a:t>
            </a:r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504816" y="532089"/>
            <a:ext cx="8420409" cy="50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8366" tIns="29183" rIns="58366" bIns="29183" anchor="ctr"/>
          <a:lstStyle>
            <a:lvl1pPr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2pPr>
            <a:lvl3pPr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3pPr>
            <a:lvl4pPr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4pPr>
            <a:lvl5pPr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5pPr>
            <a:lvl6pPr marL="457200"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6pPr>
            <a:lvl7pPr marL="914400"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7pPr>
            <a:lvl8pPr marL="1371600"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8pPr>
            <a:lvl9pPr marL="1828800" algn="l" defTabSz="50958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mic Sans MS" pitchFamily="66" charset="0"/>
                <a:cs typeface="Arial" charset="0"/>
              </a:defRPr>
            </a:lvl9pPr>
          </a:lstStyle>
          <a:p>
            <a:pPr>
              <a:buNone/>
              <a:defRPr/>
            </a:pPr>
            <a:r>
              <a:rPr lang="en-US" altLang="en-US" sz="2700" kern="0" dirty="0" smtClean="0"/>
              <a:t>IVR – </a:t>
            </a:r>
            <a:r>
              <a:rPr lang="cs-CZ" altLang="en-US" sz="2700" kern="0" dirty="0" smtClean="0"/>
              <a:t>In </a:t>
            </a:r>
            <a:r>
              <a:rPr lang="cs-CZ" altLang="en-US" sz="2700" kern="0" dirty="0" err="1" smtClean="0"/>
              <a:t>Vessel</a:t>
            </a:r>
            <a:r>
              <a:rPr lang="cs-CZ" altLang="en-US" sz="2700" kern="0" dirty="0" smtClean="0"/>
              <a:t> </a:t>
            </a:r>
            <a:r>
              <a:rPr lang="cs-CZ" altLang="en-US" sz="2700" kern="0" dirty="0" err="1" smtClean="0"/>
              <a:t>Retention</a:t>
            </a:r>
            <a:r>
              <a:rPr lang="cs-CZ" altLang="en-US" sz="2700" kern="0" dirty="0" smtClean="0"/>
              <a:t> </a:t>
            </a:r>
            <a:endParaRPr lang="en-US" altLang="en-US" sz="2700" kern="0" dirty="0" smtClean="0"/>
          </a:p>
        </p:txBody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5427" y="1359978"/>
            <a:ext cx="9908874" cy="5200118"/>
          </a:xfrm>
        </p:spPr>
        <p:txBody>
          <a:bodyPr/>
          <a:lstStyle/>
          <a:p>
            <a:pPr marL="505142" indent="-401941"/>
            <a:r>
              <a:rPr lang="cs-CZ" altLang="en-US" sz="1900" dirty="0" smtClean="0">
                <a:sym typeface="Wingdings" pitchFamily="2" charset="2"/>
              </a:rPr>
              <a:t>L</a:t>
            </a:r>
            <a:r>
              <a:rPr lang="en-US" altLang="en-US" sz="1900" dirty="0" err="1" smtClean="0">
                <a:sym typeface="Wingdings" pitchFamily="2" charset="2"/>
              </a:rPr>
              <a:t>arge</a:t>
            </a:r>
            <a:r>
              <a:rPr lang="en-US" altLang="en-US" sz="1900" dirty="0" smtClean="0">
                <a:sym typeface="Wingdings" pitchFamily="2" charset="2"/>
              </a:rPr>
              <a:t> experiment (scale 1:1) for confirmation of</a:t>
            </a:r>
            <a:r>
              <a:rPr lang="cs-CZ" altLang="en-US" sz="1900" dirty="0" smtClean="0">
                <a:sym typeface="Wingdings" pitchFamily="2" charset="2"/>
              </a:rPr>
              <a:t> VVER-1000</a:t>
            </a:r>
            <a:r>
              <a:rPr lang="en-US" altLang="en-US" sz="1900" dirty="0" smtClean="0">
                <a:sym typeface="Wingdings" pitchFamily="2" charset="2"/>
              </a:rPr>
              <a:t> vessel </a:t>
            </a:r>
            <a:r>
              <a:rPr lang="en-US" altLang="en-US" sz="1900" dirty="0" err="1" smtClean="0">
                <a:sym typeface="Wingdings" pitchFamily="2" charset="2"/>
              </a:rPr>
              <a:t>coolability</a:t>
            </a:r>
            <a:r>
              <a:rPr lang="en-US" altLang="en-US" sz="1900" dirty="0" smtClean="0">
                <a:sym typeface="Wingdings" pitchFamily="2" charset="2"/>
              </a:rPr>
              <a:t> with</a:t>
            </a:r>
            <a:r>
              <a:rPr lang="cs-CZ" altLang="en-US" sz="1900" dirty="0" smtClean="0">
                <a:sym typeface="Wingdings" pitchFamily="2" charset="2"/>
              </a:rPr>
              <a:t> </a:t>
            </a:r>
            <a:r>
              <a:rPr lang="cs-CZ" altLang="en-US" sz="1900" dirty="0" err="1" smtClean="0">
                <a:sym typeface="Wingdings" pitchFamily="2" charset="2"/>
              </a:rPr>
              <a:t>applied</a:t>
            </a:r>
            <a:r>
              <a:rPr lang="cs-CZ" altLang="en-US" sz="1900" dirty="0" smtClean="0">
                <a:sym typeface="Wingdings" pitchFamily="2" charset="2"/>
              </a:rPr>
              <a:t> IVR </a:t>
            </a:r>
            <a:r>
              <a:rPr lang="cs-CZ" altLang="en-US" sz="1900" dirty="0" err="1" smtClean="0">
                <a:sym typeface="Wingdings" pitchFamily="2" charset="2"/>
              </a:rPr>
              <a:t>strategy</a:t>
            </a:r>
            <a:endParaRPr lang="cs-CZ" altLang="en-US" sz="1900" dirty="0" smtClean="0">
              <a:sym typeface="Wingdings" pitchFamily="2" charset="2"/>
            </a:endParaRPr>
          </a:p>
          <a:p>
            <a:pPr marL="760428" lvl="1" indent="-401941"/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Design basis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prepared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,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details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of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design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still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under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analytical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investigation</a:t>
            </a:r>
            <a:endParaRPr lang="cs-CZ" altLang="en-US" sz="1700" dirty="0" smtClean="0">
              <a:solidFill>
                <a:srgbClr val="0854A0"/>
              </a:solidFill>
              <a:sym typeface="Wingdings" pitchFamily="2" charset="2"/>
            </a:endParaRPr>
          </a:p>
          <a:p>
            <a:pPr marL="760428" lvl="1" indent="-401941"/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Segment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up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to 7.68° -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angle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of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sector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(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power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 </a:t>
            </a:r>
            <a:r>
              <a:rPr lang="cs-CZ" altLang="en-US" sz="1700" dirty="0" err="1" smtClean="0">
                <a:solidFill>
                  <a:srgbClr val="0854A0"/>
                </a:solidFill>
                <a:sym typeface="Wingdings" pitchFamily="2" charset="2"/>
              </a:rPr>
              <a:t>capacity</a:t>
            </a:r>
            <a:r>
              <a:rPr lang="cs-CZ" altLang="en-US" sz="1700" dirty="0" smtClean="0">
                <a:solidFill>
                  <a:srgbClr val="0854A0"/>
                </a:solidFill>
                <a:sym typeface="Wingdings" pitchFamily="2" charset="2"/>
              </a:rPr>
              <a:t>)</a:t>
            </a:r>
            <a:endParaRPr lang="en-US" altLang="en-US" sz="1700" dirty="0" smtClean="0">
              <a:solidFill>
                <a:srgbClr val="0854A0"/>
              </a:solidFill>
              <a:sym typeface="Wingdings" pitchFamily="2" charset="2"/>
            </a:endParaRPr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611" y="2709453"/>
            <a:ext cx="4342904" cy="421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10"/>
          <p:cNvSpPr txBox="1"/>
          <p:nvPr/>
        </p:nvSpPr>
        <p:spPr>
          <a:xfrm>
            <a:off x="4697040" y="4860751"/>
            <a:ext cx="2486962" cy="2044299"/>
          </a:xfrm>
          <a:prstGeom prst="rect">
            <a:avLst/>
          </a:prstGeom>
          <a:noFill/>
        </p:spPr>
        <p:txBody>
          <a:bodyPr lIns="104287" tIns="52144" rIns="104287" bIns="52144">
            <a:spAutoFit/>
          </a:bodyPr>
          <a:lstStyle/>
          <a:p>
            <a:pPr marL="260718" indent="-260718">
              <a:buSzPct val="75000"/>
              <a:buFontTx/>
              <a:buAutoNum type="arabicPeriod"/>
              <a:defRPr/>
            </a:pPr>
            <a:r>
              <a:rPr lang="cs-CZ" b="1" dirty="0">
                <a:solidFill>
                  <a:srgbClr val="0854A0"/>
                </a:solidFill>
                <a:latin typeface="+mn-lt"/>
                <a:cs typeface="Calibri" pitchFamily="34" charset="0"/>
              </a:rPr>
              <a:t>Cavity segment</a:t>
            </a:r>
          </a:p>
          <a:p>
            <a:pPr marL="260718" indent="-260718">
              <a:buSzPct val="75000"/>
              <a:buFontTx/>
              <a:buAutoNum type="arabicPeriod"/>
              <a:defRPr/>
            </a:pPr>
            <a:r>
              <a:rPr lang="cs-CZ" b="1" dirty="0" err="1">
                <a:solidFill>
                  <a:srgbClr val="0854A0"/>
                </a:solidFill>
                <a:latin typeface="+mn-lt"/>
                <a:cs typeface="Calibri" pitchFamily="34" charset="0"/>
              </a:rPr>
              <a:t>Reduction</a:t>
            </a:r>
            <a:r>
              <a:rPr lang="cs-CZ" b="1" dirty="0">
                <a:solidFill>
                  <a:srgbClr val="0854A0"/>
                </a:solidFill>
                <a:latin typeface="+mn-lt"/>
                <a:cs typeface="Calibri" pitchFamily="34" charset="0"/>
              </a:rPr>
              <a:t> </a:t>
            </a:r>
            <a:r>
              <a:rPr lang="cs-CZ" b="1" dirty="0" err="1">
                <a:solidFill>
                  <a:srgbClr val="0854A0"/>
                </a:solidFill>
                <a:latin typeface="+mn-lt"/>
                <a:cs typeface="Calibri" pitchFamily="34" charset="0"/>
              </a:rPr>
              <a:t>valve</a:t>
            </a:r>
            <a:endParaRPr lang="cs-CZ" b="1" dirty="0">
              <a:solidFill>
                <a:srgbClr val="0854A0"/>
              </a:solidFill>
              <a:latin typeface="+mn-lt"/>
              <a:cs typeface="Calibri" pitchFamily="34" charset="0"/>
            </a:endParaRPr>
          </a:p>
          <a:p>
            <a:pPr marL="260718" indent="-260718">
              <a:buSzPct val="75000"/>
              <a:buFontTx/>
              <a:buAutoNum type="arabicPeriod"/>
              <a:defRPr/>
            </a:pPr>
            <a:r>
              <a:rPr lang="cs-CZ" b="1" dirty="0" err="1">
                <a:solidFill>
                  <a:srgbClr val="0854A0"/>
                </a:solidFill>
                <a:latin typeface="+mn-lt"/>
                <a:cs typeface="Calibri" pitchFamily="34" charset="0"/>
              </a:rPr>
              <a:t>Condenser</a:t>
            </a:r>
            <a:endParaRPr lang="cs-CZ" b="1" dirty="0">
              <a:solidFill>
                <a:srgbClr val="0854A0"/>
              </a:solidFill>
              <a:latin typeface="+mn-lt"/>
              <a:cs typeface="Calibri" pitchFamily="34" charset="0"/>
            </a:endParaRPr>
          </a:p>
          <a:p>
            <a:pPr marL="260718" indent="-260718">
              <a:buSzPct val="75000"/>
              <a:buFontTx/>
              <a:buAutoNum type="arabicPeriod"/>
              <a:defRPr/>
            </a:pPr>
            <a:r>
              <a:rPr lang="cs-CZ" b="1" dirty="0" err="1">
                <a:solidFill>
                  <a:srgbClr val="0854A0"/>
                </a:solidFill>
                <a:latin typeface="+mn-lt"/>
                <a:cs typeface="Calibri" pitchFamily="34" charset="0"/>
              </a:rPr>
              <a:t>Cooler</a:t>
            </a:r>
            <a:endParaRPr lang="cs-CZ" b="1" dirty="0">
              <a:solidFill>
                <a:srgbClr val="0854A0"/>
              </a:solidFill>
              <a:latin typeface="+mn-lt"/>
              <a:cs typeface="Calibri" pitchFamily="34" charset="0"/>
            </a:endParaRPr>
          </a:p>
          <a:p>
            <a:pPr marL="260718" indent="-260718">
              <a:buSzPct val="75000"/>
              <a:buFontTx/>
              <a:buAutoNum type="arabicPeriod"/>
              <a:defRPr/>
            </a:pPr>
            <a:r>
              <a:rPr lang="cs-CZ" b="1" dirty="0">
                <a:solidFill>
                  <a:srgbClr val="0854A0"/>
                </a:solidFill>
                <a:latin typeface="+mn-lt"/>
                <a:cs typeface="Calibri" pitchFamily="34" charset="0"/>
              </a:rPr>
              <a:t>Pump </a:t>
            </a:r>
            <a:endParaRPr lang="en-US" b="1" dirty="0">
              <a:solidFill>
                <a:srgbClr val="0854A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4294967295"/>
          </p:nvPr>
        </p:nvSpPr>
        <p:spPr>
          <a:xfrm>
            <a:off x="304552" y="1313444"/>
            <a:ext cx="4104456" cy="597666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000" dirty="0" smtClean="0"/>
              <a:t>Development of detailed 2D/3D Finite Element Based fuel rod </a:t>
            </a:r>
            <a:r>
              <a:rPr lang="en-US" sz="2000" dirty="0" smtClean="0">
                <a:solidFill>
                  <a:srgbClr val="0854A0"/>
                </a:solidFill>
              </a:rPr>
              <a:t>models for the study of the pellet – cladding interaction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Modelling of the SCIP mandrel tests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Modelling of the stress corrosion cracking of fuel rod cladding including crack initiation and propagation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Modelling of integral in-pile experiments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Assessment of the effect of the fuel pellet defects on fuel rod reliability in a commercial LWR</a:t>
            </a:r>
          </a:p>
          <a:p>
            <a:pPr lvl="1"/>
            <a:r>
              <a:rPr lang="en-US" sz="2000" dirty="0" smtClean="0">
                <a:solidFill>
                  <a:srgbClr val="0854A0"/>
                </a:solidFill>
              </a:rPr>
              <a:t>ABAQUS code</a:t>
            </a:r>
          </a:p>
          <a:p>
            <a:pPr lvl="1"/>
            <a:endParaRPr lang="en-US" sz="2000" dirty="0" smtClean="0">
              <a:solidFill>
                <a:srgbClr val="0854A0"/>
              </a:solidFill>
            </a:endParaRPr>
          </a:p>
          <a:p>
            <a:pPr marL="292100" lvl="1" indent="0">
              <a:buNone/>
            </a:pPr>
            <a:endParaRPr lang="en-US" sz="2000" dirty="0" smtClean="0">
              <a:solidFill>
                <a:srgbClr val="0854A0"/>
              </a:solidFill>
            </a:endParaRPr>
          </a:p>
          <a:p>
            <a:pPr marL="0" indent="0">
              <a:buNone/>
            </a:pPr>
            <a:r>
              <a:rPr lang="cs-CZ" sz="2000" dirty="0" smtClean="0">
                <a:solidFill>
                  <a:srgbClr val="0854A0"/>
                </a:solidFill>
              </a:rPr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</a:t>
            </a:r>
            <a:r>
              <a:rPr lang="en-US" dirty="0" smtClean="0"/>
              <a:t>Performance</a:t>
            </a:r>
            <a:endParaRPr lang="cs-CZ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3104" y="1188343"/>
            <a:ext cx="5029200" cy="3019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ázek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7240" y="4140671"/>
            <a:ext cx="374441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141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48568" y="0"/>
            <a:ext cx="11233248" cy="900112"/>
          </a:xfrm>
          <a:prstGeom prst="rect">
            <a:avLst/>
          </a:prstGeom>
        </p:spPr>
        <p:txBody>
          <a:bodyPr/>
          <a:lstStyle/>
          <a:p>
            <a:pPr lvl="0" eaLnBrk="0" hangingPunct="0">
              <a:spcBef>
                <a:spcPct val="0"/>
              </a:spcBef>
              <a:buSzTx/>
              <a:buNone/>
              <a:defRPr/>
            </a:pPr>
            <a:r>
              <a:rPr kumimoji="0" lang="cs-CZ" altLang="cs-CZ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ALLEGRO – IV </a:t>
            </a:r>
            <a:r>
              <a:rPr kumimoji="0" lang="cs-CZ" altLang="cs-CZ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Generation</a:t>
            </a:r>
            <a:r>
              <a:rPr kumimoji="0" lang="cs-CZ" altLang="cs-CZ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 eaLnBrk="0" hangingPunct="0">
              <a:spcBef>
                <a:spcPct val="0"/>
              </a:spcBef>
              <a:buSzTx/>
              <a:buNone/>
              <a:defRPr/>
            </a:pPr>
            <a:r>
              <a:rPr lang="cs-CZ" altLang="cs-CZ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Gas</a:t>
            </a:r>
            <a:r>
              <a:rPr lang="cs-CZ" altLang="cs-CZ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altLang="cs-CZ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Cooled</a:t>
            </a:r>
            <a:r>
              <a:rPr lang="cs-CZ" altLang="cs-CZ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altLang="cs-CZ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Fast</a:t>
            </a:r>
            <a:r>
              <a:rPr lang="cs-CZ" altLang="cs-CZ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altLang="cs-CZ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Reactor</a:t>
            </a:r>
            <a:endParaRPr lang="en-US" altLang="cs-CZ" sz="3200" kern="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4752" y="2556495"/>
            <a:ext cx="607816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6800" y="1404367"/>
            <a:ext cx="55435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7_UVJ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JV_Group_2016">
  <a:themeElements>
    <a:clrScheme name="UVJ_2003 1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4D4D4D"/>
      </a:accent2>
      <a:accent3>
        <a:srgbClr val="FFFFFF"/>
      </a:accent3>
      <a:accent4>
        <a:srgbClr val="404040"/>
      </a:accent4>
      <a:accent5>
        <a:srgbClr val="AAB4C6"/>
      </a:accent5>
      <a:accent6>
        <a:srgbClr val="454545"/>
      </a:accent6>
      <a:hlink>
        <a:srgbClr val="8CCDDF"/>
      </a:hlink>
      <a:folHlink>
        <a:srgbClr val="C9E5ED"/>
      </a:folHlink>
    </a:clrScheme>
    <a:fontScheme name="UVJ_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VJ_2003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VJ_2003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UVJ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UJV_2016_4">
  <a:themeElements>
    <a:clrScheme name="UVJ_2003 1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4D4D4D"/>
      </a:accent2>
      <a:accent3>
        <a:srgbClr val="FFFFFF"/>
      </a:accent3>
      <a:accent4>
        <a:srgbClr val="404040"/>
      </a:accent4>
      <a:accent5>
        <a:srgbClr val="AAB4C6"/>
      </a:accent5>
      <a:accent6>
        <a:srgbClr val="454545"/>
      </a:accent6>
      <a:hlink>
        <a:srgbClr val="8CCDDF"/>
      </a:hlink>
      <a:folHlink>
        <a:srgbClr val="C9E5ED"/>
      </a:folHlink>
    </a:clrScheme>
    <a:fontScheme name="UVJ_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VJ_2003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VJ_2003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UVJ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UJV_2016_2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icb4f9ac48f44410b2cbd4af84ad3f39 xmlns="a5e53672-6f58-4073-9f4d-96a7be293144">Powerpoint prezentace|da5f324d-57e1-41c7-8c51-2cc7af5a894e</icb4f9ac48f44410b2cbd4af84ad3f39>
    <TaxCatchAll xmlns="a5e53672-6f58-4073-9f4d-96a7be293144">
      <Value xmlns="a5e53672-6f58-4073-9f4d-96a7be293144">56</Value>
    </TaxCatchAl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2624ACF81C9B1489F42B33FD7B9C13F" ma:contentTypeVersion="3" ma:contentTypeDescription="Vytvoří nový dokument" ma:contentTypeScope="" ma:versionID="b4d3260cd98645e61389927c0010cf37">
  <xsd:schema xmlns:xsd="http://www.w3.org/2001/XMLSchema" xmlns:xs="http://www.w3.org/2001/XMLSchema" xmlns:p="http://schemas.microsoft.com/office/2006/metadata/properties" xmlns:ns2="a5e53672-6f58-4073-9f4d-96a7be293144" targetNamespace="http://schemas.microsoft.com/office/2006/metadata/properties" ma:root="true" ma:fieldsID="bd44bc57e2bcf1d5c336706cf4de6019" ns2:_="">
    <xsd:import namespace="a5e53672-6f58-4073-9f4d-96a7be29314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icb4f9ac48f44410b2cbd4af84ad3f39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e53672-6f58-4073-9f4d-96a7be29314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  <xsd:element name="icb4f9ac48f44410b2cbd4af84ad3f39" ma:index="11" nillable="true" ma:taxonomy="true" ma:internalName="icb4f9ac48f44410b2cbd4af84ad3f39" ma:taxonomyFieldName="Kategorie_x0020_formul_x00e1__x0159_e" ma:displayName="Kategorie AG" ma:default="" ma:fieldId="{2cb4f9ac-48f4-4410-b2cb-d4af84ad3f39}" ma:sspId="16c58b6d-a800-4a6f-a915-2ee0ff255838" ma:termSetId="9a88967c-af24-4267-adc3-45ddb530bb5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Sloupec zachycení celé taxonomie" ma:hidden="true" ma:list="{926843fb-cff8-4150-9cf2-af2beadb1822}" ma:internalName="TaxCatchAll" ma:showField="CatchAllData" ma:web="a5e53672-6f58-4073-9f4d-96a7be2931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Sloupec zachycení celé taxonomie1" ma:hidden="true" ma:list="{926843fb-cff8-4150-9cf2-af2beadb1822}" ma:internalName="TaxCatchAllLabel" ma:readOnly="true" ma:showField="CatchAllDataLabel" ma:web="a5e53672-6f58-4073-9f4d-96a7be2931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BBD6D96C-914A-43E6-95FD-11C3EA439D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D8FFA5-5D69-4985-83DC-B52DB3EE05AB}">
  <ds:schemaRefs>
    <ds:schemaRef ds:uri="http://schemas.microsoft.com/office/2006/metadata/properties"/>
    <ds:schemaRef ds:uri="a5e53672-6f58-4073-9f4d-96a7be293144"/>
  </ds:schemaRefs>
</ds:datastoreItem>
</file>

<file path=customXml/itemProps3.xml><?xml version="1.0" encoding="utf-8"?>
<ds:datastoreItem xmlns:ds="http://schemas.openxmlformats.org/officeDocument/2006/customXml" ds:itemID="{C9DE75FF-4B29-4731-9E73-97915EE512D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22318CA-A029-4354-9188-9C19F927B7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e53672-6f58-4073-9f4d-96a7be293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1C1E815-A1F5-4C1D-9390-A0C24CDAE524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Sablona_s_objekty_UJV (1)</Template>
  <TotalTime>4323</TotalTime>
  <Words>1001</Words>
  <Application>Microsoft Office PowerPoint</Application>
  <PresentationFormat>Vlastní</PresentationFormat>
  <Paragraphs>170</Paragraphs>
  <Slides>14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6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17_UVJ</vt:lpstr>
      <vt:lpstr>UJV_Group_2016</vt:lpstr>
      <vt:lpstr>15_UVJ</vt:lpstr>
      <vt:lpstr>UJV_2016_4</vt:lpstr>
      <vt:lpstr>16_UVJ</vt:lpstr>
      <vt:lpstr>UJV_2016_2</vt:lpstr>
      <vt:lpstr>Snímek 0</vt:lpstr>
      <vt:lpstr>Snímek 1</vt:lpstr>
      <vt:lpstr>Nuclear Safety &amp; Security</vt:lpstr>
      <vt:lpstr>Snímek 3</vt:lpstr>
      <vt:lpstr>Nuclear PP operations support  Probabilistic Safety Assessment  Approach </vt:lpstr>
      <vt:lpstr>Probabilistic Safety Assessment </vt:lpstr>
      <vt:lpstr>SAM Application at Temelín NPP</vt:lpstr>
      <vt:lpstr>Fuel Performance</vt:lpstr>
      <vt:lpstr>Snímek 8</vt:lpstr>
      <vt:lpstr>UJV -  JRC Previous Cooperation I</vt:lpstr>
      <vt:lpstr>UJV -  JRC Previous Cooperation II</vt:lpstr>
      <vt:lpstr>Scope for Collaboration I</vt:lpstr>
      <vt:lpstr>Scope for Collaboration II</vt:lpstr>
      <vt:lpstr>Snímek 13</vt:lpstr>
    </vt:vector>
  </TitlesOfParts>
  <Company>ÚJV Řež a.s.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0</dc:title>
  <dc:creator>stanislav.martinek</dc:creator>
  <cp:lastModifiedBy>stanislav.martinek</cp:lastModifiedBy>
  <cp:revision>47</cp:revision>
  <dcterms:created xsi:type="dcterms:W3CDTF">2016-01-18T11:10:51Z</dcterms:created>
  <dcterms:modified xsi:type="dcterms:W3CDTF">2016-06-09T05:43:07Z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d_Signature">
    <vt:lpwstr/>
  </property>
  <property fmtid="{D5CDD505-2E9C-101B-9397-08002B2CF9AE}" pid="3" name="TemplateUrl">
    <vt:lpwstr/>
  </property>
  <property fmtid="{D5CDD505-2E9C-101B-9397-08002B2CF9AE}" pid="4" name="Order">
    <vt:lpwstr>7900.00000000000</vt:lpwstr>
  </property>
  <property fmtid="{D5CDD505-2E9C-101B-9397-08002B2CF9AE}" pid="5" name="xd_ProgID">
    <vt:lpwstr/>
  </property>
  <property fmtid="{D5CDD505-2E9C-101B-9397-08002B2CF9AE}" pid="6" name="_dlc_DocIdPersistId">
    <vt:lpwstr/>
  </property>
  <property fmtid="{D5CDD505-2E9C-101B-9397-08002B2CF9AE}" pid="7" name="PublishingStartDate">
    <vt:lpwstr/>
  </property>
  <property fmtid="{D5CDD505-2E9C-101B-9397-08002B2CF9AE}" pid="8" name="PublishingExpirationDate">
    <vt:lpwstr/>
  </property>
  <property fmtid="{D5CDD505-2E9C-101B-9397-08002B2CF9AE}" pid="9" name="ContentTypeId">
    <vt:lpwstr>0x010100CA8A4C453EA5DD4FBDABC8025185E88E</vt:lpwstr>
  </property>
  <property fmtid="{D5CDD505-2E9C-101B-9397-08002B2CF9AE}" pid="10" name="_dlc_DocId">
    <vt:lpwstr>TJXAK5KSR4R4-82-214</vt:lpwstr>
  </property>
  <property fmtid="{D5CDD505-2E9C-101B-9397-08002B2CF9AE}" pid="11" name="_dlc_DocIdItemGuid">
    <vt:lpwstr>19cf6d6a-e5dc-4d13-ac91-30496e699ebb</vt:lpwstr>
  </property>
  <property fmtid="{D5CDD505-2E9C-101B-9397-08002B2CF9AE}" pid="12" name="_dlc_DocIdUrl">
    <vt:lpwstr>http://portal.ujv.cz/useky/vr/mkt/_layouts/15/DocIdRedir.aspx?ID=TJXAK5KSR4R4-82-214, TJXAK5KSR4R4-82-214</vt:lpwstr>
  </property>
  <property fmtid="{D5CDD505-2E9C-101B-9397-08002B2CF9AE}" pid="13" name="_SourceUrl">
    <vt:lpwstr/>
  </property>
  <property fmtid="{D5CDD505-2E9C-101B-9397-08002B2CF9AE}" pid="14" name="display_urn:schemas-microsoft-com:office:office#Editor">
    <vt:lpwstr>Matěj Živnůstka</vt:lpwstr>
  </property>
  <property fmtid="{D5CDD505-2E9C-101B-9397-08002B2CF9AE}" pid="15" name="display_urn:schemas-microsoft-com:office:office#Author">
    <vt:lpwstr>Matěj Živnůstka</vt:lpwstr>
  </property>
  <property fmtid="{D5CDD505-2E9C-101B-9397-08002B2CF9AE}" pid="16" name="icb4f9ac48f44410b2cbd4af84ad3f39">
    <vt:lpwstr>Powerpoint prezentace|da5f324d-57e1-41c7-8c51-2cc7af5a894e</vt:lpwstr>
  </property>
  <property fmtid="{D5CDD505-2E9C-101B-9397-08002B2CF9AE}" pid="17" name="Kategorie formuláře">
    <vt:lpwstr>56;#Powerpoint prezentace|da5f324d-57e1-41c7-8c51-2cc7af5a894e</vt:lpwstr>
  </property>
  <property fmtid="{D5CDD505-2E9C-101B-9397-08002B2CF9AE}" pid="18" name="TaxCatchAll">
    <vt:lpwstr>56;#Powerpoint prezentace|da5f324d-57e1-41c7-8c51-2cc7af5a894e</vt:lpwstr>
  </property>
</Properties>
</file>