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90" r:id="rId3"/>
    <p:sldId id="307" r:id="rId4"/>
    <p:sldId id="302" r:id="rId5"/>
    <p:sldId id="275" r:id="rId6"/>
    <p:sldId id="300" r:id="rId7"/>
    <p:sldId id="306" r:id="rId8"/>
    <p:sldId id="303" r:id="rId9"/>
    <p:sldId id="304" r:id="rId10"/>
    <p:sldId id="305" r:id="rId11"/>
    <p:sldId id="272" r:id="rId12"/>
  </p:sldIdLst>
  <p:sldSz cx="9144000" cy="6858000" type="screen4x3"/>
  <p:notesSz cx="7102475" cy="102346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5A"/>
    <a:srgbClr val="0069B4"/>
    <a:srgbClr val="960F7D"/>
    <a:srgbClr val="0096DC"/>
    <a:srgbClr val="FFFFFF"/>
    <a:srgbClr val="000000"/>
    <a:srgbClr val="A50021"/>
    <a:srgbClr val="EB5F0F"/>
    <a:srgbClr val="E10019"/>
    <a:srgbClr val="F0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cs-CZ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cs-CZ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1"/>
            <a:ext cx="568198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cs-CZ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7430C4B0-59AB-4805-9C12-C7CFC82FBEF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5249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C4B0-59AB-4805-9C12-C7CFC82FBEFD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C4B0-59AB-4805-9C12-C7CFC82FBEF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817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C4B0-59AB-4805-9C12-C7CFC82FBEF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817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C4B0-59AB-4805-9C12-C7CFC82FBEF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817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C4B0-59AB-4805-9C12-C7CFC82FBEF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817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C4B0-59AB-4805-9C12-C7CFC82FBEF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81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9" name="Picture 15" descr="tc-logo-ppt-en"/>
          <p:cNvPicPr>
            <a:picLocks noChangeAspect="1" noChangeArrowheads="1"/>
          </p:cNvPicPr>
          <p:nvPr/>
        </p:nvPicPr>
        <p:blipFill>
          <a:blip r:embed="rId2" cstate="print"/>
          <a:srcRect r="8833"/>
          <a:stretch>
            <a:fillRect/>
          </a:stretch>
        </p:blipFill>
        <p:spPr bwMode="auto">
          <a:xfrm>
            <a:off x="0" y="0"/>
            <a:ext cx="2195513" cy="1497013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1844675"/>
            <a:ext cx="7273925" cy="433388"/>
          </a:xfrm>
        </p:spPr>
        <p:txBody>
          <a:bodyPr lIns="0" tIns="0" rIns="0" bIns="0" anchor="t"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2420938"/>
            <a:ext cx="7273925" cy="100806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3357563"/>
            <a:ext cx="72739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415A"/>
                </a:solidFill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268538" y="333375"/>
            <a:ext cx="287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611188" y="6092825"/>
            <a:ext cx="7921625" cy="0"/>
          </a:xfrm>
          <a:prstGeom prst="line">
            <a:avLst/>
          </a:prstGeom>
          <a:noFill/>
          <a:ln w="12700">
            <a:solidFill>
              <a:srgbClr val="00415A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2DB314-D0AC-45A8-B4CC-DC90C108397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15125" y="363538"/>
            <a:ext cx="1817688" cy="551338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58888" y="363538"/>
            <a:ext cx="5303837" cy="551338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B8986C-FEF3-49AF-88F3-C396127F0A0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60365B-1F88-436E-8E67-A9AABC3C1BE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D77C0F-1600-4C87-86FB-4385CDD746D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58888" y="1916113"/>
            <a:ext cx="3560762" cy="3960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72050" y="1916113"/>
            <a:ext cx="3560763" cy="3960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F4D449-5717-49C2-8A0A-8B9D511D9A5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C43833-9F04-4451-B7DC-706DC55A86B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D6BF81-EAC0-4315-B08E-5FE33CED55C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400203-B5C7-4B20-9BBD-E9EA0F59BFD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A87FCB-623E-4D79-A6DD-DD246AA566A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D0337A-2B5B-4BEB-8E34-45F993CF740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916113"/>
            <a:ext cx="72739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9B4"/>
                </a:solidFill>
                <a:latin typeface="+mn-lt"/>
              </a:defRPr>
            </a:lvl1pPr>
          </a:lstStyle>
          <a:p>
            <a:fld id="{64D5FF92-EF88-4048-B7B7-5178D1F04630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11188" y="6092825"/>
            <a:ext cx="7921625" cy="0"/>
          </a:xfrm>
          <a:prstGeom prst="line">
            <a:avLst/>
          </a:prstGeom>
          <a:noFill/>
          <a:ln w="12700">
            <a:solidFill>
              <a:srgbClr val="00415A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pic>
        <p:nvPicPr>
          <p:cNvPr id="1033" name="Picture 9" descr="tc-logo-ppt-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408238" cy="149701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79663" y="363538"/>
            <a:ext cx="60594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69B4"/>
          </a:solidFill>
          <a:latin typeface="Verdana" pitchFamily="34" charset="0"/>
        </a:defRPr>
      </a:lvl9pPr>
    </p:titleStyle>
    <p:bodyStyle>
      <a:lvl1pPr marL="174625" indent="-174625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415A"/>
          </a:solidFill>
          <a:latin typeface="+mn-lt"/>
          <a:ea typeface="+mn-ea"/>
          <a:cs typeface="+mn-cs"/>
        </a:defRPr>
      </a:lvl1pPr>
      <a:lvl2pPr marL="719138" indent="-180975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415A"/>
          </a:solidFill>
          <a:latin typeface="+mn-lt"/>
        </a:defRPr>
      </a:lvl2pPr>
      <a:lvl3pPr marL="1165225" indent="-161925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415A"/>
          </a:solidFill>
          <a:latin typeface="+mn-lt"/>
        </a:defRPr>
      </a:lvl3pPr>
      <a:lvl4pPr marL="1611313" indent="-1793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415A"/>
          </a:solidFill>
          <a:latin typeface="+mn-lt"/>
        </a:defRPr>
      </a:lvl4pPr>
      <a:lvl5pPr marL="2057400" indent="-217488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15A"/>
          </a:solidFill>
          <a:latin typeface="+mn-lt"/>
        </a:defRPr>
      </a:lvl5pPr>
      <a:lvl6pPr marL="2514600" indent="-217488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15A"/>
          </a:solidFill>
          <a:latin typeface="+mn-lt"/>
        </a:defRPr>
      </a:lvl6pPr>
      <a:lvl7pPr marL="2971800" indent="-217488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15A"/>
          </a:solidFill>
          <a:latin typeface="+mn-lt"/>
        </a:defRPr>
      </a:lvl7pPr>
      <a:lvl8pPr marL="3429000" indent="-217488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15A"/>
          </a:solidFill>
          <a:latin typeface="+mn-lt"/>
        </a:defRPr>
      </a:lvl8pPr>
      <a:lvl9pPr marL="3886200" indent="-217488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15A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251520" y="1916832"/>
            <a:ext cx="8568952" cy="720080"/>
          </a:xfrm>
        </p:spPr>
        <p:txBody>
          <a:bodyPr/>
          <a:lstStyle/>
          <a:p>
            <a:pPr algn="ctr"/>
            <a:r>
              <a:rPr lang="en-GB" dirty="0" smtClean="0"/>
              <a:t>Joint Research Centre of the European Commission: Activities and opportunities for collaboration</a:t>
            </a:r>
            <a:endParaRPr lang="en-GB" dirty="0"/>
          </a:p>
        </p:txBody>
      </p:sp>
      <p:sp>
        <p:nvSpPr>
          <p:cNvPr id="2116" name="Rectangle 68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924944"/>
            <a:ext cx="7344816" cy="1584176"/>
          </a:xfrm>
        </p:spPr>
        <p:txBody>
          <a:bodyPr/>
          <a:lstStyle/>
          <a:p>
            <a:pPr algn="ctr"/>
            <a:r>
              <a:rPr lang="en-US" sz="1600" b="1" dirty="0"/>
              <a:t>Czech </a:t>
            </a:r>
            <a:r>
              <a:rPr lang="en-US" sz="1600" b="1" dirty="0" smtClean="0"/>
              <a:t>organizations</a:t>
            </a:r>
            <a:r>
              <a:rPr lang="cs-CZ" sz="1600" b="1" dirty="0" smtClean="0"/>
              <a:t> </a:t>
            </a:r>
            <a:r>
              <a:rPr lang="en-US" sz="1600" b="1" dirty="0" smtClean="0"/>
              <a:t>and </a:t>
            </a:r>
            <a:r>
              <a:rPr lang="en-US" sz="1600" b="1" dirty="0"/>
              <a:t>JRC: </a:t>
            </a:r>
            <a:r>
              <a:rPr lang="en-US" sz="1600" b="1" dirty="0" smtClean="0"/>
              <a:t>sharing </a:t>
            </a:r>
            <a:r>
              <a:rPr lang="en-US" sz="1600" b="1" dirty="0"/>
              <a:t>experiences from </a:t>
            </a:r>
          </a:p>
          <a:p>
            <a:pPr algn="ctr"/>
            <a:r>
              <a:rPr lang="en-US" sz="1600" b="1" dirty="0"/>
              <a:t>previous and ongoing </a:t>
            </a:r>
            <a:r>
              <a:rPr lang="en-US" sz="1600" b="1" dirty="0" smtClean="0"/>
              <a:t>cooperation</a:t>
            </a:r>
            <a:endParaRPr lang="cs-CZ" sz="1600" b="1" dirty="0" smtClean="0"/>
          </a:p>
          <a:p>
            <a:pPr algn="ctr"/>
            <a:endParaRPr lang="cs-CZ" sz="1600" b="1" dirty="0" smtClean="0"/>
          </a:p>
          <a:p>
            <a:pPr algn="ctr"/>
            <a:r>
              <a:rPr lang="en-GB" sz="1600" b="1" dirty="0" smtClean="0"/>
              <a:t>Participation of Czech organizations with JRC in </a:t>
            </a:r>
            <a:r>
              <a:rPr lang="cs-CZ" sz="1600" b="1" dirty="0" smtClean="0"/>
              <a:t>FP7 and </a:t>
            </a:r>
            <a:r>
              <a:rPr lang="en-GB" sz="1600" b="1" dirty="0" smtClean="0"/>
              <a:t>Horizon 2020</a:t>
            </a:r>
            <a:r>
              <a:rPr lang="cs-CZ" sz="1600" b="1" dirty="0" smtClean="0"/>
              <a:t> </a:t>
            </a:r>
            <a:endParaRPr lang="en-GB" sz="1600" b="1" dirty="0"/>
          </a:p>
        </p:txBody>
      </p:sp>
      <p:sp>
        <p:nvSpPr>
          <p:cNvPr id="5" name="Rectangle 68"/>
          <p:cNvSpPr txBox="1">
            <a:spLocks noChangeArrowheads="1"/>
          </p:cNvSpPr>
          <p:nvPr/>
        </p:nvSpPr>
        <p:spPr bwMode="auto">
          <a:xfrm>
            <a:off x="611560" y="5265204"/>
            <a:ext cx="302433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rgbClr val="00415A"/>
                </a:solidFill>
                <a:latin typeface="+mn-lt"/>
                <a:ea typeface="+mn-ea"/>
                <a:cs typeface="+mn-cs"/>
              </a:defRPr>
            </a:lvl1pPr>
            <a:lvl2pPr marL="7191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415A"/>
                </a:solidFill>
                <a:latin typeface="+mn-lt"/>
              </a:defRPr>
            </a:lvl2pPr>
            <a:lvl3pPr marL="1165225" indent="-1619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415A"/>
                </a:solidFill>
                <a:latin typeface="+mn-lt"/>
              </a:defRPr>
            </a:lvl3pPr>
            <a:lvl4pPr marL="1611313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415A"/>
                </a:solidFill>
                <a:latin typeface="+mn-lt"/>
              </a:defRPr>
            </a:lvl4pPr>
            <a:lvl5pPr marL="2057400" indent="-21748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+mn-lt"/>
              </a:defRPr>
            </a:lvl5pPr>
            <a:lvl6pPr marL="2514600" indent="-21748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+mn-lt"/>
              </a:defRPr>
            </a:lvl6pPr>
            <a:lvl7pPr marL="2971800" indent="-21748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+mn-lt"/>
              </a:defRPr>
            </a:lvl7pPr>
            <a:lvl8pPr marL="3429000" indent="-21748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+mn-lt"/>
              </a:defRPr>
            </a:lvl8pPr>
            <a:lvl9pPr marL="3886200" indent="-21748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+mn-lt"/>
              </a:defRPr>
            </a:lvl9pPr>
          </a:lstStyle>
          <a:p>
            <a:pPr algn="just"/>
            <a:r>
              <a:rPr lang="cs-CZ" sz="1400" b="1" kern="0" dirty="0" smtClean="0"/>
              <a:t>Daniel Frank</a:t>
            </a:r>
            <a:r>
              <a:rPr lang="cs-CZ" sz="1400" kern="0" dirty="0" smtClean="0"/>
              <a:t>, frank@tc.cz</a:t>
            </a:r>
          </a:p>
          <a:p>
            <a:pPr algn="just"/>
            <a:endParaRPr lang="en-GB" sz="1400" i="1" kern="0" dirty="0"/>
          </a:p>
        </p:txBody>
      </p:sp>
      <p:sp>
        <p:nvSpPr>
          <p:cNvPr id="2" name="Obdélník 1"/>
          <p:cNvSpPr/>
          <p:nvPr/>
        </p:nvSpPr>
        <p:spPr>
          <a:xfrm>
            <a:off x="539552" y="5625243"/>
            <a:ext cx="1423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kern="0" dirty="0" smtClean="0">
                <a:solidFill>
                  <a:srgbClr val="00415A"/>
                </a:solidFill>
                <a:latin typeface="+mn-lt"/>
              </a:rPr>
              <a:t>June</a:t>
            </a:r>
            <a:r>
              <a:rPr lang="en-GB" sz="1400" kern="0" dirty="0" smtClean="0">
                <a:solidFill>
                  <a:srgbClr val="00415A"/>
                </a:solidFill>
                <a:latin typeface="+mn-lt"/>
              </a:rPr>
              <a:t> </a:t>
            </a:r>
            <a:r>
              <a:rPr lang="cs-CZ" sz="1400" kern="0" dirty="0" smtClean="0">
                <a:solidFill>
                  <a:srgbClr val="00415A"/>
                </a:solidFill>
                <a:latin typeface="+mn-lt"/>
              </a:rPr>
              <a:t>9</a:t>
            </a:r>
            <a:r>
              <a:rPr lang="en-GB" sz="1400" kern="0" dirty="0" smtClean="0">
                <a:solidFill>
                  <a:srgbClr val="00415A"/>
                </a:solidFill>
                <a:latin typeface="+mn-lt"/>
              </a:rPr>
              <a:t>, 2016 </a:t>
            </a:r>
            <a:endParaRPr lang="en-GB" sz="1400" kern="0" dirty="0">
              <a:solidFill>
                <a:srgbClr val="00415A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>
          <a:xfrm>
            <a:off x="2379663" y="363538"/>
            <a:ext cx="6656833" cy="1008062"/>
          </a:xfrm>
        </p:spPr>
        <p:txBody>
          <a:bodyPr/>
          <a:lstStyle/>
          <a:p>
            <a:r>
              <a:rPr lang="en-US" dirty="0"/>
              <a:t>Most </a:t>
            </a:r>
            <a:r>
              <a:rPr lang="en-US" dirty="0" smtClean="0"/>
              <a:t>cooperating institutions</a:t>
            </a:r>
            <a:r>
              <a:rPr lang="cs-CZ" dirty="0" smtClean="0"/>
              <a:t> </a:t>
            </a:r>
            <a:r>
              <a:rPr lang="en-US" dirty="0" smtClean="0"/>
              <a:t>with JRC </a:t>
            </a:r>
            <a:r>
              <a:rPr lang="cs-CZ" dirty="0" smtClean="0"/>
              <a:t>in </a:t>
            </a:r>
            <a:r>
              <a:rPr lang="en-US" dirty="0" smtClean="0"/>
              <a:t>H2020</a:t>
            </a:r>
            <a:endParaRPr lang="en-GB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77" y="1629236"/>
            <a:ext cx="8951706" cy="5033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914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2"/>
          <p:cNvSpPr txBox="1">
            <a:spLocks noChangeArrowheads="1"/>
          </p:cNvSpPr>
          <p:nvPr/>
        </p:nvSpPr>
        <p:spPr bwMode="auto">
          <a:xfrm>
            <a:off x="2267744" y="3059788"/>
            <a:ext cx="504056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rgbClr val="00415A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rgbClr val="00415A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00415A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rgbClr val="00415A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415A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15A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rgbClr val="0069B4"/>
                </a:solidFill>
                <a:latin typeface="+mj-lt"/>
                <a:ea typeface="+mj-ea"/>
                <a:cs typeface="+mj-cs"/>
              </a:rPr>
              <a:t>Thank you for your </a:t>
            </a:r>
            <a:r>
              <a:rPr lang="en-US" sz="2000" b="1" dirty="0" smtClean="0">
                <a:solidFill>
                  <a:srgbClr val="0069B4"/>
                </a:solidFill>
                <a:latin typeface="+mj-lt"/>
                <a:ea typeface="+mj-ea"/>
                <a:cs typeface="+mj-cs"/>
              </a:rPr>
              <a:t>attention</a:t>
            </a:r>
            <a:r>
              <a:rPr lang="cs-CZ" sz="2000" b="1" dirty="0" smtClean="0">
                <a:solidFill>
                  <a:srgbClr val="0069B4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sz="2000" b="1" dirty="0" smtClean="0">
                <a:solidFill>
                  <a:srgbClr val="0069B4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</a:t>
            </a:r>
            <a:endParaRPr lang="cs-CZ" altLang="cs-CZ" sz="2000" b="1" dirty="0">
              <a:solidFill>
                <a:srgbClr val="0069B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40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data sources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556792"/>
            <a:ext cx="7231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61" y="2636912"/>
            <a:ext cx="11525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1" y="3158216"/>
            <a:ext cx="8840796" cy="77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6" y="4245738"/>
            <a:ext cx="8908194" cy="1650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75425" y="6428277"/>
            <a:ext cx="85065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 smtClean="0">
                <a:solidFill>
                  <a:srgbClr val="00415A"/>
                </a:solidFill>
                <a:latin typeface="+mn-lt"/>
              </a:rPr>
              <a:t>The information contained in this presentation is correct at the time of compilation but may be subject to change.</a:t>
            </a:r>
            <a:endParaRPr lang="en-GB" sz="1100" i="1" dirty="0">
              <a:solidFill>
                <a:srgbClr val="00415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JRC in FPs – indirect actions</a:t>
            </a:r>
            <a:endParaRPr lang="en-GB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54462" y="191683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FP: </a:t>
            </a:r>
            <a:r>
              <a:rPr lang="en-US" b="1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Indirect </a:t>
            </a:r>
            <a:r>
              <a:rPr lang="en-US" b="1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Actions </a:t>
            </a:r>
            <a:r>
              <a:rPr lang="en-US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JRC is allowed to participate in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FP7</a:t>
            </a:r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H2020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networks </a:t>
            </a:r>
            <a:r>
              <a:rPr lang="en-US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same conditions as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organizations </a:t>
            </a:r>
            <a:r>
              <a:rPr lang="en-US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member</a:t>
            </a:r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states</a:t>
            </a:r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US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JRC institutes can also take part in the normal Horizon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(FP7)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open</a:t>
            </a:r>
            <a:r>
              <a:rPr lang="cs-CZ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calls</a:t>
            </a:r>
            <a:r>
              <a:rPr lang="en-US" dirty="0">
                <a:solidFill>
                  <a:srgbClr val="00415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s-CZ" dirty="0">
              <a:solidFill>
                <a:srgbClr val="00415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91754" y="3501008"/>
            <a:ext cx="8506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9B4"/>
                </a:solidFill>
                <a:latin typeface="+mn-lt"/>
              </a:rPr>
              <a:t>Undertaking paid contract work can create situations with a perceived or real conflict of </a:t>
            </a:r>
            <a:r>
              <a:rPr lang="en-US" dirty="0" smtClean="0">
                <a:solidFill>
                  <a:srgbClr val="0069B4"/>
                </a:solidFill>
                <a:latin typeface="+mn-lt"/>
              </a:rPr>
              <a:t>interest</a:t>
            </a:r>
            <a:r>
              <a:rPr lang="cs-CZ" dirty="0" smtClean="0">
                <a:solidFill>
                  <a:srgbClr val="0069B4"/>
                </a:solidFill>
                <a:latin typeface="+mn-lt"/>
              </a:rPr>
              <a:t> (COI)</a:t>
            </a:r>
            <a:r>
              <a:rPr lang="en-US" dirty="0" smtClean="0">
                <a:solidFill>
                  <a:srgbClr val="0069B4"/>
                </a:solidFill>
                <a:latin typeface="+mn-lt"/>
              </a:rPr>
              <a:t> </a:t>
            </a:r>
            <a:r>
              <a:rPr lang="en-US" dirty="0">
                <a:solidFill>
                  <a:srgbClr val="0069B4"/>
                </a:solidFill>
                <a:latin typeface="+mn-lt"/>
              </a:rPr>
              <a:t>for the JRC. </a:t>
            </a:r>
            <a:endParaRPr lang="cs-CZ" dirty="0">
              <a:solidFill>
                <a:srgbClr val="0069B4"/>
              </a:solidFill>
              <a:latin typeface="+mn-lt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39552" y="4509120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415A"/>
                </a:solidFill>
                <a:latin typeface="+mn-lt"/>
              </a:rPr>
              <a:t>FP7 projects: </a:t>
            </a:r>
            <a:r>
              <a:rPr lang="en-GB" sz="1600" b="1" dirty="0" smtClean="0">
                <a:solidFill>
                  <a:srgbClr val="00415A"/>
                </a:solidFill>
                <a:latin typeface="+mn-lt"/>
              </a:rPr>
              <a:t>363 </a:t>
            </a:r>
            <a:r>
              <a:rPr lang="en-GB" sz="1600" dirty="0" smtClean="0">
                <a:solidFill>
                  <a:srgbClr val="00415A"/>
                </a:solidFill>
                <a:latin typeface="+mn-lt"/>
              </a:rPr>
              <a:t>(TOP 25)</a:t>
            </a:r>
            <a:endParaRPr lang="en-GB" sz="1600" dirty="0">
              <a:solidFill>
                <a:srgbClr val="00415A"/>
              </a:solidFill>
              <a:latin typeface="+mn-lt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9552" y="5229200"/>
            <a:ext cx="4903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415A"/>
                </a:solidFill>
                <a:latin typeface="+mn-lt"/>
              </a:rPr>
              <a:t>H2020</a:t>
            </a:r>
            <a:r>
              <a:rPr lang="en-GB" sz="1600" dirty="0" smtClean="0">
                <a:solidFill>
                  <a:srgbClr val="00415A"/>
                </a:solidFill>
                <a:latin typeface="+mn-lt"/>
              </a:rPr>
              <a:t> projects: </a:t>
            </a:r>
            <a:r>
              <a:rPr lang="cs-CZ" sz="1600" b="1" dirty="0" smtClean="0">
                <a:solidFill>
                  <a:srgbClr val="00415A"/>
                </a:solidFill>
                <a:latin typeface="+mn-lt"/>
              </a:rPr>
              <a:t>49</a:t>
            </a:r>
            <a:r>
              <a:rPr lang="en-GB" sz="1600" b="1" dirty="0" smtClean="0">
                <a:solidFill>
                  <a:srgbClr val="00415A"/>
                </a:solidFill>
                <a:latin typeface="+mn-lt"/>
              </a:rPr>
              <a:t> </a:t>
            </a:r>
            <a:r>
              <a:rPr lang="en-GB" sz="1600" dirty="0" smtClean="0">
                <a:solidFill>
                  <a:srgbClr val="00415A"/>
                </a:solidFill>
                <a:latin typeface="+mn-lt"/>
              </a:rPr>
              <a:t>(TOP </a:t>
            </a:r>
            <a:r>
              <a:rPr lang="cs-CZ" sz="1600" dirty="0" smtClean="0">
                <a:solidFill>
                  <a:srgbClr val="00415A"/>
                </a:solidFill>
                <a:latin typeface="+mn-lt"/>
              </a:rPr>
              <a:t>100</a:t>
            </a:r>
            <a:r>
              <a:rPr lang="en-GB" sz="1600" dirty="0" smtClean="0">
                <a:solidFill>
                  <a:srgbClr val="00415A"/>
                </a:solidFill>
                <a:latin typeface="+mn-lt"/>
              </a:rPr>
              <a:t>)</a:t>
            </a:r>
            <a:endParaRPr lang="en-GB" sz="1600" dirty="0">
              <a:solidFill>
                <a:srgbClr val="00415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457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 and its collaboration with JRC</a:t>
            </a:r>
            <a:endParaRPr lang="en-GB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334091" y="1556792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415A"/>
                </a:solidFill>
                <a:latin typeface="+mn-lt"/>
              </a:rPr>
              <a:t>The JRC collaborates with its Czech partners </a:t>
            </a:r>
            <a:r>
              <a:rPr lang="en-US" b="1" dirty="0" smtClean="0">
                <a:solidFill>
                  <a:srgbClr val="00415A"/>
                </a:solidFill>
                <a:latin typeface="+mn-lt"/>
              </a:rPr>
              <a:t>on</a:t>
            </a:r>
            <a:r>
              <a:rPr lang="cs-CZ" dirty="0" smtClean="0">
                <a:solidFill>
                  <a:srgbClr val="00415A"/>
                </a:solidFill>
                <a:latin typeface="+mn-lt"/>
              </a:rPr>
              <a:t>:</a:t>
            </a:r>
          </a:p>
          <a:p>
            <a:endParaRPr lang="cs-CZ" dirty="0" smtClean="0">
              <a:solidFill>
                <a:srgbClr val="00415A"/>
              </a:solidFill>
              <a:latin typeface="+mn-lt"/>
            </a:endParaRPr>
          </a:p>
          <a:p>
            <a:endParaRPr lang="cs-CZ" dirty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 smtClean="0">
                <a:solidFill>
                  <a:srgbClr val="00415A"/>
                </a:solidFill>
                <a:latin typeface="+mn-lt"/>
              </a:rPr>
              <a:t>Framework Programme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u="sng" dirty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u="sng" dirty="0" smtClean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rgbClr val="00415A"/>
              </a:solidFill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415A"/>
                </a:solidFill>
                <a:latin typeface="+mn-lt"/>
              </a:rPr>
              <a:t>Scientific networks</a:t>
            </a:r>
            <a:r>
              <a:rPr lang="cs-CZ" b="1" dirty="0" smtClean="0">
                <a:solidFill>
                  <a:srgbClr val="00415A"/>
                </a:solidFill>
                <a:latin typeface="+mn-lt"/>
              </a:rPr>
              <a:t> </a:t>
            </a:r>
            <a:r>
              <a:rPr lang="cs-CZ" dirty="0" smtClean="0">
                <a:solidFill>
                  <a:srgbClr val="00415A"/>
                </a:solidFill>
                <a:latin typeface="+mn-lt"/>
              </a:rPr>
              <a:t>(</a:t>
            </a:r>
            <a:r>
              <a:rPr lang="en-GB" i="1" dirty="0" smtClean="0">
                <a:solidFill>
                  <a:srgbClr val="0069B4"/>
                </a:solidFill>
                <a:latin typeface="+mn-lt"/>
              </a:rPr>
              <a:t>e.g. European Research Network for Sustainable Development of Multifunctional Landscape, European Network of Freshwater Research Organisations (</a:t>
            </a:r>
            <a:r>
              <a:rPr lang="en-GB" i="1" dirty="0" err="1" smtClean="0">
                <a:solidFill>
                  <a:srgbClr val="0069B4"/>
                </a:solidFill>
                <a:latin typeface="+mn-lt"/>
              </a:rPr>
              <a:t>EurAqua</a:t>
            </a:r>
            <a:r>
              <a:rPr lang="en-US" i="1" dirty="0" smtClean="0">
                <a:solidFill>
                  <a:srgbClr val="0069B4"/>
                </a:solidFill>
                <a:latin typeface="+mn-lt"/>
              </a:rPr>
              <a:t>)</a:t>
            </a:r>
            <a:r>
              <a:rPr lang="cs-CZ" i="1" dirty="0" smtClean="0">
                <a:solidFill>
                  <a:srgbClr val="00415A"/>
                </a:solidFill>
                <a:latin typeface="+mn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415A"/>
              </a:solidFill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415A"/>
                </a:solidFill>
                <a:latin typeface="+mn-lt"/>
              </a:rPr>
              <a:t>Collaboration agreements</a:t>
            </a:r>
            <a:r>
              <a:rPr lang="cs-CZ" b="1" dirty="0">
                <a:solidFill>
                  <a:srgbClr val="00415A"/>
                </a:solidFill>
                <a:latin typeface="+mn-lt"/>
              </a:rPr>
              <a:t> </a:t>
            </a:r>
            <a:r>
              <a:rPr lang="cs-CZ" dirty="0" smtClean="0">
                <a:solidFill>
                  <a:srgbClr val="00415A"/>
                </a:solidFill>
                <a:latin typeface="+mn-lt"/>
              </a:rPr>
              <a:t>(</a:t>
            </a:r>
            <a:r>
              <a:rPr lang="en-GB" dirty="0" smtClean="0">
                <a:solidFill>
                  <a:srgbClr val="960F7D"/>
                </a:solidFill>
                <a:latin typeface="+mn-lt"/>
              </a:rPr>
              <a:t>e.g.</a:t>
            </a:r>
            <a:r>
              <a:rPr lang="cs-CZ" dirty="0" smtClean="0">
                <a:solidFill>
                  <a:srgbClr val="960F7D"/>
                </a:solidFill>
                <a:latin typeface="+mn-lt"/>
              </a:rPr>
              <a:t> </a:t>
            </a:r>
            <a:r>
              <a:rPr lang="en-GB" i="1" dirty="0" smtClean="0">
                <a:solidFill>
                  <a:srgbClr val="960F7D"/>
                </a:solidFill>
                <a:latin typeface="+mn-lt"/>
              </a:rPr>
              <a:t>Collaboration agreement on nuclear emergency information, Education and training in Metrology in Chemistry (</a:t>
            </a:r>
            <a:r>
              <a:rPr lang="en-GB" i="1" dirty="0" err="1" smtClean="0">
                <a:solidFill>
                  <a:srgbClr val="960F7D"/>
                </a:solidFill>
                <a:latin typeface="+mn-lt"/>
              </a:rPr>
              <a:t>TrainMiC</a:t>
            </a:r>
            <a:r>
              <a:rPr lang="en-GB" i="1" dirty="0" smtClean="0">
                <a:solidFill>
                  <a:srgbClr val="960F7D"/>
                </a:solidFill>
                <a:latin typeface="+mn-lt"/>
              </a:rPr>
              <a:t>)</a:t>
            </a:r>
            <a:r>
              <a:rPr lang="en-GB" i="1" dirty="0" smtClean="0">
                <a:solidFill>
                  <a:srgbClr val="00415A"/>
                </a:solidFill>
                <a:latin typeface="+mn-lt"/>
              </a:rPr>
              <a:t>)</a:t>
            </a:r>
            <a:endParaRPr lang="en-GB" i="1" dirty="0">
              <a:solidFill>
                <a:srgbClr val="0041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25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>
          <a:xfrm>
            <a:off x="2379663" y="363538"/>
            <a:ext cx="6475474" cy="1008062"/>
          </a:xfrm>
        </p:spPr>
        <p:txBody>
          <a:bodyPr/>
          <a:lstStyle/>
          <a:p>
            <a:r>
              <a:rPr lang="en-GB" dirty="0" smtClean="0"/>
              <a:t>Czech collaboration with JRC in FP7 and H2020 (EURATOM included), Czech participation in FPs - signed grant</a:t>
            </a:r>
            <a:r>
              <a:rPr lang="cs-CZ" dirty="0" smtClean="0"/>
              <a:t>s</a:t>
            </a:r>
            <a:endParaRPr lang="en-GB" b="0" dirty="0"/>
          </a:p>
        </p:txBody>
      </p:sp>
      <p:grpSp>
        <p:nvGrpSpPr>
          <p:cNvPr id="17" name="Skupina 16"/>
          <p:cNvGrpSpPr/>
          <p:nvPr/>
        </p:nvGrpSpPr>
        <p:grpSpPr>
          <a:xfrm>
            <a:off x="4680000" y="1700808"/>
            <a:ext cx="4175136" cy="3312051"/>
            <a:chOff x="4680000" y="1988840"/>
            <a:chExt cx="4175136" cy="3312051"/>
          </a:xfrm>
        </p:grpSpPr>
        <p:sp>
          <p:nvSpPr>
            <p:cNvPr id="6" name="Rectangle 19"/>
            <p:cNvSpPr>
              <a:spLocks noChangeArrowheads="1"/>
            </p:cNvSpPr>
            <p:nvPr/>
          </p:nvSpPr>
          <p:spPr bwMode="gray">
            <a:xfrm>
              <a:off x="4680011" y="1988840"/>
              <a:ext cx="4175125" cy="2740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1C2C3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8000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0" hangingPunct="0">
                <a:defRPr/>
              </a:pPr>
              <a:r>
                <a:rPr lang="cs-CZ" altLang="cs-CZ" b="1" noProof="1" smtClean="0">
                  <a:solidFill>
                    <a:srgbClr val="00415A"/>
                  </a:solidFill>
                  <a:latin typeface="+mj-lt"/>
                  <a:cs typeface="Arial" pitchFamily="34" charset="0"/>
                </a:rPr>
                <a:t>H2020: </a:t>
              </a:r>
              <a:r>
                <a:rPr lang="cs-CZ" altLang="cs-CZ" b="1" noProof="1" smtClean="0">
                  <a:solidFill>
                    <a:srgbClr val="C00000"/>
                  </a:solidFill>
                  <a:latin typeface="+mj-lt"/>
                  <a:cs typeface="Arial" pitchFamily="34" charset="0"/>
                </a:rPr>
                <a:t>JRC</a:t>
              </a:r>
              <a:r>
                <a:rPr lang="cs-CZ" altLang="cs-CZ" b="1" noProof="1" smtClean="0">
                  <a:solidFill>
                    <a:srgbClr val="00415A"/>
                  </a:solidFill>
                  <a:latin typeface="+mj-lt"/>
                  <a:cs typeface="Arial" pitchFamily="34" charset="0"/>
                </a:rPr>
                <a:t> – Czech Republic</a:t>
              </a:r>
            </a:p>
          </p:txBody>
        </p:sp>
        <p:grpSp>
          <p:nvGrpSpPr>
            <p:cNvPr id="4" name="Skupina 3"/>
            <p:cNvGrpSpPr/>
            <p:nvPr/>
          </p:nvGrpSpPr>
          <p:grpSpPr>
            <a:xfrm>
              <a:off x="4680000" y="2229043"/>
              <a:ext cx="4175136" cy="3071848"/>
              <a:chOff x="4680000" y="2229043"/>
              <a:chExt cx="4175136" cy="3071848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gray">
              <a:xfrm>
                <a:off x="4680011" y="2229043"/>
                <a:ext cx="4175125" cy="119995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5400000" scaled="1"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lIns="180000" tIns="108000" rIns="144000" bIns="72000"/>
              <a:lstStyle>
                <a:lvl1pPr marL="190500" indent="-1905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r>
                  <a:rPr lang="cs-CZ" altLang="cs-CZ" sz="1600" noProof="1">
                    <a:solidFill>
                      <a:srgbClr val="009BDC"/>
                    </a:solidFill>
                    <a:latin typeface="+mn-lt"/>
                    <a:cs typeface="Arial" pitchFamily="34" charset="0"/>
                  </a:rPr>
                  <a:t>Number of </a:t>
                </a:r>
                <a:r>
                  <a:rPr lang="cs-CZ" altLang="cs-CZ" sz="1600" noProof="1" smtClean="0">
                    <a:solidFill>
                      <a:srgbClr val="009BDC"/>
                    </a:solidFill>
                    <a:latin typeface="+mn-lt"/>
                    <a:cs typeface="Arial" pitchFamily="34" charset="0"/>
                  </a:rPr>
                  <a:t>Czech institutions: </a:t>
                </a:r>
                <a:r>
                  <a:rPr lang="cs-CZ" altLang="cs-CZ" sz="1600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11 </a:t>
                </a:r>
              </a:p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r>
                  <a:rPr lang="cs-CZ" altLang="cs-CZ" sz="1600" noProof="1" smtClean="0">
                    <a:solidFill>
                      <a:srgbClr val="009BDC"/>
                    </a:solidFill>
                    <a:latin typeface="+mj-lt"/>
                    <a:cs typeface="Arial" pitchFamily="34" charset="0"/>
                  </a:rPr>
                  <a:t>Projects with JRC: </a:t>
                </a:r>
                <a:r>
                  <a:rPr lang="cs-CZ" altLang="cs-CZ" sz="1600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14</a:t>
                </a:r>
                <a:endParaRPr lang="cs-CZ" altLang="cs-CZ" sz="1400" noProof="1">
                  <a:solidFill>
                    <a:srgbClr val="00415A"/>
                  </a:solidFill>
                  <a:latin typeface="+mj-lt"/>
                  <a:cs typeface="Arial" pitchFamily="34" charset="0"/>
                </a:endParaRPr>
              </a:p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r>
                  <a:rPr lang="cs-CZ" altLang="cs-CZ" sz="1600" noProof="1" smtClean="0">
                    <a:solidFill>
                      <a:srgbClr val="009BDC"/>
                    </a:solidFill>
                    <a:latin typeface="+mj-lt"/>
                    <a:cs typeface="Arial" pitchFamily="34" charset="0"/>
                  </a:rPr>
                  <a:t>Czech teams with JRC: </a:t>
                </a:r>
                <a:r>
                  <a:rPr lang="cs-CZ" altLang="cs-CZ" sz="1600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17</a:t>
                </a:r>
                <a:endParaRPr lang="cs-CZ" altLang="cs-CZ" sz="1600" noProof="1" smtClean="0">
                  <a:cs typeface="Arial" pitchFamily="34" charset="0"/>
                </a:endParaRPr>
              </a:p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endParaRPr lang="cs-CZ" altLang="cs-CZ" sz="1600" noProof="1" smtClean="0">
                  <a:cs typeface="Arial" pitchFamily="34" charset="0"/>
                </a:endParaRPr>
              </a:p>
            </p:txBody>
          </p:sp>
          <p:sp>
            <p:nvSpPr>
              <p:cNvPr id="15" name="Rectangle 19"/>
              <p:cNvSpPr>
                <a:spLocks noChangeArrowheads="1"/>
              </p:cNvSpPr>
              <p:nvPr/>
            </p:nvSpPr>
            <p:spPr bwMode="gray">
              <a:xfrm>
                <a:off x="4680000" y="3858614"/>
                <a:ext cx="4175125" cy="27406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1C2C3"/>
                  </a:gs>
                </a:gsLst>
                <a:lin ang="5400000" scaled="1"/>
              </a:gradFill>
              <a:ln w="12700" algn="ctr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lIns="18000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0" hangingPunct="0">
                  <a:defRPr/>
                </a:pPr>
                <a:r>
                  <a:rPr lang="cs-CZ" altLang="cs-CZ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H2020: Czech Republic</a:t>
                </a:r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gray">
              <a:xfrm>
                <a:off x="4680000" y="4148551"/>
                <a:ext cx="4175125" cy="115234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5400000" scaled="1"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lIns="180000" tIns="108000" rIns="144000" bIns="72000"/>
              <a:lstStyle>
                <a:lvl1pPr marL="190500" indent="-1905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r>
                  <a:rPr lang="cs-CZ" altLang="cs-CZ" sz="1600" noProof="1">
                    <a:solidFill>
                      <a:srgbClr val="009BDC"/>
                    </a:solidFill>
                    <a:latin typeface="+mn-lt"/>
                    <a:cs typeface="Arial" pitchFamily="34" charset="0"/>
                  </a:rPr>
                  <a:t>Number of </a:t>
                </a:r>
                <a:r>
                  <a:rPr lang="cs-CZ" altLang="cs-CZ" sz="1600" noProof="1" smtClean="0">
                    <a:solidFill>
                      <a:srgbClr val="009BDC"/>
                    </a:solidFill>
                    <a:latin typeface="+mn-lt"/>
                    <a:cs typeface="Arial" pitchFamily="34" charset="0"/>
                  </a:rPr>
                  <a:t>Czech institutions: </a:t>
                </a:r>
                <a:r>
                  <a:rPr lang="cs-CZ" altLang="cs-CZ" sz="1600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157 </a:t>
                </a:r>
              </a:p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r>
                  <a:rPr lang="cs-CZ" altLang="cs-CZ" sz="1600" noProof="1" smtClean="0">
                    <a:solidFill>
                      <a:srgbClr val="009BDC"/>
                    </a:solidFill>
                    <a:latin typeface="+mj-lt"/>
                    <a:cs typeface="Arial" pitchFamily="34" charset="0"/>
                  </a:rPr>
                  <a:t>Projects : </a:t>
                </a:r>
                <a:r>
                  <a:rPr lang="cs-CZ" altLang="cs-CZ" sz="1600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300</a:t>
                </a:r>
                <a:endParaRPr lang="cs-CZ" altLang="cs-CZ" sz="1400" noProof="1">
                  <a:solidFill>
                    <a:srgbClr val="00415A"/>
                  </a:solidFill>
                  <a:latin typeface="+mj-lt"/>
                  <a:cs typeface="Arial" pitchFamily="34" charset="0"/>
                </a:endParaRPr>
              </a:p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r>
                  <a:rPr lang="cs-CZ" altLang="cs-CZ" sz="1600" noProof="1" smtClean="0">
                    <a:solidFill>
                      <a:srgbClr val="009BDC"/>
                    </a:solidFill>
                    <a:latin typeface="+mj-lt"/>
                    <a:cs typeface="Arial" pitchFamily="34" charset="0"/>
                  </a:rPr>
                  <a:t>Czech teams: </a:t>
                </a:r>
                <a:r>
                  <a:rPr lang="cs-CZ" altLang="cs-CZ" sz="1600" b="1" noProof="1" smtClean="0">
                    <a:solidFill>
                      <a:srgbClr val="00415A"/>
                    </a:solidFill>
                    <a:latin typeface="+mj-lt"/>
                    <a:cs typeface="Arial" pitchFamily="34" charset="0"/>
                  </a:rPr>
                  <a:t>361</a:t>
                </a:r>
                <a:endParaRPr lang="cs-CZ" altLang="cs-CZ" sz="1600" noProof="1" smtClean="0">
                  <a:cs typeface="Arial" pitchFamily="34" charset="0"/>
                </a:endParaRPr>
              </a:p>
              <a:p>
                <a:pPr>
                  <a:lnSpc>
                    <a:spcPct val="95000"/>
                  </a:lnSpc>
                  <a:spcAft>
                    <a:spcPct val="40000"/>
                  </a:spcAft>
                  <a:buClr>
                    <a:srgbClr val="292929"/>
                  </a:buClr>
                  <a:buFont typeface="Wingdings" pitchFamily="2" charset="2"/>
                  <a:buChar char="§"/>
                  <a:defRPr/>
                </a:pPr>
                <a:endParaRPr lang="cs-CZ" altLang="cs-CZ" sz="1600" noProof="1" smtClean="0">
                  <a:cs typeface="Arial" pitchFamily="34" charset="0"/>
                </a:endParaRPr>
              </a:p>
            </p:txBody>
          </p:sp>
        </p:grpSp>
      </p:grp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311874" y="1700808"/>
            <a:ext cx="4175125" cy="3311883"/>
            <a:chOff x="2925" y="980"/>
            <a:chExt cx="2630" cy="2732"/>
          </a:xfrm>
        </p:grpSpPr>
        <p:sp>
          <p:nvSpPr>
            <p:cNvPr id="9" name="Rectangle 19"/>
            <p:cNvSpPr>
              <a:spLocks noChangeArrowheads="1"/>
            </p:cNvSpPr>
            <p:nvPr/>
          </p:nvSpPr>
          <p:spPr bwMode="gray">
            <a:xfrm>
              <a:off x="2925" y="980"/>
              <a:ext cx="2630" cy="227"/>
            </a:xfrm>
            <a:prstGeom prst="rect">
              <a:avLst/>
            </a:prstGeom>
            <a:gradFill rotWithShape="1">
              <a:gsLst>
                <a:gs pos="0">
                  <a:srgbClr val="C6C7C8"/>
                </a:gs>
                <a:gs pos="100000">
                  <a:srgbClr val="5C5C5D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80000" tIns="0" rIns="0" bIns="0" anchor="ctr"/>
            <a:lstStyle>
              <a:lvl1pPr defTabSz="801688" eaLnBrk="0" hangingPunct="0">
                <a:spcBef>
                  <a:spcPct val="20000"/>
                </a:spcBef>
                <a:buChar char="•"/>
                <a:defRPr>
                  <a:solidFill>
                    <a:srgbClr val="00415A"/>
                  </a:solidFill>
                  <a:latin typeface="Verdana" pitchFamily="34" charset="0"/>
                </a:defRPr>
              </a:lvl1pPr>
              <a:lvl2pPr marL="742950" indent="-285750" defTabSz="801688" eaLnBrk="0" hangingPunct="0">
                <a:spcBef>
                  <a:spcPct val="20000"/>
                </a:spcBef>
                <a:buChar char="–"/>
                <a:defRPr sz="1600">
                  <a:solidFill>
                    <a:srgbClr val="00415A"/>
                  </a:solidFill>
                  <a:latin typeface="Verdana" pitchFamily="34" charset="0"/>
                </a:defRPr>
              </a:lvl2pPr>
              <a:lvl3pPr marL="1143000" indent="-228600" defTabSz="801688" eaLnBrk="0" hangingPunct="0">
                <a:spcBef>
                  <a:spcPct val="20000"/>
                </a:spcBef>
                <a:buChar char="•"/>
                <a:defRPr sz="1600">
                  <a:solidFill>
                    <a:srgbClr val="00415A"/>
                  </a:solidFill>
                  <a:latin typeface="Verdana" pitchFamily="34" charset="0"/>
                </a:defRPr>
              </a:lvl3pPr>
              <a:lvl4pPr marL="1600200" indent="-228600" defTabSz="801688" eaLnBrk="0" hangingPunct="0">
                <a:spcBef>
                  <a:spcPct val="20000"/>
                </a:spcBef>
                <a:buChar char="–"/>
                <a:defRPr sz="1600">
                  <a:solidFill>
                    <a:srgbClr val="00415A"/>
                  </a:solidFill>
                  <a:latin typeface="Verdana" pitchFamily="34" charset="0"/>
                </a:defRPr>
              </a:lvl4pPr>
              <a:lvl5pPr marL="2057400" indent="-228600" defTabSz="801688" eaLnBrk="0" hangingPunct="0">
                <a:spcBef>
                  <a:spcPct val="20000"/>
                </a:spcBef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5pPr>
              <a:lvl6pPr marL="25146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6pPr>
              <a:lvl7pPr marL="29718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7pPr>
              <a:lvl8pPr marL="34290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8pPr>
              <a:lvl9pPr marL="38862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cs-CZ" altLang="cs-CZ" b="1" noProof="1" smtClean="0">
                  <a:latin typeface="Arial" charset="0"/>
                  <a:cs typeface="Arial" charset="0"/>
                </a:rPr>
                <a:t>FP7: </a:t>
              </a:r>
              <a:r>
                <a:rPr lang="cs-CZ" altLang="cs-CZ" b="1" noProof="1" smtClean="0">
                  <a:solidFill>
                    <a:srgbClr val="C00000"/>
                  </a:solidFill>
                  <a:latin typeface="Arial" charset="0"/>
                  <a:cs typeface="Arial" charset="0"/>
                </a:rPr>
                <a:t>JRC</a:t>
              </a:r>
              <a:r>
                <a:rPr lang="cs-CZ" altLang="cs-CZ" b="1" noProof="1" smtClean="0">
                  <a:latin typeface="Arial" charset="0"/>
                  <a:cs typeface="Arial" charset="0"/>
                </a:rPr>
                <a:t> - Czech Republic</a:t>
              </a:r>
              <a:endParaRPr lang="cs-CZ" altLang="cs-CZ" b="1" noProof="1">
                <a:latin typeface="Arial" charset="0"/>
                <a:cs typeface="Arial" charset="0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gray">
            <a:xfrm>
              <a:off x="2925" y="1207"/>
              <a:ext cx="2630" cy="96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80000" tIns="108000" rIns="144000" bIns="72000"/>
            <a:lstStyle>
              <a:lvl1pPr marL="190500" indent="-1905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  <a:defRPr/>
              </a:pPr>
              <a:r>
                <a:rPr lang="cs-CZ" altLang="cs-CZ" sz="1600" noProof="1" smtClean="0">
                  <a:solidFill>
                    <a:srgbClr val="009BDC"/>
                  </a:solidFill>
                  <a:latin typeface="+mn-lt"/>
                  <a:cs typeface="Arial" pitchFamily="34" charset="0"/>
                </a:rPr>
                <a:t>Number of Czech institutions: </a:t>
              </a:r>
              <a:r>
                <a:rPr lang="cs-CZ" altLang="cs-CZ" sz="1600" b="1" noProof="1" smtClean="0">
                  <a:solidFill>
                    <a:srgbClr val="00415A"/>
                  </a:solidFill>
                  <a:latin typeface="+mj-lt"/>
                  <a:cs typeface="Arial" pitchFamily="34" charset="0"/>
                </a:rPr>
                <a:t>33</a:t>
              </a:r>
              <a:endParaRPr lang="cs-CZ" altLang="cs-CZ" sz="1600" b="1" noProof="1">
                <a:solidFill>
                  <a:srgbClr val="00415A"/>
                </a:solidFill>
                <a:latin typeface="+mj-lt"/>
                <a:cs typeface="Arial" pitchFamily="34" charset="0"/>
              </a:endParaRPr>
            </a:p>
            <a:p>
              <a:pPr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  <a:defRPr/>
              </a:pPr>
              <a:r>
                <a:rPr lang="cs-CZ" altLang="cs-CZ" sz="1600" noProof="1" smtClean="0">
                  <a:solidFill>
                    <a:srgbClr val="009BDC"/>
                  </a:solidFill>
                  <a:latin typeface="+mn-lt"/>
                  <a:cs typeface="Arial" pitchFamily="34" charset="0"/>
                </a:rPr>
                <a:t>Projects with JRC: </a:t>
              </a:r>
              <a:r>
                <a:rPr lang="cs-CZ" altLang="cs-CZ" sz="1600" b="1" noProof="1" smtClean="0">
                  <a:solidFill>
                    <a:srgbClr val="00415A"/>
                  </a:solidFill>
                  <a:latin typeface="+mn-lt"/>
                  <a:cs typeface="Arial" pitchFamily="34" charset="0"/>
                </a:rPr>
                <a:t>74</a:t>
              </a:r>
            </a:p>
            <a:p>
              <a:pPr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  <a:defRPr/>
              </a:pPr>
              <a:r>
                <a:rPr lang="cs-CZ" altLang="cs-CZ" sz="1600" noProof="1" smtClean="0">
                  <a:solidFill>
                    <a:srgbClr val="009BDC"/>
                  </a:solidFill>
                  <a:latin typeface="+mn-lt"/>
                  <a:cs typeface="Arial" pitchFamily="34" charset="0"/>
                </a:rPr>
                <a:t>Czech teams with JRC: </a:t>
              </a:r>
              <a:r>
                <a:rPr lang="cs-CZ" altLang="cs-CZ" sz="1600" b="1" noProof="1" smtClean="0">
                  <a:solidFill>
                    <a:srgbClr val="00415A"/>
                  </a:solidFill>
                  <a:latin typeface="+mn-lt"/>
                  <a:cs typeface="Arial" pitchFamily="34" charset="0"/>
                </a:rPr>
                <a:t>88</a:t>
              </a: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gray">
            <a:xfrm>
              <a:off x="2925" y="2524"/>
              <a:ext cx="2630" cy="227"/>
            </a:xfrm>
            <a:prstGeom prst="rect">
              <a:avLst/>
            </a:prstGeom>
            <a:gradFill rotWithShape="1">
              <a:gsLst>
                <a:gs pos="0">
                  <a:srgbClr val="C6C7C8"/>
                </a:gs>
                <a:gs pos="100000">
                  <a:srgbClr val="5C5C5D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80000" tIns="0" rIns="0" bIns="0" anchor="ctr"/>
            <a:lstStyle>
              <a:lvl1pPr defTabSz="801688" eaLnBrk="0" hangingPunct="0">
                <a:spcBef>
                  <a:spcPct val="20000"/>
                </a:spcBef>
                <a:buChar char="•"/>
                <a:defRPr>
                  <a:solidFill>
                    <a:srgbClr val="00415A"/>
                  </a:solidFill>
                  <a:latin typeface="Verdana" pitchFamily="34" charset="0"/>
                </a:defRPr>
              </a:lvl1pPr>
              <a:lvl2pPr marL="742950" indent="-285750" defTabSz="801688" eaLnBrk="0" hangingPunct="0">
                <a:spcBef>
                  <a:spcPct val="20000"/>
                </a:spcBef>
                <a:buChar char="–"/>
                <a:defRPr sz="1600">
                  <a:solidFill>
                    <a:srgbClr val="00415A"/>
                  </a:solidFill>
                  <a:latin typeface="Verdana" pitchFamily="34" charset="0"/>
                </a:defRPr>
              </a:lvl2pPr>
              <a:lvl3pPr marL="1143000" indent="-228600" defTabSz="801688" eaLnBrk="0" hangingPunct="0">
                <a:spcBef>
                  <a:spcPct val="20000"/>
                </a:spcBef>
                <a:buChar char="•"/>
                <a:defRPr sz="1600">
                  <a:solidFill>
                    <a:srgbClr val="00415A"/>
                  </a:solidFill>
                  <a:latin typeface="Verdana" pitchFamily="34" charset="0"/>
                </a:defRPr>
              </a:lvl3pPr>
              <a:lvl4pPr marL="1600200" indent="-228600" defTabSz="801688" eaLnBrk="0" hangingPunct="0">
                <a:spcBef>
                  <a:spcPct val="20000"/>
                </a:spcBef>
                <a:buChar char="–"/>
                <a:defRPr sz="1600">
                  <a:solidFill>
                    <a:srgbClr val="00415A"/>
                  </a:solidFill>
                  <a:latin typeface="Verdana" pitchFamily="34" charset="0"/>
                </a:defRPr>
              </a:lvl4pPr>
              <a:lvl5pPr marL="2057400" indent="-228600" defTabSz="801688" eaLnBrk="0" hangingPunct="0">
                <a:spcBef>
                  <a:spcPct val="20000"/>
                </a:spcBef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5pPr>
              <a:lvl6pPr marL="25146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6pPr>
              <a:lvl7pPr marL="29718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7pPr>
              <a:lvl8pPr marL="34290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8pPr>
              <a:lvl9pPr marL="3886200" indent="-228600" defTabSz="8016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00415A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cs-CZ" altLang="cs-CZ" b="1" noProof="1" smtClean="0">
                  <a:latin typeface="Arial" charset="0"/>
                  <a:cs typeface="Arial" charset="0"/>
                </a:rPr>
                <a:t>FP7: Czech Republic</a:t>
              </a:r>
              <a:endParaRPr lang="cs-CZ" altLang="cs-CZ" b="1" noProof="1">
                <a:latin typeface="Arial" charset="0"/>
                <a:cs typeface="Arial" charset="0"/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gray">
            <a:xfrm>
              <a:off x="2925" y="2751"/>
              <a:ext cx="2630" cy="96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80000" tIns="108000" rIns="144000" bIns="72000"/>
            <a:lstStyle>
              <a:lvl1pPr marL="190500" indent="-1905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  <a:defRPr/>
              </a:pPr>
              <a:r>
                <a:rPr lang="cs-CZ" altLang="cs-CZ" sz="1600" noProof="1" smtClean="0">
                  <a:solidFill>
                    <a:srgbClr val="009BDC"/>
                  </a:solidFill>
                  <a:latin typeface="+mn-lt"/>
                  <a:cs typeface="Arial" pitchFamily="34" charset="0"/>
                </a:rPr>
                <a:t>Number of Czech institutions: </a:t>
              </a:r>
              <a:r>
                <a:rPr lang="cs-CZ" altLang="cs-CZ" sz="1600" b="1" noProof="1" smtClean="0">
                  <a:solidFill>
                    <a:srgbClr val="00415A"/>
                  </a:solidFill>
                  <a:latin typeface="+mj-lt"/>
                  <a:cs typeface="Arial" pitchFamily="34" charset="0"/>
                </a:rPr>
                <a:t>398</a:t>
              </a:r>
              <a:endParaRPr lang="cs-CZ" altLang="cs-CZ" sz="1600" b="1" noProof="1">
                <a:solidFill>
                  <a:srgbClr val="00415A"/>
                </a:solidFill>
                <a:latin typeface="+mj-lt"/>
                <a:cs typeface="Arial" pitchFamily="34" charset="0"/>
              </a:endParaRPr>
            </a:p>
            <a:p>
              <a:pPr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  <a:defRPr/>
              </a:pPr>
              <a:r>
                <a:rPr lang="cs-CZ" altLang="cs-CZ" sz="1600" noProof="1" smtClean="0">
                  <a:solidFill>
                    <a:srgbClr val="009BDC"/>
                  </a:solidFill>
                  <a:latin typeface="+mn-lt"/>
                  <a:cs typeface="Arial" pitchFamily="34" charset="0"/>
                </a:rPr>
                <a:t>Projects: </a:t>
              </a:r>
              <a:r>
                <a:rPr lang="cs-CZ" altLang="cs-CZ" sz="1600" b="1" noProof="1" smtClean="0">
                  <a:solidFill>
                    <a:srgbClr val="00415A"/>
                  </a:solidFill>
                  <a:latin typeface="+mn-lt"/>
                  <a:cs typeface="Arial" pitchFamily="34" charset="0"/>
                </a:rPr>
                <a:t>1 145</a:t>
              </a:r>
            </a:p>
            <a:p>
              <a:pPr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  <a:defRPr/>
              </a:pPr>
              <a:r>
                <a:rPr lang="cs-CZ" altLang="cs-CZ" sz="1600" noProof="1" smtClean="0">
                  <a:solidFill>
                    <a:srgbClr val="009BDC"/>
                  </a:solidFill>
                  <a:latin typeface="+mn-lt"/>
                  <a:cs typeface="Arial" pitchFamily="34" charset="0"/>
                </a:rPr>
                <a:t>Czech teams: </a:t>
              </a:r>
              <a:r>
                <a:rPr lang="cs-CZ" altLang="cs-CZ" sz="1600" b="1" noProof="1" smtClean="0">
                  <a:solidFill>
                    <a:srgbClr val="00415A"/>
                  </a:solidFill>
                  <a:latin typeface="+mn-lt"/>
                  <a:cs typeface="Arial" pitchFamily="34" charset="0"/>
                </a:rPr>
                <a:t>1 429</a:t>
              </a:r>
            </a:p>
          </p:txBody>
        </p:sp>
      </p:grpSp>
      <p:sp>
        <p:nvSpPr>
          <p:cNvPr id="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18" name="Obdélník 17"/>
          <p:cNvSpPr/>
          <p:nvPr/>
        </p:nvSpPr>
        <p:spPr>
          <a:xfrm>
            <a:off x="179512" y="508518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69B4"/>
                </a:solidFill>
                <a:latin typeface="+mn-lt"/>
              </a:rPr>
              <a:t>FP7 projects with JRC/FP7 projects = </a:t>
            </a:r>
            <a:r>
              <a:rPr lang="en-GB" b="1" dirty="0" smtClean="0">
                <a:solidFill>
                  <a:srgbClr val="0069B4"/>
                </a:solidFill>
                <a:latin typeface="+mn-lt"/>
              </a:rPr>
              <a:t>6,46 %</a:t>
            </a:r>
            <a:r>
              <a:rPr lang="en-GB" dirty="0" smtClean="0">
                <a:solidFill>
                  <a:srgbClr val="0069B4"/>
                </a:solidFill>
                <a:latin typeface="+mn-lt"/>
              </a:rPr>
              <a:t> (</a:t>
            </a:r>
            <a:r>
              <a:rPr lang="en-GB" b="1" dirty="0" smtClean="0">
                <a:solidFill>
                  <a:srgbClr val="00415A"/>
                </a:solidFill>
                <a:latin typeface="+mn-lt"/>
              </a:rPr>
              <a:t>forth</a:t>
            </a:r>
            <a:r>
              <a:rPr lang="en-GB" dirty="0" smtClean="0">
                <a:solidFill>
                  <a:srgbClr val="0069B4"/>
                </a:solidFill>
                <a:latin typeface="+mn-lt"/>
              </a:rPr>
              <a:t> position in EU-28)</a:t>
            </a:r>
          </a:p>
          <a:p>
            <a:endParaRPr lang="en-GB" dirty="0" smtClean="0">
              <a:solidFill>
                <a:srgbClr val="0069B4"/>
              </a:solidFill>
              <a:latin typeface="+mn-lt"/>
            </a:endParaRPr>
          </a:p>
          <a:p>
            <a:r>
              <a:rPr lang="en-GB" dirty="0" smtClean="0">
                <a:solidFill>
                  <a:srgbClr val="0069B4"/>
                </a:solidFill>
                <a:latin typeface="+mn-lt"/>
              </a:rPr>
              <a:t>H2020 projects with JRC/H2020 projects = </a:t>
            </a:r>
            <a:r>
              <a:rPr lang="en-GB" b="1" dirty="0" smtClean="0">
                <a:solidFill>
                  <a:srgbClr val="0069B4"/>
                </a:solidFill>
                <a:latin typeface="+mn-lt"/>
              </a:rPr>
              <a:t>4,67%</a:t>
            </a:r>
            <a:r>
              <a:rPr lang="en-GB" dirty="0" smtClean="0">
                <a:solidFill>
                  <a:srgbClr val="0069B4"/>
                </a:solidFill>
                <a:latin typeface="+mn-lt"/>
              </a:rPr>
              <a:t> (</a:t>
            </a:r>
            <a:r>
              <a:rPr lang="en-GB" b="1" dirty="0" smtClean="0">
                <a:solidFill>
                  <a:srgbClr val="00415A"/>
                </a:solidFill>
                <a:latin typeface="+mn-lt"/>
              </a:rPr>
              <a:t>first</a:t>
            </a:r>
            <a:r>
              <a:rPr lang="en-GB" dirty="0" smtClean="0">
                <a:solidFill>
                  <a:srgbClr val="0069B4"/>
                </a:solidFill>
                <a:latin typeface="+mn-lt"/>
              </a:rPr>
              <a:t> position in EU-28)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4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>
          <a:xfrm>
            <a:off x="2379663" y="363538"/>
            <a:ext cx="6584825" cy="1008062"/>
          </a:xfrm>
        </p:spPr>
        <p:txBody>
          <a:bodyPr anchor="ctr" anchorCtr="0"/>
          <a:lstStyle/>
          <a:p>
            <a:r>
              <a:rPr lang="en-GB" dirty="0" smtClean="0"/>
              <a:t>EU-28 collaboration with JRC (joint projects*)</a:t>
            </a:r>
            <a:endParaRPr lang="en-GB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6</a:t>
            </a:fld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3563223" cy="50400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454339"/>
            <a:ext cx="3563223" cy="5040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691681" y="1591170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00415A"/>
                </a:solidFill>
                <a:latin typeface="+mn-lt"/>
              </a:rPr>
              <a:t>FP7</a:t>
            </a:r>
            <a:endParaRPr lang="cs-CZ" sz="1600" b="1" dirty="0">
              <a:solidFill>
                <a:srgbClr val="00415A"/>
              </a:solidFill>
              <a:latin typeface="+mn-lt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516216" y="1700808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00415A"/>
                </a:solidFill>
                <a:latin typeface="+mn-lt"/>
              </a:rPr>
              <a:t>H2020</a:t>
            </a:r>
            <a:endParaRPr lang="cs-CZ" sz="1600" b="1" dirty="0">
              <a:solidFill>
                <a:srgbClr val="00415A"/>
              </a:solidFill>
              <a:latin typeface="+mn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946756" y="6432972"/>
            <a:ext cx="66495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i="1" dirty="0" smtClean="0">
                <a:solidFill>
                  <a:srgbClr val="00415A"/>
                </a:solidFill>
                <a:latin typeface="+mn-lt"/>
              </a:rPr>
              <a:t>*</a:t>
            </a:r>
            <a:r>
              <a:rPr lang="en-GB" sz="1000" i="1" dirty="0" smtClean="0">
                <a:solidFill>
                  <a:srgbClr val="00415A"/>
                </a:solidFill>
                <a:latin typeface="+mn-lt"/>
              </a:rPr>
              <a:t>joint project = project with at least one participant from the given country and one tem from JRC</a:t>
            </a:r>
            <a:endParaRPr lang="en-GB" sz="1000" i="1" dirty="0">
              <a:solidFill>
                <a:srgbClr val="00415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109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of collaboration in FPs</a:t>
            </a:r>
            <a:r>
              <a:rPr lang="cs-CZ" dirty="0" smtClean="0"/>
              <a:t> – </a:t>
            </a:r>
            <a:r>
              <a:rPr lang="en-GB" dirty="0" smtClean="0"/>
              <a:t>indirect actions</a:t>
            </a:r>
            <a:endParaRPr lang="en-GB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270020" y="1556792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solidFill>
                  <a:srgbClr val="00415A"/>
                </a:solidFill>
                <a:latin typeface="+mn-lt"/>
              </a:rPr>
              <a:t>JRC and Czech Republic </a:t>
            </a:r>
            <a:r>
              <a:rPr lang="en-US" dirty="0" smtClean="0">
                <a:solidFill>
                  <a:srgbClr val="00415A"/>
                </a:solidFill>
                <a:latin typeface="+mn-lt"/>
              </a:rPr>
              <a:t>together work </a:t>
            </a:r>
            <a:r>
              <a:rPr lang="en-US" dirty="0">
                <a:solidFill>
                  <a:srgbClr val="00415A"/>
                </a:solidFill>
                <a:latin typeface="+mn-lt"/>
              </a:rPr>
              <a:t>in a wide range of areas</a:t>
            </a:r>
            <a:endParaRPr lang="cs-CZ" dirty="0">
              <a:solidFill>
                <a:srgbClr val="00415A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02627"/>
            <a:ext cx="8208912" cy="46946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610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>
          <a:xfrm>
            <a:off x="2379663" y="363538"/>
            <a:ext cx="6656833" cy="1008062"/>
          </a:xfrm>
        </p:spPr>
        <p:txBody>
          <a:bodyPr/>
          <a:lstStyle/>
          <a:p>
            <a:r>
              <a:rPr lang="en-GB" dirty="0" smtClean="0"/>
              <a:t>Areas of collaboration in FPs – indirect actions</a:t>
            </a:r>
            <a:endParaRPr lang="en-GB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270020" y="155679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415A"/>
                </a:solidFill>
                <a:latin typeface="+mn-lt"/>
              </a:rPr>
              <a:t>Long-term cooperation in the framework programs (indirect actions) can be defined in these areas:</a:t>
            </a:r>
            <a:endParaRPr lang="en-GB" dirty="0">
              <a:solidFill>
                <a:srgbClr val="00415A"/>
              </a:solidFill>
              <a:latin typeface="+mn-lt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70020" y="2636912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 smtClean="0">
                <a:solidFill>
                  <a:srgbClr val="00415A"/>
                </a:solidFill>
                <a:latin typeface="+mn-lt"/>
              </a:rPr>
              <a:t>Reactor Systems, Nuclear Fission and Radiation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00415A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415A"/>
              </a:solidFill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i="1" dirty="0" smtClean="0">
                <a:solidFill>
                  <a:srgbClr val="00415A"/>
                </a:solidFill>
                <a:latin typeface="+mn-lt"/>
              </a:rPr>
              <a:t>Environment - Climate change, pollution, and risks, Sustainable use and management of land, sustainable management of recourses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00415A"/>
              </a:solidFill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00415A"/>
              </a:solidFill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00415A"/>
              </a:solidFill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i="1" dirty="0" smtClean="0">
                <a:solidFill>
                  <a:srgbClr val="00415A"/>
                </a:solidFill>
                <a:latin typeface="+mn-lt"/>
              </a:rPr>
              <a:t>Sustainable Food Security, Food quality and safety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b="1" i="1" dirty="0" smtClean="0">
              <a:solidFill>
                <a:srgbClr val="00415A"/>
              </a:solidFill>
              <a:latin typeface="+mn-lt"/>
            </a:endParaRPr>
          </a:p>
          <a:p>
            <a:pPr algn="just"/>
            <a:endParaRPr lang="en-GB" b="1" i="1" dirty="0">
              <a:solidFill>
                <a:srgbClr val="00415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259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>
          <a:xfrm>
            <a:off x="2379663" y="363538"/>
            <a:ext cx="6599804" cy="1008062"/>
          </a:xfrm>
        </p:spPr>
        <p:txBody>
          <a:bodyPr/>
          <a:lstStyle/>
          <a:p>
            <a:r>
              <a:rPr lang="en-GB" dirty="0" smtClean="0"/>
              <a:t>Czech institutions in FP</a:t>
            </a:r>
            <a:r>
              <a:rPr lang="cs-CZ" dirty="0" smtClean="0"/>
              <a:t>s</a:t>
            </a:r>
            <a:r>
              <a:rPr lang="en-GB" dirty="0" smtClean="0"/>
              <a:t> projects with JRC</a:t>
            </a:r>
            <a:endParaRPr lang="en-GB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0365B-1F88-436E-8E67-A9AABC3C1BE6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443461" y="177281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960F7D"/>
                </a:solidFill>
                <a:latin typeface="+mn-lt"/>
              </a:rPr>
              <a:t>FP7:</a:t>
            </a:r>
            <a:r>
              <a:rPr lang="en-GB" dirty="0" smtClean="0">
                <a:solidFill>
                  <a:srgbClr val="00415A"/>
                </a:solidFill>
                <a:latin typeface="+mn-lt"/>
              </a:rPr>
              <a:t> </a:t>
            </a:r>
            <a:r>
              <a:rPr lang="en-GB" b="1" dirty="0" smtClean="0">
                <a:solidFill>
                  <a:srgbClr val="00415A"/>
                </a:solidFill>
                <a:latin typeface="+mn-lt"/>
              </a:rPr>
              <a:t>33</a:t>
            </a:r>
            <a:r>
              <a:rPr lang="en-GB" dirty="0" smtClean="0">
                <a:solidFill>
                  <a:srgbClr val="00415A"/>
                </a:solidFill>
                <a:latin typeface="+mn-lt"/>
              </a:rPr>
              <a:t> institutions</a:t>
            </a:r>
          </a:p>
          <a:p>
            <a:endParaRPr lang="en-GB" dirty="0" smtClean="0">
              <a:solidFill>
                <a:srgbClr val="00415A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960F7D"/>
                </a:solidFill>
                <a:latin typeface="+mn-lt"/>
              </a:rPr>
              <a:t>H2020:</a:t>
            </a:r>
            <a:r>
              <a:rPr lang="en-GB" dirty="0" smtClean="0">
                <a:solidFill>
                  <a:srgbClr val="00415A"/>
                </a:solidFill>
                <a:latin typeface="+mn-lt"/>
              </a:rPr>
              <a:t> </a:t>
            </a:r>
            <a:r>
              <a:rPr lang="en-GB" b="1" dirty="0" smtClean="0">
                <a:solidFill>
                  <a:srgbClr val="00415A"/>
                </a:solidFill>
                <a:latin typeface="+mn-lt"/>
              </a:rPr>
              <a:t>11</a:t>
            </a:r>
            <a:r>
              <a:rPr lang="en-GB" dirty="0" smtClean="0">
                <a:solidFill>
                  <a:srgbClr val="00415A"/>
                </a:solidFill>
                <a:latin typeface="+mn-lt"/>
              </a:rPr>
              <a:t> institutions</a:t>
            </a:r>
            <a:endParaRPr lang="en-GB" dirty="0">
              <a:solidFill>
                <a:srgbClr val="00415A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83" y="2996952"/>
            <a:ext cx="8856984" cy="2712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4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C-prezentace+EN+2007">
  <a:themeElements>
    <a:clrScheme name="TC-prezentace 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C-prezentace E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C-prezentace 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-prezentace 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-prezentace 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-prezentace 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-prezentace 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C-prezentace 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-prezentace 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-prezentace 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-prezentace 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-prezentace 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-prezentace 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C-prezentace 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TC-prezentace+EN+2007</Template>
  <TotalTime>5749</TotalTime>
  <Words>506</Words>
  <Application>Microsoft Office PowerPoint</Application>
  <PresentationFormat>Předvádění na obrazovce (4:3)</PresentationFormat>
  <Paragraphs>86</Paragraphs>
  <Slides>11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TC-prezentace+EN+2007</vt:lpstr>
      <vt:lpstr>Joint Research Centre of the European Commission: Activities and opportunities for collaboration</vt:lpstr>
      <vt:lpstr>Basic data sources</vt:lpstr>
      <vt:lpstr>JRC in FPs – indirect actions</vt:lpstr>
      <vt:lpstr>CR and its collaboration with JRC</vt:lpstr>
      <vt:lpstr>Czech collaboration with JRC in FP7 and H2020 (EURATOM included), Czech participation in FPs - signed grants</vt:lpstr>
      <vt:lpstr>EU-28 collaboration with JRC (joint projects*)</vt:lpstr>
      <vt:lpstr>Areas of collaboration in FPs – indirect actions</vt:lpstr>
      <vt:lpstr>Areas of collaboration in FPs – indirect actions</vt:lpstr>
      <vt:lpstr>Czech institutions in FPs projects with JRC</vt:lpstr>
      <vt:lpstr>Most cooperating institutions with JRC in H2020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Frank Daniel TC</dc:creator>
  <cp:lastModifiedBy>Zsapkova Dominika TC</cp:lastModifiedBy>
  <cp:revision>385</cp:revision>
  <cp:lastPrinted>2014-04-29T13:45:17Z</cp:lastPrinted>
  <dcterms:created xsi:type="dcterms:W3CDTF">2013-12-06T10:27:14Z</dcterms:created>
  <dcterms:modified xsi:type="dcterms:W3CDTF">2016-06-03T14:23:34Z</dcterms:modified>
</cp:coreProperties>
</file>