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39" r:id="rId1"/>
  </p:sldMasterIdLst>
  <p:notesMasterIdLst>
    <p:notesMasterId r:id="rId35"/>
  </p:notesMasterIdLst>
  <p:handoutMasterIdLst>
    <p:handoutMasterId r:id="rId36"/>
  </p:handoutMasterIdLst>
  <p:sldIdLst>
    <p:sldId id="277" r:id="rId2"/>
    <p:sldId id="345" r:id="rId3"/>
    <p:sldId id="347" r:id="rId4"/>
    <p:sldId id="378" r:id="rId5"/>
    <p:sldId id="368" r:id="rId6"/>
    <p:sldId id="369" r:id="rId7"/>
    <p:sldId id="348" r:id="rId8"/>
    <p:sldId id="349" r:id="rId9"/>
    <p:sldId id="358" r:id="rId10"/>
    <p:sldId id="351" r:id="rId11"/>
    <p:sldId id="355" r:id="rId12"/>
    <p:sldId id="356" r:id="rId13"/>
    <p:sldId id="365" r:id="rId14"/>
    <p:sldId id="324" r:id="rId15"/>
    <p:sldId id="330" r:id="rId16"/>
    <p:sldId id="323" r:id="rId17"/>
    <p:sldId id="329" r:id="rId18"/>
    <p:sldId id="332" r:id="rId19"/>
    <p:sldId id="334" r:id="rId20"/>
    <p:sldId id="359" r:id="rId21"/>
    <p:sldId id="367" r:id="rId22"/>
    <p:sldId id="373" r:id="rId23"/>
    <p:sldId id="360" r:id="rId24"/>
    <p:sldId id="361" r:id="rId25"/>
    <p:sldId id="362" r:id="rId26"/>
    <p:sldId id="363" r:id="rId27"/>
    <p:sldId id="364" r:id="rId28"/>
    <p:sldId id="370" r:id="rId29"/>
    <p:sldId id="315" r:id="rId30"/>
    <p:sldId id="318" r:id="rId31"/>
    <p:sldId id="319" r:id="rId32"/>
    <p:sldId id="320" r:id="rId33"/>
    <p:sldId id="379" r:id="rId34"/>
  </p:sldIdLst>
  <p:sldSz cx="9144000" cy="6858000" type="screen4x3"/>
  <p:notesSz cx="6810375" cy="9942513"/>
  <p:defaultTextStyle>
    <a:defPPr>
      <a:defRPr lang="en-US"/>
    </a:defPPr>
    <a:lvl1pPr algn="l" rtl="0" fontAlgn="base">
      <a:spcBef>
        <a:spcPct val="0"/>
      </a:spcBef>
      <a:spcAft>
        <a:spcPct val="0"/>
      </a:spcAft>
      <a:defRPr sz="7600" b="1" kern="1200">
        <a:solidFill>
          <a:srgbClr val="FFD624"/>
        </a:solidFill>
        <a:latin typeface="Verdana" pitchFamily="34" charset="0"/>
        <a:ea typeface="MS PGothic" pitchFamily="34" charset="-128"/>
        <a:cs typeface="+mn-cs"/>
      </a:defRPr>
    </a:lvl1pPr>
    <a:lvl2pPr marL="457200" algn="l" rtl="0" fontAlgn="base">
      <a:spcBef>
        <a:spcPct val="0"/>
      </a:spcBef>
      <a:spcAft>
        <a:spcPct val="0"/>
      </a:spcAft>
      <a:defRPr sz="7600" b="1" kern="1200">
        <a:solidFill>
          <a:srgbClr val="FFD624"/>
        </a:solidFill>
        <a:latin typeface="Verdana" pitchFamily="34" charset="0"/>
        <a:ea typeface="MS PGothic" pitchFamily="34" charset="-128"/>
        <a:cs typeface="+mn-cs"/>
      </a:defRPr>
    </a:lvl2pPr>
    <a:lvl3pPr marL="914400" algn="l" rtl="0" fontAlgn="base">
      <a:spcBef>
        <a:spcPct val="0"/>
      </a:spcBef>
      <a:spcAft>
        <a:spcPct val="0"/>
      </a:spcAft>
      <a:defRPr sz="7600" b="1" kern="1200">
        <a:solidFill>
          <a:srgbClr val="FFD624"/>
        </a:solidFill>
        <a:latin typeface="Verdana" pitchFamily="34" charset="0"/>
        <a:ea typeface="MS PGothic" pitchFamily="34" charset="-128"/>
        <a:cs typeface="+mn-cs"/>
      </a:defRPr>
    </a:lvl3pPr>
    <a:lvl4pPr marL="1371600" algn="l" rtl="0" fontAlgn="base">
      <a:spcBef>
        <a:spcPct val="0"/>
      </a:spcBef>
      <a:spcAft>
        <a:spcPct val="0"/>
      </a:spcAft>
      <a:defRPr sz="7600" b="1" kern="1200">
        <a:solidFill>
          <a:srgbClr val="FFD624"/>
        </a:solidFill>
        <a:latin typeface="Verdana" pitchFamily="34" charset="0"/>
        <a:ea typeface="MS PGothic" pitchFamily="34" charset="-128"/>
        <a:cs typeface="+mn-cs"/>
      </a:defRPr>
    </a:lvl4pPr>
    <a:lvl5pPr marL="1828800" algn="l" rtl="0" fontAlgn="base">
      <a:spcBef>
        <a:spcPct val="0"/>
      </a:spcBef>
      <a:spcAft>
        <a:spcPct val="0"/>
      </a:spcAft>
      <a:defRPr sz="7600" b="1" kern="1200">
        <a:solidFill>
          <a:srgbClr val="FFD624"/>
        </a:solidFill>
        <a:latin typeface="Verdana" pitchFamily="34" charset="0"/>
        <a:ea typeface="MS PGothic" pitchFamily="34" charset="-128"/>
        <a:cs typeface="+mn-cs"/>
      </a:defRPr>
    </a:lvl5pPr>
    <a:lvl6pPr marL="2286000" algn="l" defTabSz="914400" rtl="0" eaLnBrk="1" latinLnBrk="0" hangingPunct="1">
      <a:defRPr sz="7600" b="1" kern="1200">
        <a:solidFill>
          <a:srgbClr val="FFD624"/>
        </a:solidFill>
        <a:latin typeface="Verdana" pitchFamily="34" charset="0"/>
        <a:ea typeface="MS PGothic" pitchFamily="34" charset="-128"/>
        <a:cs typeface="+mn-cs"/>
      </a:defRPr>
    </a:lvl6pPr>
    <a:lvl7pPr marL="2743200" algn="l" defTabSz="914400" rtl="0" eaLnBrk="1" latinLnBrk="0" hangingPunct="1">
      <a:defRPr sz="7600" b="1" kern="1200">
        <a:solidFill>
          <a:srgbClr val="FFD624"/>
        </a:solidFill>
        <a:latin typeface="Verdana" pitchFamily="34" charset="0"/>
        <a:ea typeface="MS PGothic" pitchFamily="34" charset="-128"/>
        <a:cs typeface="+mn-cs"/>
      </a:defRPr>
    </a:lvl7pPr>
    <a:lvl8pPr marL="3200400" algn="l" defTabSz="914400" rtl="0" eaLnBrk="1" latinLnBrk="0" hangingPunct="1">
      <a:defRPr sz="7600" b="1" kern="1200">
        <a:solidFill>
          <a:srgbClr val="FFD624"/>
        </a:solidFill>
        <a:latin typeface="Verdana" pitchFamily="34" charset="0"/>
        <a:ea typeface="MS PGothic" pitchFamily="34" charset="-128"/>
        <a:cs typeface="+mn-cs"/>
      </a:defRPr>
    </a:lvl8pPr>
    <a:lvl9pPr marL="3657600" algn="l" defTabSz="914400" rtl="0" eaLnBrk="1" latinLnBrk="0" hangingPunct="1">
      <a:defRPr sz="7600" b="1" kern="1200">
        <a:solidFill>
          <a:srgbClr val="FFD624"/>
        </a:solidFill>
        <a:latin typeface="Verdana" pitchFamily="34" charset="0"/>
        <a:ea typeface="MS PGothic"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248" userDrawn="1">
          <p15:clr>
            <a:srgbClr val="A4A3A4"/>
          </p15:clr>
        </p15:guide>
        <p15:guide id="2" pos="2265" userDrawn="1">
          <p15:clr>
            <a:srgbClr val="A4A3A4"/>
          </p15:clr>
        </p15:guide>
        <p15:guide id="3" orient="horz" pos="3128" userDrawn="1">
          <p15:clr>
            <a:srgbClr val="A4A3A4"/>
          </p15:clr>
        </p15:guide>
        <p15:guide id="4" pos="2143" userDrawn="1">
          <p15:clr>
            <a:srgbClr val="A4A3A4"/>
          </p15:clr>
        </p15:guide>
        <p15:guide id="5" orient="horz" pos="3252">
          <p15:clr>
            <a:srgbClr val="A4A3A4"/>
          </p15:clr>
        </p15:guide>
        <p15:guide id="6" orient="horz" pos="3132">
          <p15:clr>
            <a:srgbClr val="A4A3A4"/>
          </p15:clr>
        </p15:guide>
        <p15:guide id="7" pos="2269">
          <p15:clr>
            <a:srgbClr val="A4A3A4"/>
          </p15:clr>
        </p15:guide>
        <p15:guide id="8" pos="214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194"/>
    <a:srgbClr val="38502E"/>
    <a:srgbClr val="4E6F41"/>
    <a:srgbClr val="E68300"/>
    <a:srgbClr val="965600"/>
    <a:srgbClr val="B06500"/>
    <a:srgbClr val="BC6B00"/>
    <a:srgbClr val="FF9201"/>
    <a:srgbClr val="000000"/>
    <a:srgbClr val="7B7B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53" autoAdjust="0"/>
    <p:restoredTop sz="99388" autoAdjust="0"/>
  </p:normalViewPr>
  <p:slideViewPr>
    <p:cSldViewPr snapToGrid="0">
      <p:cViewPr varScale="1">
        <p:scale>
          <a:sx n="120" d="100"/>
          <a:sy n="120" d="100"/>
        </p:scale>
        <p:origin x="-1254"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022"/>
    </p:cViewPr>
  </p:sorterViewPr>
  <p:notesViewPr>
    <p:cSldViewPr snapToGrid="0">
      <p:cViewPr varScale="1">
        <p:scale>
          <a:sx n="117" d="100"/>
          <a:sy n="117" d="100"/>
        </p:scale>
        <p:origin x="-1176" y="-114"/>
      </p:cViewPr>
      <p:guideLst>
        <p:guide orient="horz" pos="3248"/>
        <p:guide orient="horz" pos="3128"/>
        <p:guide orient="horz" pos="3252"/>
        <p:guide orient="horz" pos="3132"/>
        <p:guide pos="2265"/>
        <p:guide pos="2143"/>
        <p:guide pos="2269"/>
        <p:guide pos="214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1"/>
            <a:ext cx="2951418"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t" anchorCtr="0" compatLnSpc="1">
            <a:prstTxWarp prst="textNoShape">
              <a:avLst/>
            </a:prstTxWarp>
          </a:bodyPr>
          <a:lstStyle>
            <a:lvl1pPr>
              <a:defRPr sz="1100" b="0">
                <a:solidFill>
                  <a:schemeClr val="tx1"/>
                </a:solidFill>
                <a:latin typeface="Arial" charset="0"/>
                <a:ea typeface="ＭＳ Ｐゴシック"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856772" y="1"/>
            <a:ext cx="2952512"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t" anchorCtr="0" compatLnSpc="1">
            <a:prstTxWarp prst="textNoShape">
              <a:avLst/>
            </a:prstTxWarp>
          </a:bodyPr>
          <a:lstStyle>
            <a:lvl1pPr algn="r">
              <a:defRPr sz="1100" b="0">
                <a:solidFill>
                  <a:schemeClr val="tx1"/>
                </a:solidFill>
                <a:latin typeface="Arial" charset="0"/>
                <a:ea typeface="ＭＳ Ｐゴシック"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1" y="9443259"/>
            <a:ext cx="2951418"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b" anchorCtr="0" compatLnSpc="1">
            <a:prstTxWarp prst="textNoShape">
              <a:avLst/>
            </a:prstTxWarp>
          </a:bodyPr>
          <a:lstStyle>
            <a:lvl1pPr>
              <a:defRPr sz="1100" b="0">
                <a:solidFill>
                  <a:schemeClr val="tx1"/>
                </a:solidFill>
                <a:latin typeface="Arial" charset="0"/>
                <a:ea typeface="ＭＳ Ｐゴシック"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56772" y="9443259"/>
            <a:ext cx="2952512"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b" anchorCtr="0" compatLnSpc="1">
            <a:prstTxWarp prst="textNoShape">
              <a:avLst/>
            </a:prstTxWarp>
          </a:bodyPr>
          <a:lstStyle>
            <a:lvl1pPr algn="r">
              <a:defRPr sz="1100" b="0">
                <a:solidFill>
                  <a:schemeClr val="tx1"/>
                </a:solidFill>
                <a:latin typeface="Arial" pitchFamily="34" charset="0"/>
                <a:cs typeface="+mn-cs"/>
              </a:defRPr>
            </a:lvl1pPr>
          </a:lstStyle>
          <a:p>
            <a:pPr>
              <a:defRPr/>
            </a:pPr>
            <a:fld id="{8D61AE14-AA88-4F30-95AB-0D3963023549}" type="slidenum">
              <a:rPr lang="en-US"/>
              <a:pPr>
                <a:defRPr/>
              </a:pPr>
              <a:t>‹#›</a:t>
            </a:fld>
            <a:endParaRPr lang="en-US"/>
          </a:p>
        </p:txBody>
      </p:sp>
    </p:spTree>
    <p:extLst>
      <p:ext uri="{BB962C8B-B14F-4D97-AF65-F5344CB8AC3E}">
        <p14:creationId xmlns:p14="http://schemas.microsoft.com/office/powerpoint/2010/main" val="149111509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1"/>
            <a:ext cx="2951418"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t" anchorCtr="0" compatLnSpc="1">
            <a:prstTxWarp prst="textNoShape">
              <a:avLst/>
            </a:prstTxWarp>
          </a:bodyPr>
          <a:lstStyle>
            <a:lvl1pPr>
              <a:defRPr sz="1100" b="0">
                <a:solidFill>
                  <a:schemeClr val="tx1"/>
                </a:solidFill>
                <a:latin typeface="Arial" charset="0"/>
                <a:ea typeface="ＭＳ Ｐゴシック" charset="0"/>
                <a:cs typeface="+mn-cs"/>
              </a:defRPr>
            </a:lvl1pPr>
          </a:lstStyle>
          <a:p>
            <a:pPr>
              <a:defRPr/>
            </a:pPr>
            <a:endParaRPr lang="en-GB"/>
          </a:p>
        </p:txBody>
      </p:sp>
      <p:sp>
        <p:nvSpPr>
          <p:cNvPr id="36867" name="Rectangle 3"/>
          <p:cNvSpPr>
            <a:spLocks noGrp="1" noChangeArrowheads="1"/>
          </p:cNvSpPr>
          <p:nvPr>
            <p:ph type="dt" idx="1"/>
          </p:nvPr>
        </p:nvSpPr>
        <p:spPr bwMode="auto">
          <a:xfrm>
            <a:off x="3856772" y="1"/>
            <a:ext cx="2952512"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t" anchorCtr="0" compatLnSpc="1">
            <a:prstTxWarp prst="textNoShape">
              <a:avLst/>
            </a:prstTxWarp>
          </a:bodyPr>
          <a:lstStyle>
            <a:lvl1pPr algn="r">
              <a:defRPr sz="1100" b="0">
                <a:solidFill>
                  <a:schemeClr val="tx1"/>
                </a:solidFill>
                <a:latin typeface="Arial" charset="0"/>
                <a:ea typeface="ＭＳ Ｐゴシック" charset="0"/>
                <a:cs typeface="+mn-cs"/>
              </a:defRPr>
            </a:lvl1pPr>
          </a:lstStyle>
          <a:p>
            <a:pPr>
              <a:defRPr/>
            </a:pPr>
            <a:endParaRPr lang="en-GB"/>
          </a:p>
        </p:txBody>
      </p:sp>
      <p:sp>
        <p:nvSpPr>
          <p:cNvPr id="36868" name="Rectangle 4"/>
          <p:cNvSpPr>
            <a:spLocks noGrp="1" noRot="1" noChangeAspect="1" noChangeArrowheads="1" noTextEdit="1"/>
          </p:cNvSpPr>
          <p:nvPr>
            <p:ph type="sldImg" idx="2"/>
          </p:nvPr>
        </p:nvSpPr>
        <p:spPr bwMode="auto">
          <a:xfrm>
            <a:off x="917575" y="744538"/>
            <a:ext cx="4976813" cy="373221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79838" y="4722813"/>
            <a:ext cx="5450707" cy="4474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1" y="9443259"/>
            <a:ext cx="2951418"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b" anchorCtr="0" compatLnSpc="1">
            <a:prstTxWarp prst="textNoShape">
              <a:avLst/>
            </a:prstTxWarp>
          </a:bodyPr>
          <a:lstStyle>
            <a:lvl1pPr>
              <a:defRPr sz="1100" b="0">
                <a:solidFill>
                  <a:schemeClr val="tx1"/>
                </a:solidFill>
                <a:latin typeface="Arial" charset="0"/>
                <a:ea typeface="ＭＳ Ｐゴシック"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56772" y="9443259"/>
            <a:ext cx="2952512" cy="49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480" tIns="46241" rIns="92480" bIns="46241" numCol="1" anchor="b" anchorCtr="0" compatLnSpc="1">
            <a:prstTxWarp prst="textNoShape">
              <a:avLst/>
            </a:prstTxWarp>
          </a:bodyPr>
          <a:lstStyle>
            <a:lvl1pPr algn="r">
              <a:defRPr sz="1100" b="0">
                <a:solidFill>
                  <a:schemeClr val="tx1"/>
                </a:solidFill>
                <a:latin typeface="Arial" pitchFamily="34" charset="0"/>
                <a:cs typeface="+mn-cs"/>
              </a:defRPr>
            </a:lvl1pPr>
          </a:lstStyle>
          <a:p>
            <a:pPr>
              <a:defRPr/>
            </a:pPr>
            <a:fld id="{01F77E7F-7244-4DC3-9CD2-BD75C8929FA3}" type="slidenum">
              <a:rPr lang="en-US"/>
              <a:pPr>
                <a:defRPr/>
              </a:pPr>
              <a:t>‹#›</a:t>
            </a:fld>
            <a:endParaRPr lang="en-US"/>
          </a:p>
        </p:txBody>
      </p:sp>
    </p:spTree>
    <p:extLst>
      <p:ext uri="{BB962C8B-B14F-4D97-AF65-F5344CB8AC3E}">
        <p14:creationId xmlns:p14="http://schemas.microsoft.com/office/powerpoint/2010/main" val="316223577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a:t>
            </a:fld>
            <a:endParaRPr lang="en-US"/>
          </a:p>
        </p:txBody>
      </p:sp>
    </p:spTree>
    <p:extLst>
      <p:ext uri="{BB962C8B-B14F-4D97-AF65-F5344CB8AC3E}">
        <p14:creationId xmlns:p14="http://schemas.microsoft.com/office/powerpoint/2010/main" val="3319443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12</a:t>
            </a:fld>
            <a:endParaRPr lang="en-US"/>
          </a:p>
        </p:txBody>
      </p:sp>
    </p:spTree>
    <p:extLst>
      <p:ext uri="{BB962C8B-B14F-4D97-AF65-F5344CB8AC3E}">
        <p14:creationId xmlns:p14="http://schemas.microsoft.com/office/powerpoint/2010/main" val="1201190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8"/>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1pPr>
            <a:lvl2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2pPr>
            <a:lvl3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3pPr>
            <a:lvl4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4pPr>
            <a:lvl5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5pPr>
            <a:lvl6pPr marL="2518623"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6pPr>
            <a:lvl7pPr marL="2976555"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7pPr>
            <a:lvl8pPr marL="3434486"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8pPr>
            <a:lvl9pPr marL="3892418"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9pPr>
          </a:lstStyle>
          <a:p>
            <a:pPr eaLnBrk="1" hangingPunct="1">
              <a:spcBef>
                <a:spcPct val="0"/>
              </a:spcBef>
            </a:pPr>
            <a:fld id="{ED3ECA6E-B869-426C-928C-5ED5E8A913ED}" type="slidenum">
              <a:rPr lang="en-GB" altLang="en-US" smtClean="0">
                <a:latin typeface="Arial" charset="0"/>
              </a:rPr>
              <a:pPr eaLnBrk="1" hangingPunct="1">
                <a:spcBef>
                  <a:spcPct val="0"/>
                </a:spcBef>
              </a:pPr>
              <a:t>14</a:t>
            </a:fld>
            <a:endParaRPr lang="en-GB" altLang="en-US" smtClean="0">
              <a:latin typeface="Arial" charset="0"/>
            </a:endParaRPr>
          </a:p>
        </p:txBody>
      </p:sp>
      <p:sp>
        <p:nvSpPr>
          <p:cNvPr id="21507" name="Rectangle 1"/>
          <p:cNvSpPr>
            <a:spLocks noGrp="1" noRot="1" noChangeAspect="1" noChangeArrowheads="1" noTextEdit="1"/>
          </p:cNvSpPr>
          <p:nvPr>
            <p:ph type="sldImg"/>
          </p:nvPr>
        </p:nvSpPr>
        <p:spPr>
          <a:xfrm>
            <a:off x="920750" y="744538"/>
            <a:ext cx="4972050" cy="3729037"/>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8" name="Text Box 2"/>
          <p:cNvSpPr txBox="1">
            <a:spLocks noChangeArrowheads="1"/>
          </p:cNvSpPr>
          <p:nvPr/>
        </p:nvSpPr>
        <p:spPr bwMode="auto">
          <a:xfrm>
            <a:off x="681197" y="4720986"/>
            <a:ext cx="5449573" cy="4474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586" tIns="45793" rIns="91586" bIns="45793" anchor="ct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8"/>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1pPr>
            <a:lvl2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2pPr>
            <a:lvl3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3pPr>
            <a:lvl4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4pPr>
            <a:lvl5pPr eaLnBrk="0" hangingPunct="0">
              <a:spcBef>
                <a:spcPct val="30000"/>
              </a:spcBef>
              <a:tabLst>
                <a:tab pos="457932" algn="l"/>
                <a:tab pos="915863" algn="l"/>
                <a:tab pos="1373795" algn="l"/>
                <a:tab pos="1831726" algn="l"/>
                <a:tab pos="2289658" algn="l"/>
                <a:tab pos="2747589" algn="l"/>
              </a:tabLst>
              <a:defRPr sz="1200">
                <a:solidFill>
                  <a:srgbClr val="000000"/>
                </a:solidFill>
                <a:latin typeface="Times New Roman" pitchFamily="16" charset="0"/>
              </a:defRPr>
            </a:lvl5pPr>
            <a:lvl6pPr marL="2518623"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6pPr>
            <a:lvl7pPr marL="2976555"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7pPr>
            <a:lvl8pPr marL="3434486"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8pPr>
            <a:lvl9pPr marL="3892418" indent="-228966" defTabSz="457932" eaLnBrk="0" fontAlgn="base" hangingPunct="0">
              <a:spcBef>
                <a:spcPct val="30000"/>
              </a:spcBef>
              <a:spcAft>
                <a:spcPct val="0"/>
              </a:spcAft>
              <a:buClr>
                <a:srgbClr val="000000"/>
              </a:buClr>
              <a:buSzPct val="100000"/>
              <a:buFont typeface="Times New Roman" pitchFamily="16" charset="0"/>
              <a:tabLst>
                <a:tab pos="457932" algn="l"/>
                <a:tab pos="915863" algn="l"/>
                <a:tab pos="1373795" algn="l"/>
                <a:tab pos="1831726" algn="l"/>
                <a:tab pos="2289658" algn="l"/>
                <a:tab pos="2747589" algn="l"/>
              </a:tabLst>
              <a:defRPr sz="1200">
                <a:solidFill>
                  <a:srgbClr val="000000"/>
                </a:solidFill>
                <a:latin typeface="Times New Roman" pitchFamily="16" charset="0"/>
              </a:defRPr>
            </a:lvl9pPr>
          </a:lstStyle>
          <a:p>
            <a:pPr eaLnBrk="1" hangingPunct="1">
              <a:spcBef>
                <a:spcPct val="0"/>
              </a:spcBef>
            </a:pPr>
            <a:fld id="{1F9A91AA-B628-4F93-9A86-F1866A6CF89A}" type="slidenum">
              <a:rPr lang="en-GB" altLang="en-US" smtClean="0">
                <a:latin typeface="Arial" charset="0"/>
              </a:rPr>
              <a:pPr eaLnBrk="1" hangingPunct="1">
                <a:spcBef>
                  <a:spcPct val="0"/>
                </a:spcBef>
              </a:pPr>
              <a:t>16</a:t>
            </a:fld>
            <a:endParaRPr lang="en-GB" altLang="en-US" smtClean="0">
              <a:latin typeface="Arial" charset="0"/>
            </a:endParaRPr>
          </a:p>
        </p:txBody>
      </p:sp>
      <p:sp>
        <p:nvSpPr>
          <p:cNvPr id="20483" name="Rectangle 1"/>
          <p:cNvSpPr>
            <a:spLocks noGrp="1" noRot="1" noChangeAspect="1" noChangeArrowheads="1" noTextEdit="1"/>
          </p:cNvSpPr>
          <p:nvPr>
            <p:ph type="sldImg"/>
          </p:nvPr>
        </p:nvSpPr>
        <p:spPr>
          <a:xfrm>
            <a:off x="920750" y="744538"/>
            <a:ext cx="4972050" cy="3729037"/>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4" name="Text Box 2"/>
          <p:cNvSpPr txBox="1">
            <a:spLocks noChangeArrowheads="1"/>
          </p:cNvSpPr>
          <p:nvPr/>
        </p:nvSpPr>
        <p:spPr bwMode="auto">
          <a:xfrm>
            <a:off x="681197" y="4720986"/>
            <a:ext cx="5449573" cy="4474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586" tIns="45793" rIns="91586" bIns="45793" anchor="ctr"/>
          <a:lstStyle/>
          <a:p>
            <a:endParaRPr lang="en-US" altLang="en-US"/>
          </a:p>
        </p:txBody>
      </p:sp>
      <p:sp>
        <p:nvSpPr>
          <p:cNvPr id="20485" name="Notes Placeholder 1"/>
          <p:cNvSpPr>
            <a:spLocks noGrp="1"/>
          </p:cNvSpPr>
          <p:nvPr>
            <p:ph type="body" idx="1"/>
          </p:nvPr>
        </p:nvSpPr>
        <p:spPr>
          <a:noFill/>
          <a:extLst>
            <a:ext uri="{91240B29-F687-4F45-9708-019B960494DF}">
              <a14:hiddenLine xmlns:a14="http://schemas.microsoft.com/office/drawing/2010/main" w="9525">
                <a:solidFill>
                  <a:srgbClr val="3465A4"/>
                </a:solidFill>
                <a:miter lim="800000"/>
                <a:headEnd/>
                <a:tailEnd/>
              </a14:hiddenLine>
            </a:ext>
          </a:extLst>
        </p:spPr>
        <p:txBody>
          <a:bodyPr/>
          <a:lstStyle/>
          <a:p>
            <a:r>
              <a:rPr lang="en-US" altLang="en-US" smtClean="0"/>
              <a:t>This is the Czech classification used in the promotional billboard for the Living Planet Symposium.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859213" y="10199708"/>
            <a:ext cx="2949586" cy="535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53" tIns="46880" rIns="90153" bIns="46880" anchor="b"/>
          <a:lstStyle>
            <a:lvl1pPr marL="215900" indent="-215900" defTabSz="457200" eaLnBrk="0" hangingPunct="0">
              <a:spcBef>
                <a:spcPct val="30000"/>
              </a:spcBef>
              <a:tabLst>
                <a:tab pos="723900" algn="l"/>
                <a:tab pos="1447800" algn="l"/>
                <a:tab pos="2171700" algn="l"/>
                <a:tab pos="2895600" algn="l"/>
              </a:tabLst>
              <a:defRPr sz="1200">
                <a:solidFill>
                  <a:schemeClr val="tx1"/>
                </a:solidFill>
                <a:latin typeface="Univers CE" pitchFamily="34" charset="0"/>
              </a:defRPr>
            </a:lvl1pPr>
            <a:lvl2pPr marL="742950" indent="-285750" defTabSz="457200" eaLnBrk="0" hangingPunct="0">
              <a:spcBef>
                <a:spcPct val="30000"/>
              </a:spcBef>
              <a:tabLst>
                <a:tab pos="723900" algn="l"/>
                <a:tab pos="1447800" algn="l"/>
                <a:tab pos="2171700" algn="l"/>
                <a:tab pos="2895600" algn="l"/>
              </a:tabLst>
              <a:defRPr sz="1200">
                <a:solidFill>
                  <a:schemeClr val="tx1"/>
                </a:solidFill>
                <a:latin typeface="Univers CE" pitchFamily="34" charset="0"/>
              </a:defRPr>
            </a:lvl2pPr>
            <a:lvl3pPr marL="1143000" indent="-228600" defTabSz="457200" eaLnBrk="0" hangingPunct="0">
              <a:spcBef>
                <a:spcPct val="30000"/>
              </a:spcBef>
              <a:tabLst>
                <a:tab pos="723900" algn="l"/>
                <a:tab pos="1447800" algn="l"/>
                <a:tab pos="2171700" algn="l"/>
                <a:tab pos="2895600" algn="l"/>
              </a:tabLst>
              <a:defRPr sz="1200">
                <a:solidFill>
                  <a:schemeClr val="tx1"/>
                </a:solidFill>
                <a:latin typeface="Univers CE" pitchFamily="34" charset="0"/>
              </a:defRPr>
            </a:lvl3pPr>
            <a:lvl4pPr marL="1600200" indent="-228600" defTabSz="457200" eaLnBrk="0" hangingPunct="0">
              <a:spcBef>
                <a:spcPct val="30000"/>
              </a:spcBef>
              <a:tabLst>
                <a:tab pos="723900" algn="l"/>
                <a:tab pos="1447800" algn="l"/>
                <a:tab pos="2171700" algn="l"/>
                <a:tab pos="2895600" algn="l"/>
              </a:tabLst>
              <a:defRPr sz="1200">
                <a:solidFill>
                  <a:schemeClr val="tx1"/>
                </a:solidFill>
                <a:latin typeface="Univers CE" pitchFamily="34" charset="0"/>
              </a:defRPr>
            </a:lvl4pPr>
            <a:lvl5pPr marL="2057400" indent="-228600" defTabSz="457200" eaLnBrk="0" hangingPunct="0">
              <a:spcBef>
                <a:spcPct val="30000"/>
              </a:spcBef>
              <a:tabLst>
                <a:tab pos="723900" algn="l"/>
                <a:tab pos="1447800" algn="l"/>
                <a:tab pos="2171700" algn="l"/>
                <a:tab pos="2895600" algn="l"/>
              </a:tabLst>
              <a:defRPr sz="1200">
                <a:solidFill>
                  <a:schemeClr val="tx1"/>
                </a:solidFill>
                <a:latin typeface="Univers CE" pitchFamily="34" charset="0"/>
              </a:defRPr>
            </a:lvl5pPr>
            <a:lvl6pPr marL="25146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Univers CE" pitchFamily="34" charset="0"/>
              </a:defRPr>
            </a:lvl6pPr>
            <a:lvl7pPr marL="29718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Univers CE" pitchFamily="34" charset="0"/>
              </a:defRPr>
            </a:lvl7pPr>
            <a:lvl8pPr marL="34290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Univers CE" pitchFamily="34" charset="0"/>
              </a:defRPr>
            </a:lvl8pPr>
            <a:lvl9pPr marL="3886200" indent="-228600" defTabSz="457200" eaLnBrk="0" fontAlgn="base" hangingPunct="0">
              <a:spcBef>
                <a:spcPct val="30000"/>
              </a:spcBef>
              <a:spcAft>
                <a:spcPct val="0"/>
              </a:spcAft>
              <a:tabLst>
                <a:tab pos="723900" algn="l"/>
                <a:tab pos="1447800" algn="l"/>
                <a:tab pos="2171700" algn="l"/>
                <a:tab pos="2895600" algn="l"/>
              </a:tabLst>
              <a:defRPr sz="1200">
                <a:solidFill>
                  <a:schemeClr val="tx1"/>
                </a:solidFill>
                <a:latin typeface="Univers CE" pitchFamily="34" charset="0"/>
              </a:defRPr>
            </a:lvl9pPr>
          </a:lstStyle>
          <a:p>
            <a:pPr algn="r" eaLnBrk="1" hangingPunct="1">
              <a:spcBef>
                <a:spcPct val="0"/>
              </a:spcBef>
              <a:buSzPct val="45000"/>
              <a:buFont typeface="Wingdings" panose="05000000000000000000" pitchFamily="2" charset="2"/>
              <a:buNone/>
            </a:pPr>
            <a:fld id="{BAC2D2DC-DA50-4E8B-8B2C-AF4F5D8B8908}" type="slidenum">
              <a:rPr lang="cs-CZ" altLang="cs-CZ"/>
              <a:pPr algn="r" eaLnBrk="1" hangingPunct="1">
                <a:spcBef>
                  <a:spcPct val="0"/>
                </a:spcBef>
                <a:buSzPct val="45000"/>
                <a:buFont typeface="Wingdings" panose="05000000000000000000" pitchFamily="2" charset="2"/>
                <a:buNone/>
              </a:pPr>
              <a:t>19</a:t>
            </a:fld>
            <a:endParaRPr lang="cs-CZ" altLang="cs-CZ"/>
          </a:p>
        </p:txBody>
      </p:sp>
      <p:sp>
        <p:nvSpPr>
          <p:cNvPr id="41987" name="Rectangle 1"/>
          <p:cNvSpPr>
            <a:spLocks noGrp="1" noRot="1" noChangeAspect="1" noChangeArrowheads="1" noTextEdit="1"/>
          </p:cNvSpPr>
          <p:nvPr>
            <p:ph type="sldImg"/>
          </p:nvPr>
        </p:nvSpPr>
        <p:spPr>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2"/>
          <p:cNvSpPr>
            <a:spLocks noGrp="1" noChangeArrowheads="1"/>
          </p:cNvSpPr>
          <p:nvPr>
            <p:ph type="body" idx="1"/>
          </p:nvPr>
        </p:nvSpPr>
        <p:spPr>
          <a:xfrm>
            <a:off x="908051" y="5098991"/>
            <a:ext cx="4994275" cy="48331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153" tIns="46880" rIns="90153" bIns="46880" anchor="ctr"/>
          <a:lstStyle/>
          <a:p>
            <a:endParaRPr lang="cs-CZ" altLang="cs-CZ" smtClean="0"/>
          </a:p>
        </p:txBody>
      </p:sp>
    </p:spTree>
    <p:extLst>
      <p:ext uri="{BB962C8B-B14F-4D97-AF65-F5344CB8AC3E}">
        <p14:creationId xmlns:p14="http://schemas.microsoft.com/office/powerpoint/2010/main" val="3497128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xfrm>
            <a:off x="709683" y="4453952"/>
            <a:ext cx="5687114" cy="4221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ea typeface="ＭＳ Ｐゴシック" panose="020B0600070205080204" pitchFamily="34" charset="-128"/>
            </a:endParaRPr>
          </a:p>
        </p:txBody>
      </p:sp>
    </p:spTree>
    <p:extLst>
      <p:ext uri="{BB962C8B-B14F-4D97-AF65-F5344CB8AC3E}">
        <p14:creationId xmlns:p14="http://schemas.microsoft.com/office/powerpoint/2010/main" val="748129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none" baseline="0" dirty="0" smtClean="0">
                <a:solidFill>
                  <a:srgbClr val="FF0000"/>
                </a:solidFill>
                <a:effectLst/>
                <a:latin typeface="Arial" pitchFamily="34" charset="0"/>
                <a:ea typeface="+mn-ea"/>
                <a:cs typeface="+mn-cs"/>
              </a:rPr>
              <a:t>Addressing</a:t>
            </a:r>
          </a:p>
          <a:p>
            <a:r>
              <a:rPr lang="en-GB" sz="1200" b="1" kern="1200" cap="all" dirty="0" smtClean="0">
                <a:solidFill>
                  <a:schemeClr val="tx1"/>
                </a:solidFill>
                <a:effectLst/>
                <a:latin typeface="Arial" pitchFamily="34" charset="0"/>
                <a:ea typeface="+mn-ea"/>
                <a:cs typeface="+mn-cs"/>
              </a:rPr>
              <a:t>Rationale and relevance </a:t>
            </a:r>
          </a:p>
          <a:p>
            <a:pPr lvl="0"/>
            <a:r>
              <a:rPr lang="en-GB" sz="1200" kern="1200" dirty="0" smtClean="0">
                <a:solidFill>
                  <a:schemeClr val="tx1"/>
                </a:solidFill>
                <a:effectLst/>
                <a:latin typeface="Arial" pitchFamily="34" charset="0"/>
                <a:ea typeface="+mn-ea"/>
                <a:cs typeface="+mn-cs"/>
              </a:rPr>
              <a:t>Were objectives formulated and defined in line with users' needs?</a:t>
            </a:r>
          </a:p>
          <a:p>
            <a:pPr lvl="0"/>
            <a:r>
              <a:rPr lang="en-GB" sz="1200" kern="1200" dirty="0" smtClean="0">
                <a:solidFill>
                  <a:schemeClr val="tx1"/>
                </a:solidFill>
                <a:effectLst/>
                <a:latin typeface="Arial" pitchFamily="34" charset="0"/>
                <a:ea typeface="+mn-ea"/>
                <a:cs typeface="+mn-cs"/>
              </a:rPr>
              <a:t>Were policy-support deliverables based on relevant, sound and innovative science results?</a:t>
            </a:r>
          </a:p>
          <a:p>
            <a:pPr lvl="0"/>
            <a:r>
              <a:rPr lang="en-GB" sz="1200" kern="1200" dirty="0" smtClean="0">
                <a:solidFill>
                  <a:schemeClr val="tx1"/>
                </a:solidFill>
                <a:effectLst/>
                <a:latin typeface="Arial" pitchFamily="34" charset="0"/>
                <a:ea typeface="+mn-ea"/>
                <a:cs typeface="+mn-cs"/>
              </a:rPr>
              <a:t>Did policy-support deliverables have positive impacts for the customers and the policies concerned?</a:t>
            </a:r>
          </a:p>
          <a:p>
            <a:pPr lvl="0"/>
            <a:r>
              <a:rPr lang="en-GB" sz="1200" kern="1200" dirty="0" smtClean="0">
                <a:solidFill>
                  <a:schemeClr val="tx1"/>
                </a:solidFill>
                <a:effectLst/>
                <a:latin typeface="Arial" pitchFamily="34" charset="0"/>
                <a:ea typeface="+mn-ea"/>
                <a:cs typeface="+mn-cs"/>
              </a:rPr>
              <a:t>Did the JRC create significant EU added value?</a:t>
            </a:r>
          </a:p>
          <a:p>
            <a:endParaRPr lang="en-GB"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8944692-CF49-4D9A-85B7-CCD17A38CAAA}" type="slidenum">
              <a:rPr lang="en-GB" altLang="en-US" smtClean="0"/>
              <a:pPr/>
              <a:t>28</a:t>
            </a:fld>
            <a:endParaRPr lang="en-GB" altLang="en-US"/>
          </a:p>
        </p:txBody>
      </p:sp>
    </p:spTree>
    <p:extLst>
      <p:ext uri="{BB962C8B-B14F-4D97-AF65-F5344CB8AC3E}">
        <p14:creationId xmlns:p14="http://schemas.microsoft.com/office/powerpoint/2010/main" val="1200486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2400">
                <a:solidFill>
                  <a:schemeClr val="tx1"/>
                </a:solidFill>
                <a:latin typeface="Arial" pitchFamily="34" charset="0"/>
                <a:ea typeface="MS PGothic" pitchFamily="34" charset="-128"/>
              </a:defRPr>
            </a:lvl1pPr>
            <a:lvl2pPr marL="742950" indent="-285750" defTabSz="931863" eaLnBrk="0" hangingPunct="0">
              <a:defRPr sz="2400">
                <a:solidFill>
                  <a:schemeClr val="tx1"/>
                </a:solidFill>
                <a:latin typeface="Arial" pitchFamily="34" charset="0"/>
                <a:ea typeface="MS PGothic" pitchFamily="34" charset="-128"/>
              </a:defRPr>
            </a:lvl2pPr>
            <a:lvl3pPr marL="1143000" indent="-228600" defTabSz="931863" eaLnBrk="0" hangingPunct="0">
              <a:defRPr sz="2400">
                <a:solidFill>
                  <a:schemeClr val="tx1"/>
                </a:solidFill>
                <a:latin typeface="Arial" pitchFamily="34" charset="0"/>
                <a:ea typeface="MS PGothic" pitchFamily="34" charset="-128"/>
              </a:defRPr>
            </a:lvl3pPr>
            <a:lvl4pPr marL="1600200" indent="-228600" defTabSz="931863" eaLnBrk="0" hangingPunct="0">
              <a:defRPr sz="2400">
                <a:solidFill>
                  <a:schemeClr val="tx1"/>
                </a:solidFill>
                <a:latin typeface="Arial" pitchFamily="34" charset="0"/>
                <a:ea typeface="MS PGothic" pitchFamily="34" charset="-128"/>
              </a:defRPr>
            </a:lvl4pPr>
            <a:lvl5pPr marL="2057400" indent="-228600" defTabSz="931863" eaLnBrk="0" hangingPunct="0">
              <a:defRPr sz="2400">
                <a:solidFill>
                  <a:schemeClr val="tx1"/>
                </a:solidFill>
                <a:latin typeface="Arial" pitchFamily="34" charset="0"/>
                <a:ea typeface="MS PGothic" pitchFamily="34" charset="-128"/>
              </a:defRPr>
            </a:lvl5pPr>
            <a:lvl6pPr marL="2514600" indent="-228600" defTabSz="931863"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931863"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931863"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931863"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F31D73EC-E1A0-44B5-9023-F640322D4019}" type="slidenum">
              <a:rPr lang="en-US" sz="1200">
                <a:latin typeface="Times New Roman" pitchFamily="18" charset="0"/>
              </a:rPr>
              <a:pPr eaLnBrk="1" hangingPunct="1"/>
              <a:t>33</a:t>
            </a:fld>
            <a:endParaRPr lang="en-US" sz="1200">
              <a:latin typeface="Times New Roman" pitchFamily="18" charset="0"/>
            </a:endParaRPr>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smtClean="0"/>
          </a:p>
        </p:txBody>
      </p:sp>
    </p:spTree>
    <p:extLst>
      <p:ext uri="{BB962C8B-B14F-4D97-AF65-F5344CB8AC3E}">
        <p14:creationId xmlns:p14="http://schemas.microsoft.com/office/powerpoint/2010/main" val="53759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a:ln/>
        </p:spPr>
      </p:sp>
      <p:sp>
        <p:nvSpPr>
          <p:cNvPr id="40963"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en-US" smtClean="0"/>
              <a:t>Forecasting crop yields (see right-hand side) is now a mature application, developed over the last 20 years for Europe and neighbouring countries by the JRC MARS Unit. Using information from weather data, remote sensing, agricultural statistics and agro-meteorological models, a monthly forecast of expected yields for the main food crops is produced and presented on a national basis. Each monthly bulletin is immediately used by DG AGRI to manage the Outlook accounts for food supply to Europe, and the information is shared internationally with the G20 initiative on AMIS (Agricultural Markets Information System).</a:t>
            </a:r>
          </a:p>
          <a:p>
            <a:r>
              <a:rPr lang="it-IT" altLang="en-US" smtClean="0"/>
              <a:t>Such techniques have been extended to food insecure areas, such as sub-Saharan Africa (see left-hand side). Here the goal is not to measure yields but to give early warning of food supply shortages, such as caused by extreme weather events (floods and droughts) or political instability. Working with the FAO, WFP and major NGOs (Oxfam, CARE, SAVE, etc), the JRC has played a central role in developing a standard food security phase classification system (IPC), now increasingly being applied in Africa and elsewhere as THE standard method for categorising and locating the severity of food shortages.</a:t>
            </a: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dirty="0" smtClean="0"/>
              <a:t>GPGC: Global Public Goods and Challenges [</a:t>
            </a:r>
            <a:r>
              <a:rPr lang="it-IT" dirty="0" smtClean="0"/>
              <a:t>C(2014)5072]</a:t>
            </a:r>
          </a:p>
        </p:txBody>
      </p:sp>
      <p:sp>
        <p:nvSpPr>
          <p:cNvPr id="645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itchFamily="34" charset="0"/>
                <a:ea typeface="ＭＳ Ｐゴシック" pitchFamily="34" charset="-128"/>
              </a:defRPr>
            </a:lvl1pPr>
            <a:lvl2pPr marL="742950" indent="-285750" defTabSz="931863" eaLnBrk="0" hangingPunct="0">
              <a:defRPr>
                <a:solidFill>
                  <a:schemeClr val="tx1"/>
                </a:solidFill>
                <a:latin typeface="Arial" pitchFamily="34" charset="0"/>
                <a:ea typeface="ＭＳ Ｐゴシック" pitchFamily="34" charset="-128"/>
              </a:defRPr>
            </a:lvl2pPr>
            <a:lvl3pPr marL="1143000" indent="-228600" defTabSz="931863" eaLnBrk="0" hangingPunct="0">
              <a:defRPr>
                <a:solidFill>
                  <a:schemeClr val="tx1"/>
                </a:solidFill>
                <a:latin typeface="Arial" pitchFamily="34" charset="0"/>
                <a:ea typeface="ＭＳ Ｐゴシック" pitchFamily="34" charset="-128"/>
              </a:defRPr>
            </a:lvl3pPr>
            <a:lvl4pPr marL="1600200" indent="-228600" defTabSz="931863" eaLnBrk="0" hangingPunct="0">
              <a:defRPr>
                <a:solidFill>
                  <a:schemeClr val="tx1"/>
                </a:solidFill>
                <a:latin typeface="Arial" pitchFamily="34" charset="0"/>
                <a:ea typeface="ＭＳ Ｐゴシック" pitchFamily="34" charset="-128"/>
              </a:defRPr>
            </a:lvl4pPr>
            <a:lvl5pPr marL="2057400" indent="-228600" defTabSz="931863" eaLnBrk="0" hangingPunct="0">
              <a:defRPr>
                <a:solidFill>
                  <a:schemeClr val="tx1"/>
                </a:solidFill>
                <a:latin typeface="Arial" pitchFamily="34" charset="0"/>
                <a:ea typeface="ＭＳ Ｐゴシック" pitchFamily="34" charset="-128"/>
              </a:defRPr>
            </a:lvl5pPr>
            <a:lvl6pPr marL="2514600" indent="-228600" defTabSz="931863"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931863"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931863"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931863"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2CED727D-3B5E-47C7-93EB-C24348AECE62}" type="slidenum">
              <a:rPr lang="en-US" smtClean="0">
                <a:latin typeface="Verdana" pitchFamily="34" charset="0"/>
              </a:rPr>
              <a:pPr eaLnBrk="1" hangingPunct="1"/>
              <a:t>5</a:t>
            </a:fld>
            <a:endParaRPr lang="en-US" smtClean="0">
              <a:latin typeface="Verdan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it-IT" smtClean="0"/>
              <a:t>CHB: Cadre Harmonisé Bonifié</a:t>
            </a:r>
          </a:p>
        </p:txBody>
      </p:sp>
      <p:sp>
        <p:nvSpPr>
          <p:cNvPr id="1085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charset="0"/>
                <a:ea typeface="ＭＳ Ｐゴシック" pitchFamily="34" charset="-128"/>
              </a:defRPr>
            </a:lvl1pPr>
            <a:lvl2pPr marL="742950" indent="-285750" defTabSz="931863" eaLnBrk="0" hangingPunct="0">
              <a:defRPr>
                <a:solidFill>
                  <a:schemeClr val="tx1"/>
                </a:solidFill>
                <a:latin typeface="Arial" charset="0"/>
                <a:ea typeface="ＭＳ Ｐゴシック" pitchFamily="34" charset="-128"/>
              </a:defRPr>
            </a:lvl2pPr>
            <a:lvl3pPr marL="1143000" indent="-228600" defTabSz="931863" eaLnBrk="0" hangingPunct="0">
              <a:defRPr>
                <a:solidFill>
                  <a:schemeClr val="tx1"/>
                </a:solidFill>
                <a:latin typeface="Arial" charset="0"/>
                <a:ea typeface="ＭＳ Ｐゴシック" pitchFamily="34" charset="-128"/>
              </a:defRPr>
            </a:lvl3pPr>
            <a:lvl4pPr marL="1600200" indent="-228600" defTabSz="931863" eaLnBrk="0" hangingPunct="0">
              <a:defRPr>
                <a:solidFill>
                  <a:schemeClr val="tx1"/>
                </a:solidFill>
                <a:latin typeface="Arial" charset="0"/>
                <a:ea typeface="ＭＳ Ｐゴシック" pitchFamily="34" charset="-128"/>
              </a:defRPr>
            </a:lvl4pPr>
            <a:lvl5pPr marL="2057400" indent="-228600" defTabSz="931863" eaLnBrk="0" hangingPunct="0">
              <a:defRPr>
                <a:solidFill>
                  <a:schemeClr val="tx1"/>
                </a:solidFill>
                <a:latin typeface="Arial" charset="0"/>
                <a:ea typeface="ＭＳ Ｐゴシック" pitchFamily="34" charset="-128"/>
              </a:defRPr>
            </a:lvl5pPr>
            <a:lvl6pPr marL="2514600" indent="-228600" defTabSz="931863"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1863"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1863"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1863"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C0E1F55B-DF3F-4B52-B5BC-4D8E033183AE}" type="slidenum">
              <a:rPr lang="en-US" smtClean="0">
                <a:solidFill>
                  <a:srgbClr val="000000"/>
                </a:solidFill>
                <a:latin typeface="Calibri" pitchFamily="34" charset="0"/>
              </a:rPr>
              <a:pPr eaLnBrk="1" hangingPunct="1"/>
              <a:t>6</a:t>
            </a:fld>
            <a:endParaRPr lang="en-US" smtClean="0">
              <a:solidFill>
                <a:srgbClr val="000000"/>
              </a:solidFill>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7</a:t>
            </a:fld>
            <a:endParaRPr lang="en-US"/>
          </a:p>
        </p:txBody>
      </p:sp>
    </p:spTree>
    <p:extLst>
      <p:ext uri="{BB962C8B-B14F-4D97-AF65-F5344CB8AC3E}">
        <p14:creationId xmlns:p14="http://schemas.microsoft.com/office/powerpoint/2010/main" val="2560340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8</a:t>
            </a:fld>
            <a:endParaRPr lang="en-US"/>
          </a:p>
        </p:txBody>
      </p:sp>
    </p:spTree>
    <p:extLst>
      <p:ext uri="{BB962C8B-B14F-4D97-AF65-F5344CB8AC3E}">
        <p14:creationId xmlns:p14="http://schemas.microsoft.com/office/powerpoint/2010/main" val="1787395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IPC Phase</a:t>
            </a:r>
            <a:r>
              <a:rPr lang="en-US" baseline="0" dirty="0" smtClean="0"/>
              <a:t> 3+ (Phase 3 or higher) includes Crisis, Emergency and Famine phases. Famine phase is not in the slide because no country or area was classified in that Phase during the analysis period. </a:t>
            </a:r>
            <a:r>
              <a:rPr lang="en-US" baseline="0" dirty="0" err="1" smtClean="0"/>
              <a:t>Cette</a:t>
            </a:r>
            <a:r>
              <a:rPr lang="en-US" baseline="0" dirty="0" smtClean="0"/>
              <a:t> phase </a:t>
            </a:r>
            <a:r>
              <a:rPr lang="en-US" baseline="0" dirty="0" err="1" smtClean="0"/>
              <a:t>est</a:t>
            </a:r>
            <a:r>
              <a:rPr lang="en-US" baseline="0" dirty="0" smtClean="0"/>
              <a:t> </a:t>
            </a:r>
            <a:r>
              <a:rPr lang="en-US" baseline="0" dirty="0" err="1" smtClean="0"/>
              <a:t>laissee</a:t>
            </a:r>
            <a:r>
              <a:rPr lang="en-US" baseline="0" dirty="0" smtClean="0"/>
              <a:t> de cote </a:t>
            </a:r>
            <a:r>
              <a:rPr lang="en-US" baseline="0" dirty="0" err="1" smtClean="0"/>
              <a:t>volontairement</a:t>
            </a:r>
            <a:r>
              <a:rPr lang="en-US" baseline="0" dirty="0" smtClean="0"/>
              <a:t> </a:t>
            </a:r>
            <a:r>
              <a:rPr lang="en-US" baseline="0" dirty="0" err="1" smtClean="0"/>
              <a:t>dans</a:t>
            </a:r>
            <a:r>
              <a:rPr lang="en-US" baseline="0" dirty="0" smtClean="0"/>
              <a:t> </a:t>
            </a:r>
            <a:r>
              <a:rPr lang="en-US" baseline="0" dirty="0" err="1" smtClean="0"/>
              <a:t>cette</a:t>
            </a:r>
            <a:r>
              <a:rPr lang="en-US" baseline="0" dirty="0" smtClean="0"/>
              <a:t> slide pour </a:t>
            </a:r>
            <a:r>
              <a:rPr lang="en-US" baseline="0" dirty="0" err="1" smtClean="0"/>
              <a:t>eviter</a:t>
            </a:r>
            <a:r>
              <a:rPr lang="en-US" baseline="0" dirty="0" smtClean="0"/>
              <a:t> que </a:t>
            </a:r>
            <a:r>
              <a:rPr lang="en-US" baseline="0" dirty="0" err="1" smtClean="0"/>
              <a:t>l’audience</a:t>
            </a:r>
            <a:r>
              <a:rPr lang="en-US" baseline="0" dirty="0" smtClean="0"/>
              <a:t> se focalize sur le mot Famine qui a </a:t>
            </a:r>
            <a:r>
              <a:rPr lang="en-US" baseline="0" dirty="0" err="1" smtClean="0"/>
              <a:t>une</a:t>
            </a:r>
            <a:r>
              <a:rPr lang="en-US" baseline="0" dirty="0" smtClean="0"/>
              <a:t> forte connotation.</a:t>
            </a:r>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9</a:t>
            </a:fld>
            <a:endParaRPr lang="en-US"/>
          </a:p>
        </p:txBody>
      </p:sp>
    </p:spTree>
    <p:extLst>
      <p:ext uri="{BB962C8B-B14F-4D97-AF65-F5344CB8AC3E}">
        <p14:creationId xmlns:p14="http://schemas.microsoft.com/office/powerpoint/2010/main" val="493080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10</a:t>
            </a:fld>
            <a:endParaRPr lang="en-US"/>
          </a:p>
        </p:txBody>
      </p:sp>
    </p:spTree>
    <p:extLst>
      <p:ext uri="{BB962C8B-B14F-4D97-AF65-F5344CB8AC3E}">
        <p14:creationId xmlns:p14="http://schemas.microsoft.com/office/powerpoint/2010/main" val="2634769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3990" indent="-286150">
              <a:spcBef>
                <a:spcPct val="30000"/>
              </a:spcBef>
              <a:defRPr sz="1200">
                <a:solidFill>
                  <a:schemeClr val="tx1"/>
                </a:solidFill>
                <a:latin typeface="Calibri" panose="020F0502020204030204" pitchFamily="34" charset="0"/>
              </a:defRPr>
            </a:lvl2pPr>
            <a:lvl3pPr marL="1144600" indent="-228920">
              <a:spcBef>
                <a:spcPct val="30000"/>
              </a:spcBef>
              <a:defRPr sz="1200">
                <a:solidFill>
                  <a:schemeClr val="tx1"/>
                </a:solidFill>
                <a:latin typeface="Calibri" panose="020F0502020204030204" pitchFamily="34" charset="0"/>
              </a:defRPr>
            </a:lvl3pPr>
            <a:lvl4pPr marL="1602440" indent="-228920">
              <a:spcBef>
                <a:spcPct val="30000"/>
              </a:spcBef>
              <a:defRPr sz="1200">
                <a:solidFill>
                  <a:schemeClr val="tx1"/>
                </a:solidFill>
                <a:latin typeface="Calibri" panose="020F0502020204030204" pitchFamily="34" charset="0"/>
              </a:defRPr>
            </a:lvl4pPr>
            <a:lvl5pPr marL="2060280" indent="-228920">
              <a:spcBef>
                <a:spcPct val="30000"/>
              </a:spcBef>
              <a:defRPr sz="1200">
                <a:solidFill>
                  <a:schemeClr val="tx1"/>
                </a:solidFill>
                <a:latin typeface="Calibri" panose="020F0502020204030204" pitchFamily="34" charset="0"/>
              </a:defRPr>
            </a:lvl5pPr>
            <a:lvl6pPr marL="2518120" indent="-228920" eaLnBrk="0" fontAlgn="base" hangingPunct="0">
              <a:spcBef>
                <a:spcPct val="30000"/>
              </a:spcBef>
              <a:spcAft>
                <a:spcPct val="0"/>
              </a:spcAft>
              <a:defRPr sz="1200">
                <a:solidFill>
                  <a:schemeClr val="tx1"/>
                </a:solidFill>
                <a:latin typeface="Calibri" panose="020F0502020204030204" pitchFamily="34" charset="0"/>
              </a:defRPr>
            </a:lvl6pPr>
            <a:lvl7pPr marL="2975961" indent="-228920" eaLnBrk="0" fontAlgn="base" hangingPunct="0">
              <a:spcBef>
                <a:spcPct val="30000"/>
              </a:spcBef>
              <a:spcAft>
                <a:spcPct val="0"/>
              </a:spcAft>
              <a:defRPr sz="1200">
                <a:solidFill>
                  <a:schemeClr val="tx1"/>
                </a:solidFill>
                <a:latin typeface="Calibri" panose="020F0502020204030204" pitchFamily="34" charset="0"/>
              </a:defRPr>
            </a:lvl7pPr>
            <a:lvl8pPr marL="3433801" indent="-228920" eaLnBrk="0" fontAlgn="base" hangingPunct="0">
              <a:spcBef>
                <a:spcPct val="30000"/>
              </a:spcBef>
              <a:spcAft>
                <a:spcPct val="0"/>
              </a:spcAft>
              <a:defRPr sz="1200">
                <a:solidFill>
                  <a:schemeClr val="tx1"/>
                </a:solidFill>
                <a:latin typeface="Calibri" panose="020F0502020204030204" pitchFamily="34" charset="0"/>
              </a:defRPr>
            </a:lvl8pPr>
            <a:lvl9pPr marL="3891641" indent="-22892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E3901D-F6BA-4A19-8FBD-AC1221BC89A4}" type="slidenum">
              <a:rPr lang="en-US"/>
              <a:pPr>
                <a:spcBef>
                  <a:spcPct val="0"/>
                </a:spcBef>
              </a:pPr>
              <a:t>11</a:t>
            </a:fld>
            <a:endParaRPr lang="en-US"/>
          </a:p>
        </p:txBody>
      </p:sp>
    </p:spTree>
    <p:extLst>
      <p:ext uri="{BB962C8B-B14F-4D97-AF65-F5344CB8AC3E}">
        <p14:creationId xmlns:p14="http://schemas.microsoft.com/office/powerpoint/2010/main" val="2693751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69864" y="1195921"/>
            <a:ext cx="8841400" cy="507373"/>
          </a:xfrm>
          <a:prstGeom prst="rect">
            <a:avLst/>
          </a:prstGeom>
        </p:spPr>
        <p:txBody>
          <a:bodyPr/>
          <a:lstStyle>
            <a:lvl1pPr>
              <a:defRPr/>
            </a:lvl1pPr>
          </a:lstStyle>
          <a:p>
            <a:r>
              <a:rPr lang="en-GB" sz="2600" dirty="0" smtClean="0"/>
              <a:t>Title</a:t>
            </a:r>
            <a:r>
              <a:rPr lang="en-GB" sz="2600" dirty="0"/>
              <a:t/>
            </a:r>
            <a:br>
              <a:rPr lang="en-GB" sz="2600" dirty="0"/>
            </a:br>
            <a:endParaRPr lang="en-GB" sz="2600" dirty="0"/>
          </a:p>
        </p:txBody>
      </p:sp>
      <p:sp>
        <p:nvSpPr>
          <p:cNvPr id="10" name="Text Placeholder 2"/>
          <p:cNvSpPr>
            <a:spLocks noGrp="1"/>
          </p:cNvSpPr>
          <p:nvPr>
            <p:ph type="body" sz="quarter" idx="11"/>
          </p:nvPr>
        </p:nvSpPr>
        <p:spPr>
          <a:xfrm>
            <a:off x="198437" y="1909470"/>
            <a:ext cx="8812827" cy="3944470"/>
          </a:xfrm>
          <a:prstGeom prst="rect">
            <a:avLst/>
          </a:prstGeom>
        </p:spPr>
        <p:txBody>
          <a:bodyPr/>
          <a:lstStyle>
            <a:lvl1pPr>
              <a:defRPr sz="1600" b="1"/>
            </a:lvl1pPr>
            <a:lvl2pPr>
              <a:defRPr sz="16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9"/>
          <p:cNvSpPr>
            <a:spLocks noGrp="1" noChangeArrowheads="1"/>
          </p:cNvSpPr>
          <p:nvPr>
            <p:ph type="sldNum" idx="10"/>
          </p:nvPr>
        </p:nvSpPr>
        <p:spPr>
          <a:xfrm>
            <a:off x="6373813" y="6426200"/>
            <a:ext cx="2130425" cy="150813"/>
          </a:xfrm>
          <a:prstGeom prst="rect">
            <a:avLst/>
          </a:prstGeom>
          <a:ln/>
        </p:spPr>
        <p:txBody>
          <a:bodyPr/>
          <a:lstStyle>
            <a:lvl1pPr>
              <a:defRPr/>
            </a:lvl1pPr>
          </a:lstStyle>
          <a:p>
            <a:pPr>
              <a:defRPr/>
            </a:pPr>
            <a:fld id="{66888C7D-0ED7-40E9-AFFB-91041FCD7D67}" type="slidenum">
              <a:rPr lang="en-GB" altLang="en-US"/>
              <a:pPr>
                <a:defRPr/>
              </a:pPr>
              <a:t>‹#›</a:t>
            </a:fld>
            <a:endParaRPr lang="en-GB" altLang="en-US"/>
          </a:p>
        </p:txBody>
      </p:sp>
      <p:sp>
        <p:nvSpPr>
          <p:cNvPr id="3" name="Rectangle 10"/>
          <p:cNvSpPr>
            <a:spLocks noGrp="1" noChangeArrowheads="1"/>
          </p:cNvSpPr>
          <p:nvPr>
            <p:ph type="dt" idx="11"/>
          </p:nvPr>
        </p:nvSpPr>
        <p:spPr>
          <a:xfrm>
            <a:off x="636588" y="6426200"/>
            <a:ext cx="2130425" cy="150813"/>
          </a:xfrm>
          <a:prstGeom prst="rect">
            <a:avLst/>
          </a:prstGeom>
          <a:ln/>
        </p:spPr>
        <p:txBody>
          <a:bodyPr/>
          <a:lstStyle>
            <a:lvl1pPr>
              <a:defRPr/>
            </a:lvl1pPr>
          </a:lstStyle>
          <a:p>
            <a:pPr>
              <a:defRPr/>
            </a:pPr>
            <a:fld id="{B191DC29-F5FC-4A2C-933E-76748BCF1106}" type="datetime1">
              <a:rPr lang="en-US" altLang="en-US"/>
              <a:pPr>
                <a:defRPr/>
              </a:pPr>
              <a:t>6/8/2016</a:t>
            </a:fld>
            <a:endParaRPr lang="en-US" altLang="en-US"/>
          </a:p>
        </p:txBody>
      </p:sp>
    </p:spTree>
    <p:extLst>
      <p:ext uri="{BB962C8B-B14F-4D97-AF65-F5344CB8AC3E}">
        <p14:creationId xmlns:p14="http://schemas.microsoft.com/office/powerpoint/2010/main" val="405891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First_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062037" y="1786189"/>
            <a:ext cx="6967538" cy="1143000"/>
          </a:xfrm>
          <a:prstGeom prst="rect">
            <a:avLst/>
          </a:prstGeom>
        </p:spPr>
        <p:txBody>
          <a:bodyPr anchor="t"/>
          <a:lstStyle>
            <a:lvl1pPr algn="l">
              <a:defRPr sz="3200">
                <a:solidFill>
                  <a:schemeClr val="bg1"/>
                </a:solidFill>
              </a:defRPr>
            </a:lvl1pPr>
          </a:lstStyle>
          <a:p>
            <a:r>
              <a:rPr lang="fr-FR" dirty="0" smtClean="0"/>
              <a:t>Click to </a:t>
            </a:r>
            <a:r>
              <a:rPr lang="fr-FR" dirty="0" err="1" smtClean="0"/>
              <a:t>edit</a:t>
            </a:r>
            <a:r>
              <a:rPr lang="fr-FR" dirty="0" smtClean="0"/>
              <a:t> Master </a:t>
            </a:r>
            <a:r>
              <a:rPr lang="fr-FR" dirty="0" err="1" smtClean="0"/>
              <a:t>title</a:t>
            </a:r>
            <a:r>
              <a:rPr lang="fr-FR" dirty="0" smtClean="0"/>
              <a:t> style</a:t>
            </a:r>
            <a:endParaRPr lang="en-US" dirty="0"/>
          </a:p>
        </p:txBody>
      </p:sp>
      <p:sp>
        <p:nvSpPr>
          <p:cNvPr id="5" name="Date Placeholder 4"/>
          <p:cNvSpPr>
            <a:spLocks noGrp="1"/>
          </p:cNvSpPr>
          <p:nvPr>
            <p:ph type="dt" sz="half" idx="10"/>
          </p:nvPr>
        </p:nvSpPr>
        <p:spPr>
          <a:xfrm>
            <a:off x="457200" y="6570670"/>
            <a:ext cx="2133600" cy="365125"/>
          </a:xfrm>
          <a:prstGeom prst="rect">
            <a:avLst/>
          </a:prstGeom>
        </p:spPr>
        <p:txBody>
          <a:bodyPr/>
          <a:lstStyle/>
          <a:p>
            <a:fld id="{78529D20-DEC7-5F4F-B7E1-40633A2C7E14}" type="datetimeFigureOut">
              <a:rPr lang="en-US" smtClean="0"/>
              <a:t>6/8/2016</a:t>
            </a:fld>
            <a:endParaRPr lang="en-US"/>
          </a:p>
        </p:txBody>
      </p:sp>
      <p:sp>
        <p:nvSpPr>
          <p:cNvPr id="6" name="Footer Placeholder 5"/>
          <p:cNvSpPr>
            <a:spLocks noGrp="1"/>
          </p:cNvSpPr>
          <p:nvPr>
            <p:ph type="ftr" sz="quarter" idx="11"/>
          </p:nvPr>
        </p:nvSpPr>
        <p:spPr>
          <a:xfrm>
            <a:off x="3124200" y="655638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570670"/>
            <a:ext cx="2133600" cy="365125"/>
          </a:xfrm>
          <a:prstGeom prst="rect">
            <a:avLst/>
          </a:prstGeom>
        </p:spPr>
        <p:txBody>
          <a:bodyPr/>
          <a:lstStyle/>
          <a:p>
            <a:fld id="{32171684-1F09-5844-A0E4-605B509E59BA}" type="slidenum">
              <a:rPr lang="en-US" smtClean="0"/>
              <a:t>‹#›</a:t>
            </a:fld>
            <a:endParaRPr lang="en-US"/>
          </a:p>
        </p:txBody>
      </p:sp>
      <p:pic>
        <p:nvPicPr>
          <p:cNvPr id="1027"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6700" y="186431"/>
            <a:ext cx="795337" cy="576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userDrawn="1"/>
        </p:nvSpPr>
        <p:spPr>
          <a:xfrm>
            <a:off x="1062037" y="186431"/>
            <a:ext cx="5720412" cy="1769715"/>
          </a:xfrm>
          <a:prstGeom prst="rect">
            <a:avLst/>
          </a:prstGeom>
          <a:noFill/>
        </p:spPr>
        <p:txBody>
          <a:bodyPr wrap="none" rtlCol="0">
            <a:spAutoFit/>
          </a:bodyPr>
          <a:lstStyle/>
          <a:p>
            <a:r>
              <a:rPr lang="en-US" sz="2800" b="1" i="0" u="none" strike="noStrike" baseline="0" dirty="0" smtClean="0">
                <a:solidFill>
                  <a:srgbClr val="FFFFFF"/>
                </a:solidFill>
                <a:latin typeface="DINAlternate-Bold"/>
              </a:rPr>
              <a:t>EUROPEAN SPACE SOLUTIONS</a:t>
            </a:r>
          </a:p>
          <a:p>
            <a:r>
              <a:rPr lang="en-US" sz="1600" b="1" i="0" u="none" strike="noStrike" baseline="0" dirty="0" smtClean="0">
                <a:solidFill>
                  <a:srgbClr val="FFFFFF"/>
                </a:solidFill>
                <a:latin typeface="DINAlternate-Bold"/>
              </a:rPr>
              <a:t>BRINGING SPACE TO EARTH</a:t>
            </a:r>
          </a:p>
          <a:p>
            <a:r>
              <a:rPr lang="en-US" sz="1800" b="1" i="0" u="none" strike="noStrike" baseline="0" dirty="0" smtClean="0">
                <a:solidFill>
                  <a:srgbClr val="09ACB5"/>
                </a:solidFill>
                <a:latin typeface="DINAlternate-Bold"/>
              </a:rPr>
              <a:t>30 MAY - 03 JUNE, 2016</a:t>
            </a:r>
          </a:p>
          <a:p>
            <a:r>
              <a:rPr lang="en-US" sz="1200" b="1" i="0" u="none" strike="noStrike" baseline="0" dirty="0" smtClean="0">
                <a:solidFill>
                  <a:srgbClr val="09ACB5"/>
                </a:solidFill>
                <a:latin typeface="DINAlternate-Bold"/>
              </a:rPr>
              <a:t>THE HAGUE, THE NETHERLANDS</a:t>
            </a:r>
          </a:p>
          <a:p>
            <a:r>
              <a:rPr lang="en-US" sz="1800" b="1" i="0" u="none" strike="noStrike" baseline="0" dirty="0" smtClean="0">
                <a:solidFill>
                  <a:srgbClr val="09ACB5"/>
                </a:solidFill>
                <a:latin typeface="DINAlternate-Bold"/>
              </a:rPr>
              <a:t>#EUSPACE16</a:t>
            </a:r>
            <a:endParaRPr lang="en-US" dirty="0" smtClean="0"/>
          </a:p>
          <a:p>
            <a:endParaRPr lang="en-US" dirty="0"/>
          </a:p>
        </p:txBody>
      </p:sp>
    </p:spTree>
    <p:extLst>
      <p:ext uri="{BB962C8B-B14F-4D97-AF65-F5344CB8AC3E}">
        <p14:creationId xmlns:p14="http://schemas.microsoft.com/office/powerpoint/2010/main" val="3179949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18256" y="981075"/>
            <a:ext cx="9180513" cy="5876925"/>
          </a:xfrm>
          <a:prstGeom prst="rect">
            <a:avLst/>
          </a:prstGeom>
          <a:solidFill>
            <a:srgbClr val="33ACE3"/>
          </a:solidFill>
          <a:ln w="25400" algn="ctr">
            <a:no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sp>
        <p:nvSpPr>
          <p:cNvPr id="3076" name="Rectangle 4"/>
          <p:cNvSpPr>
            <a:spLocks noGrp="1" noChangeArrowheads="1"/>
          </p:cNvSpPr>
          <p:nvPr>
            <p:ph type="ctrTitle"/>
          </p:nvPr>
        </p:nvSpPr>
        <p:spPr>
          <a:xfrm>
            <a:off x="4859824" y="1628800"/>
            <a:ext cx="3816631" cy="1944216"/>
          </a:xfrm>
          <a:prstGeom prst="rect">
            <a:avLst/>
          </a:prstGeom>
        </p:spPr>
        <p:txBody>
          <a:bodyPr lIns="0" tIns="0" rIns="0" bIns="0"/>
          <a:lstStyle>
            <a:lvl1pPr marL="0">
              <a:lnSpc>
                <a:spcPct val="110000"/>
              </a:lnSpc>
              <a:defRPr sz="3000">
                <a:solidFill>
                  <a:schemeClr val="bg1"/>
                </a:solidFill>
              </a:defRPr>
            </a:lvl1pPr>
          </a:lstStyle>
          <a:p>
            <a:pPr lvl="0"/>
            <a:endParaRPr lang="en-GB" altLang="en-US" noProof="0" dirty="0" smtClean="0"/>
          </a:p>
        </p:txBody>
      </p:sp>
      <p:sp>
        <p:nvSpPr>
          <p:cNvPr id="3077" name="Rectangle 5"/>
          <p:cNvSpPr>
            <a:spLocks noGrp="1" noChangeArrowheads="1"/>
          </p:cNvSpPr>
          <p:nvPr>
            <p:ph type="subTitle" idx="1"/>
          </p:nvPr>
        </p:nvSpPr>
        <p:spPr>
          <a:xfrm>
            <a:off x="4859338" y="3645024"/>
            <a:ext cx="3817118" cy="1368152"/>
          </a:xfrm>
          <a:prstGeom prst="rect">
            <a:avLst/>
          </a:prstGeom>
        </p:spPr>
        <p:txBody>
          <a:bodyPr lIns="0" tIns="0" bIns="0"/>
          <a:lstStyle>
            <a:lvl1pPr marL="0" indent="0">
              <a:lnSpc>
                <a:spcPct val="110000"/>
              </a:lnSpc>
              <a:spcBef>
                <a:spcPts val="0"/>
              </a:spcBef>
              <a:buFontTx/>
              <a:buNone/>
              <a:defRPr sz="2400" b="1" i="0">
                <a:solidFill>
                  <a:srgbClr val="FFFFFF"/>
                </a:solidFill>
              </a:defRPr>
            </a:lvl1pPr>
          </a:lstStyle>
          <a:p>
            <a:pPr lvl="0"/>
            <a:r>
              <a:rPr lang="en-US" altLang="en-US" noProof="0" dirty="0" smtClean="0"/>
              <a:t>Click to edit Master subtitle style</a:t>
            </a:r>
            <a:endParaRPr lang="en-GB" altLang="en-US" noProof="0" dirty="0" smtClean="0"/>
          </a:p>
        </p:txBody>
      </p:sp>
      <p:pic>
        <p:nvPicPr>
          <p:cNvPr id="12" name="Picture 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3928" y="273548"/>
            <a:ext cx="1440000" cy="99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txBox="1">
            <a:spLocks/>
          </p:cNvSpPr>
          <p:nvPr userDrawn="1"/>
        </p:nvSpPr>
        <p:spPr>
          <a:xfrm>
            <a:off x="4859338" y="5301208"/>
            <a:ext cx="3923929" cy="648072"/>
          </a:xfrm>
          <a:prstGeom prst="rect">
            <a:avLst/>
          </a:prstGeom>
        </p:spPr>
        <p:txBody>
          <a:bodyPr lIns="0" tIns="0" rIns="0" bIns="0"/>
          <a:lstStyle>
            <a:lvl1pPr algn="r"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algn="l">
              <a:lnSpc>
                <a:spcPct val="100000"/>
              </a:lnSpc>
            </a:pPr>
            <a:r>
              <a:rPr lang="en-US" sz="1600" kern="0" dirty="0" smtClean="0">
                <a:solidFill>
                  <a:srgbClr val="FFFFFF"/>
                </a:solidFill>
              </a:rPr>
              <a:t>Joint Research</a:t>
            </a:r>
            <a:r>
              <a:rPr lang="en-US" sz="1600" kern="0" baseline="0" dirty="0" smtClean="0">
                <a:solidFill>
                  <a:srgbClr val="FFFFFF"/>
                </a:solidFill>
              </a:rPr>
              <a:t> Centre</a:t>
            </a:r>
          </a:p>
          <a:p>
            <a:pPr algn="l">
              <a:lnSpc>
                <a:spcPct val="110000"/>
              </a:lnSpc>
            </a:pPr>
            <a:r>
              <a:rPr lang="en-GB" sz="1200" b="0" kern="0" dirty="0" smtClean="0">
                <a:solidFill>
                  <a:srgbClr val="FFFFFF"/>
                </a:solidFill>
              </a:rPr>
              <a:t>the European Commission's </a:t>
            </a:r>
            <a:br>
              <a:rPr lang="en-GB" sz="1200" b="0" kern="0" dirty="0" smtClean="0">
                <a:solidFill>
                  <a:srgbClr val="FFFFFF"/>
                </a:solidFill>
              </a:rPr>
            </a:br>
            <a:r>
              <a:rPr lang="en-GB" sz="1200" b="0" kern="0" dirty="0" smtClean="0">
                <a:solidFill>
                  <a:srgbClr val="FFFFFF"/>
                </a:solidFill>
              </a:rPr>
              <a:t>in-house science service</a:t>
            </a:r>
          </a:p>
        </p:txBody>
      </p:sp>
      <p:pic>
        <p:nvPicPr>
          <p:cNvPr id="15" name="Picture 6" descr="H:\Desktop\NS_Visuals\Ppt\JRC ppt\2015 04 14 VS Expo\web-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859338" y="6021288"/>
            <a:ext cx="284526" cy="2861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userDrawn="1"/>
        </p:nvSpPr>
        <p:spPr>
          <a:xfrm>
            <a:off x="5219378" y="6084004"/>
            <a:ext cx="3529086" cy="369332"/>
          </a:xfrm>
          <a:prstGeom prst="rect">
            <a:avLst/>
          </a:prstGeom>
          <a:noFill/>
        </p:spPr>
        <p:txBody>
          <a:bodyPr wrap="square" lIns="0" tIns="0" bIns="0" rtlCol="0">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200" dirty="0" smtClean="0">
                <a:solidFill>
                  <a:srgbClr val="FFFFFF"/>
                </a:solidFill>
              </a:rPr>
              <a:t>JRC Science Hub</a:t>
            </a:r>
            <a:r>
              <a:rPr lang="en-GB" sz="1200" b="0" dirty="0" smtClean="0">
                <a:solidFill>
                  <a:srgbClr val="FFFFFF"/>
                </a:solidFill>
              </a:rPr>
              <a:t>: </a:t>
            </a:r>
            <a:r>
              <a:rPr lang="en-GB" sz="1200" b="1" i="1" kern="0" dirty="0" err="1" smtClean="0">
                <a:solidFill>
                  <a:srgbClr val="FFFFFF"/>
                </a:solidFill>
              </a:rPr>
              <a:t>ec.europa.eu</a:t>
            </a:r>
            <a:r>
              <a:rPr lang="en-GB" sz="1200" b="1" i="1" kern="0" dirty="0" smtClean="0">
                <a:solidFill>
                  <a:srgbClr val="FFFFFF"/>
                </a:solidFill>
              </a:rPr>
              <a:t>/</a:t>
            </a:r>
            <a:r>
              <a:rPr lang="en-GB" sz="1200" b="1" i="1" kern="0" dirty="0" err="1" smtClean="0">
                <a:solidFill>
                  <a:srgbClr val="FFFFFF"/>
                </a:solidFill>
              </a:rPr>
              <a:t>jrc</a:t>
            </a:r>
            <a:endParaRPr lang="en-GB" sz="1200" b="1" i="1" kern="0" dirty="0" smtClean="0">
              <a:solidFill>
                <a:srgbClr val="FFFFFF"/>
              </a:solidFill>
            </a:endParaRPr>
          </a:p>
          <a:p>
            <a:endParaRPr lang="en-US" dirty="0"/>
          </a:p>
        </p:txBody>
      </p:sp>
      <p:sp>
        <p:nvSpPr>
          <p:cNvPr id="25" name="Picture Placeholder 6"/>
          <p:cNvSpPr>
            <a:spLocks noGrp="1"/>
          </p:cNvSpPr>
          <p:nvPr>
            <p:ph type="pic" sz="quarter" idx="10"/>
          </p:nvPr>
        </p:nvSpPr>
        <p:spPr>
          <a:xfrm>
            <a:off x="-17828" y="980728"/>
            <a:ext cx="4229788" cy="5877272"/>
          </a:xfrm>
          <a:prstGeom prst="rect">
            <a:avLst/>
          </a:prstGeom>
          <a:solidFill>
            <a:srgbClr val="33ACE3"/>
          </a:solidFill>
        </p:spPr>
        <p:txBody>
          <a:bodyPr/>
          <a:lstStyle/>
          <a:p>
            <a:endParaRPr lang="en-GB" dirty="0"/>
          </a:p>
        </p:txBody>
      </p:sp>
      <p:pic>
        <p:nvPicPr>
          <p:cNvPr id="27" name="Picture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211960" y="6439883"/>
            <a:ext cx="630000" cy="41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37200" y="1612256"/>
            <a:ext cx="7869600" cy="430887"/>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37200" y="2492375"/>
            <a:ext cx="3819600" cy="1528624"/>
          </a:xfrm>
          <a:prstGeom prst="rect">
            <a:avLst/>
          </a:prstGeom>
        </p:spPr>
        <p:txBody>
          <a:bodyPr/>
          <a:lstStyle>
            <a:lvl1pPr>
              <a:defRPr sz="1800"/>
            </a:lvl1pPr>
            <a:lvl2pPr marL="228600" indent="-228600">
              <a:buFont typeface="Verdana"/>
              <a:buChar char="•"/>
              <a:defRPr sz="1800" baseline="0"/>
            </a:lvl2pPr>
            <a:lvl3pPr marL="457200" indent="-228600">
              <a:buFont typeface="Wingdings" charset="2"/>
              <a:buChar char="§"/>
              <a:defRPr sz="1600"/>
            </a:lvl3pPr>
            <a:lvl4pPr>
              <a:defRPr sz="1600" baseline="0"/>
            </a:lvl4pPr>
            <a:lvl5pPr marL="914400">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7200" y="2492377"/>
            <a:ext cx="3819600" cy="1533753"/>
          </a:xfrm>
          <a:prstGeom prst="rect">
            <a:avLst/>
          </a:prstGeom>
        </p:spPr>
        <p:txBody>
          <a:bodyPr/>
          <a:lstStyle>
            <a:lvl1pPr>
              <a:defRPr sz="1800"/>
            </a:lvl1pPr>
            <a:lvl2pPr marL="228600" indent="-228600">
              <a:buFont typeface="Verdana"/>
              <a:buChar char="•"/>
              <a:defRPr sz="1800"/>
            </a:lvl2pPr>
            <a:lvl3pPr marL="457200" indent="-228600">
              <a:buFont typeface="Wingdings" charset="2"/>
              <a:buChar char="§"/>
              <a:defRPr sz="1600"/>
            </a:lvl3pPr>
            <a:lvl4pPr>
              <a:defRPr sz="1600" baseline="0"/>
            </a:lvl4pPr>
            <a:lvl5pPr>
              <a:defRPr sz="1600" baseline="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xfrm>
            <a:off x="6373813" y="6426200"/>
            <a:ext cx="2133600" cy="153988"/>
          </a:xfrm>
          <a:prstGeom prst="rect">
            <a:avLst/>
          </a:prstGeom>
          <a:ln/>
        </p:spPr>
        <p:txBody>
          <a:bodyPr/>
          <a:lstStyle>
            <a:lvl1pPr>
              <a:defRPr/>
            </a:lvl1pPr>
          </a:lstStyle>
          <a:p>
            <a:pPr>
              <a:defRPr/>
            </a:pPr>
            <a:fld id="{6563C166-36FD-4814-AF1F-BA4E7252C638}" type="slidenum">
              <a:rPr lang="en-US"/>
              <a:pPr>
                <a:defRPr/>
              </a:pPr>
              <a:t>‹#›</a:t>
            </a:fld>
            <a:endParaRPr lang="en-US"/>
          </a:p>
        </p:txBody>
      </p:sp>
      <p:sp>
        <p:nvSpPr>
          <p:cNvPr id="6" name="Rectangle 4"/>
          <p:cNvSpPr>
            <a:spLocks noGrp="1" noChangeArrowheads="1"/>
          </p:cNvSpPr>
          <p:nvPr>
            <p:ph type="dt" sz="half" idx="11"/>
          </p:nvPr>
        </p:nvSpPr>
        <p:spPr>
          <a:xfrm>
            <a:off x="636588" y="6426200"/>
            <a:ext cx="2133600" cy="153988"/>
          </a:xfrm>
          <a:prstGeom prst="rect">
            <a:avLst/>
          </a:prstGeom>
          <a:ln/>
        </p:spPr>
        <p:txBody>
          <a:bodyPr/>
          <a:lstStyle>
            <a:lvl1pPr>
              <a:defRPr/>
            </a:lvl1pPr>
          </a:lstStyle>
          <a:p>
            <a:pPr>
              <a:defRPr/>
            </a:pPr>
            <a:fld id="{8E21E6D8-709F-4091-BBA7-C093F3BFD2D7}" type="datetime3">
              <a:rPr lang="en-US"/>
              <a:pPr>
                <a:defRPr/>
              </a:pPr>
              <a:t>8 June 2016</a:t>
            </a:fld>
            <a:endParaRPr lang="en-US"/>
          </a:p>
        </p:txBody>
      </p:sp>
    </p:spTree>
    <p:extLst>
      <p:ext uri="{BB962C8B-B14F-4D97-AF65-F5344CB8AC3E}">
        <p14:creationId xmlns:p14="http://schemas.microsoft.com/office/powerpoint/2010/main" val="2478122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p:cNvSpPr/>
          <p:nvPr/>
        </p:nvSpPr>
        <p:spPr>
          <a:xfrm>
            <a:off x="0" y="-3658"/>
            <a:ext cx="9144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4102" name="Picture 5" descr="JRC_Slides_Footer.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265613" y="6461125"/>
            <a:ext cx="612775" cy="396875"/>
          </a:xfrm>
          <a:prstGeom prst="rect">
            <a:avLst/>
          </a:prstGeom>
          <a:noFill/>
          <a:ln w="9525">
            <a:noFill/>
            <a:miter lim="800000"/>
            <a:headEnd/>
            <a:tailEnd/>
          </a:ln>
        </p:spPr>
      </p:pic>
      <p:pic>
        <p:nvPicPr>
          <p:cNvPr id="4103" name="Picture 1" descr="JRC_Slides_Logo_EN.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3971925" y="258763"/>
            <a:ext cx="1435100" cy="10001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Lst>
  <p:hf hdr="0" dt="0"/>
  <p:txStyles>
    <p:titleStyle>
      <a:lvl1pPr algn="l" rtl="0" eaLnBrk="0" fontAlgn="base" hangingPunct="0">
        <a:spcBef>
          <a:spcPct val="0"/>
        </a:spcBef>
        <a:spcAft>
          <a:spcPct val="0"/>
        </a:spcAft>
        <a:defRPr sz="2800" b="1">
          <a:solidFill>
            <a:srgbClr val="004494"/>
          </a:solidFill>
          <a:effectLst>
            <a:outerShdw blurRad="38100" dist="38100" dir="2700000" algn="tl">
              <a:srgbClr val="000000">
                <a:alpha val="43137"/>
              </a:srgbClr>
            </a:outerShdw>
          </a:effectLst>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emf"/></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73708" y="2385500"/>
            <a:ext cx="4962971" cy="1041311"/>
          </a:xfrm>
          <a:prstGeom prst="rect">
            <a:avLst/>
          </a:prstGeom>
          <a:effectLst/>
        </p:spPr>
        <p:txBody>
          <a:bodyPr wrap="square">
            <a:spAutoFit/>
          </a:bodyPr>
          <a:lstStyle/>
          <a:p>
            <a:pPr>
              <a:spcBef>
                <a:spcPts val="120"/>
              </a:spcBef>
            </a:pPr>
            <a:r>
              <a:rPr lang="en-GB" sz="2000" dirty="0" smtClean="0">
                <a:solidFill>
                  <a:srgbClr val="164194"/>
                </a:solidFill>
              </a:rPr>
              <a:t>Food and Nutrition Security</a:t>
            </a:r>
            <a:endParaRPr lang="en-GB" sz="2000" dirty="0">
              <a:solidFill>
                <a:srgbClr val="164194"/>
              </a:solidFill>
            </a:endParaRPr>
          </a:p>
          <a:p>
            <a:pPr>
              <a:spcBef>
                <a:spcPts val="120"/>
              </a:spcBef>
            </a:pPr>
            <a:r>
              <a:rPr lang="en-GB" sz="2000" dirty="0" smtClean="0">
                <a:solidFill>
                  <a:srgbClr val="164194"/>
                </a:solidFill>
              </a:rPr>
              <a:t>JRC Ispra</a:t>
            </a:r>
            <a:endParaRPr lang="en-GB" sz="2000" dirty="0">
              <a:solidFill>
                <a:srgbClr val="164194"/>
              </a:solidFill>
            </a:endParaRPr>
          </a:p>
          <a:p>
            <a:pPr>
              <a:spcBef>
                <a:spcPts val="120"/>
              </a:spcBef>
            </a:pPr>
            <a:endParaRPr lang="en-GB" sz="2000" dirty="0" smtClean="0">
              <a:solidFill>
                <a:srgbClr val="164194"/>
              </a:solidFill>
            </a:endParaRPr>
          </a:p>
        </p:txBody>
      </p:sp>
      <p:pic>
        <p:nvPicPr>
          <p:cNvPr id="6" name="Picture Placeholder 1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66788"/>
            <a:ext cx="4026568" cy="5884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4260122" y="5304883"/>
            <a:ext cx="4874748" cy="63069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lIns="0" tIns="0" rIns="0" bIns="0"/>
          <a:lstStyle>
            <a:lvl1pPr algn="l" rtl="0" eaLnBrk="0" fontAlgn="base" hangingPunct="0">
              <a:spcBef>
                <a:spcPct val="0"/>
              </a:spcBef>
              <a:spcAft>
                <a:spcPct val="0"/>
              </a:spcAft>
              <a:defRPr sz="2800" b="1">
                <a:solidFill>
                  <a:srgbClr val="004494"/>
                </a:solidFill>
                <a:effectLst>
                  <a:outerShdw blurRad="38100" dist="38100" dir="2700000" algn="tl">
                    <a:srgbClr val="000000">
                      <a:alpha val="43137"/>
                    </a:srgbClr>
                  </a:outerShdw>
                </a:effectLst>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marL="342900" indent="-3429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1600" kern="0" dirty="0" smtClean="0">
                <a:solidFill>
                  <a:srgbClr val="164194"/>
                </a:solidFill>
                <a:effectLst/>
              </a:rPr>
              <a:t>Neil Hubbard</a:t>
            </a:r>
            <a:endParaRPr lang="en-GB" sz="1600" kern="0" dirty="0">
              <a:solidFill>
                <a:srgbClr val="164194"/>
              </a:solidFill>
              <a:effectLst/>
            </a:endParaRPr>
          </a:p>
        </p:txBody>
      </p:sp>
      <p:sp>
        <p:nvSpPr>
          <p:cNvPr id="2" name="TextBox 1"/>
          <p:cNvSpPr txBox="1"/>
          <p:nvPr/>
        </p:nvSpPr>
        <p:spPr>
          <a:xfrm>
            <a:off x="4436828" y="3824577"/>
            <a:ext cx="4173098" cy="584775"/>
          </a:xfrm>
          <a:prstGeom prst="rect">
            <a:avLst/>
          </a:prstGeom>
          <a:noFill/>
        </p:spPr>
        <p:txBody>
          <a:bodyPr wrap="square" rtlCol="0">
            <a:spAutoFit/>
          </a:bodyPr>
          <a:lstStyle/>
          <a:p>
            <a:r>
              <a:rPr lang="en-GB" sz="1600" dirty="0" smtClean="0">
                <a:solidFill>
                  <a:srgbClr val="164194"/>
                </a:solidFill>
              </a:rPr>
              <a:t>'…when all people have access to sufficient, nutritious food….'</a:t>
            </a:r>
            <a:endParaRPr lang="en-GB" sz="1600" dirty="0">
              <a:solidFill>
                <a:srgbClr val="164194"/>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451520" y="1340768"/>
            <a:ext cx="8388350" cy="46166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000" kern="1200">
                <a:solidFill>
                  <a:schemeClr val="tx1"/>
                </a:solidFill>
                <a:latin typeface="Arial Narrow" pitchFamily="34" charset="0"/>
                <a:ea typeface="+mn-ea"/>
                <a:cs typeface="Arial" charset="0"/>
              </a:defRPr>
            </a:lvl1pPr>
            <a:lvl2pPr marL="457200" algn="l" rtl="0" fontAlgn="base">
              <a:spcBef>
                <a:spcPct val="0"/>
              </a:spcBef>
              <a:spcAft>
                <a:spcPct val="0"/>
              </a:spcAft>
              <a:defRPr sz="2000" kern="1200">
                <a:solidFill>
                  <a:schemeClr val="tx1"/>
                </a:solidFill>
                <a:latin typeface="Arial Narrow" pitchFamily="34" charset="0"/>
                <a:ea typeface="+mn-ea"/>
                <a:cs typeface="Arial" charset="0"/>
              </a:defRPr>
            </a:lvl2pPr>
            <a:lvl3pPr marL="914400" algn="l" rtl="0" fontAlgn="base">
              <a:spcBef>
                <a:spcPct val="0"/>
              </a:spcBef>
              <a:spcAft>
                <a:spcPct val="0"/>
              </a:spcAft>
              <a:defRPr sz="2000" kern="1200">
                <a:solidFill>
                  <a:schemeClr val="tx1"/>
                </a:solidFill>
                <a:latin typeface="Arial Narrow" pitchFamily="34" charset="0"/>
                <a:ea typeface="+mn-ea"/>
                <a:cs typeface="Arial" charset="0"/>
              </a:defRPr>
            </a:lvl3pPr>
            <a:lvl4pPr marL="1371600" algn="l" rtl="0" fontAlgn="base">
              <a:spcBef>
                <a:spcPct val="0"/>
              </a:spcBef>
              <a:spcAft>
                <a:spcPct val="0"/>
              </a:spcAft>
              <a:defRPr sz="2000" kern="1200">
                <a:solidFill>
                  <a:schemeClr val="tx1"/>
                </a:solidFill>
                <a:latin typeface="Arial Narrow" pitchFamily="34" charset="0"/>
                <a:ea typeface="+mn-ea"/>
                <a:cs typeface="Arial" charset="0"/>
              </a:defRPr>
            </a:lvl4pPr>
            <a:lvl5pPr marL="1828800" algn="l" rtl="0" fontAlgn="base">
              <a:spcBef>
                <a:spcPct val="0"/>
              </a:spcBef>
              <a:spcAft>
                <a:spcPct val="0"/>
              </a:spcAft>
              <a:defRPr sz="2000" kern="1200">
                <a:solidFill>
                  <a:schemeClr val="tx1"/>
                </a:solidFill>
                <a:latin typeface="Arial Narrow" pitchFamily="34" charset="0"/>
                <a:ea typeface="+mn-ea"/>
                <a:cs typeface="Arial" charset="0"/>
              </a:defRPr>
            </a:lvl5pPr>
            <a:lvl6pPr marL="2286000" algn="l" defTabSz="914400" rtl="0" eaLnBrk="1" latinLnBrk="0" hangingPunct="1">
              <a:defRPr sz="2000" kern="1200">
                <a:solidFill>
                  <a:schemeClr val="tx1"/>
                </a:solidFill>
                <a:latin typeface="Arial Narrow" pitchFamily="34" charset="0"/>
                <a:ea typeface="+mn-ea"/>
                <a:cs typeface="Arial" charset="0"/>
              </a:defRPr>
            </a:lvl6pPr>
            <a:lvl7pPr marL="2743200" algn="l" defTabSz="914400" rtl="0" eaLnBrk="1" latinLnBrk="0" hangingPunct="1">
              <a:defRPr sz="2000" kern="1200">
                <a:solidFill>
                  <a:schemeClr val="tx1"/>
                </a:solidFill>
                <a:latin typeface="Arial Narrow" pitchFamily="34" charset="0"/>
                <a:ea typeface="+mn-ea"/>
                <a:cs typeface="Arial" charset="0"/>
              </a:defRPr>
            </a:lvl7pPr>
            <a:lvl8pPr marL="3200400" algn="l" defTabSz="914400" rtl="0" eaLnBrk="1" latinLnBrk="0" hangingPunct="1">
              <a:defRPr sz="2000" kern="1200">
                <a:solidFill>
                  <a:schemeClr val="tx1"/>
                </a:solidFill>
                <a:latin typeface="Arial Narrow" pitchFamily="34" charset="0"/>
                <a:ea typeface="+mn-ea"/>
                <a:cs typeface="Arial" charset="0"/>
              </a:defRPr>
            </a:lvl8pPr>
            <a:lvl9pPr marL="3657600" algn="l" defTabSz="914400" rtl="0" eaLnBrk="1" latinLnBrk="0" hangingPunct="1">
              <a:defRPr sz="2000" kern="1200">
                <a:solidFill>
                  <a:schemeClr val="tx1"/>
                </a:solidFill>
                <a:latin typeface="Arial Narrow" pitchFamily="34" charset="0"/>
                <a:ea typeface="+mn-ea"/>
                <a:cs typeface="Arial" charset="0"/>
              </a:defRPr>
            </a:lvl9pPr>
          </a:lstStyle>
          <a:p>
            <a:pPr algn="ctr">
              <a:spcBef>
                <a:spcPct val="20000"/>
              </a:spcBef>
              <a:defRPr/>
            </a:pPr>
            <a:r>
              <a:rPr lang="en-US" sz="2400" b="1" dirty="0" smtClean="0">
                <a:solidFill>
                  <a:srgbClr val="0F3777"/>
                </a:solidFill>
                <a:latin typeface="+mj-lt"/>
                <a:ea typeface="SimSun" pitchFamily="2" charset="-122"/>
              </a:rPr>
              <a:t>Approach (</a:t>
            </a:r>
            <a:r>
              <a:rPr lang="en-US" sz="2400" b="1" dirty="0" err="1" smtClean="0">
                <a:solidFill>
                  <a:srgbClr val="0F3777"/>
                </a:solidFill>
                <a:latin typeface="+mj-lt"/>
                <a:ea typeface="SimSun" pitchFamily="2" charset="-122"/>
              </a:rPr>
              <a:t>ctd</a:t>
            </a:r>
            <a:r>
              <a:rPr lang="en-US" sz="2400" b="1" dirty="0" smtClean="0">
                <a:solidFill>
                  <a:srgbClr val="0F3777"/>
                </a:solidFill>
                <a:latin typeface="+mj-lt"/>
                <a:ea typeface="SimSun" pitchFamily="2" charset="-122"/>
              </a:rPr>
              <a:t>)</a:t>
            </a:r>
          </a:p>
        </p:txBody>
      </p:sp>
      <p:sp>
        <p:nvSpPr>
          <p:cNvPr id="9" name="Rectangle 12"/>
          <p:cNvSpPr>
            <a:spLocks noChangeArrowheads="1"/>
          </p:cNvSpPr>
          <p:nvPr/>
        </p:nvSpPr>
        <p:spPr bwMode="auto">
          <a:xfrm>
            <a:off x="454968" y="1988840"/>
            <a:ext cx="8424936" cy="243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marL="742950" indent="-285750"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marL="285750" indent="-285750">
              <a:lnSpc>
                <a:spcPct val="100000"/>
              </a:lnSpc>
              <a:spcBef>
                <a:spcPts val="600"/>
              </a:spcBef>
              <a:buClrTx/>
              <a:buFont typeface="Wingdings" panose="05000000000000000000" pitchFamily="2" charset="2"/>
              <a:buChar char="§"/>
            </a:pPr>
            <a:r>
              <a:rPr lang="it-IT" sz="1600" dirty="0" smtClean="0"/>
              <a:t>Data from a wide range of sources:</a:t>
            </a:r>
          </a:p>
          <a:p>
            <a:pPr marL="1028700" lvl="1">
              <a:lnSpc>
                <a:spcPct val="100000"/>
              </a:lnSpc>
              <a:spcBef>
                <a:spcPts val="600"/>
              </a:spcBef>
              <a:buClrTx/>
              <a:buFont typeface="Wingdings" panose="05000000000000000000" pitchFamily="2" charset="2"/>
              <a:buChar char="§"/>
            </a:pPr>
            <a:r>
              <a:rPr lang="it-IT" sz="1600" dirty="0" smtClean="0"/>
              <a:t>ECHO, DG NEAR, FAO GIEWS, IPC GSU, WFP, OCHA</a:t>
            </a:r>
            <a:r>
              <a:rPr lang="it-IT" sz="1600" dirty="0"/>
              <a:t>, </a:t>
            </a:r>
            <a:r>
              <a:rPr lang="it-IT" sz="1600" dirty="0" smtClean="0"/>
              <a:t>WHO, UNICEF, FEWSNET</a:t>
            </a:r>
            <a:r>
              <a:rPr lang="it-IT" sz="1600" dirty="0"/>
              <a:t>, CILSS</a:t>
            </a:r>
            <a:r>
              <a:rPr lang="it-IT" sz="1600" dirty="0" smtClean="0"/>
              <a:t>, SADC VAC, national institutions and EC-JRC own analyses.</a:t>
            </a:r>
          </a:p>
          <a:p>
            <a:pPr marL="285750" indent="-285750">
              <a:lnSpc>
                <a:spcPct val="100000"/>
              </a:lnSpc>
              <a:spcBef>
                <a:spcPts val="600"/>
              </a:spcBef>
              <a:buClrTx/>
              <a:buFont typeface="Wingdings" panose="05000000000000000000" pitchFamily="2" charset="2"/>
              <a:buChar char="§"/>
            </a:pPr>
            <a:endParaRPr lang="it-IT" sz="1600" dirty="0" smtClean="0"/>
          </a:p>
          <a:p>
            <a:pPr marL="285750" indent="-285750">
              <a:lnSpc>
                <a:spcPct val="100000"/>
              </a:lnSpc>
              <a:spcBef>
                <a:spcPts val="600"/>
              </a:spcBef>
              <a:buClrTx/>
              <a:buFont typeface="Wingdings" panose="05000000000000000000" pitchFamily="2" charset="2"/>
              <a:buChar char="§"/>
            </a:pPr>
            <a:r>
              <a:rPr lang="it-IT" sz="1600" dirty="0" smtClean="0"/>
              <a:t>Joint analysis of the final data by EC, WFP and FAO </a:t>
            </a:r>
          </a:p>
          <a:p>
            <a:pPr marL="285750" indent="-285750">
              <a:lnSpc>
                <a:spcPct val="100000"/>
              </a:lnSpc>
              <a:spcBef>
                <a:spcPts val="600"/>
              </a:spcBef>
              <a:buClrTx/>
              <a:buFont typeface="Wingdings" panose="05000000000000000000" pitchFamily="2" charset="2"/>
              <a:buChar char="§"/>
            </a:pPr>
            <a:endParaRPr lang="it-IT" sz="1600" dirty="0"/>
          </a:p>
          <a:p>
            <a:pPr marL="285750" indent="-285750">
              <a:lnSpc>
                <a:spcPct val="100000"/>
              </a:lnSpc>
              <a:spcBef>
                <a:spcPts val="600"/>
              </a:spcBef>
              <a:buClrTx/>
              <a:buFont typeface="Wingdings" panose="05000000000000000000" pitchFamily="2" charset="2"/>
              <a:buChar char="§"/>
            </a:pPr>
            <a:r>
              <a:rPr lang="it-IT" sz="1600" dirty="0" smtClean="0"/>
              <a:t>Building blocks for a </a:t>
            </a:r>
            <a:r>
              <a:rPr lang="it-IT" sz="1600" dirty="0"/>
              <a:t>G</a:t>
            </a:r>
            <a:r>
              <a:rPr lang="it-IT" sz="1600" dirty="0" smtClean="0"/>
              <a:t>lobal </a:t>
            </a:r>
            <a:r>
              <a:rPr lang="it-IT" sz="1600" dirty="0"/>
              <a:t>N</a:t>
            </a:r>
            <a:r>
              <a:rPr lang="it-IT" sz="1600" dirty="0" smtClean="0"/>
              <a:t>etwork</a:t>
            </a:r>
            <a:endParaRPr lang="it-IT" sz="1600" dirty="0"/>
          </a:p>
        </p:txBody>
      </p:sp>
    </p:spTree>
    <p:extLst>
      <p:ext uri="{BB962C8B-B14F-4D97-AF65-F5344CB8AC3E}">
        <p14:creationId xmlns:p14="http://schemas.microsoft.com/office/powerpoint/2010/main" val="12292779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7504" y="5445224"/>
            <a:ext cx="1889956" cy="121943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844824"/>
            <a:ext cx="9144000" cy="5009802"/>
          </a:xfrm>
          <a:prstGeom prst="rect">
            <a:avLst/>
          </a:prstGeom>
        </p:spPr>
      </p:pic>
      <p:sp>
        <p:nvSpPr>
          <p:cNvPr id="2" name="Title 1"/>
          <p:cNvSpPr>
            <a:spLocks noGrp="1"/>
          </p:cNvSpPr>
          <p:nvPr>
            <p:ph type="title"/>
          </p:nvPr>
        </p:nvSpPr>
        <p:spPr>
          <a:xfrm>
            <a:off x="423636" y="1412776"/>
            <a:ext cx="8282160" cy="307777"/>
          </a:xfrm>
        </p:spPr>
        <p:txBody>
          <a:bodyPr/>
          <a:lstStyle/>
          <a:p>
            <a:r>
              <a:rPr lang="en-US" sz="2000" dirty="0" smtClean="0"/>
              <a:t>Food-insecure population – situation in January 2016</a:t>
            </a:r>
            <a:endParaRPr lang="it-IT" sz="2000" dirty="0"/>
          </a:p>
        </p:txBody>
      </p:sp>
    </p:spTree>
    <p:extLst>
      <p:ext uri="{BB962C8B-B14F-4D97-AF65-F5344CB8AC3E}">
        <p14:creationId xmlns:p14="http://schemas.microsoft.com/office/powerpoint/2010/main" val="3716648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94" y="1844824"/>
            <a:ext cx="9166694" cy="5013176"/>
          </a:xfrm>
          <a:prstGeom prst="rect">
            <a:avLst/>
          </a:prstGeom>
        </p:spPr>
      </p:pic>
      <p:sp>
        <p:nvSpPr>
          <p:cNvPr id="2" name="Title 1"/>
          <p:cNvSpPr>
            <a:spLocks noGrp="1"/>
          </p:cNvSpPr>
          <p:nvPr>
            <p:ph type="title"/>
          </p:nvPr>
        </p:nvSpPr>
        <p:spPr>
          <a:xfrm>
            <a:off x="395536" y="1412776"/>
            <a:ext cx="8352928" cy="307777"/>
          </a:xfrm>
        </p:spPr>
        <p:txBody>
          <a:bodyPr/>
          <a:lstStyle/>
          <a:p>
            <a:r>
              <a:rPr lang="en-US" sz="2000" dirty="0" smtClean="0"/>
              <a:t>Food-insecure population – situation in January 2016</a:t>
            </a:r>
            <a:endParaRPr lang="it-IT" sz="2000" dirty="0"/>
          </a:p>
        </p:txBody>
      </p:sp>
    </p:spTree>
    <p:extLst>
      <p:ext uri="{BB962C8B-B14F-4D97-AF65-F5344CB8AC3E}">
        <p14:creationId xmlns:p14="http://schemas.microsoft.com/office/powerpoint/2010/main" val="1714977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158197" y="4634354"/>
            <a:ext cx="7070073" cy="495160"/>
          </a:xfrm>
          <a:custGeom>
            <a:avLst/>
            <a:gdLst>
              <a:gd name="connsiteX0" fmla="*/ 2244157 w 5961702"/>
              <a:gd name="connsiteY0" fmla="*/ 96080 h 639094"/>
              <a:gd name="connsiteX1" fmla="*/ 1647810 w 5961702"/>
              <a:gd name="connsiteY1" fmla="*/ 151740 h 639094"/>
              <a:gd name="connsiteX2" fmla="*/ 1043511 w 5961702"/>
              <a:gd name="connsiteY2" fmla="*/ 127886 h 639094"/>
              <a:gd name="connsiteX3" fmla="*/ 677751 w 5961702"/>
              <a:gd name="connsiteY3" fmla="*/ 223301 h 639094"/>
              <a:gd name="connsiteX4" fmla="*/ 216575 w 5961702"/>
              <a:gd name="connsiteY4" fmla="*/ 215350 h 639094"/>
              <a:gd name="connsiteX5" fmla="*/ 9841 w 5961702"/>
              <a:gd name="connsiteY5" fmla="*/ 430035 h 639094"/>
              <a:gd name="connsiteX6" fmla="*/ 510773 w 5961702"/>
              <a:gd name="connsiteY6" fmla="*/ 636769 h 639094"/>
              <a:gd name="connsiteX7" fmla="*/ 1194585 w 5961702"/>
              <a:gd name="connsiteY7" fmla="*/ 541353 h 639094"/>
              <a:gd name="connsiteX8" fmla="*/ 1838641 w 5961702"/>
              <a:gd name="connsiteY8" fmla="*/ 541353 h 639094"/>
              <a:gd name="connsiteX9" fmla="*/ 2212352 w 5961702"/>
              <a:gd name="connsiteY9" fmla="*/ 477743 h 639094"/>
              <a:gd name="connsiteX10" fmla="*/ 3182411 w 5961702"/>
              <a:gd name="connsiteY10" fmla="*/ 557256 h 639094"/>
              <a:gd name="connsiteX11" fmla="*/ 3325535 w 5961702"/>
              <a:gd name="connsiteY11" fmla="*/ 533402 h 639094"/>
              <a:gd name="connsiteX12" fmla="*/ 4995309 w 5961702"/>
              <a:gd name="connsiteY12" fmla="*/ 517500 h 639094"/>
              <a:gd name="connsiteX13" fmla="*/ 5957417 w 5961702"/>
              <a:gd name="connsiteY13" fmla="*/ 430035 h 639094"/>
              <a:gd name="connsiteX14" fmla="*/ 5337215 w 5961702"/>
              <a:gd name="connsiteY14" fmla="*/ 199447 h 639094"/>
              <a:gd name="connsiteX15" fmla="*/ 5058919 w 5961702"/>
              <a:gd name="connsiteY15" fmla="*/ 665 h 639094"/>
              <a:gd name="connsiteX16" fmla="*/ 4534133 w 5961702"/>
              <a:gd name="connsiteY16" fmla="*/ 135837 h 639094"/>
              <a:gd name="connsiteX17" fmla="*/ 4025250 w 5961702"/>
              <a:gd name="connsiteY17" fmla="*/ 159691 h 639094"/>
              <a:gd name="connsiteX18" fmla="*/ 3484561 w 5961702"/>
              <a:gd name="connsiteY18" fmla="*/ 175593 h 639094"/>
              <a:gd name="connsiteX19" fmla="*/ 2244157 w 5961702"/>
              <a:gd name="connsiteY19" fmla="*/ 96080 h 639094"/>
              <a:gd name="connsiteX0" fmla="*/ 2239278 w 5956823"/>
              <a:gd name="connsiteY0" fmla="*/ 96080 h 577613"/>
              <a:gd name="connsiteX1" fmla="*/ 1642931 w 5956823"/>
              <a:gd name="connsiteY1" fmla="*/ 151740 h 577613"/>
              <a:gd name="connsiteX2" fmla="*/ 1038632 w 5956823"/>
              <a:gd name="connsiteY2" fmla="*/ 127886 h 577613"/>
              <a:gd name="connsiteX3" fmla="*/ 672872 w 5956823"/>
              <a:gd name="connsiteY3" fmla="*/ 223301 h 577613"/>
              <a:gd name="connsiteX4" fmla="*/ 211696 w 5956823"/>
              <a:gd name="connsiteY4" fmla="*/ 215350 h 577613"/>
              <a:gd name="connsiteX5" fmla="*/ 4962 w 5956823"/>
              <a:gd name="connsiteY5" fmla="*/ 430035 h 577613"/>
              <a:gd name="connsiteX6" fmla="*/ 402527 w 5956823"/>
              <a:gd name="connsiteY6" fmla="*/ 573159 h 577613"/>
              <a:gd name="connsiteX7" fmla="*/ 1189706 w 5956823"/>
              <a:gd name="connsiteY7" fmla="*/ 541353 h 577613"/>
              <a:gd name="connsiteX8" fmla="*/ 1833762 w 5956823"/>
              <a:gd name="connsiteY8" fmla="*/ 541353 h 577613"/>
              <a:gd name="connsiteX9" fmla="*/ 2207473 w 5956823"/>
              <a:gd name="connsiteY9" fmla="*/ 477743 h 577613"/>
              <a:gd name="connsiteX10" fmla="*/ 3177532 w 5956823"/>
              <a:gd name="connsiteY10" fmla="*/ 557256 h 577613"/>
              <a:gd name="connsiteX11" fmla="*/ 3320656 w 5956823"/>
              <a:gd name="connsiteY11" fmla="*/ 533402 h 577613"/>
              <a:gd name="connsiteX12" fmla="*/ 4990430 w 5956823"/>
              <a:gd name="connsiteY12" fmla="*/ 517500 h 577613"/>
              <a:gd name="connsiteX13" fmla="*/ 5952538 w 5956823"/>
              <a:gd name="connsiteY13" fmla="*/ 430035 h 577613"/>
              <a:gd name="connsiteX14" fmla="*/ 5332336 w 5956823"/>
              <a:gd name="connsiteY14" fmla="*/ 199447 h 577613"/>
              <a:gd name="connsiteX15" fmla="*/ 5054040 w 5956823"/>
              <a:gd name="connsiteY15" fmla="*/ 665 h 577613"/>
              <a:gd name="connsiteX16" fmla="*/ 4529254 w 5956823"/>
              <a:gd name="connsiteY16" fmla="*/ 135837 h 577613"/>
              <a:gd name="connsiteX17" fmla="*/ 4020371 w 5956823"/>
              <a:gd name="connsiteY17" fmla="*/ 159691 h 577613"/>
              <a:gd name="connsiteX18" fmla="*/ 3479682 w 5956823"/>
              <a:gd name="connsiteY18" fmla="*/ 175593 h 577613"/>
              <a:gd name="connsiteX19" fmla="*/ 2239278 w 5956823"/>
              <a:gd name="connsiteY19" fmla="*/ 96080 h 577613"/>
              <a:gd name="connsiteX0" fmla="*/ 2239278 w 5956823"/>
              <a:gd name="connsiteY0" fmla="*/ 96080 h 578135"/>
              <a:gd name="connsiteX1" fmla="*/ 1642931 w 5956823"/>
              <a:gd name="connsiteY1" fmla="*/ 151740 h 578135"/>
              <a:gd name="connsiteX2" fmla="*/ 1038632 w 5956823"/>
              <a:gd name="connsiteY2" fmla="*/ 127886 h 578135"/>
              <a:gd name="connsiteX3" fmla="*/ 672872 w 5956823"/>
              <a:gd name="connsiteY3" fmla="*/ 223301 h 578135"/>
              <a:gd name="connsiteX4" fmla="*/ 211696 w 5956823"/>
              <a:gd name="connsiteY4" fmla="*/ 215350 h 578135"/>
              <a:gd name="connsiteX5" fmla="*/ 4962 w 5956823"/>
              <a:gd name="connsiteY5" fmla="*/ 430035 h 578135"/>
              <a:gd name="connsiteX6" fmla="*/ 402527 w 5956823"/>
              <a:gd name="connsiteY6" fmla="*/ 573159 h 578135"/>
              <a:gd name="connsiteX7" fmla="*/ 1189706 w 5956823"/>
              <a:gd name="connsiteY7" fmla="*/ 541353 h 578135"/>
              <a:gd name="connsiteX8" fmla="*/ 1801957 w 5956823"/>
              <a:gd name="connsiteY8" fmla="*/ 501597 h 578135"/>
              <a:gd name="connsiteX9" fmla="*/ 2207473 w 5956823"/>
              <a:gd name="connsiteY9" fmla="*/ 477743 h 578135"/>
              <a:gd name="connsiteX10" fmla="*/ 3177532 w 5956823"/>
              <a:gd name="connsiteY10" fmla="*/ 557256 h 578135"/>
              <a:gd name="connsiteX11" fmla="*/ 3320656 w 5956823"/>
              <a:gd name="connsiteY11" fmla="*/ 533402 h 578135"/>
              <a:gd name="connsiteX12" fmla="*/ 4990430 w 5956823"/>
              <a:gd name="connsiteY12" fmla="*/ 517500 h 578135"/>
              <a:gd name="connsiteX13" fmla="*/ 5952538 w 5956823"/>
              <a:gd name="connsiteY13" fmla="*/ 430035 h 578135"/>
              <a:gd name="connsiteX14" fmla="*/ 5332336 w 5956823"/>
              <a:gd name="connsiteY14" fmla="*/ 199447 h 578135"/>
              <a:gd name="connsiteX15" fmla="*/ 5054040 w 5956823"/>
              <a:gd name="connsiteY15" fmla="*/ 665 h 578135"/>
              <a:gd name="connsiteX16" fmla="*/ 4529254 w 5956823"/>
              <a:gd name="connsiteY16" fmla="*/ 135837 h 578135"/>
              <a:gd name="connsiteX17" fmla="*/ 4020371 w 5956823"/>
              <a:gd name="connsiteY17" fmla="*/ 159691 h 578135"/>
              <a:gd name="connsiteX18" fmla="*/ 3479682 w 5956823"/>
              <a:gd name="connsiteY18" fmla="*/ 175593 h 578135"/>
              <a:gd name="connsiteX19" fmla="*/ 2239278 w 5956823"/>
              <a:gd name="connsiteY19" fmla="*/ 96080 h 578135"/>
              <a:gd name="connsiteX0" fmla="*/ 2234517 w 5952062"/>
              <a:gd name="connsiteY0" fmla="*/ 96080 h 563907"/>
              <a:gd name="connsiteX1" fmla="*/ 1638170 w 5952062"/>
              <a:gd name="connsiteY1" fmla="*/ 151740 h 563907"/>
              <a:gd name="connsiteX2" fmla="*/ 1033871 w 5952062"/>
              <a:gd name="connsiteY2" fmla="*/ 127886 h 563907"/>
              <a:gd name="connsiteX3" fmla="*/ 668111 w 5952062"/>
              <a:gd name="connsiteY3" fmla="*/ 223301 h 563907"/>
              <a:gd name="connsiteX4" fmla="*/ 206935 w 5952062"/>
              <a:gd name="connsiteY4" fmla="*/ 215350 h 563907"/>
              <a:gd name="connsiteX5" fmla="*/ 201 w 5952062"/>
              <a:gd name="connsiteY5" fmla="*/ 430035 h 563907"/>
              <a:gd name="connsiteX6" fmla="*/ 238739 w 5952062"/>
              <a:gd name="connsiteY6" fmla="*/ 557256 h 563907"/>
              <a:gd name="connsiteX7" fmla="*/ 1184945 w 5952062"/>
              <a:gd name="connsiteY7" fmla="*/ 541353 h 563907"/>
              <a:gd name="connsiteX8" fmla="*/ 1797196 w 5952062"/>
              <a:gd name="connsiteY8" fmla="*/ 501597 h 563907"/>
              <a:gd name="connsiteX9" fmla="*/ 2202712 w 5952062"/>
              <a:gd name="connsiteY9" fmla="*/ 477743 h 563907"/>
              <a:gd name="connsiteX10" fmla="*/ 3172771 w 5952062"/>
              <a:gd name="connsiteY10" fmla="*/ 557256 h 563907"/>
              <a:gd name="connsiteX11" fmla="*/ 3315895 w 5952062"/>
              <a:gd name="connsiteY11" fmla="*/ 533402 h 563907"/>
              <a:gd name="connsiteX12" fmla="*/ 4985669 w 5952062"/>
              <a:gd name="connsiteY12" fmla="*/ 517500 h 563907"/>
              <a:gd name="connsiteX13" fmla="*/ 5947777 w 5952062"/>
              <a:gd name="connsiteY13" fmla="*/ 430035 h 563907"/>
              <a:gd name="connsiteX14" fmla="*/ 5327575 w 5952062"/>
              <a:gd name="connsiteY14" fmla="*/ 199447 h 563907"/>
              <a:gd name="connsiteX15" fmla="*/ 5049279 w 5952062"/>
              <a:gd name="connsiteY15" fmla="*/ 665 h 563907"/>
              <a:gd name="connsiteX16" fmla="*/ 4524493 w 5952062"/>
              <a:gd name="connsiteY16" fmla="*/ 135837 h 563907"/>
              <a:gd name="connsiteX17" fmla="*/ 4015610 w 5952062"/>
              <a:gd name="connsiteY17" fmla="*/ 159691 h 563907"/>
              <a:gd name="connsiteX18" fmla="*/ 3474921 w 5952062"/>
              <a:gd name="connsiteY18" fmla="*/ 175593 h 563907"/>
              <a:gd name="connsiteX19" fmla="*/ 2234517 w 5952062"/>
              <a:gd name="connsiteY19" fmla="*/ 96080 h 563907"/>
              <a:gd name="connsiteX0" fmla="*/ 2237297 w 5954842"/>
              <a:gd name="connsiteY0" fmla="*/ 96080 h 563907"/>
              <a:gd name="connsiteX1" fmla="*/ 1640950 w 5954842"/>
              <a:gd name="connsiteY1" fmla="*/ 151740 h 563907"/>
              <a:gd name="connsiteX2" fmla="*/ 1036651 w 5954842"/>
              <a:gd name="connsiteY2" fmla="*/ 127886 h 563907"/>
              <a:gd name="connsiteX3" fmla="*/ 670891 w 5954842"/>
              <a:gd name="connsiteY3" fmla="*/ 223301 h 563907"/>
              <a:gd name="connsiteX4" fmla="*/ 146105 w 5954842"/>
              <a:gd name="connsiteY4" fmla="*/ 127886 h 563907"/>
              <a:gd name="connsiteX5" fmla="*/ 2981 w 5954842"/>
              <a:gd name="connsiteY5" fmla="*/ 430035 h 563907"/>
              <a:gd name="connsiteX6" fmla="*/ 241519 w 5954842"/>
              <a:gd name="connsiteY6" fmla="*/ 557256 h 563907"/>
              <a:gd name="connsiteX7" fmla="*/ 1187725 w 5954842"/>
              <a:gd name="connsiteY7" fmla="*/ 541353 h 563907"/>
              <a:gd name="connsiteX8" fmla="*/ 1799976 w 5954842"/>
              <a:gd name="connsiteY8" fmla="*/ 501597 h 563907"/>
              <a:gd name="connsiteX9" fmla="*/ 2205492 w 5954842"/>
              <a:gd name="connsiteY9" fmla="*/ 477743 h 563907"/>
              <a:gd name="connsiteX10" fmla="*/ 3175551 w 5954842"/>
              <a:gd name="connsiteY10" fmla="*/ 557256 h 563907"/>
              <a:gd name="connsiteX11" fmla="*/ 3318675 w 5954842"/>
              <a:gd name="connsiteY11" fmla="*/ 533402 h 563907"/>
              <a:gd name="connsiteX12" fmla="*/ 4988449 w 5954842"/>
              <a:gd name="connsiteY12" fmla="*/ 517500 h 563907"/>
              <a:gd name="connsiteX13" fmla="*/ 5950557 w 5954842"/>
              <a:gd name="connsiteY13" fmla="*/ 430035 h 563907"/>
              <a:gd name="connsiteX14" fmla="*/ 5330355 w 5954842"/>
              <a:gd name="connsiteY14" fmla="*/ 199447 h 563907"/>
              <a:gd name="connsiteX15" fmla="*/ 5052059 w 5954842"/>
              <a:gd name="connsiteY15" fmla="*/ 665 h 563907"/>
              <a:gd name="connsiteX16" fmla="*/ 4527273 w 5954842"/>
              <a:gd name="connsiteY16" fmla="*/ 135837 h 563907"/>
              <a:gd name="connsiteX17" fmla="*/ 4018390 w 5954842"/>
              <a:gd name="connsiteY17" fmla="*/ 159691 h 563907"/>
              <a:gd name="connsiteX18" fmla="*/ 3477701 w 5954842"/>
              <a:gd name="connsiteY18" fmla="*/ 175593 h 563907"/>
              <a:gd name="connsiteX19" fmla="*/ 2237297 w 5954842"/>
              <a:gd name="connsiteY19" fmla="*/ 96080 h 563907"/>
              <a:gd name="connsiteX0" fmla="*/ 2237938 w 5955483"/>
              <a:gd name="connsiteY0" fmla="*/ 96080 h 563907"/>
              <a:gd name="connsiteX1" fmla="*/ 1641591 w 5955483"/>
              <a:gd name="connsiteY1" fmla="*/ 151740 h 563907"/>
              <a:gd name="connsiteX2" fmla="*/ 1037292 w 5955483"/>
              <a:gd name="connsiteY2" fmla="*/ 127886 h 563907"/>
              <a:gd name="connsiteX3" fmla="*/ 751045 w 5955483"/>
              <a:gd name="connsiteY3" fmla="*/ 64275 h 563907"/>
              <a:gd name="connsiteX4" fmla="*/ 146746 w 5955483"/>
              <a:gd name="connsiteY4" fmla="*/ 127886 h 563907"/>
              <a:gd name="connsiteX5" fmla="*/ 3622 w 5955483"/>
              <a:gd name="connsiteY5" fmla="*/ 430035 h 563907"/>
              <a:gd name="connsiteX6" fmla="*/ 242160 w 5955483"/>
              <a:gd name="connsiteY6" fmla="*/ 557256 h 563907"/>
              <a:gd name="connsiteX7" fmla="*/ 1188366 w 5955483"/>
              <a:gd name="connsiteY7" fmla="*/ 541353 h 563907"/>
              <a:gd name="connsiteX8" fmla="*/ 1800617 w 5955483"/>
              <a:gd name="connsiteY8" fmla="*/ 501597 h 563907"/>
              <a:gd name="connsiteX9" fmla="*/ 2206133 w 5955483"/>
              <a:gd name="connsiteY9" fmla="*/ 477743 h 563907"/>
              <a:gd name="connsiteX10" fmla="*/ 3176192 w 5955483"/>
              <a:gd name="connsiteY10" fmla="*/ 557256 h 563907"/>
              <a:gd name="connsiteX11" fmla="*/ 3319316 w 5955483"/>
              <a:gd name="connsiteY11" fmla="*/ 533402 h 563907"/>
              <a:gd name="connsiteX12" fmla="*/ 4989090 w 5955483"/>
              <a:gd name="connsiteY12" fmla="*/ 517500 h 563907"/>
              <a:gd name="connsiteX13" fmla="*/ 5951198 w 5955483"/>
              <a:gd name="connsiteY13" fmla="*/ 430035 h 563907"/>
              <a:gd name="connsiteX14" fmla="*/ 5330996 w 5955483"/>
              <a:gd name="connsiteY14" fmla="*/ 199447 h 563907"/>
              <a:gd name="connsiteX15" fmla="*/ 5052700 w 5955483"/>
              <a:gd name="connsiteY15" fmla="*/ 665 h 563907"/>
              <a:gd name="connsiteX16" fmla="*/ 4527914 w 5955483"/>
              <a:gd name="connsiteY16" fmla="*/ 135837 h 563907"/>
              <a:gd name="connsiteX17" fmla="*/ 4019031 w 5955483"/>
              <a:gd name="connsiteY17" fmla="*/ 159691 h 563907"/>
              <a:gd name="connsiteX18" fmla="*/ 3478342 w 5955483"/>
              <a:gd name="connsiteY18" fmla="*/ 175593 h 563907"/>
              <a:gd name="connsiteX19" fmla="*/ 2237938 w 5955483"/>
              <a:gd name="connsiteY19" fmla="*/ 96080 h 563907"/>
              <a:gd name="connsiteX0" fmla="*/ 2237938 w 5955483"/>
              <a:gd name="connsiteY0" fmla="*/ 96080 h 563907"/>
              <a:gd name="connsiteX1" fmla="*/ 1641591 w 5955483"/>
              <a:gd name="connsiteY1" fmla="*/ 151740 h 563907"/>
              <a:gd name="connsiteX2" fmla="*/ 1212220 w 5955483"/>
              <a:gd name="connsiteY2" fmla="*/ 64276 h 563907"/>
              <a:gd name="connsiteX3" fmla="*/ 751045 w 5955483"/>
              <a:gd name="connsiteY3" fmla="*/ 64275 h 563907"/>
              <a:gd name="connsiteX4" fmla="*/ 146746 w 5955483"/>
              <a:gd name="connsiteY4" fmla="*/ 127886 h 563907"/>
              <a:gd name="connsiteX5" fmla="*/ 3622 w 5955483"/>
              <a:gd name="connsiteY5" fmla="*/ 430035 h 563907"/>
              <a:gd name="connsiteX6" fmla="*/ 242160 w 5955483"/>
              <a:gd name="connsiteY6" fmla="*/ 557256 h 563907"/>
              <a:gd name="connsiteX7" fmla="*/ 1188366 w 5955483"/>
              <a:gd name="connsiteY7" fmla="*/ 541353 h 563907"/>
              <a:gd name="connsiteX8" fmla="*/ 1800617 w 5955483"/>
              <a:gd name="connsiteY8" fmla="*/ 501597 h 563907"/>
              <a:gd name="connsiteX9" fmla="*/ 2206133 w 5955483"/>
              <a:gd name="connsiteY9" fmla="*/ 477743 h 563907"/>
              <a:gd name="connsiteX10" fmla="*/ 3176192 w 5955483"/>
              <a:gd name="connsiteY10" fmla="*/ 557256 h 563907"/>
              <a:gd name="connsiteX11" fmla="*/ 3319316 w 5955483"/>
              <a:gd name="connsiteY11" fmla="*/ 533402 h 563907"/>
              <a:gd name="connsiteX12" fmla="*/ 4989090 w 5955483"/>
              <a:gd name="connsiteY12" fmla="*/ 517500 h 563907"/>
              <a:gd name="connsiteX13" fmla="*/ 5951198 w 5955483"/>
              <a:gd name="connsiteY13" fmla="*/ 430035 h 563907"/>
              <a:gd name="connsiteX14" fmla="*/ 5330996 w 5955483"/>
              <a:gd name="connsiteY14" fmla="*/ 199447 h 563907"/>
              <a:gd name="connsiteX15" fmla="*/ 5052700 w 5955483"/>
              <a:gd name="connsiteY15" fmla="*/ 665 h 563907"/>
              <a:gd name="connsiteX16" fmla="*/ 4527914 w 5955483"/>
              <a:gd name="connsiteY16" fmla="*/ 135837 h 563907"/>
              <a:gd name="connsiteX17" fmla="*/ 4019031 w 5955483"/>
              <a:gd name="connsiteY17" fmla="*/ 159691 h 563907"/>
              <a:gd name="connsiteX18" fmla="*/ 3478342 w 5955483"/>
              <a:gd name="connsiteY18" fmla="*/ 175593 h 563907"/>
              <a:gd name="connsiteX19" fmla="*/ 2237938 w 5955483"/>
              <a:gd name="connsiteY19" fmla="*/ 96080 h 563907"/>
              <a:gd name="connsiteX0" fmla="*/ 2378575 w 6096120"/>
              <a:gd name="connsiteY0" fmla="*/ 96080 h 563344"/>
              <a:gd name="connsiteX1" fmla="*/ 1782228 w 6096120"/>
              <a:gd name="connsiteY1" fmla="*/ 151740 h 563344"/>
              <a:gd name="connsiteX2" fmla="*/ 1352857 w 6096120"/>
              <a:gd name="connsiteY2" fmla="*/ 64276 h 563344"/>
              <a:gd name="connsiteX3" fmla="*/ 891682 w 6096120"/>
              <a:gd name="connsiteY3" fmla="*/ 64275 h 563344"/>
              <a:gd name="connsiteX4" fmla="*/ 287383 w 6096120"/>
              <a:gd name="connsiteY4" fmla="*/ 127886 h 563344"/>
              <a:gd name="connsiteX5" fmla="*/ 1136 w 6096120"/>
              <a:gd name="connsiteY5" fmla="*/ 437987 h 563344"/>
              <a:gd name="connsiteX6" fmla="*/ 382797 w 6096120"/>
              <a:gd name="connsiteY6" fmla="*/ 557256 h 563344"/>
              <a:gd name="connsiteX7" fmla="*/ 1329003 w 6096120"/>
              <a:gd name="connsiteY7" fmla="*/ 541353 h 563344"/>
              <a:gd name="connsiteX8" fmla="*/ 1941254 w 6096120"/>
              <a:gd name="connsiteY8" fmla="*/ 501597 h 563344"/>
              <a:gd name="connsiteX9" fmla="*/ 2346770 w 6096120"/>
              <a:gd name="connsiteY9" fmla="*/ 477743 h 563344"/>
              <a:gd name="connsiteX10" fmla="*/ 3316829 w 6096120"/>
              <a:gd name="connsiteY10" fmla="*/ 557256 h 563344"/>
              <a:gd name="connsiteX11" fmla="*/ 3459953 w 6096120"/>
              <a:gd name="connsiteY11" fmla="*/ 533402 h 563344"/>
              <a:gd name="connsiteX12" fmla="*/ 5129727 w 6096120"/>
              <a:gd name="connsiteY12" fmla="*/ 517500 h 563344"/>
              <a:gd name="connsiteX13" fmla="*/ 6091835 w 6096120"/>
              <a:gd name="connsiteY13" fmla="*/ 430035 h 563344"/>
              <a:gd name="connsiteX14" fmla="*/ 5471633 w 6096120"/>
              <a:gd name="connsiteY14" fmla="*/ 199447 h 563344"/>
              <a:gd name="connsiteX15" fmla="*/ 5193337 w 6096120"/>
              <a:gd name="connsiteY15" fmla="*/ 665 h 563344"/>
              <a:gd name="connsiteX16" fmla="*/ 4668551 w 6096120"/>
              <a:gd name="connsiteY16" fmla="*/ 135837 h 563344"/>
              <a:gd name="connsiteX17" fmla="*/ 4159668 w 6096120"/>
              <a:gd name="connsiteY17" fmla="*/ 159691 h 563344"/>
              <a:gd name="connsiteX18" fmla="*/ 3618979 w 6096120"/>
              <a:gd name="connsiteY18" fmla="*/ 175593 h 563344"/>
              <a:gd name="connsiteX19" fmla="*/ 2378575 w 6096120"/>
              <a:gd name="connsiteY19" fmla="*/ 96080 h 563344"/>
              <a:gd name="connsiteX0" fmla="*/ 2378180 w 6095725"/>
              <a:gd name="connsiteY0" fmla="*/ 96080 h 563344"/>
              <a:gd name="connsiteX1" fmla="*/ 1781833 w 6095725"/>
              <a:gd name="connsiteY1" fmla="*/ 151740 h 563344"/>
              <a:gd name="connsiteX2" fmla="*/ 1352462 w 6095725"/>
              <a:gd name="connsiteY2" fmla="*/ 64276 h 563344"/>
              <a:gd name="connsiteX3" fmla="*/ 891287 w 6095725"/>
              <a:gd name="connsiteY3" fmla="*/ 64275 h 563344"/>
              <a:gd name="connsiteX4" fmla="*/ 302890 w 6095725"/>
              <a:gd name="connsiteY4" fmla="*/ 286912 h 563344"/>
              <a:gd name="connsiteX5" fmla="*/ 741 w 6095725"/>
              <a:gd name="connsiteY5" fmla="*/ 437987 h 563344"/>
              <a:gd name="connsiteX6" fmla="*/ 382402 w 6095725"/>
              <a:gd name="connsiteY6" fmla="*/ 557256 h 563344"/>
              <a:gd name="connsiteX7" fmla="*/ 1328608 w 6095725"/>
              <a:gd name="connsiteY7" fmla="*/ 541353 h 563344"/>
              <a:gd name="connsiteX8" fmla="*/ 1940859 w 6095725"/>
              <a:gd name="connsiteY8" fmla="*/ 501597 h 563344"/>
              <a:gd name="connsiteX9" fmla="*/ 2346375 w 6095725"/>
              <a:gd name="connsiteY9" fmla="*/ 477743 h 563344"/>
              <a:gd name="connsiteX10" fmla="*/ 3316434 w 6095725"/>
              <a:gd name="connsiteY10" fmla="*/ 557256 h 563344"/>
              <a:gd name="connsiteX11" fmla="*/ 3459558 w 6095725"/>
              <a:gd name="connsiteY11" fmla="*/ 533402 h 563344"/>
              <a:gd name="connsiteX12" fmla="*/ 5129332 w 6095725"/>
              <a:gd name="connsiteY12" fmla="*/ 517500 h 563344"/>
              <a:gd name="connsiteX13" fmla="*/ 6091440 w 6095725"/>
              <a:gd name="connsiteY13" fmla="*/ 430035 h 563344"/>
              <a:gd name="connsiteX14" fmla="*/ 5471238 w 6095725"/>
              <a:gd name="connsiteY14" fmla="*/ 199447 h 563344"/>
              <a:gd name="connsiteX15" fmla="*/ 5192942 w 6095725"/>
              <a:gd name="connsiteY15" fmla="*/ 665 h 563344"/>
              <a:gd name="connsiteX16" fmla="*/ 4668156 w 6095725"/>
              <a:gd name="connsiteY16" fmla="*/ 135837 h 563344"/>
              <a:gd name="connsiteX17" fmla="*/ 4159273 w 6095725"/>
              <a:gd name="connsiteY17" fmla="*/ 159691 h 563344"/>
              <a:gd name="connsiteX18" fmla="*/ 3618584 w 6095725"/>
              <a:gd name="connsiteY18" fmla="*/ 175593 h 563344"/>
              <a:gd name="connsiteX19" fmla="*/ 2378180 w 6095725"/>
              <a:gd name="connsiteY19" fmla="*/ 96080 h 563344"/>
              <a:gd name="connsiteX0" fmla="*/ 2378016 w 6095561"/>
              <a:gd name="connsiteY0" fmla="*/ 96080 h 563344"/>
              <a:gd name="connsiteX1" fmla="*/ 1781669 w 6095561"/>
              <a:gd name="connsiteY1" fmla="*/ 151740 h 563344"/>
              <a:gd name="connsiteX2" fmla="*/ 1352298 w 6095561"/>
              <a:gd name="connsiteY2" fmla="*/ 64276 h 563344"/>
              <a:gd name="connsiteX3" fmla="*/ 581022 w 6095561"/>
              <a:gd name="connsiteY3" fmla="*/ 135836 h 563344"/>
              <a:gd name="connsiteX4" fmla="*/ 302726 w 6095561"/>
              <a:gd name="connsiteY4" fmla="*/ 286912 h 563344"/>
              <a:gd name="connsiteX5" fmla="*/ 577 w 6095561"/>
              <a:gd name="connsiteY5" fmla="*/ 437987 h 563344"/>
              <a:gd name="connsiteX6" fmla="*/ 382238 w 6095561"/>
              <a:gd name="connsiteY6" fmla="*/ 557256 h 563344"/>
              <a:gd name="connsiteX7" fmla="*/ 1328444 w 6095561"/>
              <a:gd name="connsiteY7" fmla="*/ 541353 h 563344"/>
              <a:gd name="connsiteX8" fmla="*/ 1940695 w 6095561"/>
              <a:gd name="connsiteY8" fmla="*/ 501597 h 563344"/>
              <a:gd name="connsiteX9" fmla="*/ 2346211 w 6095561"/>
              <a:gd name="connsiteY9" fmla="*/ 477743 h 563344"/>
              <a:gd name="connsiteX10" fmla="*/ 3316270 w 6095561"/>
              <a:gd name="connsiteY10" fmla="*/ 557256 h 563344"/>
              <a:gd name="connsiteX11" fmla="*/ 3459394 w 6095561"/>
              <a:gd name="connsiteY11" fmla="*/ 533402 h 563344"/>
              <a:gd name="connsiteX12" fmla="*/ 5129168 w 6095561"/>
              <a:gd name="connsiteY12" fmla="*/ 517500 h 563344"/>
              <a:gd name="connsiteX13" fmla="*/ 6091276 w 6095561"/>
              <a:gd name="connsiteY13" fmla="*/ 430035 h 563344"/>
              <a:gd name="connsiteX14" fmla="*/ 5471074 w 6095561"/>
              <a:gd name="connsiteY14" fmla="*/ 199447 h 563344"/>
              <a:gd name="connsiteX15" fmla="*/ 5192778 w 6095561"/>
              <a:gd name="connsiteY15" fmla="*/ 665 h 563344"/>
              <a:gd name="connsiteX16" fmla="*/ 4667992 w 6095561"/>
              <a:gd name="connsiteY16" fmla="*/ 135837 h 563344"/>
              <a:gd name="connsiteX17" fmla="*/ 4159109 w 6095561"/>
              <a:gd name="connsiteY17" fmla="*/ 159691 h 563344"/>
              <a:gd name="connsiteX18" fmla="*/ 3618420 w 6095561"/>
              <a:gd name="connsiteY18" fmla="*/ 175593 h 563344"/>
              <a:gd name="connsiteX19" fmla="*/ 2378016 w 6095561"/>
              <a:gd name="connsiteY19" fmla="*/ 96080 h 563344"/>
              <a:gd name="connsiteX0" fmla="*/ 2973968 w 6691513"/>
              <a:gd name="connsiteY0" fmla="*/ 96080 h 559204"/>
              <a:gd name="connsiteX1" fmla="*/ 2377621 w 6691513"/>
              <a:gd name="connsiteY1" fmla="*/ 151740 h 559204"/>
              <a:gd name="connsiteX2" fmla="*/ 1948250 w 6691513"/>
              <a:gd name="connsiteY2" fmla="*/ 64276 h 559204"/>
              <a:gd name="connsiteX3" fmla="*/ 1176974 w 6691513"/>
              <a:gd name="connsiteY3" fmla="*/ 135836 h 559204"/>
              <a:gd name="connsiteX4" fmla="*/ 898678 w 6691513"/>
              <a:gd name="connsiteY4" fmla="*/ 286912 h 559204"/>
              <a:gd name="connsiteX5" fmla="*/ 181 w 6691513"/>
              <a:gd name="connsiteY5" fmla="*/ 517500 h 559204"/>
              <a:gd name="connsiteX6" fmla="*/ 978190 w 6691513"/>
              <a:gd name="connsiteY6" fmla="*/ 557256 h 559204"/>
              <a:gd name="connsiteX7" fmla="*/ 1924396 w 6691513"/>
              <a:gd name="connsiteY7" fmla="*/ 541353 h 559204"/>
              <a:gd name="connsiteX8" fmla="*/ 2536647 w 6691513"/>
              <a:gd name="connsiteY8" fmla="*/ 501597 h 559204"/>
              <a:gd name="connsiteX9" fmla="*/ 2942163 w 6691513"/>
              <a:gd name="connsiteY9" fmla="*/ 477743 h 559204"/>
              <a:gd name="connsiteX10" fmla="*/ 3912222 w 6691513"/>
              <a:gd name="connsiteY10" fmla="*/ 557256 h 559204"/>
              <a:gd name="connsiteX11" fmla="*/ 4055346 w 6691513"/>
              <a:gd name="connsiteY11" fmla="*/ 533402 h 559204"/>
              <a:gd name="connsiteX12" fmla="*/ 5725120 w 6691513"/>
              <a:gd name="connsiteY12" fmla="*/ 517500 h 559204"/>
              <a:gd name="connsiteX13" fmla="*/ 6687228 w 6691513"/>
              <a:gd name="connsiteY13" fmla="*/ 430035 h 559204"/>
              <a:gd name="connsiteX14" fmla="*/ 6067026 w 6691513"/>
              <a:gd name="connsiteY14" fmla="*/ 199447 h 559204"/>
              <a:gd name="connsiteX15" fmla="*/ 5788730 w 6691513"/>
              <a:gd name="connsiteY15" fmla="*/ 665 h 559204"/>
              <a:gd name="connsiteX16" fmla="*/ 5263944 w 6691513"/>
              <a:gd name="connsiteY16" fmla="*/ 135837 h 559204"/>
              <a:gd name="connsiteX17" fmla="*/ 4755061 w 6691513"/>
              <a:gd name="connsiteY17" fmla="*/ 159691 h 559204"/>
              <a:gd name="connsiteX18" fmla="*/ 4214372 w 6691513"/>
              <a:gd name="connsiteY18" fmla="*/ 175593 h 559204"/>
              <a:gd name="connsiteX19" fmla="*/ 2973968 w 6691513"/>
              <a:gd name="connsiteY19" fmla="*/ 96080 h 559204"/>
              <a:gd name="connsiteX0" fmla="*/ 2984960 w 6702505"/>
              <a:gd name="connsiteY0" fmla="*/ 96080 h 559204"/>
              <a:gd name="connsiteX1" fmla="*/ 2388613 w 6702505"/>
              <a:gd name="connsiteY1" fmla="*/ 151740 h 559204"/>
              <a:gd name="connsiteX2" fmla="*/ 1959242 w 6702505"/>
              <a:gd name="connsiteY2" fmla="*/ 64276 h 559204"/>
              <a:gd name="connsiteX3" fmla="*/ 1187966 w 6702505"/>
              <a:gd name="connsiteY3" fmla="*/ 135836 h 559204"/>
              <a:gd name="connsiteX4" fmla="*/ 504154 w 6702505"/>
              <a:gd name="connsiteY4" fmla="*/ 302814 h 559204"/>
              <a:gd name="connsiteX5" fmla="*/ 11173 w 6702505"/>
              <a:gd name="connsiteY5" fmla="*/ 517500 h 559204"/>
              <a:gd name="connsiteX6" fmla="*/ 989182 w 6702505"/>
              <a:gd name="connsiteY6" fmla="*/ 557256 h 559204"/>
              <a:gd name="connsiteX7" fmla="*/ 1935388 w 6702505"/>
              <a:gd name="connsiteY7" fmla="*/ 541353 h 559204"/>
              <a:gd name="connsiteX8" fmla="*/ 2547639 w 6702505"/>
              <a:gd name="connsiteY8" fmla="*/ 501597 h 559204"/>
              <a:gd name="connsiteX9" fmla="*/ 2953155 w 6702505"/>
              <a:gd name="connsiteY9" fmla="*/ 477743 h 559204"/>
              <a:gd name="connsiteX10" fmla="*/ 3923214 w 6702505"/>
              <a:gd name="connsiteY10" fmla="*/ 557256 h 559204"/>
              <a:gd name="connsiteX11" fmla="*/ 4066338 w 6702505"/>
              <a:gd name="connsiteY11" fmla="*/ 533402 h 559204"/>
              <a:gd name="connsiteX12" fmla="*/ 5736112 w 6702505"/>
              <a:gd name="connsiteY12" fmla="*/ 517500 h 559204"/>
              <a:gd name="connsiteX13" fmla="*/ 6698220 w 6702505"/>
              <a:gd name="connsiteY13" fmla="*/ 430035 h 559204"/>
              <a:gd name="connsiteX14" fmla="*/ 6078018 w 6702505"/>
              <a:gd name="connsiteY14" fmla="*/ 199447 h 559204"/>
              <a:gd name="connsiteX15" fmla="*/ 5799722 w 6702505"/>
              <a:gd name="connsiteY15" fmla="*/ 665 h 559204"/>
              <a:gd name="connsiteX16" fmla="*/ 5274936 w 6702505"/>
              <a:gd name="connsiteY16" fmla="*/ 135837 h 559204"/>
              <a:gd name="connsiteX17" fmla="*/ 4766053 w 6702505"/>
              <a:gd name="connsiteY17" fmla="*/ 159691 h 559204"/>
              <a:gd name="connsiteX18" fmla="*/ 4225364 w 6702505"/>
              <a:gd name="connsiteY18" fmla="*/ 175593 h 559204"/>
              <a:gd name="connsiteX19" fmla="*/ 2984960 w 6702505"/>
              <a:gd name="connsiteY19" fmla="*/ 96080 h 559204"/>
              <a:gd name="connsiteX0" fmla="*/ 2983100 w 6700645"/>
              <a:gd name="connsiteY0" fmla="*/ 96080 h 559204"/>
              <a:gd name="connsiteX1" fmla="*/ 2386753 w 6700645"/>
              <a:gd name="connsiteY1" fmla="*/ 151740 h 559204"/>
              <a:gd name="connsiteX2" fmla="*/ 1957382 w 6700645"/>
              <a:gd name="connsiteY2" fmla="*/ 64276 h 559204"/>
              <a:gd name="connsiteX3" fmla="*/ 637466 w 6700645"/>
              <a:gd name="connsiteY3" fmla="*/ 183544 h 559204"/>
              <a:gd name="connsiteX4" fmla="*/ 502294 w 6700645"/>
              <a:gd name="connsiteY4" fmla="*/ 302814 h 559204"/>
              <a:gd name="connsiteX5" fmla="*/ 9313 w 6700645"/>
              <a:gd name="connsiteY5" fmla="*/ 517500 h 559204"/>
              <a:gd name="connsiteX6" fmla="*/ 987322 w 6700645"/>
              <a:gd name="connsiteY6" fmla="*/ 557256 h 559204"/>
              <a:gd name="connsiteX7" fmla="*/ 1933528 w 6700645"/>
              <a:gd name="connsiteY7" fmla="*/ 541353 h 559204"/>
              <a:gd name="connsiteX8" fmla="*/ 2545779 w 6700645"/>
              <a:gd name="connsiteY8" fmla="*/ 501597 h 559204"/>
              <a:gd name="connsiteX9" fmla="*/ 2951295 w 6700645"/>
              <a:gd name="connsiteY9" fmla="*/ 477743 h 559204"/>
              <a:gd name="connsiteX10" fmla="*/ 3921354 w 6700645"/>
              <a:gd name="connsiteY10" fmla="*/ 557256 h 559204"/>
              <a:gd name="connsiteX11" fmla="*/ 4064478 w 6700645"/>
              <a:gd name="connsiteY11" fmla="*/ 533402 h 559204"/>
              <a:gd name="connsiteX12" fmla="*/ 5734252 w 6700645"/>
              <a:gd name="connsiteY12" fmla="*/ 517500 h 559204"/>
              <a:gd name="connsiteX13" fmla="*/ 6696360 w 6700645"/>
              <a:gd name="connsiteY13" fmla="*/ 430035 h 559204"/>
              <a:gd name="connsiteX14" fmla="*/ 6076158 w 6700645"/>
              <a:gd name="connsiteY14" fmla="*/ 199447 h 559204"/>
              <a:gd name="connsiteX15" fmla="*/ 5797862 w 6700645"/>
              <a:gd name="connsiteY15" fmla="*/ 665 h 559204"/>
              <a:gd name="connsiteX16" fmla="*/ 5273076 w 6700645"/>
              <a:gd name="connsiteY16" fmla="*/ 135837 h 559204"/>
              <a:gd name="connsiteX17" fmla="*/ 4764193 w 6700645"/>
              <a:gd name="connsiteY17" fmla="*/ 159691 h 559204"/>
              <a:gd name="connsiteX18" fmla="*/ 4223504 w 6700645"/>
              <a:gd name="connsiteY18" fmla="*/ 175593 h 559204"/>
              <a:gd name="connsiteX19" fmla="*/ 2983100 w 6700645"/>
              <a:gd name="connsiteY19" fmla="*/ 96080 h 559204"/>
              <a:gd name="connsiteX0" fmla="*/ 2992384 w 6709929"/>
              <a:gd name="connsiteY0" fmla="*/ 96080 h 559204"/>
              <a:gd name="connsiteX1" fmla="*/ 2396037 w 6709929"/>
              <a:gd name="connsiteY1" fmla="*/ 151740 h 559204"/>
              <a:gd name="connsiteX2" fmla="*/ 1966666 w 6709929"/>
              <a:gd name="connsiteY2" fmla="*/ 64276 h 559204"/>
              <a:gd name="connsiteX3" fmla="*/ 646750 w 6709929"/>
              <a:gd name="connsiteY3" fmla="*/ 183544 h 559204"/>
              <a:gd name="connsiteX4" fmla="*/ 376406 w 6709929"/>
              <a:gd name="connsiteY4" fmla="*/ 342571 h 559204"/>
              <a:gd name="connsiteX5" fmla="*/ 18597 w 6709929"/>
              <a:gd name="connsiteY5" fmla="*/ 517500 h 559204"/>
              <a:gd name="connsiteX6" fmla="*/ 996606 w 6709929"/>
              <a:gd name="connsiteY6" fmla="*/ 557256 h 559204"/>
              <a:gd name="connsiteX7" fmla="*/ 1942812 w 6709929"/>
              <a:gd name="connsiteY7" fmla="*/ 541353 h 559204"/>
              <a:gd name="connsiteX8" fmla="*/ 2555063 w 6709929"/>
              <a:gd name="connsiteY8" fmla="*/ 501597 h 559204"/>
              <a:gd name="connsiteX9" fmla="*/ 2960579 w 6709929"/>
              <a:gd name="connsiteY9" fmla="*/ 477743 h 559204"/>
              <a:gd name="connsiteX10" fmla="*/ 3930638 w 6709929"/>
              <a:gd name="connsiteY10" fmla="*/ 557256 h 559204"/>
              <a:gd name="connsiteX11" fmla="*/ 4073762 w 6709929"/>
              <a:gd name="connsiteY11" fmla="*/ 533402 h 559204"/>
              <a:gd name="connsiteX12" fmla="*/ 5743536 w 6709929"/>
              <a:gd name="connsiteY12" fmla="*/ 517500 h 559204"/>
              <a:gd name="connsiteX13" fmla="*/ 6705644 w 6709929"/>
              <a:gd name="connsiteY13" fmla="*/ 430035 h 559204"/>
              <a:gd name="connsiteX14" fmla="*/ 6085442 w 6709929"/>
              <a:gd name="connsiteY14" fmla="*/ 199447 h 559204"/>
              <a:gd name="connsiteX15" fmla="*/ 5807146 w 6709929"/>
              <a:gd name="connsiteY15" fmla="*/ 665 h 559204"/>
              <a:gd name="connsiteX16" fmla="*/ 5282360 w 6709929"/>
              <a:gd name="connsiteY16" fmla="*/ 135837 h 559204"/>
              <a:gd name="connsiteX17" fmla="*/ 4773477 w 6709929"/>
              <a:gd name="connsiteY17" fmla="*/ 159691 h 559204"/>
              <a:gd name="connsiteX18" fmla="*/ 4232788 w 6709929"/>
              <a:gd name="connsiteY18" fmla="*/ 175593 h 559204"/>
              <a:gd name="connsiteX19" fmla="*/ 2992384 w 6709929"/>
              <a:gd name="connsiteY19" fmla="*/ 96080 h 559204"/>
              <a:gd name="connsiteX0" fmla="*/ 2992384 w 6751116"/>
              <a:gd name="connsiteY0" fmla="*/ 98840 h 561964"/>
              <a:gd name="connsiteX1" fmla="*/ 2396037 w 6751116"/>
              <a:gd name="connsiteY1" fmla="*/ 154500 h 561964"/>
              <a:gd name="connsiteX2" fmla="*/ 1966666 w 6751116"/>
              <a:gd name="connsiteY2" fmla="*/ 67036 h 561964"/>
              <a:gd name="connsiteX3" fmla="*/ 646750 w 6751116"/>
              <a:gd name="connsiteY3" fmla="*/ 186304 h 561964"/>
              <a:gd name="connsiteX4" fmla="*/ 376406 w 6751116"/>
              <a:gd name="connsiteY4" fmla="*/ 345331 h 561964"/>
              <a:gd name="connsiteX5" fmla="*/ 18597 w 6751116"/>
              <a:gd name="connsiteY5" fmla="*/ 520260 h 561964"/>
              <a:gd name="connsiteX6" fmla="*/ 996606 w 6751116"/>
              <a:gd name="connsiteY6" fmla="*/ 560016 h 561964"/>
              <a:gd name="connsiteX7" fmla="*/ 1942812 w 6751116"/>
              <a:gd name="connsiteY7" fmla="*/ 544113 h 561964"/>
              <a:gd name="connsiteX8" fmla="*/ 2555063 w 6751116"/>
              <a:gd name="connsiteY8" fmla="*/ 504357 h 561964"/>
              <a:gd name="connsiteX9" fmla="*/ 2960579 w 6751116"/>
              <a:gd name="connsiteY9" fmla="*/ 480503 h 561964"/>
              <a:gd name="connsiteX10" fmla="*/ 3930638 w 6751116"/>
              <a:gd name="connsiteY10" fmla="*/ 560016 h 561964"/>
              <a:gd name="connsiteX11" fmla="*/ 4073762 w 6751116"/>
              <a:gd name="connsiteY11" fmla="*/ 536162 h 561964"/>
              <a:gd name="connsiteX12" fmla="*/ 5743536 w 6751116"/>
              <a:gd name="connsiteY12" fmla="*/ 520260 h 561964"/>
              <a:gd name="connsiteX13" fmla="*/ 6705644 w 6751116"/>
              <a:gd name="connsiteY13" fmla="*/ 432795 h 561964"/>
              <a:gd name="connsiteX14" fmla="*/ 6514812 w 6751116"/>
              <a:gd name="connsiteY14" fmla="*/ 297623 h 561964"/>
              <a:gd name="connsiteX15" fmla="*/ 5807146 w 6751116"/>
              <a:gd name="connsiteY15" fmla="*/ 3425 h 561964"/>
              <a:gd name="connsiteX16" fmla="*/ 5282360 w 6751116"/>
              <a:gd name="connsiteY16" fmla="*/ 138597 h 561964"/>
              <a:gd name="connsiteX17" fmla="*/ 4773477 w 6751116"/>
              <a:gd name="connsiteY17" fmla="*/ 162451 h 561964"/>
              <a:gd name="connsiteX18" fmla="*/ 4232788 w 6751116"/>
              <a:gd name="connsiteY18" fmla="*/ 178353 h 561964"/>
              <a:gd name="connsiteX19" fmla="*/ 2992384 w 6751116"/>
              <a:gd name="connsiteY19" fmla="*/ 98840 h 561964"/>
              <a:gd name="connsiteX0" fmla="*/ 2992384 w 6751116"/>
              <a:gd name="connsiteY0" fmla="*/ 32036 h 495160"/>
              <a:gd name="connsiteX1" fmla="*/ 2396037 w 6751116"/>
              <a:gd name="connsiteY1" fmla="*/ 87696 h 495160"/>
              <a:gd name="connsiteX2" fmla="*/ 1966666 w 6751116"/>
              <a:gd name="connsiteY2" fmla="*/ 232 h 495160"/>
              <a:gd name="connsiteX3" fmla="*/ 646750 w 6751116"/>
              <a:gd name="connsiteY3" fmla="*/ 119500 h 495160"/>
              <a:gd name="connsiteX4" fmla="*/ 376406 w 6751116"/>
              <a:gd name="connsiteY4" fmla="*/ 278527 h 495160"/>
              <a:gd name="connsiteX5" fmla="*/ 18597 w 6751116"/>
              <a:gd name="connsiteY5" fmla="*/ 453456 h 495160"/>
              <a:gd name="connsiteX6" fmla="*/ 996606 w 6751116"/>
              <a:gd name="connsiteY6" fmla="*/ 493212 h 495160"/>
              <a:gd name="connsiteX7" fmla="*/ 1942812 w 6751116"/>
              <a:gd name="connsiteY7" fmla="*/ 477309 h 495160"/>
              <a:gd name="connsiteX8" fmla="*/ 2555063 w 6751116"/>
              <a:gd name="connsiteY8" fmla="*/ 437553 h 495160"/>
              <a:gd name="connsiteX9" fmla="*/ 2960579 w 6751116"/>
              <a:gd name="connsiteY9" fmla="*/ 413699 h 495160"/>
              <a:gd name="connsiteX10" fmla="*/ 3930638 w 6751116"/>
              <a:gd name="connsiteY10" fmla="*/ 493212 h 495160"/>
              <a:gd name="connsiteX11" fmla="*/ 4073762 w 6751116"/>
              <a:gd name="connsiteY11" fmla="*/ 469358 h 495160"/>
              <a:gd name="connsiteX12" fmla="*/ 5743536 w 6751116"/>
              <a:gd name="connsiteY12" fmla="*/ 453456 h 495160"/>
              <a:gd name="connsiteX13" fmla="*/ 6705644 w 6751116"/>
              <a:gd name="connsiteY13" fmla="*/ 365991 h 495160"/>
              <a:gd name="connsiteX14" fmla="*/ 6514812 w 6751116"/>
              <a:gd name="connsiteY14" fmla="*/ 230819 h 495160"/>
              <a:gd name="connsiteX15" fmla="*/ 5807146 w 6751116"/>
              <a:gd name="connsiteY15" fmla="*/ 55890 h 495160"/>
              <a:gd name="connsiteX16" fmla="*/ 5282360 w 6751116"/>
              <a:gd name="connsiteY16" fmla="*/ 71793 h 495160"/>
              <a:gd name="connsiteX17" fmla="*/ 4773477 w 6751116"/>
              <a:gd name="connsiteY17" fmla="*/ 95647 h 495160"/>
              <a:gd name="connsiteX18" fmla="*/ 4232788 w 6751116"/>
              <a:gd name="connsiteY18" fmla="*/ 111549 h 495160"/>
              <a:gd name="connsiteX19" fmla="*/ 2992384 w 6751116"/>
              <a:gd name="connsiteY19" fmla="*/ 32036 h 495160"/>
              <a:gd name="connsiteX0" fmla="*/ 2992384 w 7070073"/>
              <a:gd name="connsiteY0" fmla="*/ 32036 h 495160"/>
              <a:gd name="connsiteX1" fmla="*/ 2396037 w 7070073"/>
              <a:gd name="connsiteY1" fmla="*/ 87696 h 495160"/>
              <a:gd name="connsiteX2" fmla="*/ 1966666 w 7070073"/>
              <a:gd name="connsiteY2" fmla="*/ 232 h 495160"/>
              <a:gd name="connsiteX3" fmla="*/ 646750 w 7070073"/>
              <a:gd name="connsiteY3" fmla="*/ 119500 h 495160"/>
              <a:gd name="connsiteX4" fmla="*/ 376406 w 7070073"/>
              <a:gd name="connsiteY4" fmla="*/ 278527 h 495160"/>
              <a:gd name="connsiteX5" fmla="*/ 18597 w 7070073"/>
              <a:gd name="connsiteY5" fmla="*/ 453456 h 495160"/>
              <a:gd name="connsiteX6" fmla="*/ 996606 w 7070073"/>
              <a:gd name="connsiteY6" fmla="*/ 493212 h 495160"/>
              <a:gd name="connsiteX7" fmla="*/ 1942812 w 7070073"/>
              <a:gd name="connsiteY7" fmla="*/ 477309 h 495160"/>
              <a:gd name="connsiteX8" fmla="*/ 2555063 w 7070073"/>
              <a:gd name="connsiteY8" fmla="*/ 437553 h 495160"/>
              <a:gd name="connsiteX9" fmla="*/ 2960579 w 7070073"/>
              <a:gd name="connsiteY9" fmla="*/ 413699 h 495160"/>
              <a:gd name="connsiteX10" fmla="*/ 3930638 w 7070073"/>
              <a:gd name="connsiteY10" fmla="*/ 493212 h 495160"/>
              <a:gd name="connsiteX11" fmla="*/ 4073762 w 7070073"/>
              <a:gd name="connsiteY11" fmla="*/ 469358 h 495160"/>
              <a:gd name="connsiteX12" fmla="*/ 5743536 w 7070073"/>
              <a:gd name="connsiteY12" fmla="*/ 453456 h 495160"/>
              <a:gd name="connsiteX13" fmla="*/ 7047550 w 7070073"/>
              <a:gd name="connsiteY13" fmla="*/ 413699 h 495160"/>
              <a:gd name="connsiteX14" fmla="*/ 6514812 w 7070073"/>
              <a:gd name="connsiteY14" fmla="*/ 230819 h 495160"/>
              <a:gd name="connsiteX15" fmla="*/ 5807146 w 7070073"/>
              <a:gd name="connsiteY15" fmla="*/ 55890 h 495160"/>
              <a:gd name="connsiteX16" fmla="*/ 5282360 w 7070073"/>
              <a:gd name="connsiteY16" fmla="*/ 71793 h 495160"/>
              <a:gd name="connsiteX17" fmla="*/ 4773477 w 7070073"/>
              <a:gd name="connsiteY17" fmla="*/ 95647 h 495160"/>
              <a:gd name="connsiteX18" fmla="*/ 4232788 w 7070073"/>
              <a:gd name="connsiteY18" fmla="*/ 111549 h 495160"/>
              <a:gd name="connsiteX19" fmla="*/ 2992384 w 7070073"/>
              <a:gd name="connsiteY19" fmla="*/ 32036 h 4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70073" h="495160">
                <a:moveTo>
                  <a:pt x="2992384" y="32036"/>
                </a:moveTo>
                <a:cubicBezTo>
                  <a:pt x="2686259" y="28061"/>
                  <a:pt x="2566990" y="92997"/>
                  <a:pt x="2396037" y="87696"/>
                </a:cubicBezTo>
                <a:cubicBezTo>
                  <a:pt x="2225084" y="82395"/>
                  <a:pt x="2258214" y="-5069"/>
                  <a:pt x="1966666" y="232"/>
                </a:cubicBezTo>
                <a:cubicBezTo>
                  <a:pt x="1675118" y="5533"/>
                  <a:pt x="911793" y="73118"/>
                  <a:pt x="646750" y="119500"/>
                </a:cubicBezTo>
                <a:cubicBezTo>
                  <a:pt x="381707" y="165882"/>
                  <a:pt x="481098" y="222868"/>
                  <a:pt x="376406" y="278527"/>
                </a:cubicBezTo>
                <a:cubicBezTo>
                  <a:pt x="271714" y="334186"/>
                  <a:pt x="-84770" y="417675"/>
                  <a:pt x="18597" y="453456"/>
                </a:cubicBezTo>
                <a:cubicBezTo>
                  <a:pt x="121964" y="489237"/>
                  <a:pt x="675904" y="489237"/>
                  <a:pt x="996606" y="493212"/>
                </a:cubicBezTo>
                <a:lnTo>
                  <a:pt x="1942812" y="477309"/>
                </a:lnTo>
                <a:cubicBezTo>
                  <a:pt x="2202555" y="468033"/>
                  <a:pt x="2385435" y="448155"/>
                  <a:pt x="2555063" y="437553"/>
                </a:cubicBezTo>
                <a:cubicBezTo>
                  <a:pt x="2724691" y="426951"/>
                  <a:pt x="2731317" y="404423"/>
                  <a:pt x="2960579" y="413699"/>
                </a:cubicBezTo>
                <a:cubicBezTo>
                  <a:pt x="3189841" y="422975"/>
                  <a:pt x="3745108" y="483936"/>
                  <a:pt x="3930638" y="493212"/>
                </a:cubicBezTo>
                <a:cubicBezTo>
                  <a:pt x="4116168" y="502488"/>
                  <a:pt x="3771612" y="475984"/>
                  <a:pt x="4073762" y="469358"/>
                </a:cubicBezTo>
                <a:cubicBezTo>
                  <a:pt x="4375912" y="462732"/>
                  <a:pt x="5247905" y="462733"/>
                  <a:pt x="5743536" y="453456"/>
                </a:cubicBezTo>
                <a:cubicBezTo>
                  <a:pt x="6239167" y="444180"/>
                  <a:pt x="6919004" y="450805"/>
                  <a:pt x="7047550" y="413699"/>
                </a:cubicBezTo>
                <a:cubicBezTo>
                  <a:pt x="7176096" y="376593"/>
                  <a:pt x="6721546" y="290454"/>
                  <a:pt x="6514812" y="230819"/>
                </a:cubicBezTo>
                <a:cubicBezTo>
                  <a:pt x="6308078" y="171184"/>
                  <a:pt x="6012555" y="82394"/>
                  <a:pt x="5807146" y="55890"/>
                </a:cubicBezTo>
                <a:cubicBezTo>
                  <a:pt x="5601737" y="29386"/>
                  <a:pt x="5454638" y="65167"/>
                  <a:pt x="5282360" y="71793"/>
                </a:cubicBezTo>
                <a:lnTo>
                  <a:pt x="4773477" y="95647"/>
                </a:lnTo>
                <a:cubicBezTo>
                  <a:pt x="4598548" y="102273"/>
                  <a:pt x="4529637" y="123476"/>
                  <a:pt x="4232788" y="111549"/>
                </a:cubicBezTo>
                <a:cubicBezTo>
                  <a:pt x="3935939" y="99622"/>
                  <a:pt x="3298509" y="36011"/>
                  <a:pt x="2992384" y="32036"/>
                </a:cubicBezTo>
                <a:close/>
              </a:path>
            </a:pathLst>
          </a:custGeom>
          <a:solidFill>
            <a:srgbClr val="FFC000">
              <a:alpha val="69020"/>
            </a:srgb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53" name="Freeform 52"/>
          <p:cNvSpPr/>
          <p:nvPr/>
        </p:nvSpPr>
        <p:spPr bwMode="auto">
          <a:xfrm>
            <a:off x="2549899" y="4934574"/>
            <a:ext cx="4105336" cy="1377802"/>
          </a:xfrm>
          <a:custGeom>
            <a:avLst/>
            <a:gdLst>
              <a:gd name="connsiteX0" fmla="*/ 1584449 w 4105336"/>
              <a:gd name="connsiteY0" fmla="*/ 9041 h 1376665"/>
              <a:gd name="connsiteX1" fmla="*/ 1584449 w 4105336"/>
              <a:gd name="connsiteY1" fmla="*/ 9041 h 1376665"/>
              <a:gd name="connsiteX2" fmla="*/ 1656011 w 4105336"/>
              <a:gd name="connsiteY2" fmla="*/ 1090 h 1376665"/>
              <a:gd name="connsiteX3" fmla="*/ 1671913 w 4105336"/>
              <a:gd name="connsiteY3" fmla="*/ 24944 h 1376665"/>
              <a:gd name="connsiteX4" fmla="*/ 1719621 w 4105336"/>
              <a:gd name="connsiteY4" fmla="*/ 56749 h 1376665"/>
              <a:gd name="connsiteX5" fmla="*/ 1759378 w 4105336"/>
              <a:gd name="connsiteY5" fmla="*/ 48798 h 1376665"/>
              <a:gd name="connsiteX6" fmla="*/ 1775280 w 4105336"/>
              <a:gd name="connsiteY6" fmla="*/ 24944 h 1376665"/>
              <a:gd name="connsiteX7" fmla="*/ 1870696 w 4105336"/>
              <a:gd name="connsiteY7" fmla="*/ 32895 h 1376665"/>
              <a:gd name="connsiteX8" fmla="*/ 1894550 w 4105336"/>
              <a:gd name="connsiteY8" fmla="*/ 40846 h 1376665"/>
              <a:gd name="connsiteX9" fmla="*/ 1926355 w 4105336"/>
              <a:gd name="connsiteY9" fmla="*/ 56749 h 1376665"/>
              <a:gd name="connsiteX10" fmla="*/ 2061527 w 4105336"/>
              <a:gd name="connsiteY10" fmla="*/ 72651 h 1376665"/>
              <a:gd name="connsiteX11" fmla="*/ 2148992 w 4105336"/>
              <a:gd name="connsiteY11" fmla="*/ 64700 h 1376665"/>
              <a:gd name="connsiteX12" fmla="*/ 2196699 w 4105336"/>
              <a:gd name="connsiteY12" fmla="*/ 48798 h 1376665"/>
              <a:gd name="connsiteX13" fmla="*/ 2276213 w 4105336"/>
              <a:gd name="connsiteY13" fmla="*/ 88554 h 1376665"/>
              <a:gd name="connsiteX14" fmla="*/ 2467044 w 4105336"/>
              <a:gd name="connsiteY14" fmla="*/ 72651 h 1376665"/>
              <a:gd name="connsiteX15" fmla="*/ 2514752 w 4105336"/>
              <a:gd name="connsiteY15" fmla="*/ 88554 h 1376665"/>
              <a:gd name="connsiteX16" fmla="*/ 2514752 w 4105336"/>
              <a:gd name="connsiteY16" fmla="*/ 247580 h 1376665"/>
              <a:gd name="connsiteX17" fmla="*/ 2530654 w 4105336"/>
              <a:gd name="connsiteY17" fmla="*/ 271434 h 1376665"/>
              <a:gd name="connsiteX18" fmla="*/ 2538606 w 4105336"/>
              <a:gd name="connsiteY18" fmla="*/ 303239 h 1376665"/>
              <a:gd name="connsiteX19" fmla="*/ 2562459 w 4105336"/>
              <a:gd name="connsiteY19" fmla="*/ 311191 h 1376665"/>
              <a:gd name="connsiteX20" fmla="*/ 2586313 w 4105336"/>
              <a:gd name="connsiteY20" fmla="*/ 335045 h 1376665"/>
              <a:gd name="connsiteX21" fmla="*/ 2602216 w 4105336"/>
              <a:gd name="connsiteY21" fmla="*/ 358898 h 1376665"/>
              <a:gd name="connsiteX22" fmla="*/ 2626070 w 4105336"/>
              <a:gd name="connsiteY22" fmla="*/ 366850 h 1376665"/>
              <a:gd name="connsiteX23" fmla="*/ 2649924 w 4105336"/>
              <a:gd name="connsiteY23" fmla="*/ 390704 h 1376665"/>
              <a:gd name="connsiteX24" fmla="*/ 2697632 w 4105336"/>
              <a:gd name="connsiteY24" fmla="*/ 422509 h 1376665"/>
              <a:gd name="connsiteX25" fmla="*/ 2721486 w 4105336"/>
              <a:gd name="connsiteY25" fmla="*/ 438411 h 1376665"/>
              <a:gd name="connsiteX26" fmla="*/ 2769193 w 4105336"/>
              <a:gd name="connsiteY26" fmla="*/ 470217 h 1376665"/>
              <a:gd name="connsiteX27" fmla="*/ 2808950 w 4105336"/>
              <a:gd name="connsiteY27" fmla="*/ 502022 h 1376665"/>
              <a:gd name="connsiteX28" fmla="*/ 2848706 w 4105336"/>
              <a:gd name="connsiteY28" fmla="*/ 533827 h 1376665"/>
              <a:gd name="connsiteX29" fmla="*/ 2872560 w 4105336"/>
              <a:gd name="connsiteY29" fmla="*/ 549730 h 1376665"/>
              <a:gd name="connsiteX30" fmla="*/ 2983879 w 4105336"/>
              <a:gd name="connsiteY30" fmla="*/ 565632 h 1376665"/>
              <a:gd name="connsiteX31" fmla="*/ 3047489 w 4105336"/>
              <a:gd name="connsiteY31" fmla="*/ 573584 h 1376665"/>
              <a:gd name="connsiteX32" fmla="*/ 3095197 w 4105336"/>
              <a:gd name="connsiteY32" fmla="*/ 589486 h 1376665"/>
              <a:gd name="connsiteX33" fmla="*/ 3150856 w 4105336"/>
              <a:gd name="connsiteY33" fmla="*/ 605389 h 1376665"/>
              <a:gd name="connsiteX34" fmla="*/ 3222418 w 4105336"/>
              <a:gd name="connsiteY34" fmla="*/ 597438 h 1376665"/>
              <a:gd name="connsiteX35" fmla="*/ 3246272 w 4105336"/>
              <a:gd name="connsiteY35" fmla="*/ 589486 h 1376665"/>
              <a:gd name="connsiteX36" fmla="*/ 3500713 w 4105336"/>
              <a:gd name="connsiteY36" fmla="*/ 581535 h 1376665"/>
              <a:gd name="connsiteX37" fmla="*/ 3540470 w 4105336"/>
              <a:gd name="connsiteY37" fmla="*/ 573584 h 1376665"/>
              <a:gd name="connsiteX38" fmla="*/ 3572275 w 4105336"/>
              <a:gd name="connsiteY38" fmla="*/ 565632 h 1376665"/>
              <a:gd name="connsiteX39" fmla="*/ 3627934 w 4105336"/>
              <a:gd name="connsiteY39" fmla="*/ 557681 h 1376665"/>
              <a:gd name="connsiteX40" fmla="*/ 3683593 w 4105336"/>
              <a:gd name="connsiteY40" fmla="*/ 541778 h 1376665"/>
              <a:gd name="connsiteX41" fmla="*/ 3818766 w 4105336"/>
              <a:gd name="connsiteY41" fmla="*/ 549730 h 1376665"/>
              <a:gd name="connsiteX42" fmla="*/ 3890327 w 4105336"/>
              <a:gd name="connsiteY42" fmla="*/ 573584 h 1376665"/>
              <a:gd name="connsiteX43" fmla="*/ 3914181 w 4105336"/>
              <a:gd name="connsiteY43" fmla="*/ 581535 h 1376665"/>
              <a:gd name="connsiteX44" fmla="*/ 3985743 w 4105336"/>
              <a:gd name="connsiteY44" fmla="*/ 589486 h 1376665"/>
              <a:gd name="connsiteX45" fmla="*/ 4057305 w 4105336"/>
              <a:gd name="connsiteY45" fmla="*/ 613340 h 1376665"/>
              <a:gd name="connsiteX46" fmla="*/ 4081159 w 4105336"/>
              <a:gd name="connsiteY46" fmla="*/ 621291 h 1376665"/>
              <a:gd name="connsiteX47" fmla="*/ 4105013 w 4105336"/>
              <a:gd name="connsiteY47" fmla="*/ 637194 h 1376665"/>
              <a:gd name="connsiteX48" fmla="*/ 4073207 w 4105336"/>
              <a:gd name="connsiteY48" fmla="*/ 645145 h 1376665"/>
              <a:gd name="connsiteX49" fmla="*/ 4049353 w 4105336"/>
              <a:gd name="connsiteY49" fmla="*/ 653097 h 1376665"/>
              <a:gd name="connsiteX50" fmla="*/ 3858522 w 4105336"/>
              <a:gd name="connsiteY50" fmla="*/ 661048 h 1376665"/>
              <a:gd name="connsiteX51" fmla="*/ 3492762 w 4105336"/>
              <a:gd name="connsiteY51" fmla="*/ 676951 h 1376665"/>
              <a:gd name="connsiteX52" fmla="*/ 3389395 w 4105336"/>
              <a:gd name="connsiteY52" fmla="*/ 692853 h 1376665"/>
              <a:gd name="connsiteX53" fmla="*/ 3365541 w 4105336"/>
              <a:gd name="connsiteY53" fmla="*/ 708756 h 1376665"/>
              <a:gd name="connsiteX54" fmla="*/ 3540470 w 4105336"/>
              <a:gd name="connsiteY54" fmla="*/ 740561 h 1376665"/>
              <a:gd name="connsiteX55" fmla="*/ 3564324 w 4105336"/>
              <a:gd name="connsiteY55" fmla="*/ 756464 h 1376665"/>
              <a:gd name="connsiteX56" fmla="*/ 3612032 w 4105336"/>
              <a:gd name="connsiteY56" fmla="*/ 772366 h 1376665"/>
              <a:gd name="connsiteX57" fmla="*/ 3667691 w 4105336"/>
              <a:gd name="connsiteY57" fmla="*/ 812123 h 1376665"/>
              <a:gd name="connsiteX58" fmla="*/ 3723350 w 4105336"/>
              <a:gd name="connsiteY58" fmla="*/ 851879 h 1376665"/>
              <a:gd name="connsiteX59" fmla="*/ 3755155 w 4105336"/>
              <a:gd name="connsiteY59" fmla="*/ 859831 h 1376665"/>
              <a:gd name="connsiteX60" fmla="*/ 3810814 w 4105336"/>
              <a:gd name="connsiteY60" fmla="*/ 891636 h 1376665"/>
              <a:gd name="connsiteX61" fmla="*/ 3858522 w 4105336"/>
              <a:gd name="connsiteY61" fmla="*/ 907538 h 1376665"/>
              <a:gd name="connsiteX62" fmla="*/ 3906230 w 4105336"/>
              <a:gd name="connsiteY62" fmla="*/ 947295 h 1376665"/>
              <a:gd name="connsiteX63" fmla="*/ 3914181 w 4105336"/>
              <a:gd name="connsiteY63" fmla="*/ 995003 h 1376665"/>
              <a:gd name="connsiteX64" fmla="*/ 3906230 w 4105336"/>
              <a:gd name="connsiteY64" fmla="*/ 1066565 h 1376665"/>
              <a:gd name="connsiteX65" fmla="*/ 3890327 w 4105336"/>
              <a:gd name="connsiteY65" fmla="*/ 1090418 h 1376665"/>
              <a:gd name="connsiteX66" fmla="*/ 3850571 w 4105336"/>
              <a:gd name="connsiteY66" fmla="*/ 1082467 h 1376665"/>
              <a:gd name="connsiteX67" fmla="*/ 3818766 w 4105336"/>
              <a:gd name="connsiteY67" fmla="*/ 1034759 h 1376665"/>
              <a:gd name="connsiteX68" fmla="*/ 3802863 w 4105336"/>
              <a:gd name="connsiteY68" fmla="*/ 1010905 h 1376665"/>
              <a:gd name="connsiteX69" fmla="*/ 3794912 w 4105336"/>
              <a:gd name="connsiteY69" fmla="*/ 987051 h 1376665"/>
              <a:gd name="connsiteX70" fmla="*/ 3771058 w 4105336"/>
              <a:gd name="connsiteY70" fmla="*/ 971149 h 1376665"/>
              <a:gd name="connsiteX71" fmla="*/ 3699496 w 4105336"/>
              <a:gd name="connsiteY71" fmla="*/ 955246 h 1376665"/>
              <a:gd name="connsiteX72" fmla="*/ 3651788 w 4105336"/>
              <a:gd name="connsiteY72" fmla="*/ 939344 h 1376665"/>
              <a:gd name="connsiteX73" fmla="*/ 3627934 w 4105336"/>
              <a:gd name="connsiteY73" fmla="*/ 931392 h 1376665"/>
              <a:gd name="connsiteX74" fmla="*/ 3532519 w 4105336"/>
              <a:gd name="connsiteY74" fmla="*/ 915490 h 1376665"/>
              <a:gd name="connsiteX75" fmla="*/ 3500713 w 4105336"/>
              <a:gd name="connsiteY75" fmla="*/ 899587 h 1376665"/>
              <a:gd name="connsiteX76" fmla="*/ 3476859 w 4105336"/>
              <a:gd name="connsiteY76" fmla="*/ 891636 h 1376665"/>
              <a:gd name="connsiteX77" fmla="*/ 3429152 w 4105336"/>
              <a:gd name="connsiteY77" fmla="*/ 867782 h 1376665"/>
              <a:gd name="connsiteX78" fmla="*/ 3405298 w 4105336"/>
              <a:gd name="connsiteY78" fmla="*/ 851879 h 1376665"/>
              <a:gd name="connsiteX79" fmla="*/ 3341687 w 4105336"/>
              <a:gd name="connsiteY79" fmla="*/ 835977 h 1376665"/>
              <a:gd name="connsiteX80" fmla="*/ 3293979 w 4105336"/>
              <a:gd name="connsiteY80" fmla="*/ 820074 h 1376665"/>
              <a:gd name="connsiteX81" fmla="*/ 3262174 w 4105336"/>
              <a:gd name="connsiteY81" fmla="*/ 812123 h 1376665"/>
              <a:gd name="connsiteX82" fmla="*/ 3214466 w 4105336"/>
              <a:gd name="connsiteY82" fmla="*/ 804171 h 1376665"/>
              <a:gd name="connsiteX83" fmla="*/ 3190613 w 4105336"/>
              <a:gd name="connsiteY83" fmla="*/ 796220 h 1376665"/>
              <a:gd name="connsiteX84" fmla="*/ 3150856 w 4105336"/>
              <a:gd name="connsiteY84" fmla="*/ 788269 h 1376665"/>
              <a:gd name="connsiteX85" fmla="*/ 3103148 w 4105336"/>
              <a:gd name="connsiteY85" fmla="*/ 772366 h 1376665"/>
              <a:gd name="connsiteX86" fmla="*/ 3023635 w 4105336"/>
              <a:gd name="connsiteY86" fmla="*/ 764415 h 1376665"/>
              <a:gd name="connsiteX87" fmla="*/ 2960025 w 4105336"/>
              <a:gd name="connsiteY87" fmla="*/ 748512 h 1376665"/>
              <a:gd name="connsiteX88" fmla="*/ 2880512 w 4105336"/>
              <a:gd name="connsiteY88" fmla="*/ 724658 h 1376665"/>
              <a:gd name="connsiteX89" fmla="*/ 2856658 w 4105336"/>
              <a:gd name="connsiteY89" fmla="*/ 708756 h 1376665"/>
              <a:gd name="connsiteX90" fmla="*/ 2721486 w 4105336"/>
              <a:gd name="connsiteY90" fmla="*/ 692853 h 1376665"/>
              <a:gd name="connsiteX91" fmla="*/ 2626070 w 4105336"/>
              <a:gd name="connsiteY91" fmla="*/ 676951 h 1376665"/>
              <a:gd name="connsiteX92" fmla="*/ 2602216 w 4105336"/>
              <a:gd name="connsiteY92" fmla="*/ 668999 h 1376665"/>
              <a:gd name="connsiteX93" fmla="*/ 2538606 w 4105336"/>
              <a:gd name="connsiteY93" fmla="*/ 653097 h 1376665"/>
              <a:gd name="connsiteX94" fmla="*/ 2514752 w 4105336"/>
              <a:gd name="connsiteY94" fmla="*/ 637194 h 1376665"/>
              <a:gd name="connsiteX95" fmla="*/ 2443190 w 4105336"/>
              <a:gd name="connsiteY95" fmla="*/ 621291 h 1376665"/>
              <a:gd name="connsiteX96" fmla="*/ 2419336 w 4105336"/>
              <a:gd name="connsiteY96" fmla="*/ 613340 h 1376665"/>
              <a:gd name="connsiteX97" fmla="*/ 2371628 w 4105336"/>
              <a:gd name="connsiteY97" fmla="*/ 581535 h 1376665"/>
              <a:gd name="connsiteX98" fmla="*/ 2323920 w 4105336"/>
              <a:gd name="connsiteY98" fmla="*/ 565632 h 1376665"/>
              <a:gd name="connsiteX99" fmla="*/ 2300066 w 4105336"/>
              <a:gd name="connsiteY99" fmla="*/ 581535 h 1376665"/>
              <a:gd name="connsiteX100" fmla="*/ 2292115 w 4105336"/>
              <a:gd name="connsiteY100" fmla="*/ 605389 h 1376665"/>
              <a:gd name="connsiteX101" fmla="*/ 2300066 w 4105336"/>
              <a:gd name="connsiteY101" fmla="*/ 756464 h 1376665"/>
              <a:gd name="connsiteX102" fmla="*/ 2323920 w 4105336"/>
              <a:gd name="connsiteY102" fmla="*/ 812123 h 1376665"/>
              <a:gd name="connsiteX103" fmla="*/ 2371628 w 4105336"/>
              <a:gd name="connsiteY103" fmla="*/ 835977 h 1376665"/>
              <a:gd name="connsiteX104" fmla="*/ 2594265 w 4105336"/>
              <a:gd name="connsiteY104" fmla="*/ 828025 h 1376665"/>
              <a:gd name="connsiteX105" fmla="*/ 2618119 w 4105336"/>
              <a:gd name="connsiteY105" fmla="*/ 820074 h 1376665"/>
              <a:gd name="connsiteX106" fmla="*/ 2880512 w 4105336"/>
              <a:gd name="connsiteY106" fmla="*/ 828025 h 1376665"/>
              <a:gd name="connsiteX107" fmla="*/ 2904366 w 4105336"/>
              <a:gd name="connsiteY107" fmla="*/ 843928 h 1376665"/>
              <a:gd name="connsiteX108" fmla="*/ 2912317 w 4105336"/>
              <a:gd name="connsiteY108" fmla="*/ 867782 h 1376665"/>
              <a:gd name="connsiteX109" fmla="*/ 2944122 w 4105336"/>
              <a:gd name="connsiteY109" fmla="*/ 915490 h 1376665"/>
              <a:gd name="connsiteX110" fmla="*/ 2960025 w 4105336"/>
              <a:gd name="connsiteY110" fmla="*/ 939344 h 1376665"/>
              <a:gd name="connsiteX111" fmla="*/ 2967976 w 4105336"/>
              <a:gd name="connsiteY111" fmla="*/ 1074516 h 1376665"/>
              <a:gd name="connsiteX112" fmla="*/ 2912317 w 4105336"/>
              <a:gd name="connsiteY112" fmla="*/ 1034759 h 1376665"/>
              <a:gd name="connsiteX113" fmla="*/ 2888463 w 4105336"/>
              <a:gd name="connsiteY113" fmla="*/ 987051 h 1376665"/>
              <a:gd name="connsiteX114" fmla="*/ 2808950 w 4105336"/>
              <a:gd name="connsiteY114" fmla="*/ 947295 h 1376665"/>
              <a:gd name="connsiteX115" fmla="*/ 2785096 w 4105336"/>
              <a:gd name="connsiteY115" fmla="*/ 931392 h 1376665"/>
              <a:gd name="connsiteX116" fmla="*/ 2506800 w 4105336"/>
              <a:gd name="connsiteY116" fmla="*/ 947295 h 1376665"/>
              <a:gd name="connsiteX117" fmla="*/ 2482946 w 4105336"/>
              <a:gd name="connsiteY117" fmla="*/ 955246 h 1376665"/>
              <a:gd name="connsiteX118" fmla="*/ 2371628 w 4105336"/>
              <a:gd name="connsiteY118" fmla="*/ 963198 h 1376665"/>
              <a:gd name="connsiteX119" fmla="*/ 2387531 w 4105336"/>
              <a:gd name="connsiteY119" fmla="*/ 987051 h 1376665"/>
              <a:gd name="connsiteX120" fmla="*/ 2459093 w 4105336"/>
              <a:gd name="connsiteY120" fmla="*/ 1042711 h 1376665"/>
              <a:gd name="connsiteX121" fmla="*/ 2482946 w 4105336"/>
              <a:gd name="connsiteY121" fmla="*/ 1058613 h 1376665"/>
              <a:gd name="connsiteX122" fmla="*/ 2498849 w 4105336"/>
              <a:gd name="connsiteY122" fmla="*/ 1082467 h 1376665"/>
              <a:gd name="connsiteX123" fmla="*/ 2538606 w 4105336"/>
              <a:gd name="connsiteY123" fmla="*/ 1138126 h 1376665"/>
              <a:gd name="connsiteX124" fmla="*/ 2554508 w 4105336"/>
              <a:gd name="connsiteY124" fmla="*/ 1185834 h 1376665"/>
              <a:gd name="connsiteX125" fmla="*/ 2538606 w 4105336"/>
              <a:gd name="connsiteY125" fmla="*/ 1265347 h 1376665"/>
              <a:gd name="connsiteX126" fmla="*/ 2522703 w 4105336"/>
              <a:gd name="connsiteY126" fmla="*/ 1289201 h 1376665"/>
              <a:gd name="connsiteX127" fmla="*/ 2506800 w 4105336"/>
              <a:gd name="connsiteY127" fmla="*/ 1352811 h 1376665"/>
              <a:gd name="connsiteX128" fmla="*/ 2498849 w 4105336"/>
              <a:gd name="connsiteY128" fmla="*/ 1376665 h 1376665"/>
              <a:gd name="connsiteX129" fmla="*/ 2474995 w 4105336"/>
              <a:gd name="connsiteY129" fmla="*/ 1360763 h 1376665"/>
              <a:gd name="connsiteX130" fmla="*/ 2467044 w 4105336"/>
              <a:gd name="connsiteY130" fmla="*/ 1257396 h 1376665"/>
              <a:gd name="connsiteX131" fmla="*/ 2459093 w 4105336"/>
              <a:gd name="connsiteY131" fmla="*/ 1217639 h 1376665"/>
              <a:gd name="connsiteX132" fmla="*/ 2451141 w 4105336"/>
              <a:gd name="connsiteY132" fmla="*/ 1185834 h 1376665"/>
              <a:gd name="connsiteX133" fmla="*/ 2403433 w 4105336"/>
              <a:gd name="connsiteY133" fmla="*/ 1154029 h 1376665"/>
              <a:gd name="connsiteX134" fmla="*/ 2379579 w 4105336"/>
              <a:gd name="connsiteY134" fmla="*/ 1138126 h 1376665"/>
              <a:gd name="connsiteX135" fmla="*/ 2331872 w 4105336"/>
              <a:gd name="connsiteY135" fmla="*/ 1122224 h 1376665"/>
              <a:gd name="connsiteX136" fmla="*/ 2308018 w 4105336"/>
              <a:gd name="connsiteY136" fmla="*/ 1114272 h 1376665"/>
              <a:gd name="connsiteX137" fmla="*/ 2260310 w 4105336"/>
              <a:gd name="connsiteY137" fmla="*/ 1082467 h 1376665"/>
              <a:gd name="connsiteX138" fmla="*/ 2236456 w 4105336"/>
              <a:gd name="connsiteY138" fmla="*/ 1074516 h 1376665"/>
              <a:gd name="connsiteX139" fmla="*/ 2180797 w 4105336"/>
              <a:gd name="connsiteY139" fmla="*/ 1050662 h 1376665"/>
              <a:gd name="connsiteX140" fmla="*/ 2156943 w 4105336"/>
              <a:gd name="connsiteY140" fmla="*/ 1034759 h 1376665"/>
              <a:gd name="connsiteX141" fmla="*/ 2133089 w 4105336"/>
              <a:gd name="connsiteY141" fmla="*/ 1026808 h 1376665"/>
              <a:gd name="connsiteX142" fmla="*/ 2117186 w 4105336"/>
              <a:gd name="connsiteY142" fmla="*/ 1002954 h 1376665"/>
              <a:gd name="connsiteX143" fmla="*/ 2101284 w 4105336"/>
              <a:gd name="connsiteY143" fmla="*/ 899587 h 1376665"/>
              <a:gd name="connsiteX144" fmla="*/ 2093333 w 4105336"/>
              <a:gd name="connsiteY144" fmla="*/ 875733 h 1376665"/>
              <a:gd name="connsiteX145" fmla="*/ 2077430 w 4105336"/>
              <a:gd name="connsiteY145" fmla="*/ 820074 h 1376665"/>
              <a:gd name="connsiteX146" fmla="*/ 2069479 w 4105336"/>
              <a:gd name="connsiteY146" fmla="*/ 573584 h 1376665"/>
              <a:gd name="connsiteX147" fmla="*/ 2061527 w 4105336"/>
              <a:gd name="connsiteY147" fmla="*/ 549730 h 1376665"/>
              <a:gd name="connsiteX148" fmla="*/ 2045625 w 4105336"/>
              <a:gd name="connsiteY148" fmla="*/ 525876 h 1376665"/>
              <a:gd name="connsiteX149" fmla="*/ 2005868 w 4105336"/>
              <a:gd name="connsiteY149" fmla="*/ 533827 h 1376665"/>
              <a:gd name="connsiteX150" fmla="*/ 1958160 w 4105336"/>
              <a:gd name="connsiteY150" fmla="*/ 565632 h 1376665"/>
              <a:gd name="connsiteX151" fmla="*/ 1902501 w 4105336"/>
              <a:gd name="connsiteY151" fmla="*/ 597438 h 1376665"/>
              <a:gd name="connsiteX152" fmla="*/ 1854793 w 4105336"/>
              <a:gd name="connsiteY152" fmla="*/ 629243 h 1376665"/>
              <a:gd name="connsiteX153" fmla="*/ 1830939 w 4105336"/>
              <a:gd name="connsiteY153" fmla="*/ 645145 h 1376665"/>
              <a:gd name="connsiteX154" fmla="*/ 1807086 w 4105336"/>
              <a:gd name="connsiteY154" fmla="*/ 661048 h 1376665"/>
              <a:gd name="connsiteX155" fmla="*/ 1775280 w 4105336"/>
              <a:gd name="connsiteY155" fmla="*/ 668999 h 1376665"/>
              <a:gd name="connsiteX156" fmla="*/ 1727573 w 4105336"/>
              <a:gd name="connsiteY156" fmla="*/ 700805 h 1376665"/>
              <a:gd name="connsiteX157" fmla="*/ 1671913 w 4105336"/>
              <a:gd name="connsiteY157" fmla="*/ 716707 h 1376665"/>
              <a:gd name="connsiteX158" fmla="*/ 1528790 w 4105336"/>
              <a:gd name="connsiteY158" fmla="*/ 724658 h 1376665"/>
              <a:gd name="connsiteX159" fmla="*/ 1481082 w 4105336"/>
              <a:gd name="connsiteY159" fmla="*/ 732610 h 1376665"/>
              <a:gd name="connsiteX160" fmla="*/ 1361813 w 4105336"/>
              <a:gd name="connsiteY160" fmla="*/ 748512 h 1376665"/>
              <a:gd name="connsiteX161" fmla="*/ 1290251 w 4105336"/>
              <a:gd name="connsiteY161" fmla="*/ 812123 h 1376665"/>
              <a:gd name="connsiteX162" fmla="*/ 1274348 w 4105336"/>
              <a:gd name="connsiteY162" fmla="*/ 835977 h 1376665"/>
              <a:gd name="connsiteX163" fmla="*/ 1250494 w 4105336"/>
              <a:gd name="connsiteY163" fmla="*/ 851879 h 1376665"/>
              <a:gd name="connsiteX164" fmla="*/ 1234592 w 4105336"/>
              <a:gd name="connsiteY164" fmla="*/ 899587 h 1376665"/>
              <a:gd name="connsiteX165" fmla="*/ 1218689 w 4105336"/>
              <a:gd name="connsiteY165" fmla="*/ 955246 h 1376665"/>
              <a:gd name="connsiteX166" fmla="*/ 1186884 w 4105336"/>
              <a:gd name="connsiteY166" fmla="*/ 1026808 h 1376665"/>
              <a:gd name="connsiteX167" fmla="*/ 1178933 w 4105336"/>
              <a:gd name="connsiteY167" fmla="*/ 1050662 h 1376665"/>
              <a:gd name="connsiteX168" fmla="*/ 1099419 w 4105336"/>
              <a:gd name="connsiteY168" fmla="*/ 1146078 h 1376665"/>
              <a:gd name="connsiteX169" fmla="*/ 1051712 w 4105336"/>
              <a:gd name="connsiteY169" fmla="*/ 1161980 h 1376665"/>
              <a:gd name="connsiteX170" fmla="*/ 1043760 w 4105336"/>
              <a:gd name="connsiteY170" fmla="*/ 1138126 h 1376665"/>
              <a:gd name="connsiteX171" fmla="*/ 1051712 w 4105336"/>
              <a:gd name="connsiteY171" fmla="*/ 1098370 h 1376665"/>
              <a:gd name="connsiteX172" fmla="*/ 1067614 w 4105336"/>
              <a:gd name="connsiteY172" fmla="*/ 1034759 h 1376665"/>
              <a:gd name="connsiteX173" fmla="*/ 1083517 w 4105336"/>
              <a:gd name="connsiteY173" fmla="*/ 987051 h 1376665"/>
              <a:gd name="connsiteX174" fmla="*/ 1075566 w 4105336"/>
              <a:gd name="connsiteY174" fmla="*/ 804171 h 1376665"/>
              <a:gd name="connsiteX175" fmla="*/ 1051712 w 4105336"/>
              <a:gd name="connsiteY175" fmla="*/ 788269 h 1376665"/>
              <a:gd name="connsiteX176" fmla="*/ 1004004 w 4105336"/>
              <a:gd name="connsiteY176" fmla="*/ 804171 h 1376665"/>
              <a:gd name="connsiteX177" fmla="*/ 972199 w 4105336"/>
              <a:gd name="connsiteY177" fmla="*/ 812123 h 1376665"/>
              <a:gd name="connsiteX178" fmla="*/ 924491 w 4105336"/>
              <a:gd name="connsiteY178" fmla="*/ 828025 h 1376665"/>
              <a:gd name="connsiteX179" fmla="*/ 876783 w 4105336"/>
              <a:gd name="connsiteY179" fmla="*/ 851879 h 1376665"/>
              <a:gd name="connsiteX180" fmla="*/ 829075 w 4105336"/>
              <a:gd name="connsiteY180" fmla="*/ 883685 h 1376665"/>
              <a:gd name="connsiteX181" fmla="*/ 805221 w 4105336"/>
              <a:gd name="connsiteY181" fmla="*/ 899587 h 1376665"/>
              <a:gd name="connsiteX182" fmla="*/ 781367 w 4105336"/>
              <a:gd name="connsiteY182" fmla="*/ 915490 h 1376665"/>
              <a:gd name="connsiteX183" fmla="*/ 757513 w 4105336"/>
              <a:gd name="connsiteY183" fmla="*/ 939344 h 1376665"/>
              <a:gd name="connsiteX184" fmla="*/ 693903 w 4105336"/>
              <a:gd name="connsiteY184" fmla="*/ 955246 h 1376665"/>
              <a:gd name="connsiteX185" fmla="*/ 670049 w 4105336"/>
              <a:gd name="connsiteY185" fmla="*/ 963198 h 1376665"/>
              <a:gd name="connsiteX186" fmla="*/ 630293 w 4105336"/>
              <a:gd name="connsiteY186" fmla="*/ 971149 h 1376665"/>
              <a:gd name="connsiteX187" fmla="*/ 511023 w 4105336"/>
              <a:gd name="connsiteY187" fmla="*/ 987051 h 1376665"/>
              <a:gd name="connsiteX188" fmla="*/ 399705 w 4105336"/>
              <a:gd name="connsiteY188" fmla="*/ 1010905 h 1376665"/>
              <a:gd name="connsiteX189" fmla="*/ 216825 w 4105336"/>
              <a:gd name="connsiteY189" fmla="*/ 1026808 h 1376665"/>
              <a:gd name="connsiteX190" fmla="*/ 2139 w 4105336"/>
              <a:gd name="connsiteY190" fmla="*/ 1018857 h 1376665"/>
              <a:gd name="connsiteX191" fmla="*/ 25993 w 4105336"/>
              <a:gd name="connsiteY191" fmla="*/ 1002954 h 1376665"/>
              <a:gd name="connsiteX192" fmla="*/ 73701 w 4105336"/>
              <a:gd name="connsiteY192" fmla="*/ 987051 h 1376665"/>
              <a:gd name="connsiteX193" fmla="*/ 121409 w 4105336"/>
              <a:gd name="connsiteY193" fmla="*/ 963198 h 1376665"/>
              <a:gd name="connsiteX194" fmla="*/ 161166 w 4105336"/>
              <a:gd name="connsiteY194" fmla="*/ 939344 h 1376665"/>
              <a:gd name="connsiteX195" fmla="*/ 192971 w 4105336"/>
              <a:gd name="connsiteY195" fmla="*/ 931392 h 1376665"/>
              <a:gd name="connsiteX196" fmla="*/ 216825 w 4105336"/>
              <a:gd name="connsiteY196" fmla="*/ 915490 h 1376665"/>
              <a:gd name="connsiteX197" fmla="*/ 280435 w 4105336"/>
              <a:gd name="connsiteY197" fmla="*/ 899587 h 1376665"/>
              <a:gd name="connsiteX198" fmla="*/ 344046 w 4105336"/>
              <a:gd name="connsiteY198" fmla="*/ 867782 h 1376665"/>
              <a:gd name="connsiteX199" fmla="*/ 407656 w 4105336"/>
              <a:gd name="connsiteY199" fmla="*/ 843928 h 1376665"/>
              <a:gd name="connsiteX200" fmla="*/ 574633 w 4105336"/>
              <a:gd name="connsiteY200" fmla="*/ 828025 h 1376665"/>
              <a:gd name="connsiteX201" fmla="*/ 630293 w 4105336"/>
              <a:gd name="connsiteY201" fmla="*/ 804171 h 1376665"/>
              <a:gd name="connsiteX202" fmla="*/ 654146 w 4105336"/>
              <a:gd name="connsiteY202" fmla="*/ 788269 h 1376665"/>
              <a:gd name="connsiteX203" fmla="*/ 757513 w 4105336"/>
              <a:gd name="connsiteY203" fmla="*/ 764415 h 1376665"/>
              <a:gd name="connsiteX204" fmla="*/ 805221 w 4105336"/>
              <a:gd name="connsiteY204" fmla="*/ 748512 h 1376665"/>
              <a:gd name="connsiteX205" fmla="*/ 948345 w 4105336"/>
              <a:gd name="connsiteY205" fmla="*/ 724658 h 1376665"/>
              <a:gd name="connsiteX206" fmla="*/ 980150 w 4105336"/>
              <a:gd name="connsiteY206" fmla="*/ 716707 h 1376665"/>
              <a:gd name="connsiteX207" fmla="*/ 1004004 w 4105336"/>
              <a:gd name="connsiteY207" fmla="*/ 700805 h 1376665"/>
              <a:gd name="connsiteX208" fmla="*/ 1043760 w 4105336"/>
              <a:gd name="connsiteY208" fmla="*/ 692853 h 1376665"/>
              <a:gd name="connsiteX209" fmla="*/ 1067614 w 4105336"/>
              <a:gd name="connsiteY209" fmla="*/ 684902 h 1376665"/>
              <a:gd name="connsiteX210" fmla="*/ 1099419 w 4105336"/>
              <a:gd name="connsiteY210" fmla="*/ 676951 h 1376665"/>
              <a:gd name="connsiteX211" fmla="*/ 1226640 w 4105336"/>
              <a:gd name="connsiteY211" fmla="*/ 653097 h 1376665"/>
              <a:gd name="connsiteX212" fmla="*/ 1314105 w 4105336"/>
              <a:gd name="connsiteY212" fmla="*/ 637194 h 1376665"/>
              <a:gd name="connsiteX213" fmla="*/ 1345910 w 4105336"/>
              <a:gd name="connsiteY213" fmla="*/ 629243 h 1376665"/>
              <a:gd name="connsiteX214" fmla="*/ 1401569 w 4105336"/>
              <a:gd name="connsiteY214" fmla="*/ 621291 h 1376665"/>
              <a:gd name="connsiteX215" fmla="*/ 1441326 w 4105336"/>
              <a:gd name="connsiteY215" fmla="*/ 613340 h 1376665"/>
              <a:gd name="connsiteX216" fmla="*/ 1528790 w 4105336"/>
              <a:gd name="connsiteY216" fmla="*/ 565632 h 1376665"/>
              <a:gd name="connsiteX217" fmla="*/ 1584449 w 4105336"/>
              <a:gd name="connsiteY217" fmla="*/ 541778 h 1376665"/>
              <a:gd name="connsiteX218" fmla="*/ 1608303 w 4105336"/>
              <a:gd name="connsiteY218" fmla="*/ 525876 h 1376665"/>
              <a:gd name="connsiteX219" fmla="*/ 1671913 w 4105336"/>
              <a:gd name="connsiteY219" fmla="*/ 494071 h 1376665"/>
              <a:gd name="connsiteX220" fmla="*/ 1719621 w 4105336"/>
              <a:gd name="connsiteY220" fmla="*/ 470217 h 1376665"/>
              <a:gd name="connsiteX221" fmla="*/ 1743475 w 4105336"/>
              <a:gd name="connsiteY221" fmla="*/ 446363 h 1376665"/>
              <a:gd name="connsiteX222" fmla="*/ 1767329 w 4105336"/>
              <a:gd name="connsiteY222" fmla="*/ 430460 h 1376665"/>
              <a:gd name="connsiteX223" fmla="*/ 1759378 w 4105336"/>
              <a:gd name="connsiteY223" fmla="*/ 342996 h 1376665"/>
              <a:gd name="connsiteX224" fmla="*/ 1743475 w 4105336"/>
              <a:gd name="connsiteY224" fmla="*/ 311191 h 1376665"/>
              <a:gd name="connsiteX225" fmla="*/ 1703719 w 4105336"/>
              <a:gd name="connsiteY225" fmla="*/ 255531 h 1376665"/>
              <a:gd name="connsiteX226" fmla="*/ 1687816 w 4105336"/>
              <a:gd name="connsiteY226" fmla="*/ 231678 h 1376665"/>
              <a:gd name="connsiteX227" fmla="*/ 1663962 w 4105336"/>
              <a:gd name="connsiteY227" fmla="*/ 207824 h 1376665"/>
              <a:gd name="connsiteX228" fmla="*/ 1632157 w 4105336"/>
              <a:gd name="connsiteY228" fmla="*/ 160116 h 1376665"/>
              <a:gd name="connsiteX229" fmla="*/ 1608303 w 4105336"/>
              <a:gd name="connsiteY229" fmla="*/ 128311 h 1376665"/>
              <a:gd name="connsiteX230" fmla="*/ 1600352 w 4105336"/>
              <a:gd name="connsiteY230" fmla="*/ 104457 h 1376665"/>
              <a:gd name="connsiteX231" fmla="*/ 1576498 w 4105336"/>
              <a:gd name="connsiteY231" fmla="*/ 56749 h 1376665"/>
              <a:gd name="connsiteX232" fmla="*/ 1584449 w 4105336"/>
              <a:gd name="connsiteY232" fmla="*/ 9041 h 1376665"/>
              <a:gd name="connsiteX0" fmla="*/ 1584449 w 4105336"/>
              <a:gd name="connsiteY0" fmla="*/ 9041 h 1376665"/>
              <a:gd name="connsiteX1" fmla="*/ 1584449 w 4105336"/>
              <a:gd name="connsiteY1" fmla="*/ 9041 h 1376665"/>
              <a:gd name="connsiteX2" fmla="*/ 1656011 w 4105336"/>
              <a:gd name="connsiteY2" fmla="*/ 1090 h 1376665"/>
              <a:gd name="connsiteX3" fmla="*/ 1671913 w 4105336"/>
              <a:gd name="connsiteY3" fmla="*/ 24944 h 1376665"/>
              <a:gd name="connsiteX4" fmla="*/ 1719621 w 4105336"/>
              <a:gd name="connsiteY4" fmla="*/ 56749 h 1376665"/>
              <a:gd name="connsiteX5" fmla="*/ 1759378 w 4105336"/>
              <a:gd name="connsiteY5" fmla="*/ 48798 h 1376665"/>
              <a:gd name="connsiteX6" fmla="*/ 1775280 w 4105336"/>
              <a:gd name="connsiteY6" fmla="*/ 24944 h 1376665"/>
              <a:gd name="connsiteX7" fmla="*/ 1870696 w 4105336"/>
              <a:gd name="connsiteY7" fmla="*/ 32895 h 1376665"/>
              <a:gd name="connsiteX8" fmla="*/ 1894550 w 4105336"/>
              <a:gd name="connsiteY8" fmla="*/ 40846 h 1376665"/>
              <a:gd name="connsiteX9" fmla="*/ 1926355 w 4105336"/>
              <a:gd name="connsiteY9" fmla="*/ 56749 h 1376665"/>
              <a:gd name="connsiteX10" fmla="*/ 2061527 w 4105336"/>
              <a:gd name="connsiteY10" fmla="*/ 72651 h 1376665"/>
              <a:gd name="connsiteX11" fmla="*/ 2148992 w 4105336"/>
              <a:gd name="connsiteY11" fmla="*/ 64700 h 1376665"/>
              <a:gd name="connsiteX12" fmla="*/ 2196699 w 4105336"/>
              <a:gd name="connsiteY12" fmla="*/ 48798 h 1376665"/>
              <a:gd name="connsiteX13" fmla="*/ 2276213 w 4105336"/>
              <a:gd name="connsiteY13" fmla="*/ 88554 h 1376665"/>
              <a:gd name="connsiteX14" fmla="*/ 2467044 w 4105336"/>
              <a:gd name="connsiteY14" fmla="*/ 72651 h 1376665"/>
              <a:gd name="connsiteX15" fmla="*/ 2586314 w 4105336"/>
              <a:gd name="connsiteY15" fmla="*/ 64700 h 1376665"/>
              <a:gd name="connsiteX16" fmla="*/ 2514752 w 4105336"/>
              <a:gd name="connsiteY16" fmla="*/ 247580 h 1376665"/>
              <a:gd name="connsiteX17" fmla="*/ 2530654 w 4105336"/>
              <a:gd name="connsiteY17" fmla="*/ 271434 h 1376665"/>
              <a:gd name="connsiteX18" fmla="*/ 2538606 w 4105336"/>
              <a:gd name="connsiteY18" fmla="*/ 303239 h 1376665"/>
              <a:gd name="connsiteX19" fmla="*/ 2562459 w 4105336"/>
              <a:gd name="connsiteY19" fmla="*/ 311191 h 1376665"/>
              <a:gd name="connsiteX20" fmla="*/ 2586313 w 4105336"/>
              <a:gd name="connsiteY20" fmla="*/ 335045 h 1376665"/>
              <a:gd name="connsiteX21" fmla="*/ 2602216 w 4105336"/>
              <a:gd name="connsiteY21" fmla="*/ 358898 h 1376665"/>
              <a:gd name="connsiteX22" fmla="*/ 2626070 w 4105336"/>
              <a:gd name="connsiteY22" fmla="*/ 366850 h 1376665"/>
              <a:gd name="connsiteX23" fmla="*/ 2649924 w 4105336"/>
              <a:gd name="connsiteY23" fmla="*/ 390704 h 1376665"/>
              <a:gd name="connsiteX24" fmla="*/ 2697632 w 4105336"/>
              <a:gd name="connsiteY24" fmla="*/ 422509 h 1376665"/>
              <a:gd name="connsiteX25" fmla="*/ 2721486 w 4105336"/>
              <a:gd name="connsiteY25" fmla="*/ 438411 h 1376665"/>
              <a:gd name="connsiteX26" fmla="*/ 2769193 w 4105336"/>
              <a:gd name="connsiteY26" fmla="*/ 470217 h 1376665"/>
              <a:gd name="connsiteX27" fmla="*/ 2808950 w 4105336"/>
              <a:gd name="connsiteY27" fmla="*/ 502022 h 1376665"/>
              <a:gd name="connsiteX28" fmla="*/ 2848706 w 4105336"/>
              <a:gd name="connsiteY28" fmla="*/ 533827 h 1376665"/>
              <a:gd name="connsiteX29" fmla="*/ 2872560 w 4105336"/>
              <a:gd name="connsiteY29" fmla="*/ 549730 h 1376665"/>
              <a:gd name="connsiteX30" fmla="*/ 2983879 w 4105336"/>
              <a:gd name="connsiteY30" fmla="*/ 565632 h 1376665"/>
              <a:gd name="connsiteX31" fmla="*/ 3047489 w 4105336"/>
              <a:gd name="connsiteY31" fmla="*/ 573584 h 1376665"/>
              <a:gd name="connsiteX32" fmla="*/ 3095197 w 4105336"/>
              <a:gd name="connsiteY32" fmla="*/ 589486 h 1376665"/>
              <a:gd name="connsiteX33" fmla="*/ 3150856 w 4105336"/>
              <a:gd name="connsiteY33" fmla="*/ 605389 h 1376665"/>
              <a:gd name="connsiteX34" fmla="*/ 3222418 w 4105336"/>
              <a:gd name="connsiteY34" fmla="*/ 597438 h 1376665"/>
              <a:gd name="connsiteX35" fmla="*/ 3246272 w 4105336"/>
              <a:gd name="connsiteY35" fmla="*/ 589486 h 1376665"/>
              <a:gd name="connsiteX36" fmla="*/ 3500713 w 4105336"/>
              <a:gd name="connsiteY36" fmla="*/ 581535 h 1376665"/>
              <a:gd name="connsiteX37" fmla="*/ 3540470 w 4105336"/>
              <a:gd name="connsiteY37" fmla="*/ 573584 h 1376665"/>
              <a:gd name="connsiteX38" fmla="*/ 3572275 w 4105336"/>
              <a:gd name="connsiteY38" fmla="*/ 565632 h 1376665"/>
              <a:gd name="connsiteX39" fmla="*/ 3627934 w 4105336"/>
              <a:gd name="connsiteY39" fmla="*/ 557681 h 1376665"/>
              <a:gd name="connsiteX40" fmla="*/ 3683593 w 4105336"/>
              <a:gd name="connsiteY40" fmla="*/ 541778 h 1376665"/>
              <a:gd name="connsiteX41" fmla="*/ 3818766 w 4105336"/>
              <a:gd name="connsiteY41" fmla="*/ 549730 h 1376665"/>
              <a:gd name="connsiteX42" fmla="*/ 3890327 w 4105336"/>
              <a:gd name="connsiteY42" fmla="*/ 573584 h 1376665"/>
              <a:gd name="connsiteX43" fmla="*/ 3914181 w 4105336"/>
              <a:gd name="connsiteY43" fmla="*/ 581535 h 1376665"/>
              <a:gd name="connsiteX44" fmla="*/ 3985743 w 4105336"/>
              <a:gd name="connsiteY44" fmla="*/ 589486 h 1376665"/>
              <a:gd name="connsiteX45" fmla="*/ 4057305 w 4105336"/>
              <a:gd name="connsiteY45" fmla="*/ 613340 h 1376665"/>
              <a:gd name="connsiteX46" fmla="*/ 4081159 w 4105336"/>
              <a:gd name="connsiteY46" fmla="*/ 621291 h 1376665"/>
              <a:gd name="connsiteX47" fmla="*/ 4105013 w 4105336"/>
              <a:gd name="connsiteY47" fmla="*/ 637194 h 1376665"/>
              <a:gd name="connsiteX48" fmla="*/ 4073207 w 4105336"/>
              <a:gd name="connsiteY48" fmla="*/ 645145 h 1376665"/>
              <a:gd name="connsiteX49" fmla="*/ 4049353 w 4105336"/>
              <a:gd name="connsiteY49" fmla="*/ 653097 h 1376665"/>
              <a:gd name="connsiteX50" fmla="*/ 3858522 w 4105336"/>
              <a:gd name="connsiteY50" fmla="*/ 661048 h 1376665"/>
              <a:gd name="connsiteX51" fmla="*/ 3492762 w 4105336"/>
              <a:gd name="connsiteY51" fmla="*/ 676951 h 1376665"/>
              <a:gd name="connsiteX52" fmla="*/ 3389395 w 4105336"/>
              <a:gd name="connsiteY52" fmla="*/ 692853 h 1376665"/>
              <a:gd name="connsiteX53" fmla="*/ 3365541 w 4105336"/>
              <a:gd name="connsiteY53" fmla="*/ 708756 h 1376665"/>
              <a:gd name="connsiteX54" fmla="*/ 3540470 w 4105336"/>
              <a:gd name="connsiteY54" fmla="*/ 740561 h 1376665"/>
              <a:gd name="connsiteX55" fmla="*/ 3564324 w 4105336"/>
              <a:gd name="connsiteY55" fmla="*/ 756464 h 1376665"/>
              <a:gd name="connsiteX56" fmla="*/ 3612032 w 4105336"/>
              <a:gd name="connsiteY56" fmla="*/ 772366 h 1376665"/>
              <a:gd name="connsiteX57" fmla="*/ 3667691 w 4105336"/>
              <a:gd name="connsiteY57" fmla="*/ 812123 h 1376665"/>
              <a:gd name="connsiteX58" fmla="*/ 3723350 w 4105336"/>
              <a:gd name="connsiteY58" fmla="*/ 851879 h 1376665"/>
              <a:gd name="connsiteX59" fmla="*/ 3755155 w 4105336"/>
              <a:gd name="connsiteY59" fmla="*/ 859831 h 1376665"/>
              <a:gd name="connsiteX60" fmla="*/ 3810814 w 4105336"/>
              <a:gd name="connsiteY60" fmla="*/ 891636 h 1376665"/>
              <a:gd name="connsiteX61" fmla="*/ 3858522 w 4105336"/>
              <a:gd name="connsiteY61" fmla="*/ 907538 h 1376665"/>
              <a:gd name="connsiteX62" fmla="*/ 3906230 w 4105336"/>
              <a:gd name="connsiteY62" fmla="*/ 947295 h 1376665"/>
              <a:gd name="connsiteX63" fmla="*/ 3914181 w 4105336"/>
              <a:gd name="connsiteY63" fmla="*/ 995003 h 1376665"/>
              <a:gd name="connsiteX64" fmla="*/ 3906230 w 4105336"/>
              <a:gd name="connsiteY64" fmla="*/ 1066565 h 1376665"/>
              <a:gd name="connsiteX65" fmla="*/ 3890327 w 4105336"/>
              <a:gd name="connsiteY65" fmla="*/ 1090418 h 1376665"/>
              <a:gd name="connsiteX66" fmla="*/ 3850571 w 4105336"/>
              <a:gd name="connsiteY66" fmla="*/ 1082467 h 1376665"/>
              <a:gd name="connsiteX67" fmla="*/ 3818766 w 4105336"/>
              <a:gd name="connsiteY67" fmla="*/ 1034759 h 1376665"/>
              <a:gd name="connsiteX68" fmla="*/ 3802863 w 4105336"/>
              <a:gd name="connsiteY68" fmla="*/ 1010905 h 1376665"/>
              <a:gd name="connsiteX69" fmla="*/ 3794912 w 4105336"/>
              <a:gd name="connsiteY69" fmla="*/ 987051 h 1376665"/>
              <a:gd name="connsiteX70" fmla="*/ 3771058 w 4105336"/>
              <a:gd name="connsiteY70" fmla="*/ 971149 h 1376665"/>
              <a:gd name="connsiteX71" fmla="*/ 3699496 w 4105336"/>
              <a:gd name="connsiteY71" fmla="*/ 955246 h 1376665"/>
              <a:gd name="connsiteX72" fmla="*/ 3651788 w 4105336"/>
              <a:gd name="connsiteY72" fmla="*/ 939344 h 1376665"/>
              <a:gd name="connsiteX73" fmla="*/ 3627934 w 4105336"/>
              <a:gd name="connsiteY73" fmla="*/ 931392 h 1376665"/>
              <a:gd name="connsiteX74" fmla="*/ 3532519 w 4105336"/>
              <a:gd name="connsiteY74" fmla="*/ 915490 h 1376665"/>
              <a:gd name="connsiteX75" fmla="*/ 3500713 w 4105336"/>
              <a:gd name="connsiteY75" fmla="*/ 899587 h 1376665"/>
              <a:gd name="connsiteX76" fmla="*/ 3476859 w 4105336"/>
              <a:gd name="connsiteY76" fmla="*/ 891636 h 1376665"/>
              <a:gd name="connsiteX77" fmla="*/ 3429152 w 4105336"/>
              <a:gd name="connsiteY77" fmla="*/ 867782 h 1376665"/>
              <a:gd name="connsiteX78" fmla="*/ 3405298 w 4105336"/>
              <a:gd name="connsiteY78" fmla="*/ 851879 h 1376665"/>
              <a:gd name="connsiteX79" fmla="*/ 3341687 w 4105336"/>
              <a:gd name="connsiteY79" fmla="*/ 835977 h 1376665"/>
              <a:gd name="connsiteX80" fmla="*/ 3293979 w 4105336"/>
              <a:gd name="connsiteY80" fmla="*/ 820074 h 1376665"/>
              <a:gd name="connsiteX81" fmla="*/ 3262174 w 4105336"/>
              <a:gd name="connsiteY81" fmla="*/ 812123 h 1376665"/>
              <a:gd name="connsiteX82" fmla="*/ 3214466 w 4105336"/>
              <a:gd name="connsiteY82" fmla="*/ 804171 h 1376665"/>
              <a:gd name="connsiteX83" fmla="*/ 3190613 w 4105336"/>
              <a:gd name="connsiteY83" fmla="*/ 796220 h 1376665"/>
              <a:gd name="connsiteX84" fmla="*/ 3150856 w 4105336"/>
              <a:gd name="connsiteY84" fmla="*/ 788269 h 1376665"/>
              <a:gd name="connsiteX85" fmla="*/ 3103148 w 4105336"/>
              <a:gd name="connsiteY85" fmla="*/ 772366 h 1376665"/>
              <a:gd name="connsiteX86" fmla="*/ 3023635 w 4105336"/>
              <a:gd name="connsiteY86" fmla="*/ 764415 h 1376665"/>
              <a:gd name="connsiteX87" fmla="*/ 2960025 w 4105336"/>
              <a:gd name="connsiteY87" fmla="*/ 748512 h 1376665"/>
              <a:gd name="connsiteX88" fmla="*/ 2880512 w 4105336"/>
              <a:gd name="connsiteY88" fmla="*/ 724658 h 1376665"/>
              <a:gd name="connsiteX89" fmla="*/ 2856658 w 4105336"/>
              <a:gd name="connsiteY89" fmla="*/ 708756 h 1376665"/>
              <a:gd name="connsiteX90" fmla="*/ 2721486 w 4105336"/>
              <a:gd name="connsiteY90" fmla="*/ 692853 h 1376665"/>
              <a:gd name="connsiteX91" fmla="*/ 2626070 w 4105336"/>
              <a:gd name="connsiteY91" fmla="*/ 676951 h 1376665"/>
              <a:gd name="connsiteX92" fmla="*/ 2602216 w 4105336"/>
              <a:gd name="connsiteY92" fmla="*/ 668999 h 1376665"/>
              <a:gd name="connsiteX93" fmla="*/ 2538606 w 4105336"/>
              <a:gd name="connsiteY93" fmla="*/ 653097 h 1376665"/>
              <a:gd name="connsiteX94" fmla="*/ 2514752 w 4105336"/>
              <a:gd name="connsiteY94" fmla="*/ 637194 h 1376665"/>
              <a:gd name="connsiteX95" fmla="*/ 2443190 w 4105336"/>
              <a:gd name="connsiteY95" fmla="*/ 621291 h 1376665"/>
              <a:gd name="connsiteX96" fmla="*/ 2419336 w 4105336"/>
              <a:gd name="connsiteY96" fmla="*/ 613340 h 1376665"/>
              <a:gd name="connsiteX97" fmla="*/ 2371628 w 4105336"/>
              <a:gd name="connsiteY97" fmla="*/ 581535 h 1376665"/>
              <a:gd name="connsiteX98" fmla="*/ 2323920 w 4105336"/>
              <a:gd name="connsiteY98" fmla="*/ 565632 h 1376665"/>
              <a:gd name="connsiteX99" fmla="*/ 2300066 w 4105336"/>
              <a:gd name="connsiteY99" fmla="*/ 581535 h 1376665"/>
              <a:gd name="connsiteX100" fmla="*/ 2292115 w 4105336"/>
              <a:gd name="connsiteY100" fmla="*/ 605389 h 1376665"/>
              <a:gd name="connsiteX101" fmla="*/ 2300066 w 4105336"/>
              <a:gd name="connsiteY101" fmla="*/ 756464 h 1376665"/>
              <a:gd name="connsiteX102" fmla="*/ 2323920 w 4105336"/>
              <a:gd name="connsiteY102" fmla="*/ 812123 h 1376665"/>
              <a:gd name="connsiteX103" fmla="*/ 2371628 w 4105336"/>
              <a:gd name="connsiteY103" fmla="*/ 835977 h 1376665"/>
              <a:gd name="connsiteX104" fmla="*/ 2594265 w 4105336"/>
              <a:gd name="connsiteY104" fmla="*/ 828025 h 1376665"/>
              <a:gd name="connsiteX105" fmla="*/ 2618119 w 4105336"/>
              <a:gd name="connsiteY105" fmla="*/ 820074 h 1376665"/>
              <a:gd name="connsiteX106" fmla="*/ 2880512 w 4105336"/>
              <a:gd name="connsiteY106" fmla="*/ 828025 h 1376665"/>
              <a:gd name="connsiteX107" fmla="*/ 2904366 w 4105336"/>
              <a:gd name="connsiteY107" fmla="*/ 843928 h 1376665"/>
              <a:gd name="connsiteX108" fmla="*/ 2912317 w 4105336"/>
              <a:gd name="connsiteY108" fmla="*/ 867782 h 1376665"/>
              <a:gd name="connsiteX109" fmla="*/ 2944122 w 4105336"/>
              <a:gd name="connsiteY109" fmla="*/ 915490 h 1376665"/>
              <a:gd name="connsiteX110" fmla="*/ 2960025 w 4105336"/>
              <a:gd name="connsiteY110" fmla="*/ 939344 h 1376665"/>
              <a:gd name="connsiteX111" fmla="*/ 2967976 w 4105336"/>
              <a:gd name="connsiteY111" fmla="*/ 1074516 h 1376665"/>
              <a:gd name="connsiteX112" fmla="*/ 2912317 w 4105336"/>
              <a:gd name="connsiteY112" fmla="*/ 1034759 h 1376665"/>
              <a:gd name="connsiteX113" fmla="*/ 2888463 w 4105336"/>
              <a:gd name="connsiteY113" fmla="*/ 987051 h 1376665"/>
              <a:gd name="connsiteX114" fmla="*/ 2808950 w 4105336"/>
              <a:gd name="connsiteY114" fmla="*/ 947295 h 1376665"/>
              <a:gd name="connsiteX115" fmla="*/ 2785096 w 4105336"/>
              <a:gd name="connsiteY115" fmla="*/ 931392 h 1376665"/>
              <a:gd name="connsiteX116" fmla="*/ 2506800 w 4105336"/>
              <a:gd name="connsiteY116" fmla="*/ 947295 h 1376665"/>
              <a:gd name="connsiteX117" fmla="*/ 2482946 w 4105336"/>
              <a:gd name="connsiteY117" fmla="*/ 955246 h 1376665"/>
              <a:gd name="connsiteX118" fmla="*/ 2371628 w 4105336"/>
              <a:gd name="connsiteY118" fmla="*/ 963198 h 1376665"/>
              <a:gd name="connsiteX119" fmla="*/ 2387531 w 4105336"/>
              <a:gd name="connsiteY119" fmla="*/ 987051 h 1376665"/>
              <a:gd name="connsiteX120" fmla="*/ 2459093 w 4105336"/>
              <a:gd name="connsiteY120" fmla="*/ 1042711 h 1376665"/>
              <a:gd name="connsiteX121" fmla="*/ 2482946 w 4105336"/>
              <a:gd name="connsiteY121" fmla="*/ 1058613 h 1376665"/>
              <a:gd name="connsiteX122" fmla="*/ 2498849 w 4105336"/>
              <a:gd name="connsiteY122" fmla="*/ 1082467 h 1376665"/>
              <a:gd name="connsiteX123" fmla="*/ 2538606 w 4105336"/>
              <a:gd name="connsiteY123" fmla="*/ 1138126 h 1376665"/>
              <a:gd name="connsiteX124" fmla="*/ 2554508 w 4105336"/>
              <a:gd name="connsiteY124" fmla="*/ 1185834 h 1376665"/>
              <a:gd name="connsiteX125" fmla="*/ 2538606 w 4105336"/>
              <a:gd name="connsiteY125" fmla="*/ 1265347 h 1376665"/>
              <a:gd name="connsiteX126" fmla="*/ 2522703 w 4105336"/>
              <a:gd name="connsiteY126" fmla="*/ 1289201 h 1376665"/>
              <a:gd name="connsiteX127" fmla="*/ 2506800 w 4105336"/>
              <a:gd name="connsiteY127" fmla="*/ 1352811 h 1376665"/>
              <a:gd name="connsiteX128" fmla="*/ 2498849 w 4105336"/>
              <a:gd name="connsiteY128" fmla="*/ 1376665 h 1376665"/>
              <a:gd name="connsiteX129" fmla="*/ 2474995 w 4105336"/>
              <a:gd name="connsiteY129" fmla="*/ 1360763 h 1376665"/>
              <a:gd name="connsiteX130" fmla="*/ 2467044 w 4105336"/>
              <a:gd name="connsiteY130" fmla="*/ 1257396 h 1376665"/>
              <a:gd name="connsiteX131" fmla="*/ 2459093 w 4105336"/>
              <a:gd name="connsiteY131" fmla="*/ 1217639 h 1376665"/>
              <a:gd name="connsiteX132" fmla="*/ 2451141 w 4105336"/>
              <a:gd name="connsiteY132" fmla="*/ 1185834 h 1376665"/>
              <a:gd name="connsiteX133" fmla="*/ 2403433 w 4105336"/>
              <a:gd name="connsiteY133" fmla="*/ 1154029 h 1376665"/>
              <a:gd name="connsiteX134" fmla="*/ 2379579 w 4105336"/>
              <a:gd name="connsiteY134" fmla="*/ 1138126 h 1376665"/>
              <a:gd name="connsiteX135" fmla="*/ 2331872 w 4105336"/>
              <a:gd name="connsiteY135" fmla="*/ 1122224 h 1376665"/>
              <a:gd name="connsiteX136" fmla="*/ 2308018 w 4105336"/>
              <a:gd name="connsiteY136" fmla="*/ 1114272 h 1376665"/>
              <a:gd name="connsiteX137" fmla="*/ 2260310 w 4105336"/>
              <a:gd name="connsiteY137" fmla="*/ 1082467 h 1376665"/>
              <a:gd name="connsiteX138" fmla="*/ 2236456 w 4105336"/>
              <a:gd name="connsiteY138" fmla="*/ 1074516 h 1376665"/>
              <a:gd name="connsiteX139" fmla="*/ 2180797 w 4105336"/>
              <a:gd name="connsiteY139" fmla="*/ 1050662 h 1376665"/>
              <a:gd name="connsiteX140" fmla="*/ 2156943 w 4105336"/>
              <a:gd name="connsiteY140" fmla="*/ 1034759 h 1376665"/>
              <a:gd name="connsiteX141" fmla="*/ 2133089 w 4105336"/>
              <a:gd name="connsiteY141" fmla="*/ 1026808 h 1376665"/>
              <a:gd name="connsiteX142" fmla="*/ 2117186 w 4105336"/>
              <a:gd name="connsiteY142" fmla="*/ 1002954 h 1376665"/>
              <a:gd name="connsiteX143" fmla="*/ 2101284 w 4105336"/>
              <a:gd name="connsiteY143" fmla="*/ 899587 h 1376665"/>
              <a:gd name="connsiteX144" fmla="*/ 2093333 w 4105336"/>
              <a:gd name="connsiteY144" fmla="*/ 875733 h 1376665"/>
              <a:gd name="connsiteX145" fmla="*/ 2077430 w 4105336"/>
              <a:gd name="connsiteY145" fmla="*/ 820074 h 1376665"/>
              <a:gd name="connsiteX146" fmla="*/ 2069479 w 4105336"/>
              <a:gd name="connsiteY146" fmla="*/ 573584 h 1376665"/>
              <a:gd name="connsiteX147" fmla="*/ 2061527 w 4105336"/>
              <a:gd name="connsiteY147" fmla="*/ 549730 h 1376665"/>
              <a:gd name="connsiteX148" fmla="*/ 2045625 w 4105336"/>
              <a:gd name="connsiteY148" fmla="*/ 525876 h 1376665"/>
              <a:gd name="connsiteX149" fmla="*/ 2005868 w 4105336"/>
              <a:gd name="connsiteY149" fmla="*/ 533827 h 1376665"/>
              <a:gd name="connsiteX150" fmla="*/ 1958160 w 4105336"/>
              <a:gd name="connsiteY150" fmla="*/ 565632 h 1376665"/>
              <a:gd name="connsiteX151" fmla="*/ 1902501 w 4105336"/>
              <a:gd name="connsiteY151" fmla="*/ 597438 h 1376665"/>
              <a:gd name="connsiteX152" fmla="*/ 1854793 w 4105336"/>
              <a:gd name="connsiteY152" fmla="*/ 629243 h 1376665"/>
              <a:gd name="connsiteX153" fmla="*/ 1830939 w 4105336"/>
              <a:gd name="connsiteY153" fmla="*/ 645145 h 1376665"/>
              <a:gd name="connsiteX154" fmla="*/ 1807086 w 4105336"/>
              <a:gd name="connsiteY154" fmla="*/ 661048 h 1376665"/>
              <a:gd name="connsiteX155" fmla="*/ 1775280 w 4105336"/>
              <a:gd name="connsiteY155" fmla="*/ 668999 h 1376665"/>
              <a:gd name="connsiteX156" fmla="*/ 1727573 w 4105336"/>
              <a:gd name="connsiteY156" fmla="*/ 700805 h 1376665"/>
              <a:gd name="connsiteX157" fmla="*/ 1671913 w 4105336"/>
              <a:gd name="connsiteY157" fmla="*/ 716707 h 1376665"/>
              <a:gd name="connsiteX158" fmla="*/ 1528790 w 4105336"/>
              <a:gd name="connsiteY158" fmla="*/ 724658 h 1376665"/>
              <a:gd name="connsiteX159" fmla="*/ 1481082 w 4105336"/>
              <a:gd name="connsiteY159" fmla="*/ 732610 h 1376665"/>
              <a:gd name="connsiteX160" fmla="*/ 1361813 w 4105336"/>
              <a:gd name="connsiteY160" fmla="*/ 748512 h 1376665"/>
              <a:gd name="connsiteX161" fmla="*/ 1290251 w 4105336"/>
              <a:gd name="connsiteY161" fmla="*/ 812123 h 1376665"/>
              <a:gd name="connsiteX162" fmla="*/ 1274348 w 4105336"/>
              <a:gd name="connsiteY162" fmla="*/ 835977 h 1376665"/>
              <a:gd name="connsiteX163" fmla="*/ 1250494 w 4105336"/>
              <a:gd name="connsiteY163" fmla="*/ 851879 h 1376665"/>
              <a:gd name="connsiteX164" fmla="*/ 1234592 w 4105336"/>
              <a:gd name="connsiteY164" fmla="*/ 899587 h 1376665"/>
              <a:gd name="connsiteX165" fmla="*/ 1218689 w 4105336"/>
              <a:gd name="connsiteY165" fmla="*/ 955246 h 1376665"/>
              <a:gd name="connsiteX166" fmla="*/ 1186884 w 4105336"/>
              <a:gd name="connsiteY166" fmla="*/ 1026808 h 1376665"/>
              <a:gd name="connsiteX167" fmla="*/ 1178933 w 4105336"/>
              <a:gd name="connsiteY167" fmla="*/ 1050662 h 1376665"/>
              <a:gd name="connsiteX168" fmla="*/ 1099419 w 4105336"/>
              <a:gd name="connsiteY168" fmla="*/ 1146078 h 1376665"/>
              <a:gd name="connsiteX169" fmla="*/ 1051712 w 4105336"/>
              <a:gd name="connsiteY169" fmla="*/ 1161980 h 1376665"/>
              <a:gd name="connsiteX170" fmla="*/ 1043760 w 4105336"/>
              <a:gd name="connsiteY170" fmla="*/ 1138126 h 1376665"/>
              <a:gd name="connsiteX171" fmla="*/ 1051712 w 4105336"/>
              <a:gd name="connsiteY171" fmla="*/ 1098370 h 1376665"/>
              <a:gd name="connsiteX172" fmla="*/ 1067614 w 4105336"/>
              <a:gd name="connsiteY172" fmla="*/ 1034759 h 1376665"/>
              <a:gd name="connsiteX173" fmla="*/ 1083517 w 4105336"/>
              <a:gd name="connsiteY173" fmla="*/ 987051 h 1376665"/>
              <a:gd name="connsiteX174" fmla="*/ 1075566 w 4105336"/>
              <a:gd name="connsiteY174" fmla="*/ 804171 h 1376665"/>
              <a:gd name="connsiteX175" fmla="*/ 1051712 w 4105336"/>
              <a:gd name="connsiteY175" fmla="*/ 788269 h 1376665"/>
              <a:gd name="connsiteX176" fmla="*/ 1004004 w 4105336"/>
              <a:gd name="connsiteY176" fmla="*/ 804171 h 1376665"/>
              <a:gd name="connsiteX177" fmla="*/ 972199 w 4105336"/>
              <a:gd name="connsiteY177" fmla="*/ 812123 h 1376665"/>
              <a:gd name="connsiteX178" fmla="*/ 924491 w 4105336"/>
              <a:gd name="connsiteY178" fmla="*/ 828025 h 1376665"/>
              <a:gd name="connsiteX179" fmla="*/ 876783 w 4105336"/>
              <a:gd name="connsiteY179" fmla="*/ 851879 h 1376665"/>
              <a:gd name="connsiteX180" fmla="*/ 829075 w 4105336"/>
              <a:gd name="connsiteY180" fmla="*/ 883685 h 1376665"/>
              <a:gd name="connsiteX181" fmla="*/ 805221 w 4105336"/>
              <a:gd name="connsiteY181" fmla="*/ 899587 h 1376665"/>
              <a:gd name="connsiteX182" fmla="*/ 781367 w 4105336"/>
              <a:gd name="connsiteY182" fmla="*/ 915490 h 1376665"/>
              <a:gd name="connsiteX183" fmla="*/ 757513 w 4105336"/>
              <a:gd name="connsiteY183" fmla="*/ 939344 h 1376665"/>
              <a:gd name="connsiteX184" fmla="*/ 693903 w 4105336"/>
              <a:gd name="connsiteY184" fmla="*/ 955246 h 1376665"/>
              <a:gd name="connsiteX185" fmla="*/ 670049 w 4105336"/>
              <a:gd name="connsiteY185" fmla="*/ 963198 h 1376665"/>
              <a:gd name="connsiteX186" fmla="*/ 630293 w 4105336"/>
              <a:gd name="connsiteY186" fmla="*/ 971149 h 1376665"/>
              <a:gd name="connsiteX187" fmla="*/ 511023 w 4105336"/>
              <a:gd name="connsiteY187" fmla="*/ 987051 h 1376665"/>
              <a:gd name="connsiteX188" fmla="*/ 399705 w 4105336"/>
              <a:gd name="connsiteY188" fmla="*/ 1010905 h 1376665"/>
              <a:gd name="connsiteX189" fmla="*/ 216825 w 4105336"/>
              <a:gd name="connsiteY189" fmla="*/ 1026808 h 1376665"/>
              <a:gd name="connsiteX190" fmla="*/ 2139 w 4105336"/>
              <a:gd name="connsiteY190" fmla="*/ 1018857 h 1376665"/>
              <a:gd name="connsiteX191" fmla="*/ 25993 w 4105336"/>
              <a:gd name="connsiteY191" fmla="*/ 1002954 h 1376665"/>
              <a:gd name="connsiteX192" fmla="*/ 73701 w 4105336"/>
              <a:gd name="connsiteY192" fmla="*/ 987051 h 1376665"/>
              <a:gd name="connsiteX193" fmla="*/ 121409 w 4105336"/>
              <a:gd name="connsiteY193" fmla="*/ 963198 h 1376665"/>
              <a:gd name="connsiteX194" fmla="*/ 161166 w 4105336"/>
              <a:gd name="connsiteY194" fmla="*/ 939344 h 1376665"/>
              <a:gd name="connsiteX195" fmla="*/ 192971 w 4105336"/>
              <a:gd name="connsiteY195" fmla="*/ 931392 h 1376665"/>
              <a:gd name="connsiteX196" fmla="*/ 216825 w 4105336"/>
              <a:gd name="connsiteY196" fmla="*/ 915490 h 1376665"/>
              <a:gd name="connsiteX197" fmla="*/ 280435 w 4105336"/>
              <a:gd name="connsiteY197" fmla="*/ 899587 h 1376665"/>
              <a:gd name="connsiteX198" fmla="*/ 344046 w 4105336"/>
              <a:gd name="connsiteY198" fmla="*/ 867782 h 1376665"/>
              <a:gd name="connsiteX199" fmla="*/ 407656 w 4105336"/>
              <a:gd name="connsiteY199" fmla="*/ 843928 h 1376665"/>
              <a:gd name="connsiteX200" fmla="*/ 574633 w 4105336"/>
              <a:gd name="connsiteY200" fmla="*/ 828025 h 1376665"/>
              <a:gd name="connsiteX201" fmla="*/ 630293 w 4105336"/>
              <a:gd name="connsiteY201" fmla="*/ 804171 h 1376665"/>
              <a:gd name="connsiteX202" fmla="*/ 654146 w 4105336"/>
              <a:gd name="connsiteY202" fmla="*/ 788269 h 1376665"/>
              <a:gd name="connsiteX203" fmla="*/ 757513 w 4105336"/>
              <a:gd name="connsiteY203" fmla="*/ 764415 h 1376665"/>
              <a:gd name="connsiteX204" fmla="*/ 805221 w 4105336"/>
              <a:gd name="connsiteY204" fmla="*/ 748512 h 1376665"/>
              <a:gd name="connsiteX205" fmla="*/ 948345 w 4105336"/>
              <a:gd name="connsiteY205" fmla="*/ 724658 h 1376665"/>
              <a:gd name="connsiteX206" fmla="*/ 980150 w 4105336"/>
              <a:gd name="connsiteY206" fmla="*/ 716707 h 1376665"/>
              <a:gd name="connsiteX207" fmla="*/ 1004004 w 4105336"/>
              <a:gd name="connsiteY207" fmla="*/ 700805 h 1376665"/>
              <a:gd name="connsiteX208" fmla="*/ 1043760 w 4105336"/>
              <a:gd name="connsiteY208" fmla="*/ 692853 h 1376665"/>
              <a:gd name="connsiteX209" fmla="*/ 1067614 w 4105336"/>
              <a:gd name="connsiteY209" fmla="*/ 684902 h 1376665"/>
              <a:gd name="connsiteX210" fmla="*/ 1099419 w 4105336"/>
              <a:gd name="connsiteY210" fmla="*/ 676951 h 1376665"/>
              <a:gd name="connsiteX211" fmla="*/ 1226640 w 4105336"/>
              <a:gd name="connsiteY211" fmla="*/ 653097 h 1376665"/>
              <a:gd name="connsiteX212" fmla="*/ 1314105 w 4105336"/>
              <a:gd name="connsiteY212" fmla="*/ 637194 h 1376665"/>
              <a:gd name="connsiteX213" fmla="*/ 1345910 w 4105336"/>
              <a:gd name="connsiteY213" fmla="*/ 629243 h 1376665"/>
              <a:gd name="connsiteX214" fmla="*/ 1401569 w 4105336"/>
              <a:gd name="connsiteY214" fmla="*/ 621291 h 1376665"/>
              <a:gd name="connsiteX215" fmla="*/ 1441326 w 4105336"/>
              <a:gd name="connsiteY215" fmla="*/ 613340 h 1376665"/>
              <a:gd name="connsiteX216" fmla="*/ 1528790 w 4105336"/>
              <a:gd name="connsiteY216" fmla="*/ 565632 h 1376665"/>
              <a:gd name="connsiteX217" fmla="*/ 1584449 w 4105336"/>
              <a:gd name="connsiteY217" fmla="*/ 541778 h 1376665"/>
              <a:gd name="connsiteX218" fmla="*/ 1608303 w 4105336"/>
              <a:gd name="connsiteY218" fmla="*/ 525876 h 1376665"/>
              <a:gd name="connsiteX219" fmla="*/ 1671913 w 4105336"/>
              <a:gd name="connsiteY219" fmla="*/ 494071 h 1376665"/>
              <a:gd name="connsiteX220" fmla="*/ 1719621 w 4105336"/>
              <a:gd name="connsiteY220" fmla="*/ 470217 h 1376665"/>
              <a:gd name="connsiteX221" fmla="*/ 1743475 w 4105336"/>
              <a:gd name="connsiteY221" fmla="*/ 446363 h 1376665"/>
              <a:gd name="connsiteX222" fmla="*/ 1767329 w 4105336"/>
              <a:gd name="connsiteY222" fmla="*/ 430460 h 1376665"/>
              <a:gd name="connsiteX223" fmla="*/ 1759378 w 4105336"/>
              <a:gd name="connsiteY223" fmla="*/ 342996 h 1376665"/>
              <a:gd name="connsiteX224" fmla="*/ 1743475 w 4105336"/>
              <a:gd name="connsiteY224" fmla="*/ 311191 h 1376665"/>
              <a:gd name="connsiteX225" fmla="*/ 1703719 w 4105336"/>
              <a:gd name="connsiteY225" fmla="*/ 255531 h 1376665"/>
              <a:gd name="connsiteX226" fmla="*/ 1687816 w 4105336"/>
              <a:gd name="connsiteY226" fmla="*/ 231678 h 1376665"/>
              <a:gd name="connsiteX227" fmla="*/ 1663962 w 4105336"/>
              <a:gd name="connsiteY227" fmla="*/ 207824 h 1376665"/>
              <a:gd name="connsiteX228" fmla="*/ 1632157 w 4105336"/>
              <a:gd name="connsiteY228" fmla="*/ 160116 h 1376665"/>
              <a:gd name="connsiteX229" fmla="*/ 1608303 w 4105336"/>
              <a:gd name="connsiteY229" fmla="*/ 128311 h 1376665"/>
              <a:gd name="connsiteX230" fmla="*/ 1600352 w 4105336"/>
              <a:gd name="connsiteY230" fmla="*/ 104457 h 1376665"/>
              <a:gd name="connsiteX231" fmla="*/ 1576498 w 4105336"/>
              <a:gd name="connsiteY231" fmla="*/ 56749 h 1376665"/>
              <a:gd name="connsiteX232" fmla="*/ 1584449 w 4105336"/>
              <a:gd name="connsiteY232" fmla="*/ 9041 h 1376665"/>
              <a:gd name="connsiteX0" fmla="*/ 1584449 w 4105336"/>
              <a:gd name="connsiteY0" fmla="*/ 9041 h 1376665"/>
              <a:gd name="connsiteX1" fmla="*/ 1584449 w 4105336"/>
              <a:gd name="connsiteY1" fmla="*/ 9041 h 1376665"/>
              <a:gd name="connsiteX2" fmla="*/ 1656011 w 4105336"/>
              <a:gd name="connsiteY2" fmla="*/ 1090 h 1376665"/>
              <a:gd name="connsiteX3" fmla="*/ 1671913 w 4105336"/>
              <a:gd name="connsiteY3" fmla="*/ 24944 h 1376665"/>
              <a:gd name="connsiteX4" fmla="*/ 1719621 w 4105336"/>
              <a:gd name="connsiteY4" fmla="*/ 56749 h 1376665"/>
              <a:gd name="connsiteX5" fmla="*/ 1759378 w 4105336"/>
              <a:gd name="connsiteY5" fmla="*/ 48798 h 1376665"/>
              <a:gd name="connsiteX6" fmla="*/ 1775280 w 4105336"/>
              <a:gd name="connsiteY6" fmla="*/ 24944 h 1376665"/>
              <a:gd name="connsiteX7" fmla="*/ 1870696 w 4105336"/>
              <a:gd name="connsiteY7" fmla="*/ 32895 h 1376665"/>
              <a:gd name="connsiteX8" fmla="*/ 1894550 w 4105336"/>
              <a:gd name="connsiteY8" fmla="*/ 40846 h 1376665"/>
              <a:gd name="connsiteX9" fmla="*/ 1926355 w 4105336"/>
              <a:gd name="connsiteY9" fmla="*/ 56749 h 1376665"/>
              <a:gd name="connsiteX10" fmla="*/ 2061527 w 4105336"/>
              <a:gd name="connsiteY10" fmla="*/ 72651 h 1376665"/>
              <a:gd name="connsiteX11" fmla="*/ 2148992 w 4105336"/>
              <a:gd name="connsiteY11" fmla="*/ 64700 h 1376665"/>
              <a:gd name="connsiteX12" fmla="*/ 2196699 w 4105336"/>
              <a:gd name="connsiteY12" fmla="*/ 48798 h 1376665"/>
              <a:gd name="connsiteX13" fmla="*/ 2276213 w 4105336"/>
              <a:gd name="connsiteY13" fmla="*/ 88554 h 1376665"/>
              <a:gd name="connsiteX14" fmla="*/ 2467044 w 4105336"/>
              <a:gd name="connsiteY14" fmla="*/ 72651 h 1376665"/>
              <a:gd name="connsiteX15" fmla="*/ 2586314 w 4105336"/>
              <a:gd name="connsiteY15" fmla="*/ 64700 h 1376665"/>
              <a:gd name="connsiteX16" fmla="*/ 2514752 w 4105336"/>
              <a:gd name="connsiteY16" fmla="*/ 247580 h 1376665"/>
              <a:gd name="connsiteX17" fmla="*/ 2673778 w 4105336"/>
              <a:gd name="connsiteY17" fmla="*/ 120359 h 1376665"/>
              <a:gd name="connsiteX18" fmla="*/ 2538606 w 4105336"/>
              <a:gd name="connsiteY18" fmla="*/ 303239 h 1376665"/>
              <a:gd name="connsiteX19" fmla="*/ 2562459 w 4105336"/>
              <a:gd name="connsiteY19" fmla="*/ 311191 h 1376665"/>
              <a:gd name="connsiteX20" fmla="*/ 2586313 w 4105336"/>
              <a:gd name="connsiteY20" fmla="*/ 335045 h 1376665"/>
              <a:gd name="connsiteX21" fmla="*/ 2602216 w 4105336"/>
              <a:gd name="connsiteY21" fmla="*/ 358898 h 1376665"/>
              <a:gd name="connsiteX22" fmla="*/ 2626070 w 4105336"/>
              <a:gd name="connsiteY22" fmla="*/ 366850 h 1376665"/>
              <a:gd name="connsiteX23" fmla="*/ 2649924 w 4105336"/>
              <a:gd name="connsiteY23" fmla="*/ 390704 h 1376665"/>
              <a:gd name="connsiteX24" fmla="*/ 2697632 w 4105336"/>
              <a:gd name="connsiteY24" fmla="*/ 422509 h 1376665"/>
              <a:gd name="connsiteX25" fmla="*/ 2721486 w 4105336"/>
              <a:gd name="connsiteY25" fmla="*/ 438411 h 1376665"/>
              <a:gd name="connsiteX26" fmla="*/ 2769193 w 4105336"/>
              <a:gd name="connsiteY26" fmla="*/ 470217 h 1376665"/>
              <a:gd name="connsiteX27" fmla="*/ 2808950 w 4105336"/>
              <a:gd name="connsiteY27" fmla="*/ 502022 h 1376665"/>
              <a:gd name="connsiteX28" fmla="*/ 2848706 w 4105336"/>
              <a:gd name="connsiteY28" fmla="*/ 533827 h 1376665"/>
              <a:gd name="connsiteX29" fmla="*/ 2872560 w 4105336"/>
              <a:gd name="connsiteY29" fmla="*/ 549730 h 1376665"/>
              <a:gd name="connsiteX30" fmla="*/ 2983879 w 4105336"/>
              <a:gd name="connsiteY30" fmla="*/ 565632 h 1376665"/>
              <a:gd name="connsiteX31" fmla="*/ 3047489 w 4105336"/>
              <a:gd name="connsiteY31" fmla="*/ 573584 h 1376665"/>
              <a:gd name="connsiteX32" fmla="*/ 3095197 w 4105336"/>
              <a:gd name="connsiteY32" fmla="*/ 589486 h 1376665"/>
              <a:gd name="connsiteX33" fmla="*/ 3150856 w 4105336"/>
              <a:gd name="connsiteY33" fmla="*/ 605389 h 1376665"/>
              <a:gd name="connsiteX34" fmla="*/ 3222418 w 4105336"/>
              <a:gd name="connsiteY34" fmla="*/ 597438 h 1376665"/>
              <a:gd name="connsiteX35" fmla="*/ 3246272 w 4105336"/>
              <a:gd name="connsiteY35" fmla="*/ 589486 h 1376665"/>
              <a:gd name="connsiteX36" fmla="*/ 3500713 w 4105336"/>
              <a:gd name="connsiteY36" fmla="*/ 581535 h 1376665"/>
              <a:gd name="connsiteX37" fmla="*/ 3540470 w 4105336"/>
              <a:gd name="connsiteY37" fmla="*/ 573584 h 1376665"/>
              <a:gd name="connsiteX38" fmla="*/ 3572275 w 4105336"/>
              <a:gd name="connsiteY38" fmla="*/ 565632 h 1376665"/>
              <a:gd name="connsiteX39" fmla="*/ 3627934 w 4105336"/>
              <a:gd name="connsiteY39" fmla="*/ 557681 h 1376665"/>
              <a:gd name="connsiteX40" fmla="*/ 3683593 w 4105336"/>
              <a:gd name="connsiteY40" fmla="*/ 541778 h 1376665"/>
              <a:gd name="connsiteX41" fmla="*/ 3818766 w 4105336"/>
              <a:gd name="connsiteY41" fmla="*/ 549730 h 1376665"/>
              <a:gd name="connsiteX42" fmla="*/ 3890327 w 4105336"/>
              <a:gd name="connsiteY42" fmla="*/ 573584 h 1376665"/>
              <a:gd name="connsiteX43" fmla="*/ 3914181 w 4105336"/>
              <a:gd name="connsiteY43" fmla="*/ 581535 h 1376665"/>
              <a:gd name="connsiteX44" fmla="*/ 3985743 w 4105336"/>
              <a:gd name="connsiteY44" fmla="*/ 589486 h 1376665"/>
              <a:gd name="connsiteX45" fmla="*/ 4057305 w 4105336"/>
              <a:gd name="connsiteY45" fmla="*/ 613340 h 1376665"/>
              <a:gd name="connsiteX46" fmla="*/ 4081159 w 4105336"/>
              <a:gd name="connsiteY46" fmla="*/ 621291 h 1376665"/>
              <a:gd name="connsiteX47" fmla="*/ 4105013 w 4105336"/>
              <a:gd name="connsiteY47" fmla="*/ 637194 h 1376665"/>
              <a:gd name="connsiteX48" fmla="*/ 4073207 w 4105336"/>
              <a:gd name="connsiteY48" fmla="*/ 645145 h 1376665"/>
              <a:gd name="connsiteX49" fmla="*/ 4049353 w 4105336"/>
              <a:gd name="connsiteY49" fmla="*/ 653097 h 1376665"/>
              <a:gd name="connsiteX50" fmla="*/ 3858522 w 4105336"/>
              <a:gd name="connsiteY50" fmla="*/ 661048 h 1376665"/>
              <a:gd name="connsiteX51" fmla="*/ 3492762 w 4105336"/>
              <a:gd name="connsiteY51" fmla="*/ 676951 h 1376665"/>
              <a:gd name="connsiteX52" fmla="*/ 3389395 w 4105336"/>
              <a:gd name="connsiteY52" fmla="*/ 692853 h 1376665"/>
              <a:gd name="connsiteX53" fmla="*/ 3365541 w 4105336"/>
              <a:gd name="connsiteY53" fmla="*/ 708756 h 1376665"/>
              <a:gd name="connsiteX54" fmla="*/ 3540470 w 4105336"/>
              <a:gd name="connsiteY54" fmla="*/ 740561 h 1376665"/>
              <a:gd name="connsiteX55" fmla="*/ 3564324 w 4105336"/>
              <a:gd name="connsiteY55" fmla="*/ 756464 h 1376665"/>
              <a:gd name="connsiteX56" fmla="*/ 3612032 w 4105336"/>
              <a:gd name="connsiteY56" fmla="*/ 772366 h 1376665"/>
              <a:gd name="connsiteX57" fmla="*/ 3667691 w 4105336"/>
              <a:gd name="connsiteY57" fmla="*/ 812123 h 1376665"/>
              <a:gd name="connsiteX58" fmla="*/ 3723350 w 4105336"/>
              <a:gd name="connsiteY58" fmla="*/ 851879 h 1376665"/>
              <a:gd name="connsiteX59" fmla="*/ 3755155 w 4105336"/>
              <a:gd name="connsiteY59" fmla="*/ 859831 h 1376665"/>
              <a:gd name="connsiteX60" fmla="*/ 3810814 w 4105336"/>
              <a:gd name="connsiteY60" fmla="*/ 891636 h 1376665"/>
              <a:gd name="connsiteX61" fmla="*/ 3858522 w 4105336"/>
              <a:gd name="connsiteY61" fmla="*/ 907538 h 1376665"/>
              <a:gd name="connsiteX62" fmla="*/ 3906230 w 4105336"/>
              <a:gd name="connsiteY62" fmla="*/ 947295 h 1376665"/>
              <a:gd name="connsiteX63" fmla="*/ 3914181 w 4105336"/>
              <a:gd name="connsiteY63" fmla="*/ 995003 h 1376665"/>
              <a:gd name="connsiteX64" fmla="*/ 3906230 w 4105336"/>
              <a:gd name="connsiteY64" fmla="*/ 1066565 h 1376665"/>
              <a:gd name="connsiteX65" fmla="*/ 3890327 w 4105336"/>
              <a:gd name="connsiteY65" fmla="*/ 1090418 h 1376665"/>
              <a:gd name="connsiteX66" fmla="*/ 3850571 w 4105336"/>
              <a:gd name="connsiteY66" fmla="*/ 1082467 h 1376665"/>
              <a:gd name="connsiteX67" fmla="*/ 3818766 w 4105336"/>
              <a:gd name="connsiteY67" fmla="*/ 1034759 h 1376665"/>
              <a:gd name="connsiteX68" fmla="*/ 3802863 w 4105336"/>
              <a:gd name="connsiteY68" fmla="*/ 1010905 h 1376665"/>
              <a:gd name="connsiteX69" fmla="*/ 3794912 w 4105336"/>
              <a:gd name="connsiteY69" fmla="*/ 987051 h 1376665"/>
              <a:gd name="connsiteX70" fmla="*/ 3771058 w 4105336"/>
              <a:gd name="connsiteY70" fmla="*/ 971149 h 1376665"/>
              <a:gd name="connsiteX71" fmla="*/ 3699496 w 4105336"/>
              <a:gd name="connsiteY71" fmla="*/ 955246 h 1376665"/>
              <a:gd name="connsiteX72" fmla="*/ 3651788 w 4105336"/>
              <a:gd name="connsiteY72" fmla="*/ 939344 h 1376665"/>
              <a:gd name="connsiteX73" fmla="*/ 3627934 w 4105336"/>
              <a:gd name="connsiteY73" fmla="*/ 931392 h 1376665"/>
              <a:gd name="connsiteX74" fmla="*/ 3532519 w 4105336"/>
              <a:gd name="connsiteY74" fmla="*/ 915490 h 1376665"/>
              <a:gd name="connsiteX75" fmla="*/ 3500713 w 4105336"/>
              <a:gd name="connsiteY75" fmla="*/ 899587 h 1376665"/>
              <a:gd name="connsiteX76" fmla="*/ 3476859 w 4105336"/>
              <a:gd name="connsiteY76" fmla="*/ 891636 h 1376665"/>
              <a:gd name="connsiteX77" fmla="*/ 3429152 w 4105336"/>
              <a:gd name="connsiteY77" fmla="*/ 867782 h 1376665"/>
              <a:gd name="connsiteX78" fmla="*/ 3405298 w 4105336"/>
              <a:gd name="connsiteY78" fmla="*/ 851879 h 1376665"/>
              <a:gd name="connsiteX79" fmla="*/ 3341687 w 4105336"/>
              <a:gd name="connsiteY79" fmla="*/ 835977 h 1376665"/>
              <a:gd name="connsiteX80" fmla="*/ 3293979 w 4105336"/>
              <a:gd name="connsiteY80" fmla="*/ 820074 h 1376665"/>
              <a:gd name="connsiteX81" fmla="*/ 3262174 w 4105336"/>
              <a:gd name="connsiteY81" fmla="*/ 812123 h 1376665"/>
              <a:gd name="connsiteX82" fmla="*/ 3214466 w 4105336"/>
              <a:gd name="connsiteY82" fmla="*/ 804171 h 1376665"/>
              <a:gd name="connsiteX83" fmla="*/ 3190613 w 4105336"/>
              <a:gd name="connsiteY83" fmla="*/ 796220 h 1376665"/>
              <a:gd name="connsiteX84" fmla="*/ 3150856 w 4105336"/>
              <a:gd name="connsiteY84" fmla="*/ 788269 h 1376665"/>
              <a:gd name="connsiteX85" fmla="*/ 3103148 w 4105336"/>
              <a:gd name="connsiteY85" fmla="*/ 772366 h 1376665"/>
              <a:gd name="connsiteX86" fmla="*/ 3023635 w 4105336"/>
              <a:gd name="connsiteY86" fmla="*/ 764415 h 1376665"/>
              <a:gd name="connsiteX87" fmla="*/ 2960025 w 4105336"/>
              <a:gd name="connsiteY87" fmla="*/ 748512 h 1376665"/>
              <a:gd name="connsiteX88" fmla="*/ 2880512 w 4105336"/>
              <a:gd name="connsiteY88" fmla="*/ 724658 h 1376665"/>
              <a:gd name="connsiteX89" fmla="*/ 2856658 w 4105336"/>
              <a:gd name="connsiteY89" fmla="*/ 708756 h 1376665"/>
              <a:gd name="connsiteX90" fmla="*/ 2721486 w 4105336"/>
              <a:gd name="connsiteY90" fmla="*/ 692853 h 1376665"/>
              <a:gd name="connsiteX91" fmla="*/ 2626070 w 4105336"/>
              <a:gd name="connsiteY91" fmla="*/ 676951 h 1376665"/>
              <a:gd name="connsiteX92" fmla="*/ 2602216 w 4105336"/>
              <a:gd name="connsiteY92" fmla="*/ 668999 h 1376665"/>
              <a:gd name="connsiteX93" fmla="*/ 2538606 w 4105336"/>
              <a:gd name="connsiteY93" fmla="*/ 653097 h 1376665"/>
              <a:gd name="connsiteX94" fmla="*/ 2514752 w 4105336"/>
              <a:gd name="connsiteY94" fmla="*/ 637194 h 1376665"/>
              <a:gd name="connsiteX95" fmla="*/ 2443190 w 4105336"/>
              <a:gd name="connsiteY95" fmla="*/ 621291 h 1376665"/>
              <a:gd name="connsiteX96" fmla="*/ 2419336 w 4105336"/>
              <a:gd name="connsiteY96" fmla="*/ 613340 h 1376665"/>
              <a:gd name="connsiteX97" fmla="*/ 2371628 w 4105336"/>
              <a:gd name="connsiteY97" fmla="*/ 581535 h 1376665"/>
              <a:gd name="connsiteX98" fmla="*/ 2323920 w 4105336"/>
              <a:gd name="connsiteY98" fmla="*/ 565632 h 1376665"/>
              <a:gd name="connsiteX99" fmla="*/ 2300066 w 4105336"/>
              <a:gd name="connsiteY99" fmla="*/ 581535 h 1376665"/>
              <a:gd name="connsiteX100" fmla="*/ 2292115 w 4105336"/>
              <a:gd name="connsiteY100" fmla="*/ 605389 h 1376665"/>
              <a:gd name="connsiteX101" fmla="*/ 2300066 w 4105336"/>
              <a:gd name="connsiteY101" fmla="*/ 756464 h 1376665"/>
              <a:gd name="connsiteX102" fmla="*/ 2323920 w 4105336"/>
              <a:gd name="connsiteY102" fmla="*/ 812123 h 1376665"/>
              <a:gd name="connsiteX103" fmla="*/ 2371628 w 4105336"/>
              <a:gd name="connsiteY103" fmla="*/ 835977 h 1376665"/>
              <a:gd name="connsiteX104" fmla="*/ 2594265 w 4105336"/>
              <a:gd name="connsiteY104" fmla="*/ 828025 h 1376665"/>
              <a:gd name="connsiteX105" fmla="*/ 2618119 w 4105336"/>
              <a:gd name="connsiteY105" fmla="*/ 820074 h 1376665"/>
              <a:gd name="connsiteX106" fmla="*/ 2880512 w 4105336"/>
              <a:gd name="connsiteY106" fmla="*/ 828025 h 1376665"/>
              <a:gd name="connsiteX107" fmla="*/ 2904366 w 4105336"/>
              <a:gd name="connsiteY107" fmla="*/ 843928 h 1376665"/>
              <a:gd name="connsiteX108" fmla="*/ 2912317 w 4105336"/>
              <a:gd name="connsiteY108" fmla="*/ 867782 h 1376665"/>
              <a:gd name="connsiteX109" fmla="*/ 2944122 w 4105336"/>
              <a:gd name="connsiteY109" fmla="*/ 915490 h 1376665"/>
              <a:gd name="connsiteX110" fmla="*/ 2960025 w 4105336"/>
              <a:gd name="connsiteY110" fmla="*/ 939344 h 1376665"/>
              <a:gd name="connsiteX111" fmla="*/ 2967976 w 4105336"/>
              <a:gd name="connsiteY111" fmla="*/ 1074516 h 1376665"/>
              <a:gd name="connsiteX112" fmla="*/ 2912317 w 4105336"/>
              <a:gd name="connsiteY112" fmla="*/ 1034759 h 1376665"/>
              <a:gd name="connsiteX113" fmla="*/ 2888463 w 4105336"/>
              <a:gd name="connsiteY113" fmla="*/ 987051 h 1376665"/>
              <a:gd name="connsiteX114" fmla="*/ 2808950 w 4105336"/>
              <a:gd name="connsiteY114" fmla="*/ 947295 h 1376665"/>
              <a:gd name="connsiteX115" fmla="*/ 2785096 w 4105336"/>
              <a:gd name="connsiteY115" fmla="*/ 931392 h 1376665"/>
              <a:gd name="connsiteX116" fmla="*/ 2506800 w 4105336"/>
              <a:gd name="connsiteY116" fmla="*/ 947295 h 1376665"/>
              <a:gd name="connsiteX117" fmla="*/ 2482946 w 4105336"/>
              <a:gd name="connsiteY117" fmla="*/ 955246 h 1376665"/>
              <a:gd name="connsiteX118" fmla="*/ 2371628 w 4105336"/>
              <a:gd name="connsiteY118" fmla="*/ 963198 h 1376665"/>
              <a:gd name="connsiteX119" fmla="*/ 2387531 w 4105336"/>
              <a:gd name="connsiteY119" fmla="*/ 987051 h 1376665"/>
              <a:gd name="connsiteX120" fmla="*/ 2459093 w 4105336"/>
              <a:gd name="connsiteY120" fmla="*/ 1042711 h 1376665"/>
              <a:gd name="connsiteX121" fmla="*/ 2482946 w 4105336"/>
              <a:gd name="connsiteY121" fmla="*/ 1058613 h 1376665"/>
              <a:gd name="connsiteX122" fmla="*/ 2498849 w 4105336"/>
              <a:gd name="connsiteY122" fmla="*/ 1082467 h 1376665"/>
              <a:gd name="connsiteX123" fmla="*/ 2538606 w 4105336"/>
              <a:gd name="connsiteY123" fmla="*/ 1138126 h 1376665"/>
              <a:gd name="connsiteX124" fmla="*/ 2554508 w 4105336"/>
              <a:gd name="connsiteY124" fmla="*/ 1185834 h 1376665"/>
              <a:gd name="connsiteX125" fmla="*/ 2538606 w 4105336"/>
              <a:gd name="connsiteY125" fmla="*/ 1265347 h 1376665"/>
              <a:gd name="connsiteX126" fmla="*/ 2522703 w 4105336"/>
              <a:gd name="connsiteY126" fmla="*/ 1289201 h 1376665"/>
              <a:gd name="connsiteX127" fmla="*/ 2506800 w 4105336"/>
              <a:gd name="connsiteY127" fmla="*/ 1352811 h 1376665"/>
              <a:gd name="connsiteX128" fmla="*/ 2498849 w 4105336"/>
              <a:gd name="connsiteY128" fmla="*/ 1376665 h 1376665"/>
              <a:gd name="connsiteX129" fmla="*/ 2474995 w 4105336"/>
              <a:gd name="connsiteY129" fmla="*/ 1360763 h 1376665"/>
              <a:gd name="connsiteX130" fmla="*/ 2467044 w 4105336"/>
              <a:gd name="connsiteY130" fmla="*/ 1257396 h 1376665"/>
              <a:gd name="connsiteX131" fmla="*/ 2459093 w 4105336"/>
              <a:gd name="connsiteY131" fmla="*/ 1217639 h 1376665"/>
              <a:gd name="connsiteX132" fmla="*/ 2451141 w 4105336"/>
              <a:gd name="connsiteY132" fmla="*/ 1185834 h 1376665"/>
              <a:gd name="connsiteX133" fmla="*/ 2403433 w 4105336"/>
              <a:gd name="connsiteY133" fmla="*/ 1154029 h 1376665"/>
              <a:gd name="connsiteX134" fmla="*/ 2379579 w 4105336"/>
              <a:gd name="connsiteY134" fmla="*/ 1138126 h 1376665"/>
              <a:gd name="connsiteX135" fmla="*/ 2331872 w 4105336"/>
              <a:gd name="connsiteY135" fmla="*/ 1122224 h 1376665"/>
              <a:gd name="connsiteX136" fmla="*/ 2308018 w 4105336"/>
              <a:gd name="connsiteY136" fmla="*/ 1114272 h 1376665"/>
              <a:gd name="connsiteX137" fmla="*/ 2260310 w 4105336"/>
              <a:gd name="connsiteY137" fmla="*/ 1082467 h 1376665"/>
              <a:gd name="connsiteX138" fmla="*/ 2236456 w 4105336"/>
              <a:gd name="connsiteY138" fmla="*/ 1074516 h 1376665"/>
              <a:gd name="connsiteX139" fmla="*/ 2180797 w 4105336"/>
              <a:gd name="connsiteY139" fmla="*/ 1050662 h 1376665"/>
              <a:gd name="connsiteX140" fmla="*/ 2156943 w 4105336"/>
              <a:gd name="connsiteY140" fmla="*/ 1034759 h 1376665"/>
              <a:gd name="connsiteX141" fmla="*/ 2133089 w 4105336"/>
              <a:gd name="connsiteY141" fmla="*/ 1026808 h 1376665"/>
              <a:gd name="connsiteX142" fmla="*/ 2117186 w 4105336"/>
              <a:gd name="connsiteY142" fmla="*/ 1002954 h 1376665"/>
              <a:gd name="connsiteX143" fmla="*/ 2101284 w 4105336"/>
              <a:gd name="connsiteY143" fmla="*/ 899587 h 1376665"/>
              <a:gd name="connsiteX144" fmla="*/ 2093333 w 4105336"/>
              <a:gd name="connsiteY144" fmla="*/ 875733 h 1376665"/>
              <a:gd name="connsiteX145" fmla="*/ 2077430 w 4105336"/>
              <a:gd name="connsiteY145" fmla="*/ 820074 h 1376665"/>
              <a:gd name="connsiteX146" fmla="*/ 2069479 w 4105336"/>
              <a:gd name="connsiteY146" fmla="*/ 573584 h 1376665"/>
              <a:gd name="connsiteX147" fmla="*/ 2061527 w 4105336"/>
              <a:gd name="connsiteY147" fmla="*/ 549730 h 1376665"/>
              <a:gd name="connsiteX148" fmla="*/ 2045625 w 4105336"/>
              <a:gd name="connsiteY148" fmla="*/ 525876 h 1376665"/>
              <a:gd name="connsiteX149" fmla="*/ 2005868 w 4105336"/>
              <a:gd name="connsiteY149" fmla="*/ 533827 h 1376665"/>
              <a:gd name="connsiteX150" fmla="*/ 1958160 w 4105336"/>
              <a:gd name="connsiteY150" fmla="*/ 565632 h 1376665"/>
              <a:gd name="connsiteX151" fmla="*/ 1902501 w 4105336"/>
              <a:gd name="connsiteY151" fmla="*/ 597438 h 1376665"/>
              <a:gd name="connsiteX152" fmla="*/ 1854793 w 4105336"/>
              <a:gd name="connsiteY152" fmla="*/ 629243 h 1376665"/>
              <a:gd name="connsiteX153" fmla="*/ 1830939 w 4105336"/>
              <a:gd name="connsiteY153" fmla="*/ 645145 h 1376665"/>
              <a:gd name="connsiteX154" fmla="*/ 1807086 w 4105336"/>
              <a:gd name="connsiteY154" fmla="*/ 661048 h 1376665"/>
              <a:gd name="connsiteX155" fmla="*/ 1775280 w 4105336"/>
              <a:gd name="connsiteY155" fmla="*/ 668999 h 1376665"/>
              <a:gd name="connsiteX156" fmla="*/ 1727573 w 4105336"/>
              <a:gd name="connsiteY156" fmla="*/ 700805 h 1376665"/>
              <a:gd name="connsiteX157" fmla="*/ 1671913 w 4105336"/>
              <a:gd name="connsiteY157" fmla="*/ 716707 h 1376665"/>
              <a:gd name="connsiteX158" fmla="*/ 1528790 w 4105336"/>
              <a:gd name="connsiteY158" fmla="*/ 724658 h 1376665"/>
              <a:gd name="connsiteX159" fmla="*/ 1481082 w 4105336"/>
              <a:gd name="connsiteY159" fmla="*/ 732610 h 1376665"/>
              <a:gd name="connsiteX160" fmla="*/ 1361813 w 4105336"/>
              <a:gd name="connsiteY160" fmla="*/ 748512 h 1376665"/>
              <a:gd name="connsiteX161" fmla="*/ 1290251 w 4105336"/>
              <a:gd name="connsiteY161" fmla="*/ 812123 h 1376665"/>
              <a:gd name="connsiteX162" fmla="*/ 1274348 w 4105336"/>
              <a:gd name="connsiteY162" fmla="*/ 835977 h 1376665"/>
              <a:gd name="connsiteX163" fmla="*/ 1250494 w 4105336"/>
              <a:gd name="connsiteY163" fmla="*/ 851879 h 1376665"/>
              <a:gd name="connsiteX164" fmla="*/ 1234592 w 4105336"/>
              <a:gd name="connsiteY164" fmla="*/ 899587 h 1376665"/>
              <a:gd name="connsiteX165" fmla="*/ 1218689 w 4105336"/>
              <a:gd name="connsiteY165" fmla="*/ 955246 h 1376665"/>
              <a:gd name="connsiteX166" fmla="*/ 1186884 w 4105336"/>
              <a:gd name="connsiteY166" fmla="*/ 1026808 h 1376665"/>
              <a:gd name="connsiteX167" fmla="*/ 1178933 w 4105336"/>
              <a:gd name="connsiteY167" fmla="*/ 1050662 h 1376665"/>
              <a:gd name="connsiteX168" fmla="*/ 1099419 w 4105336"/>
              <a:gd name="connsiteY168" fmla="*/ 1146078 h 1376665"/>
              <a:gd name="connsiteX169" fmla="*/ 1051712 w 4105336"/>
              <a:gd name="connsiteY169" fmla="*/ 1161980 h 1376665"/>
              <a:gd name="connsiteX170" fmla="*/ 1043760 w 4105336"/>
              <a:gd name="connsiteY170" fmla="*/ 1138126 h 1376665"/>
              <a:gd name="connsiteX171" fmla="*/ 1051712 w 4105336"/>
              <a:gd name="connsiteY171" fmla="*/ 1098370 h 1376665"/>
              <a:gd name="connsiteX172" fmla="*/ 1067614 w 4105336"/>
              <a:gd name="connsiteY172" fmla="*/ 1034759 h 1376665"/>
              <a:gd name="connsiteX173" fmla="*/ 1083517 w 4105336"/>
              <a:gd name="connsiteY173" fmla="*/ 987051 h 1376665"/>
              <a:gd name="connsiteX174" fmla="*/ 1075566 w 4105336"/>
              <a:gd name="connsiteY174" fmla="*/ 804171 h 1376665"/>
              <a:gd name="connsiteX175" fmla="*/ 1051712 w 4105336"/>
              <a:gd name="connsiteY175" fmla="*/ 788269 h 1376665"/>
              <a:gd name="connsiteX176" fmla="*/ 1004004 w 4105336"/>
              <a:gd name="connsiteY176" fmla="*/ 804171 h 1376665"/>
              <a:gd name="connsiteX177" fmla="*/ 972199 w 4105336"/>
              <a:gd name="connsiteY177" fmla="*/ 812123 h 1376665"/>
              <a:gd name="connsiteX178" fmla="*/ 924491 w 4105336"/>
              <a:gd name="connsiteY178" fmla="*/ 828025 h 1376665"/>
              <a:gd name="connsiteX179" fmla="*/ 876783 w 4105336"/>
              <a:gd name="connsiteY179" fmla="*/ 851879 h 1376665"/>
              <a:gd name="connsiteX180" fmla="*/ 829075 w 4105336"/>
              <a:gd name="connsiteY180" fmla="*/ 883685 h 1376665"/>
              <a:gd name="connsiteX181" fmla="*/ 805221 w 4105336"/>
              <a:gd name="connsiteY181" fmla="*/ 899587 h 1376665"/>
              <a:gd name="connsiteX182" fmla="*/ 781367 w 4105336"/>
              <a:gd name="connsiteY182" fmla="*/ 915490 h 1376665"/>
              <a:gd name="connsiteX183" fmla="*/ 757513 w 4105336"/>
              <a:gd name="connsiteY183" fmla="*/ 939344 h 1376665"/>
              <a:gd name="connsiteX184" fmla="*/ 693903 w 4105336"/>
              <a:gd name="connsiteY184" fmla="*/ 955246 h 1376665"/>
              <a:gd name="connsiteX185" fmla="*/ 670049 w 4105336"/>
              <a:gd name="connsiteY185" fmla="*/ 963198 h 1376665"/>
              <a:gd name="connsiteX186" fmla="*/ 630293 w 4105336"/>
              <a:gd name="connsiteY186" fmla="*/ 971149 h 1376665"/>
              <a:gd name="connsiteX187" fmla="*/ 511023 w 4105336"/>
              <a:gd name="connsiteY187" fmla="*/ 987051 h 1376665"/>
              <a:gd name="connsiteX188" fmla="*/ 399705 w 4105336"/>
              <a:gd name="connsiteY188" fmla="*/ 1010905 h 1376665"/>
              <a:gd name="connsiteX189" fmla="*/ 216825 w 4105336"/>
              <a:gd name="connsiteY189" fmla="*/ 1026808 h 1376665"/>
              <a:gd name="connsiteX190" fmla="*/ 2139 w 4105336"/>
              <a:gd name="connsiteY190" fmla="*/ 1018857 h 1376665"/>
              <a:gd name="connsiteX191" fmla="*/ 25993 w 4105336"/>
              <a:gd name="connsiteY191" fmla="*/ 1002954 h 1376665"/>
              <a:gd name="connsiteX192" fmla="*/ 73701 w 4105336"/>
              <a:gd name="connsiteY192" fmla="*/ 987051 h 1376665"/>
              <a:gd name="connsiteX193" fmla="*/ 121409 w 4105336"/>
              <a:gd name="connsiteY193" fmla="*/ 963198 h 1376665"/>
              <a:gd name="connsiteX194" fmla="*/ 161166 w 4105336"/>
              <a:gd name="connsiteY194" fmla="*/ 939344 h 1376665"/>
              <a:gd name="connsiteX195" fmla="*/ 192971 w 4105336"/>
              <a:gd name="connsiteY195" fmla="*/ 931392 h 1376665"/>
              <a:gd name="connsiteX196" fmla="*/ 216825 w 4105336"/>
              <a:gd name="connsiteY196" fmla="*/ 915490 h 1376665"/>
              <a:gd name="connsiteX197" fmla="*/ 280435 w 4105336"/>
              <a:gd name="connsiteY197" fmla="*/ 899587 h 1376665"/>
              <a:gd name="connsiteX198" fmla="*/ 344046 w 4105336"/>
              <a:gd name="connsiteY198" fmla="*/ 867782 h 1376665"/>
              <a:gd name="connsiteX199" fmla="*/ 407656 w 4105336"/>
              <a:gd name="connsiteY199" fmla="*/ 843928 h 1376665"/>
              <a:gd name="connsiteX200" fmla="*/ 574633 w 4105336"/>
              <a:gd name="connsiteY200" fmla="*/ 828025 h 1376665"/>
              <a:gd name="connsiteX201" fmla="*/ 630293 w 4105336"/>
              <a:gd name="connsiteY201" fmla="*/ 804171 h 1376665"/>
              <a:gd name="connsiteX202" fmla="*/ 654146 w 4105336"/>
              <a:gd name="connsiteY202" fmla="*/ 788269 h 1376665"/>
              <a:gd name="connsiteX203" fmla="*/ 757513 w 4105336"/>
              <a:gd name="connsiteY203" fmla="*/ 764415 h 1376665"/>
              <a:gd name="connsiteX204" fmla="*/ 805221 w 4105336"/>
              <a:gd name="connsiteY204" fmla="*/ 748512 h 1376665"/>
              <a:gd name="connsiteX205" fmla="*/ 948345 w 4105336"/>
              <a:gd name="connsiteY205" fmla="*/ 724658 h 1376665"/>
              <a:gd name="connsiteX206" fmla="*/ 980150 w 4105336"/>
              <a:gd name="connsiteY206" fmla="*/ 716707 h 1376665"/>
              <a:gd name="connsiteX207" fmla="*/ 1004004 w 4105336"/>
              <a:gd name="connsiteY207" fmla="*/ 700805 h 1376665"/>
              <a:gd name="connsiteX208" fmla="*/ 1043760 w 4105336"/>
              <a:gd name="connsiteY208" fmla="*/ 692853 h 1376665"/>
              <a:gd name="connsiteX209" fmla="*/ 1067614 w 4105336"/>
              <a:gd name="connsiteY209" fmla="*/ 684902 h 1376665"/>
              <a:gd name="connsiteX210" fmla="*/ 1099419 w 4105336"/>
              <a:gd name="connsiteY210" fmla="*/ 676951 h 1376665"/>
              <a:gd name="connsiteX211" fmla="*/ 1226640 w 4105336"/>
              <a:gd name="connsiteY211" fmla="*/ 653097 h 1376665"/>
              <a:gd name="connsiteX212" fmla="*/ 1314105 w 4105336"/>
              <a:gd name="connsiteY212" fmla="*/ 637194 h 1376665"/>
              <a:gd name="connsiteX213" fmla="*/ 1345910 w 4105336"/>
              <a:gd name="connsiteY213" fmla="*/ 629243 h 1376665"/>
              <a:gd name="connsiteX214" fmla="*/ 1401569 w 4105336"/>
              <a:gd name="connsiteY214" fmla="*/ 621291 h 1376665"/>
              <a:gd name="connsiteX215" fmla="*/ 1441326 w 4105336"/>
              <a:gd name="connsiteY215" fmla="*/ 613340 h 1376665"/>
              <a:gd name="connsiteX216" fmla="*/ 1528790 w 4105336"/>
              <a:gd name="connsiteY216" fmla="*/ 565632 h 1376665"/>
              <a:gd name="connsiteX217" fmla="*/ 1584449 w 4105336"/>
              <a:gd name="connsiteY217" fmla="*/ 541778 h 1376665"/>
              <a:gd name="connsiteX218" fmla="*/ 1608303 w 4105336"/>
              <a:gd name="connsiteY218" fmla="*/ 525876 h 1376665"/>
              <a:gd name="connsiteX219" fmla="*/ 1671913 w 4105336"/>
              <a:gd name="connsiteY219" fmla="*/ 494071 h 1376665"/>
              <a:gd name="connsiteX220" fmla="*/ 1719621 w 4105336"/>
              <a:gd name="connsiteY220" fmla="*/ 470217 h 1376665"/>
              <a:gd name="connsiteX221" fmla="*/ 1743475 w 4105336"/>
              <a:gd name="connsiteY221" fmla="*/ 446363 h 1376665"/>
              <a:gd name="connsiteX222" fmla="*/ 1767329 w 4105336"/>
              <a:gd name="connsiteY222" fmla="*/ 430460 h 1376665"/>
              <a:gd name="connsiteX223" fmla="*/ 1759378 w 4105336"/>
              <a:gd name="connsiteY223" fmla="*/ 342996 h 1376665"/>
              <a:gd name="connsiteX224" fmla="*/ 1743475 w 4105336"/>
              <a:gd name="connsiteY224" fmla="*/ 311191 h 1376665"/>
              <a:gd name="connsiteX225" fmla="*/ 1703719 w 4105336"/>
              <a:gd name="connsiteY225" fmla="*/ 255531 h 1376665"/>
              <a:gd name="connsiteX226" fmla="*/ 1687816 w 4105336"/>
              <a:gd name="connsiteY226" fmla="*/ 231678 h 1376665"/>
              <a:gd name="connsiteX227" fmla="*/ 1663962 w 4105336"/>
              <a:gd name="connsiteY227" fmla="*/ 207824 h 1376665"/>
              <a:gd name="connsiteX228" fmla="*/ 1632157 w 4105336"/>
              <a:gd name="connsiteY228" fmla="*/ 160116 h 1376665"/>
              <a:gd name="connsiteX229" fmla="*/ 1608303 w 4105336"/>
              <a:gd name="connsiteY229" fmla="*/ 128311 h 1376665"/>
              <a:gd name="connsiteX230" fmla="*/ 1600352 w 4105336"/>
              <a:gd name="connsiteY230" fmla="*/ 104457 h 1376665"/>
              <a:gd name="connsiteX231" fmla="*/ 1576498 w 4105336"/>
              <a:gd name="connsiteY231" fmla="*/ 56749 h 1376665"/>
              <a:gd name="connsiteX232" fmla="*/ 1584449 w 4105336"/>
              <a:gd name="connsiteY232" fmla="*/ 9041 h 1376665"/>
              <a:gd name="connsiteX0" fmla="*/ 1584449 w 4105336"/>
              <a:gd name="connsiteY0" fmla="*/ 9041 h 1376665"/>
              <a:gd name="connsiteX1" fmla="*/ 1584449 w 4105336"/>
              <a:gd name="connsiteY1" fmla="*/ 9041 h 1376665"/>
              <a:gd name="connsiteX2" fmla="*/ 1656011 w 4105336"/>
              <a:gd name="connsiteY2" fmla="*/ 1090 h 1376665"/>
              <a:gd name="connsiteX3" fmla="*/ 1671913 w 4105336"/>
              <a:gd name="connsiteY3" fmla="*/ 24944 h 1376665"/>
              <a:gd name="connsiteX4" fmla="*/ 1719621 w 4105336"/>
              <a:gd name="connsiteY4" fmla="*/ 56749 h 1376665"/>
              <a:gd name="connsiteX5" fmla="*/ 1759378 w 4105336"/>
              <a:gd name="connsiteY5" fmla="*/ 48798 h 1376665"/>
              <a:gd name="connsiteX6" fmla="*/ 1775280 w 4105336"/>
              <a:gd name="connsiteY6" fmla="*/ 24944 h 1376665"/>
              <a:gd name="connsiteX7" fmla="*/ 1870696 w 4105336"/>
              <a:gd name="connsiteY7" fmla="*/ 32895 h 1376665"/>
              <a:gd name="connsiteX8" fmla="*/ 1894550 w 4105336"/>
              <a:gd name="connsiteY8" fmla="*/ 40846 h 1376665"/>
              <a:gd name="connsiteX9" fmla="*/ 1926355 w 4105336"/>
              <a:gd name="connsiteY9" fmla="*/ 56749 h 1376665"/>
              <a:gd name="connsiteX10" fmla="*/ 2061527 w 4105336"/>
              <a:gd name="connsiteY10" fmla="*/ 72651 h 1376665"/>
              <a:gd name="connsiteX11" fmla="*/ 2148992 w 4105336"/>
              <a:gd name="connsiteY11" fmla="*/ 64700 h 1376665"/>
              <a:gd name="connsiteX12" fmla="*/ 2196699 w 4105336"/>
              <a:gd name="connsiteY12" fmla="*/ 48798 h 1376665"/>
              <a:gd name="connsiteX13" fmla="*/ 2276213 w 4105336"/>
              <a:gd name="connsiteY13" fmla="*/ 88554 h 1376665"/>
              <a:gd name="connsiteX14" fmla="*/ 2467044 w 4105336"/>
              <a:gd name="connsiteY14" fmla="*/ 72651 h 1376665"/>
              <a:gd name="connsiteX15" fmla="*/ 2586314 w 4105336"/>
              <a:gd name="connsiteY15" fmla="*/ 64700 h 1376665"/>
              <a:gd name="connsiteX16" fmla="*/ 2618119 w 4105336"/>
              <a:gd name="connsiteY16" fmla="*/ 96505 h 1376665"/>
              <a:gd name="connsiteX17" fmla="*/ 2673778 w 4105336"/>
              <a:gd name="connsiteY17" fmla="*/ 120359 h 1376665"/>
              <a:gd name="connsiteX18" fmla="*/ 2538606 w 4105336"/>
              <a:gd name="connsiteY18" fmla="*/ 303239 h 1376665"/>
              <a:gd name="connsiteX19" fmla="*/ 2562459 w 4105336"/>
              <a:gd name="connsiteY19" fmla="*/ 311191 h 1376665"/>
              <a:gd name="connsiteX20" fmla="*/ 2586313 w 4105336"/>
              <a:gd name="connsiteY20" fmla="*/ 335045 h 1376665"/>
              <a:gd name="connsiteX21" fmla="*/ 2602216 w 4105336"/>
              <a:gd name="connsiteY21" fmla="*/ 358898 h 1376665"/>
              <a:gd name="connsiteX22" fmla="*/ 2626070 w 4105336"/>
              <a:gd name="connsiteY22" fmla="*/ 366850 h 1376665"/>
              <a:gd name="connsiteX23" fmla="*/ 2649924 w 4105336"/>
              <a:gd name="connsiteY23" fmla="*/ 390704 h 1376665"/>
              <a:gd name="connsiteX24" fmla="*/ 2697632 w 4105336"/>
              <a:gd name="connsiteY24" fmla="*/ 422509 h 1376665"/>
              <a:gd name="connsiteX25" fmla="*/ 2721486 w 4105336"/>
              <a:gd name="connsiteY25" fmla="*/ 438411 h 1376665"/>
              <a:gd name="connsiteX26" fmla="*/ 2769193 w 4105336"/>
              <a:gd name="connsiteY26" fmla="*/ 470217 h 1376665"/>
              <a:gd name="connsiteX27" fmla="*/ 2808950 w 4105336"/>
              <a:gd name="connsiteY27" fmla="*/ 502022 h 1376665"/>
              <a:gd name="connsiteX28" fmla="*/ 2848706 w 4105336"/>
              <a:gd name="connsiteY28" fmla="*/ 533827 h 1376665"/>
              <a:gd name="connsiteX29" fmla="*/ 2872560 w 4105336"/>
              <a:gd name="connsiteY29" fmla="*/ 549730 h 1376665"/>
              <a:gd name="connsiteX30" fmla="*/ 2983879 w 4105336"/>
              <a:gd name="connsiteY30" fmla="*/ 565632 h 1376665"/>
              <a:gd name="connsiteX31" fmla="*/ 3047489 w 4105336"/>
              <a:gd name="connsiteY31" fmla="*/ 573584 h 1376665"/>
              <a:gd name="connsiteX32" fmla="*/ 3095197 w 4105336"/>
              <a:gd name="connsiteY32" fmla="*/ 589486 h 1376665"/>
              <a:gd name="connsiteX33" fmla="*/ 3150856 w 4105336"/>
              <a:gd name="connsiteY33" fmla="*/ 605389 h 1376665"/>
              <a:gd name="connsiteX34" fmla="*/ 3222418 w 4105336"/>
              <a:gd name="connsiteY34" fmla="*/ 597438 h 1376665"/>
              <a:gd name="connsiteX35" fmla="*/ 3246272 w 4105336"/>
              <a:gd name="connsiteY35" fmla="*/ 589486 h 1376665"/>
              <a:gd name="connsiteX36" fmla="*/ 3500713 w 4105336"/>
              <a:gd name="connsiteY36" fmla="*/ 581535 h 1376665"/>
              <a:gd name="connsiteX37" fmla="*/ 3540470 w 4105336"/>
              <a:gd name="connsiteY37" fmla="*/ 573584 h 1376665"/>
              <a:gd name="connsiteX38" fmla="*/ 3572275 w 4105336"/>
              <a:gd name="connsiteY38" fmla="*/ 565632 h 1376665"/>
              <a:gd name="connsiteX39" fmla="*/ 3627934 w 4105336"/>
              <a:gd name="connsiteY39" fmla="*/ 557681 h 1376665"/>
              <a:gd name="connsiteX40" fmla="*/ 3683593 w 4105336"/>
              <a:gd name="connsiteY40" fmla="*/ 541778 h 1376665"/>
              <a:gd name="connsiteX41" fmla="*/ 3818766 w 4105336"/>
              <a:gd name="connsiteY41" fmla="*/ 549730 h 1376665"/>
              <a:gd name="connsiteX42" fmla="*/ 3890327 w 4105336"/>
              <a:gd name="connsiteY42" fmla="*/ 573584 h 1376665"/>
              <a:gd name="connsiteX43" fmla="*/ 3914181 w 4105336"/>
              <a:gd name="connsiteY43" fmla="*/ 581535 h 1376665"/>
              <a:gd name="connsiteX44" fmla="*/ 3985743 w 4105336"/>
              <a:gd name="connsiteY44" fmla="*/ 589486 h 1376665"/>
              <a:gd name="connsiteX45" fmla="*/ 4057305 w 4105336"/>
              <a:gd name="connsiteY45" fmla="*/ 613340 h 1376665"/>
              <a:gd name="connsiteX46" fmla="*/ 4081159 w 4105336"/>
              <a:gd name="connsiteY46" fmla="*/ 621291 h 1376665"/>
              <a:gd name="connsiteX47" fmla="*/ 4105013 w 4105336"/>
              <a:gd name="connsiteY47" fmla="*/ 637194 h 1376665"/>
              <a:gd name="connsiteX48" fmla="*/ 4073207 w 4105336"/>
              <a:gd name="connsiteY48" fmla="*/ 645145 h 1376665"/>
              <a:gd name="connsiteX49" fmla="*/ 4049353 w 4105336"/>
              <a:gd name="connsiteY49" fmla="*/ 653097 h 1376665"/>
              <a:gd name="connsiteX50" fmla="*/ 3858522 w 4105336"/>
              <a:gd name="connsiteY50" fmla="*/ 661048 h 1376665"/>
              <a:gd name="connsiteX51" fmla="*/ 3492762 w 4105336"/>
              <a:gd name="connsiteY51" fmla="*/ 676951 h 1376665"/>
              <a:gd name="connsiteX52" fmla="*/ 3389395 w 4105336"/>
              <a:gd name="connsiteY52" fmla="*/ 692853 h 1376665"/>
              <a:gd name="connsiteX53" fmla="*/ 3365541 w 4105336"/>
              <a:gd name="connsiteY53" fmla="*/ 708756 h 1376665"/>
              <a:gd name="connsiteX54" fmla="*/ 3540470 w 4105336"/>
              <a:gd name="connsiteY54" fmla="*/ 740561 h 1376665"/>
              <a:gd name="connsiteX55" fmla="*/ 3564324 w 4105336"/>
              <a:gd name="connsiteY55" fmla="*/ 756464 h 1376665"/>
              <a:gd name="connsiteX56" fmla="*/ 3612032 w 4105336"/>
              <a:gd name="connsiteY56" fmla="*/ 772366 h 1376665"/>
              <a:gd name="connsiteX57" fmla="*/ 3667691 w 4105336"/>
              <a:gd name="connsiteY57" fmla="*/ 812123 h 1376665"/>
              <a:gd name="connsiteX58" fmla="*/ 3723350 w 4105336"/>
              <a:gd name="connsiteY58" fmla="*/ 851879 h 1376665"/>
              <a:gd name="connsiteX59" fmla="*/ 3755155 w 4105336"/>
              <a:gd name="connsiteY59" fmla="*/ 859831 h 1376665"/>
              <a:gd name="connsiteX60" fmla="*/ 3810814 w 4105336"/>
              <a:gd name="connsiteY60" fmla="*/ 891636 h 1376665"/>
              <a:gd name="connsiteX61" fmla="*/ 3858522 w 4105336"/>
              <a:gd name="connsiteY61" fmla="*/ 907538 h 1376665"/>
              <a:gd name="connsiteX62" fmla="*/ 3906230 w 4105336"/>
              <a:gd name="connsiteY62" fmla="*/ 947295 h 1376665"/>
              <a:gd name="connsiteX63" fmla="*/ 3914181 w 4105336"/>
              <a:gd name="connsiteY63" fmla="*/ 995003 h 1376665"/>
              <a:gd name="connsiteX64" fmla="*/ 3906230 w 4105336"/>
              <a:gd name="connsiteY64" fmla="*/ 1066565 h 1376665"/>
              <a:gd name="connsiteX65" fmla="*/ 3890327 w 4105336"/>
              <a:gd name="connsiteY65" fmla="*/ 1090418 h 1376665"/>
              <a:gd name="connsiteX66" fmla="*/ 3850571 w 4105336"/>
              <a:gd name="connsiteY66" fmla="*/ 1082467 h 1376665"/>
              <a:gd name="connsiteX67" fmla="*/ 3818766 w 4105336"/>
              <a:gd name="connsiteY67" fmla="*/ 1034759 h 1376665"/>
              <a:gd name="connsiteX68" fmla="*/ 3802863 w 4105336"/>
              <a:gd name="connsiteY68" fmla="*/ 1010905 h 1376665"/>
              <a:gd name="connsiteX69" fmla="*/ 3794912 w 4105336"/>
              <a:gd name="connsiteY69" fmla="*/ 987051 h 1376665"/>
              <a:gd name="connsiteX70" fmla="*/ 3771058 w 4105336"/>
              <a:gd name="connsiteY70" fmla="*/ 971149 h 1376665"/>
              <a:gd name="connsiteX71" fmla="*/ 3699496 w 4105336"/>
              <a:gd name="connsiteY71" fmla="*/ 955246 h 1376665"/>
              <a:gd name="connsiteX72" fmla="*/ 3651788 w 4105336"/>
              <a:gd name="connsiteY72" fmla="*/ 939344 h 1376665"/>
              <a:gd name="connsiteX73" fmla="*/ 3627934 w 4105336"/>
              <a:gd name="connsiteY73" fmla="*/ 931392 h 1376665"/>
              <a:gd name="connsiteX74" fmla="*/ 3532519 w 4105336"/>
              <a:gd name="connsiteY74" fmla="*/ 915490 h 1376665"/>
              <a:gd name="connsiteX75" fmla="*/ 3500713 w 4105336"/>
              <a:gd name="connsiteY75" fmla="*/ 899587 h 1376665"/>
              <a:gd name="connsiteX76" fmla="*/ 3476859 w 4105336"/>
              <a:gd name="connsiteY76" fmla="*/ 891636 h 1376665"/>
              <a:gd name="connsiteX77" fmla="*/ 3429152 w 4105336"/>
              <a:gd name="connsiteY77" fmla="*/ 867782 h 1376665"/>
              <a:gd name="connsiteX78" fmla="*/ 3405298 w 4105336"/>
              <a:gd name="connsiteY78" fmla="*/ 851879 h 1376665"/>
              <a:gd name="connsiteX79" fmla="*/ 3341687 w 4105336"/>
              <a:gd name="connsiteY79" fmla="*/ 835977 h 1376665"/>
              <a:gd name="connsiteX80" fmla="*/ 3293979 w 4105336"/>
              <a:gd name="connsiteY80" fmla="*/ 820074 h 1376665"/>
              <a:gd name="connsiteX81" fmla="*/ 3262174 w 4105336"/>
              <a:gd name="connsiteY81" fmla="*/ 812123 h 1376665"/>
              <a:gd name="connsiteX82" fmla="*/ 3214466 w 4105336"/>
              <a:gd name="connsiteY82" fmla="*/ 804171 h 1376665"/>
              <a:gd name="connsiteX83" fmla="*/ 3190613 w 4105336"/>
              <a:gd name="connsiteY83" fmla="*/ 796220 h 1376665"/>
              <a:gd name="connsiteX84" fmla="*/ 3150856 w 4105336"/>
              <a:gd name="connsiteY84" fmla="*/ 788269 h 1376665"/>
              <a:gd name="connsiteX85" fmla="*/ 3103148 w 4105336"/>
              <a:gd name="connsiteY85" fmla="*/ 772366 h 1376665"/>
              <a:gd name="connsiteX86" fmla="*/ 3023635 w 4105336"/>
              <a:gd name="connsiteY86" fmla="*/ 764415 h 1376665"/>
              <a:gd name="connsiteX87" fmla="*/ 2960025 w 4105336"/>
              <a:gd name="connsiteY87" fmla="*/ 748512 h 1376665"/>
              <a:gd name="connsiteX88" fmla="*/ 2880512 w 4105336"/>
              <a:gd name="connsiteY88" fmla="*/ 724658 h 1376665"/>
              <a:gd name="connsiteX89" fmla="*/ 2856658 w 4105336"/>
              <a:gd name="connsiteY89" fmla="*/ 708756 h 1376665"/>
              <a:gd name="connsiteX90" fmla="*/ 2721486 w 4105336"/>
              <a:gd name="connsiteY90" fmla="*/ 692853 h 1376665"/>
              <a:gd name="connsiteX91" fmla="*/ 2626070 w 4105336"/>
              <a:gd name="connsiteY91" fmla="*/ 676951 h 1376665"/>
              <a:gd name="connsiteX92" fmla="*/ 2602216 w 4105336"/>
              <a:gd name="connsiteY92" fmla="*/ 668999 h 1376665"/>
              <a:gd name="connsiteX93" fmla="*/ 2538606 w 4105336"/>
              <a:gd name="connsiteY93" fmla="*/ 653097 h 1376665"/>
              <a:gd name="connsiteX94" fmla="*/ 2514752 w 4105336"/>
              <a:gd name="connsiteY94" fmla="*/ 637194 h 1376665"/>
              <a:gd name="connsiteX95" fmla="*/ 2443190 w 4105336"/>
              <a:gd name="connsiteY95" fmla="*/ 621291 h 1376665"/>
              <a:gd name="connsiteX96" fmla="*/ 2419336 w 4105336"/>
              <a:gd name="connsiteY96" fmla="*/ 613340 h 1376665"/>
              <a:gd name="connsiteX97" fmla="*/ 2371628 w 4105336"/>
              <a:gd name="connsiteY97" fmla="*/ 581535 h 1376665"/>
              <a:gd name="connsiteX98" fmla="*/ 2323920 w 4105336"/>
              <a:gd name="connsiteY98" fmla="*/ 565632 h 1376665"/>
              <a:gd name="connsiteX99" fmla="*/ 2300066 w 4105336"/>
              <a:gd name="connsiteY99" fmla="*/ 581535 h 1376665"/>
              <a:gd name="connsiteX100" fmla="*/ 2292115 w 4105336"/>
              <a:gd name="connsiteY100" fmla="*/ 605389 h 1376665"/>
              <a:gd name="connsiteX101" fmla="*/ 2300066 w 4105336"/>
              <a:gd name="connsiteY101" fmla="*/ 756464 h 1376665"/>
              <a:gd name="connsiteX102" fmla="*/ 2323920 w 4105336"/>
              <a:gd name="connsiteY102" fmla="*/ 812123 h 1376665"/>
              <a:gd name="connsiteX103" fmla="*/ 2371628 w 4105336"/>
              <a:gd name="connsiteY103" fmla="*/ 835977 h 1376665"/>
              <a:gd name="connsiteX104" fmla="*/ 2594265 w 4105336"/>
              <a:gd name="connsiteY104" fmla="*/ 828025 h 1376665"/>
              <a:gd name="connsiteX105" fmla="*/ 2618119 w 4105336"/>
              <a:gd name="connsiteY105" fmla="*/ 820074 h 1376665"/>
              <a:gd name="connsiteX106" fmla="*/ 2880512 w 4105336"/>
              <a:gd name="connsiteY106" fmla="*/ 828025 h 1376665"/>
              <a:gd name="connsiteX107" fmla="*/ 2904366 w 4105336"/>
              <a:gd name="connsiteY107" fmla="*/ 843928 h 1376665"/>
              <a:gd name="connsiteX108" fmla="*/ 2912317 w 4105336"/>
              <a:gd name="connsiteY108" fmla="*/ 867782 h 1376665"/>
              <a:gd name="connsiteX109" fmla="*/ 2944122 w 4105336"/>
              <a:gd name="connsiteY109" fmla="*/ 915490 h 1376665"/>
              <a:gd name="connsiteX110" fmla="*/ 2960025 w 4105336"/>
              <a:gd name="connsiteY110" fmla="*/ 939344 h 1376665"/>
              <a:gd name="connsiteX111" fmla="*/ 2967976 w 4105336"/>
              <a:gd name="connsiteY111" fmla="*/ 1074516 h 1376665"/>
              <a:gd name="connsiteX112" fmla="*/ 2912317 w 4105336"/>
              <a:gd name="connsiteY112" fmla="*/ 1034759 h 1376665"/>
              <a:gd name="connsiteX113" fmla="*/ 2888463 w 4105336"/>
              <a:gd name="connsiteY113" fmla="*/ 987051 h 1376665"/>
              <a:gd name="connsiteX114" fmla="*/ 2808950 w 4105336"/>
              <a:gd name="connsiteY114" fmla="*/ 947295 h 1376665"/>
              <a:gd name="connsiteX115" fmla="*/ 2785096 w 4105336"/>
              <a:gd name="connsiteY115" fmla="*/ 931392 h 1376665"/>
              <a:gd name="connsiteX116" fmla="*/ 2506800 w 4105336"/>
              <a:gd name="connsiteY116" fmla="*/ 947295 h 1376665"/>
              <a:gd name="connsiteX117" fmla="*/ 2482946 w 4105336"/>
              <a:gd name="connsiteY117" fmla="*/ 955246 h 1376665"/>
              <a:gd name="connsiteX118" fmla="*/ 2371628 w 4105336"/>
              <a:gd name="connsiteY118" fmla="*/ 963198 h 1376665"/>
              <a:gd name="connsiteX119" fmla="*/ 2387531 w 4105336"/>
              <a:gd name="connsiteY119" fmla="*/ 987051 h 1376665"/>
              <a:gd name="connsiteX120" fmla="*/ 2459093 w 4105336"/>
              <a:gd name="connsiteY120" fmla="*/ 1042711 h 1376665"/>
              <a:gd name="connsiteX121" fmla="*/ 2482946 w 4105336"/>
              <a:gd name="connsiteY121" fmla="*/ 1058613 h 1376665"/>
              <a:gd name="connsiteX122" fmla="*/ 2498849 w 4105336"/>
              <a:gd name="connsiteY122" fmla="*/ 1082467 h 1376665"/>
              <a:gd name="connsiteX123" fmla="*/ 2538606 w 4105336"/>
              <a:gd name="connsiteY123" fmla="*/ 1138126 h 1376665"/>
              <a:gd name="connsiteX124" fmla="*/ 2554508 w 4105336"/>
              <a:gd name="connsiteY124" fmla="*/ 1185834 h 1376665"/>
              <a:gd name="connsiteX125" fmla="*/ 2538606 w 4105336"/>
              <a:gd name="connsiteY125" fmla="*/ 1265347 h 1376665"/>
              <a:gd name="connsiteX126" fmla="*/ 2522703 w 4105336"/>
              <a:gd name="connsiteY126" fmla="*/ 1289201 h 1376665"/>
              <a:gd name="connsiteX127" fmla="*/ 2506800 w 4105336"/>
              <a:gd name="connsiteY127" fmla="*/ 1352811 h 1376665"/>
              <a:gd name="connsiteX128" fmla="*/ 2498849 w 4105336"/>
              <a:gd name="connsiteY128" fmla="*/ 1376665 h 1376665"/>
              <a:gd name="connsiteX129" fmla="*/ 2474995 w 4105336"/>
              <a:gd name="connsiteY129" fmla="*/ 1360763 h 1376665"/>
              <a:gd name="connsiteX130" fmla="*/ 2467044 w 4105336"/>
              <a:gd name="connsiteY130" fmla="*/ 1257396 h 1376665"/>
              <a:gd name="connsiteX131" fmla="*/ 2459093 w 4105336"/>
              <a:gd name="connsiteY131" fmla="*/ 1217639 h 1376665"/>
              <a:gd name="connsiteX132" fmla="*/ 2451141 w 4105336"/>
              <a:gd name="connsiteY132" fmla="*/ 1185834 h 1376665"/>
              <a:gd name="connsiteX133" fmla="*/ 2403433 w 4105336"/>
              <a:gd name="connsiteY133" fmla="*/ 1154029 h 1376665"/>
              <a:gd name="connsiteX134" fmla="*/ 2379579 w 4105336"/>
              <a:gd name="connsiteY134" fmla="*/ 1138126 h 1376665"/>
              <a:gd name="connsiteX135" fmla="*/ 2331872 w 4105336"/>
              <a:gd name="connsiteY135" fmla="*/ 1122224 h 1376665"/>
              <a:gd name="connsiteX136" fmla="*/ 2308018 w 4105336"/>
              <a:gd name="connsiteY136" fmla="*/ 1114272 h 1376665"/>
              <a:gd name="connsiteX137" fmla="*/ 2260310 w 4105336"/>
              <a:gd name="connsiteY137" fmla="*/ 1082467 h 1376665"/>
              <a:gd name="connsiteX138" fmla="*/ 2236456 w 4105336"/>
              <a:gd name="connsiteY138" fmla="*/ 1074516 h 1376665"/>
              <a:gd name="connsiteX139" fmla="*/ 2180797 w 4105336"/>
              <a:gd name="connsiteY139" fmla="*/ 1050662 h 1376665"/>
              <a:gd name="connsiteX140" fmla="*/ 2156943 w 4105336"/>
              <a:gd name="connsiteY140" fmla="*/ 1034759 h 1376665"/>
              <a:gd name="connsiteX141" fmla="*/ 2133089 w 4105336"/>
              <a:gd name="connsiteY141" fmla="*/ 1026808 h 1376665"/>
              <a:gd name="connsiteX142" fmla="*/ 2117186 w 4105336"/>
              <a:gd name="connsiteY142" fmla="*/ 1002954 h 1376665"/>
              <a:gd name="connsiteX143" fmla="*/ 2101284 w 4105336"/>
              <a:gd name="connsiteY143" fmla="*/ 899587 h 1376665"/>
              <a:gd name="connsiteX144" fmla="*/ 2093333 w 4105336"/>
              <a:gd name="connsiteY144" fmla="*/ 875733 h 1376665"/>
              <a:gd name="connsiteX145" fmla="*/ 2077430 w 4105336"/>
              <a:gd name="connsiteY145" fmla="*/ 820074 h 1376665"/>
              <a:gd name="connsiteX146" fmla="*/ 2069479 w 4105336"/>
              <a:gd name="connsiteY146" fmla="*/ 573584 h 1376665"/>
              <a:gd name="connsiteX147" fmla="*/ 2061527 w 4105336"/>
              <a:gd name="connsiteY147" fmla="*/ 549730 h 1376665"/>
              <a:gd name="connsiteX148" fmla="*/ 2045625 w 4105336"/>
              <a:gd name="connsiteY148" fmla="*/ 525876 h 1376665"/>
              <a:gd name="connsiteX149" fmla="*/ 2005868 w 4105336"/>
              <a:gd name="connsiteY149" fmla="*/ 533827 h 1376665"/>
              <a:gd name="connsiteX150" fmla="*/ 1958160 w 4105336"/>
              <a:gd name="connsiteY150" fmla="*/ 565632 h 1376665"/>
              <a:gd name="connsiteX151" fmla="*/ 1902501 w 4105336"/>
              <a:gd name="connsiteY151" fmla="*/ 597438 h 1376665"/>
              <a:gd name="connsiteX152" fmla="*/ 1854793 w 4105336"/>
              <a:gd name="connsiteY152" fmla="*/ 629243 h 1376665"/>
              <a:gd name="connsiteX153" fmla="*/ 1830939 w 4105336"/>
              <a:gd name="connsiteY153" fmla="*/ 645145 h 1376665"/>
              <a:gd name="connsiteX154" fmla="*/ 1807086 w 4105336"/>
              <a:gd name="connsiteY154" fmla="*/ 661048 h 1376665"/>
              <a:gd name="connsiteX155" fmla="*/ 1775280 w 4105336"/>
              <a:gd name="connsiteY155" fmla="*/ 668999 h 1376665"/>
              <a:gd name="connsiteX156" fmla="*/ 1727573 w 4105336"/>
              <a:gd name="connsiteY156" fmla="*/ 700805 h 1376665"/>
              <a:gd name="connsiteX157" fmla="*/ 1671913 w 4105336"/>
              <a:gd name="connsiteY157" fmla="*/ 716707 h 1376665"/>
              <a:gd name="connsiteX158" fmla="*/ 1528790 w 4105336"/>
              <a:gd name="connsiteY158" fmla="*/ 724658 h 1376665"/>
              <a:gd name="connsiteX159" fmla="*/ 1481082 w 4105336"/>
              <a:gd name="connsiteY159" fmla="*/ 732610 h 1376665"/>
              <a:gd name="connsiteX160" fmla="*/ 1361813 w 4105336"/>
              <a:gd name="connsiteY160" fmla="*/ 748512 h 1376665"/>
              <a:gd name="connsiteX161" fmla="*/ 1290251 w 4105336"/>
              <a:gd name="connsiteY161" fmla="*/ 812123 h 1376665"/>
              <a:gd name="connsiteX162" fmla="*/ 1274348 w 4105336"/>
              <a:gd name="connsiteY162" fmla="*/ 835977 h 1376665"/>
              <a:gd name="connsiteX163" fmla="*/ 1250494 w 4105336"/>
              <a:gd name="connsiteY163" fmla="*/ 851879 h 1376665"/>
              <a:gd name="connsiteX164" fmla="*/ 1234592 w 4105336"/>
              <a:gd name="connsiteY164" fmla="*/ 899587 h 1376665"/>
              <a:gd name="connsiteX165" fmla="*/ 1218689 w 4105336"/>
              <a:gd name="connsiteY165" fmla="*/ 955246 h 1376665"/>
              <a:gd name="connsiteX166" fmla="*/ 1186884 w 4105336"/>
              <a:gd name="connsiteY166" fmla="*/ 1026808 h 1376665"/>
              <a:gd name="connsiteX167" fmla="*/ 1178933 w 4105336"/>
              <a:gd name="connsiteY167" fmla="*/ 1050662 h 1376665"/>
              <a:gd name="connsiteX168" fmla="*/ 1099419 w 4105336"/>
              <a:gd name="connsiteY168" fmla="*/ 1146078 h 1376665"/>
              <a:gd name="connsiteX169" fmla="*/ 1051712 w 4105336"/>
              <a:gd name="connsiteY169" fmla="*/ 1161980 h 1376665"/>
              <a:gd name="connsiteX170" fmla="*/ 1043760 w 4105336"/>
              <a:gd name="connsiteY170" fmla="*/ 1138126 h 1376665"/>
              <a:gd name="connsiteX171" fmla="*/ 1051712 w 4105336"/>
              <a:gd name="connsiteY171" fmla="*/ 1098370 h 1376665"/>
              <a:gd name="connsiteX172" fmla="*/ 1067614 w 4105336"/>
              <a:gd name="connsiteY172" fmla="*/ 1034759 h 1376665"/>
              <a:gd name="connsiteX173" fmla="*/ 1083517 w 4105336"/>
              <a:gd name="connsiteY173" fmla="*/ 987051 h 1376665"/>
              <a:gd name="connsiteX174" fmla="*/ 1075566 w 4105336"/>
              <a:gd name="connsiteY174" fmla="*/ 804171 h 1376665"/>
              <a:gd name="connsiteX175" fmla="*/ 1051712 w 4105336"/>
              <a:gd name="connsiteY175" fmla="*/ 788269 h 1376665"/>
              <a:gd name="connsiteX176" fmla="*/ 1004004 w 4105336"/>
              <a:gd name="connsiteY176" fmla="*/ 804171 h 1376665"/>
              <a:gd name="connsiteX177" fmla="*/ 972199 w 4105336"/>
              <a:gd name="connsiteY177" fmla="*/ 812123 h 1376665"/>
              <a:gd name="connsiteX178" fmla="*/ 924491 w 4105336"/>
              <a:gd name="connsiteY178" fmla="*/ 828025 h 1376665"/>
              <a:gd name="connsiteX179" fmla="*/ 876783 w 4105336"/>
              <a:gd name="connsiteY179" fmla="*/ 851879 h 1376665"/>
              <a:gd name="connsiteX180" fmla="*/ 829075 w 4105336"/>
              <a:gd name="connsiteY180" fmla="*/ 883685 h 1376665"/>
              <a:gd name="connsiteX181" fmla="*/ 805221 w 4105336"/>
              <a:gd name="connsiteY181" fmla="*/ 899587 h 1376665"/>
              <a:gd name="connsiteX182" fmla="*/ 781367 w 4105336"/>
              <a:gd name="connsiteY182" fmla="*/ 915490 h 1376665"/>
              <a:gd name="connsiteX183" fmla="*/ 757513 w 4105336"/>
              <a:gd name="connsiteY183" fmla="*/ 939344 h 1376665"/>
              <a:gd name="connsiteX184" fmla="*/ 693903 w 4105336"/>
              <a:gd name="connsiteY184" fmla="*/ 955246 h 1376665"/>
              <a:gd name="connsiteX185" fmla="*/ 670049 w 4105336"/>
              <a:gd name="connsiteY185" fmla="*/ 963198 h 1376665"/>
              <a:gd name="connsiteX186" fmla="*/ 630293 w 4105336"/>
              <a:gd name="connsiteY186" fmla="*/ 971149 h 1376665"/>
              <a:gd name="connsiteX187" fmla="*/ 511023 w 4105336"/>
              <a:gd name="connsiteY187" fmla="*/ 987051 h 1376665"/>
              <a:gd name="connsiteX188" fmla="*/ 399705 w 4105336"/>
              <a:gd name="connsiteY188" fmla="*/ 1010905 h 1376665"/>
              <a:gd name="connsiteX189" fmla="*/ 216825 w 4105336"/>
              <a:gd name="connsiteY189" fmla="*/ 1026808 h 1376665"/>
              <a:gd name="connsiteX190" fmla="*/ 2139 w 4105336"/>
              <a:gd name="connsiteY190" fmla="*/ 1018857 h 1376665"/>
              <a:gd name="connsiteX191" fmla="*/ 25993 w 4105336"/>
              <a:gd name="connsiteY191" fmla="*/ 1002954 h 1376665"/>
              <a:gd name="connsiteX192" fmla="*/ 73701 w 4105336"/>
              <a:gd name="connsiteY192" fmla="*/ 987051 h 1376665"/>
              <a:gd name="connsiteX193" fmla="*/ 121409 w 4105336"/>
              <a:gd name="connsiteY193" fmla="*/ 963198 h 1376665"/>
              <a:gd name="connsiteX194" fmla="*/ 161166 w 4105336"/>
              <a:gd name="connsiteY194" fmla="*/ 939344 h 1376665"/>
              <a:gd name="connsiteX195" fmla="*/ 192971 w 4105336"/>
              <a:gd name="connsiteY195" fmla="*/ 931392 h 1376665"/>
              <a:gd name="connsiteX196" fmla="*/ 216825 w 4105336"/>
              <a:gd name="connsiteY196" fmla="*/ 915490 h 1376665"/>
              <a:gd name="connsiteX197" fmla="*/ 280435 w 4105336"/>
              <a:gd name="connsiteY197" fmla="*/ 899587 h 1376665"/>
              <a:gd name="connsiteX198" fmla="*/ 344046 w 4105336"/>
              <a:gd name="connsiteY198" fmla="*/ 867782 h 1376665"/>
              <a:gd name="connsiteX199" fmla="*/ 407656 w 4105336"/>
              <a:gd name="connsiteY199" fmla="*/ 843928 h 1376665"/>
              <a:gd name="connsiteX200" fmla="*/ 574633 w 4105336"/>
              <a:gd name="connsiteY200" fmla="*/ 828025 h 1376665"/>
              <a:gd name="connsiteX201" fmla="*/ 630293 w 4105336"/>
              <a:gd name="connsiteY201" fmla="*/ 804171 h 1376665"/>
              <a:gd name="connsiteX202" fmla="*/ 654146 w 4105336"/>
              <a:gd name="connsiteY202" fmla="*/ 788269 h 1376665"/>
              <a:gd name="connsiteX203" fmla="*/ 757513 w 4105336"/>
              <a:gd name="connsiteY203" fmla="*/ 764415 h 1376665"/>
              <a:gd name="connsiteX204" fmla="*/ 805221 w 4105336"/>
              <a:gd name="connsiteY204" fmla="*/ 748512 h 1376665"/>
              <a:gd name="connsiteX205" fmla="*/ 948345 w 4105336"/>
              <a:gd name="connsiteY205" fmla="*/ 724658 h 1376665"/>
              <a:gd name="connsiteX206" fmla="*/ 980150 w 4105336"/>
              <a:gd name="connsiteY206" fmla="*/ 716707 h 1376665"/>
              <a:gd name="connsiteX207" fmla="*/ 1004004 w 4105336"/>
              <a:gd name="connsiteY207" fmla="*/ 700805 h 1376665"/>
              <a:gd name="connsiteX208" fmla="*/ 1043760 w 4105336"/>
              <a:gd name="connsiteY208" fmla="*/ 692853 h 1376665"/>
              <a:gd name="connsiteX209" fmla="*/ 1067614 w 4105336"/>
              <a:gd name="connsiteY209" fmla="*/ 684902 h 1376665"/>
              <a:gd name="connsiteX210" fmla="*/ 1099419 w 4105336"/>
              <a:gd name="connsiteY210" fmla="*/ 676951 h 1376665"/>
              <a:gd name="connsiteX211" fmla="*/ 1226640 w 4105336"/>
              <a:gd name="connsiteY211" fmla="*/ 653097 h 1376665"/>
              <a:gd name="connsiteX212" fmla="*/ 1314105 w 4105336"/>
              <a:gd name="connsiteY212" fmla="*/ 637194 h 1376665"/>
              <a:gd name="connsiteX213" fmla="*/ 1345910 w 4105336"/>
              <a:gd name="connsiteY213" fmla="*/ 629243 h 1376665"/>
              <a:gd name="connsiteX214" fmla="*/ 1401569 w 4105336"/>
              <a:gd name="connsiteY214" fmla="*/ 621291 h 1376665"/>
              <a:gd name="connsiteX215" fmla="*/ 1441326 w 4105336"/>
              <a:gd name="connsiteY215" fmla="*/ 613340 h 1376665"/>
              <a:gd name="connsiteX216" fmla="*/ 1528790 w 4105336"/>
              <a:gd name="connsiteY216" fmla="*/ 565632 h 1376665"/>
              <a:gd name="connsiteX217" fmla="*/ 1584449 w 4105336"/>
              <a:gd name="connsiteY217" fmla="*/ 541778 h 1376665"/>
              <a:gd name="connsiteX218" fmla="*/ 1608303 w 4105336"/>
              <a:gd name="connsiteY218" fmla="*/ 525876 h 1376665"/>
              <a:gd name="connsiteX219" fmla="*/ 1671913 w 4105336"/>
              <a:gd name="connsiteY219" fmla="*/ 494071 h 1376665"/>
              <a:gd name="connsiteX220" fmla="*/ 1719621 w 4105336"/>
              <a:gd name="connsiteY220" fmla="*/ 470217 h 1376665"/>
              <a:gd name="connsiteX221" fmla="*/ 1743475 w 4105336"/>
              <a:gd name="connsiteY221" fmla="*/ 446363 h 1376665"/>
              <a:gd name="connsiteX222" fmla="*/ 1767329 w 4105336"/>
              <a:gd name="connsiteY222" fmla="*/ 430460 h 1376665"/>
              <a:gd name="connsiteX223" fmla="*/ 1759378 w 4105336"/>
              <a:gd name="connsiteY223" fmla="*/ 342996 h 1376665"/>
              <a:gd name="connsiteX224" fmla="*/ 1743475 w 4105336"/>
              <a:gd name="connsiteY224" fmla="*/ 311191 h 1376665"/>
              <a:gd name="connsiteX225" fmla="*/ 1703719 w 4105336"/>
              <a:gd name="connsiteY225" fmla="*/ 255531 h 1376665"/>
              <a:gd name="connsiteX226" fmla="*/ 1687816 w 4105336"/>
              <a:gd name="connsiteY226" fmla="*/ 231678 h 1376665"/>
              <a:gd name="connsiteX227" fmla="*/ 1663962 w 4105336"/>
              <a:gd name="connsiteY227" fmla="*/ 207824 h 1376665"/>
              <a:gd name="connsiteX228" fmla="*/ 1632157 w 4105336"/>
              <a:gd name="connsiteY228" fmla="*/ 160116 h 1376665"/>
              <a:gd name="connsiteX229" fmla="*/ 1608303 w 4105336"/>
              <a:gd name="connsiteY229" fmla="*/ 128311 h 1376665"/>
              <a:gd name="connsiteX230" fmla="*/ 1600352 w 4105336"/>
              <a:gd name="connsiteY230" fmla="*/ 104457 h 1376665"/>
              <a:gd name="connsiteX231" fmla="*/ 1576498 w 4105336"/>
              <a:gd name="connsiteY231" fmla="*/ 56749 h 1376665"/>
              <a:gd name="connsiteX232" fmla="*/ 1584449 w 4105336"/>
              <a:gd name="connsiteY232" fmla="*/ 9041 h 1376665"/>
              <a:gd name="connsiteX0" fmla="*/ 1584449 w 4105336"/>
              <a:gd name="connsiteY0" fmla="*/ 9041 h 1376665"/>
              <a:gd name="connsiteX1" fmla="*/ 1584449 w 4105336"/>
              <a:gd name="connsiteY1" fmla="*/ 9041 h 1376665"/>
              <a:gd name="connsiteX2" fmla="*/ 1656011 w 4105336"/>
              <a:gd name="connsiteY2" fmla="*/ 1090 h 1376665"/>
              <a:gd name="connsiteX3" fmla="*/ 1671913 w 4105336"/>
              <a:gd name="connsiteY3" fmla="*/ 24944 h 1376665"/>
              <a:gd name="connsiteX4" fmla="*/ 1719621 w 4105336"/>
              <a:gd name="connsiteY4" fmla="*/ 56749 h 1376665"/>
              <a:gd name="connsiteX5" fmla="*/ 1759378 w 4105336"/>
              <a:gd name="connsiteY5" fmla="*/ 48798 h 1376665"/>
              <a:gd name="connsiteX6" fmla="*/ 1775280 w 4105336"/>
              <a:gd name="connsiteY6" fmla="*/ 24944 h 1376665"/>
              <a:gd name="connsiteX7" fmla="*/ 1870696 w 4105336"/>
              <a:gd name="connsiteY7" fmla="*/ 32895 h 1376665"/>
              <a:gd name="connsiteX8" fmla="*/ 1894550 w 4105336"/>
              <a:gd name="connsiteY8" fmla="*/ 40846 h 1376665"/>
              <a:gd name="connsiteX9" fmla="*/ 1926355 w 4105336"/>
              <a:gd name="connsiteY9" fmla="*/ 56749 h 1376665"/>
              <a:gd name="connsiteX10" fmla="*/ 2061527 w 4105336"/>
              <a:gd name="connsiteY10" fmla="*/ 72651 h 1376665"/>
              <a:gd name="connsiteX11" fmla="*/ 2148992 w 4105336"/>
              <a:gd name="connsiteY11" fmla="*/ 64700 h 1376665"/>
              <a:gd name="connsiteX12" fmla="*/ 2196699 w 4105336"/>
              <a:gd name="connsiteY12" fmla="*/ 48798 h 1376665"/>
              <a:gd name="connsiteX13" fmla="*/ 2276213 w 4105336"/>
              <a:gd name="connsiteY13" fmla="*/ 88554 h 1376665"/>
              <a:gd name="connsiteX14" fmla="*/ 2467044 w 4105336"/>
              <a:gd name="connsiteY14" fmla="*/ 72651 h 1376665"/>
              <a:gd name="connsiteX15" fmla="*/ 2586314 w 4105336"/>
              <a:gd name="connsiteY15" fmla="*/ 64700 h 1376665"/>
              <a:gd name="connsiteX16" fmla="*/ 2618119 w 4105336"/>
              <a:gd name="connsiteY16" fmla="*/ 96505 h 1376665"/>
              <a:gd name="connsiteX17" fmla="*/ 2721486 w 4105336"/>
              <a:gd name="connsiteY17" fmla="*/ 64699 h 1376665"/>
              <a:gd name="connsiteX18" fmla="*/ 2538606 w 4105336"/>
              <a:gd name="connsiteY18" fmla="*/ 303239 h 1376665"/>
              <a:gd name="connsiteX19" fmla="*/ 2562459 w 4105336"/>
              <a:gd name="connsiteY19" fmla="*/ 311191 h 1376665"/>
              <a:gd name="connsiteX20" fmla="*/ 2586313 w 4105336"/>
              <a:gd name="connsiteY20" fmla="*/ 335045 h 1376665"/>
              <a:gd name="connsiteX21" fmla="*/ 2602216 w 4105336"/>
              <a:gd name="connsiteY21" fmla="*/ 358898 h 1376665"/>
              <a:gd name="connsiteX22" fmla="*/ 2626070 w 4105336"/>
              <a:gd name="connsiteY22" fmla="*/ 366850 h 1376665"/>
              <a:gd name="connsiteX23" fmla="*/ 2649924 w 4105336"/>
              <a:gd name="connsiteY23" fmla="*/ 390704 h 1376665"/>
              <a:gd name="connsiteX24" fmla="*/ 2697632 w 4105336"/>
              <a:gd name="connsiteY24" fmla="*/ 422509 h 1376665"/>
              <a:gd name="connsiteX25" fmla="*/ 2721486 w 4105336"/>
              <a:gd name="connsiteY25" fmla="*/ 438411 h 1376665"/>
              <a:gd name="connsiteX26" fmla="*/ 2769193 w 4105336"/>
              <a:gd name="connsiteY26" fmla="*/ 470217 h 1376665"/>
              <a:gd name="connsiteX27" fmla="*/ 2808950 w 4105336"/>
              <a:gd name="connsiteY27" fmla="*/ 502022 h 1376665"/>
              <a:gd name="connsiteX28" fmla="*/ 2848706 w 4105336"/>
              <a:gd name="connsiteY28" fmla="*/ 533827 h 1376665"/>
              <a:gd name="connsiteX29" fmla="*/ 2872560 w 4105336"/>
              <a:gd name="connsiteY29" fmla="*/ 549730 h 1376665"/>
              <a:gd name="connsiteX30" fmla="*/ 2983879 w 4105336"/>
              <a:gd name="connsiteY30" fmla="*/ 565632 h 1376665"/>
              <a:gd name="connsiteX31" fmla="*/ 3047489 w 4105336"/>
              <a:gd name="connsiteY31" fmla="*/ 573584 h 1376665"/>
              <a:gd name="connsiteX32" fmla="*/ 3095197 w 4105336"/>
              <a:gd name="connsiteY32" fmla="*/ 589486 h 1376665"/>
              <a:gd name="connsiteX33" fmla="*/ 3150856 w 4105336"/>
              <a:gd name="connsiteY33" fmla="*/ 605389 h 1376665"/>
              <a:gd name="connsiteX34" fmla="*/ 3222418 w 4105336"/>
              <a:gd name="connsiteY34" fmla="*/ 597438 h 1376665"/>
              <a:gd name="connsiteX35" fmla="*/ 3246272 w 4105336"/>
              <a:gd name="connsiteY35" fmla="*/ 589486 h 1376665"/>
              <a:gd name="connsiteX36" fmla="*/ 3500713 w 4105336"/>
              <a:gd name="connsiteY36" fmla="*/ 581535 h 1376665"/>
              <a:gd name="connsiteX37" fmla="*/ 3540470 w 4105336"/>
              <a:gd name="connsiteY37" fmla="*/ 573584 h 1376665"/>
              <a:gd name="connsiteX38" fmla="*/ 3572275 w 4105336"/>
              <a:gd name="connsiteY38" fmla="*/ 565632 h 1376665"/>
              <a:gd name="connsiteX39" fmla="*/ 3627934 w 4105336"/>
              <a:gd name="connsiteY39" fmla="*/ 557681 h 1376665"/>
              <a:gd name="connsiteX40" fmla="*/ 3683593 w 4105336"/>
              <a:gd name="connsiteY40" fmla="*/ 541778 h 1376665"/>
              <a:gd name="connsiteX41" fmla="*/ 3818766 w 4105336"/>
              <a:gd name="connsiteY41" fmla="*/ 549730 h 1376665"/>
              <a:gd name="connsiteX42" fmla="*/ 3890327 w 4105336"/>
              <a:gd name="connsiteY42" fmla="*/ 573584 h 1376665"/>
              <a:gd name="connsiteX43" fmla="*/ 3914181 w 4105336"/>
              <a:gd name="connsiteY43" fmla="*/ 581535 h 1376665"/>
              <a:gd name="connsiteX44" fmla="*/ 3985743 w 4105336"/>
              <a:gd name="connsiteY44" fmla="*/ 589486 h 1376665"/>
              <a:gd name="connsiteX45" fmla="*/ 4057305 w 4105336"/>
              <a:gd name="connsiteY45" fmla="*/ 613340 h 1376665"/>
              <a:gd name="connsiteX46" fmla="*/ 4081159 w 4105336"/>
              <a:gd name="connsiteY46" fmla="*/ 621291 h 1376665"/>
              <a:gd name="connsiteX47" fmla="*/ 4105013 w 4105336"/>
              <a:gd name="connsiteY47" fmla="*/ 637194 h 1376665"/>
              <a:gd name="connsiteX48" fmla="*/ 4073207 w 4105336"/>
              <a:gd name="connsiteY48" fmla="*/ 645145 h 1376665"/>
              <a:gd name="connsiteX49" fmla="*/ 4049353 w 4105336"/>
              <a:gd name="connsiteY49" fmla="*/ 653097 h 1376665"/>
              <a:gd name="connsiteX50" fmla="*/ 3858522 w 4105336"/>
              <a:gd name="connsiteY50" fmla="*/ 661048 h 1376665"/>
              <a:gd name="connsiteX51" fmla="*/ 3492762 w 4105336"/>
              <a:gd name="connsiteY51" fmla="*/ 676951 h 1376665"/>
              <a:gd name="connsiteX52" fmla="*/ 3389395 w 4105336"/>
              <a:gd name="connsiteY52" fmla="*/ 692853 h 1376665"/>
              <a:gd name="connsiteX53" fmla="*/ 3365541 w 4105336"/>
              <a:gd name="connsiteY53" fmla="*/ 708756 h 1376665"/>
              <a:gd name="connsiteX54" fmla="*/ 3540470 w 4105336"/>
              <a:gd name="connsiteY54" fmla="*/ 740561 h 1376665"/>
              <a:gd name="connsiteX55" fmla="*/ 3564324 w 4105336"/>
              <a:gd name="connsiteY55" fmla="*/ 756464 h 1376665"/>
              <a:gd name="connsiteX56" fmla="*/ 3612032 w 4105336"/>
              <a:gd name="connsiteY56" fmla="*/ 772366 h 1376665"/>
              <a:gd name="connsiteX57" fmla="*/ 3667691 w 4105336"/>
              <a:gd name="connsiteY57" fmla="*/ 812123 h 1376665"/>
              <a:gd name="connsiteX58" fmla="*/ 3723350 w 4105336"/>
              <a:gd name="connsiteY58" fmla="*/ 851879 h 1376665"/>
              <a:gd name="connsiteX59" fmla="*/ 3755155 w 4105336"/>
              <a:gd name="connsiteY59" fmla="*/ 859831 h 1376665"/>
              <a:gd name="connsiteX60" fmla="*/ 3810814 w 4105336"/>
              <a:gd name="connsiteY60" fmla="*/ 891636 h 1376665"/>
              <a:gd name="connsiteX61" fmla="*/ 3858522 w 4105336"/>
              <a:gd name="connsiteY61" fmla="*/ 907538 h 1376665"/>
              <a:gd name="connsiteX62" fmla="*/ 3906230 w 4105336"/>
              <a:gd name="connsiteY62" fmla="*/ 947295 h 1376665"/>
              <a:gd name="connsiteX63" fmla="*/ 3914181 w 4105336"/>
              <a:gd name="connsiteY63" fmla="*/ 995003 h 1376665"/>
              <a:gd name="connsiteX64" fmla="*/ 3906230 w 4105336"/>
              <a:gd name="connsiteY64" fmla="*/ 1066565 h 1376665"/>
              <a:gd name="connsiteX65" fmla="*/ 3890327 w 4105336"/>
              <a:gd name="connsiteY65" fmla="*/ 1090418 h 1376665"/>
              <a:gd name="connsiteX66" fmla="*/ 3850571 w 4105336"/>
              <a:gd name="connsiteY66" fmla="*/ 1082467 h 1376665"/>
              <a:gd name="connsiteX67" fmla="*/ 3818766 w 4105336"/>
              <a:gd name="connsiteY67" fmla="*/ 1034759 h 1376665"/>
              <a:gd name="connsiteX68" fmla="*/ 3802863 w 4105336"/>
              <a:gd name="connsiteY68" fmla="*/ 1010905 h 1376665"/>
              <a:gd name="connsiteX69" fmla="*/ 3794912 w 4105336"/>
              <a:gd name="connsiteY69" fmla="*/ 987051 h 1376665"/>
              <a:gd name="connsiteX70" fmla="*/ 3771058 w 4105336"/>
              <a:gd name="connsiteY70" fmla="*/ 971149 h 1376665"/>
              <a:gd name="connsiteX71" fmla="*/ 3699496 w 4105336"/>
              <a:gd name="connsiteY71" fmla="*/ 955246 h 1376665"/>
              <a:gd name="connsiteX72" fmla="*/ 3651788 w 4105336"/>
              <a:gd name="connsiteY72" fmla="*/ 939344 h 1376665"/>
              <a:gd name="connsiteX73" fmla="*/ 3627934 w 4105336"/>
              <a:gd name="connsiteY73" fmla="*/ 931392 h 1376665"/>
              <a:gd name="connsiteX74" fmla="*/ 3532519 w 4105336"/>
              <a:gd name="connsiteY74" fmla="*/ 915490 h 1376665"/>
              <a:gd name="connsiteX75" fmla="*/ 3500713 w 4105336"/>
              <a:gd name="connsiteY75" fmla="*/ 899587 h 1376665"/>
              <a:gd name="connsiteX76" fmla="*/ 3476859 w 4105336"/>
              <a:gd name="connsiteY76" fmla="*/ 891636 h 1376665"/>
              <a:gd name="connsiteX77" fmla="*/ 3429152 w 4105336"/>
              <a:gd name="connsiteY77" fmla="*/ 867782 h 1376665"/>
              <a:gd name="connsiteX78" fmla="*/ 3405298 w 4105336"/>
              <a:gd name="connsiteY78" fmla="*/ 851879 h 1376665"/>
              <a:gd name="connsiteX79" fmla="*/ 3341687 w 4105336"/>
              <a:gd name="connsiteY79" fmla="*/ 835977 h 1376665"/>
              <a:gd name="connsiteX80" fmla="*/ 3293979 w 4105336"/>
              <a:gd name="connsiteY80" fmla="*/ 820074 h 1376665"/>
              <a:gd name="connsiteX81" fmla="*/ 3262174 w 4105336"/>
              <a:gd name="connsiteY81" fmla="*/ 812123 h 1376665"/>
              <a:gd name="connsiteX82" fmla="*/ 3214466 w 4105336"/>
              <a:gd name="connsiteY82" fmla="*/ 804171 h 1376665"/>
              <a:gd name="connsiteX83" fmla="*/ 3190613 w 4105336"/>
              <a:gd name="connsiteY83" fmla="*/ 796220 h 1376665"/>
              <a:gd name="connsiteX84" fmla="*/ 3150856 w 4105336"/>
              <a:gd name="connsiteY84" fmla="*/ 788269 h 1376665"/>
              <a:gd name="connsiteX85" fmla="*/ 3103148 w 4105336"/>
              <a:gd name="connsiteY85" fmla="*/ 772366 h 1376665"/>
              <a:gd name="connsiteX86" fmla="*/ 3023635 w 4105336"/>
              <a:gd name="connsiteY86" fmla="*/ 764415 h 1376665"/>
              <a:gd name="connsiteX87" fmla="*/ 2960025 w 4105336"/>
              <a:gd name="connsiteY87" fmla="*/ 748512 h 1376665"/>
              <a:gd name="connsiteX88" fmla="*/ 2880512 w 4105336"/>
              <a:gd name="connsiteY88" fmla="*/ 724658 h 1376665"/>
              <a:gd name="connsiteX89" fmla="*/ 2856658 w 4105336"/>
              <a:gd name="connsiteY89" fmla="*/ 708756 h 1376665"/>
              <a:gd name="connsiteX90" fmla="*/ 2721486 w 4105336"/>
              <a:gd name="connsiteY90" fmla="*/ 692853 h 1376665"/>
              <a:gd name="connsiteX91" fmla="*/ 2626070 w 4105336"/>
              <a:gd name="connsiteY91" fmla="*/ 676951 h 1376665"/>
              <a:gd name="connsiteX92" fmla="*/ 2602216 w 4105336"/>
              <a:gd name="connsiteY92" fmla="*/ 668999 h 1376665"/>
              <a:gd name="connsiteX93" fmla="*/ 2538606 w 4105336"/>
              <a:gd name="connsiteY93" fmla="*/ 653097 h 1376665"/>
              <a:gd name="connsiteX94" fmla="*/ 2514752 w 4105336"/>
              <a:gd name="connsiteY94" fmla="*/ 637194 h 1376665"/>
              <a:gd name="connsiteX95" fmla="*/ 2443190 w 4105336"/>
              <a:gd name="connsiteY95" fmla="*/ 621291 h 1376665"/>
              <a:gd name="connsiteX96" fmla="*/ 2419336 w 4105336"/>
              <a:gd name="connsiteY96" fmla="*/ 613340 h 1376665"/>
              <a:gd name="connsiteX97" fmla="*/ 2371628 w 4105336"/>
              <a:gd name="connsiteY97" fmla="*/ 581535 h 1376665"/>
              <a:gd name="connsiteX98" fmla="*/ 2323920 w 4105336"/>
              <a:gd name="connsiteY98" fmla="*/ 565632 h 1376665"/>
              <a:gd name="connsiteX99" fmla="*/ 2300066 w 4105336"/>
              <a:gd name="connsiteY99" fmla="*/ 581535 h 1376665"/>
              <a:gd name="connsiteX100" fmla="*/ 2292115 w 4105336"/>
              <a:gd name="connsiteY100" fmla="*/ 605389 h 1376665"/>
              <a:gd name="connsiteX101" fmla="*/ 2300066 w 4105336"/>
              <a:gd name="connsiteY101" fmla="*/ 756464 h 1376665"/>
              <a:gd name="connsiteX102" fmla="*/ 2323920 w 4105336"/>
              <a:gd name="connsiteY102" fmla="*/ 812123 h 1376665"/>
              <a:gd name="connsiteX103" fmla="*/ 2371628 w 4105336"/>
              <a:gd name="connsiteY103" fmla="*/ 835977 h 1376665"/>
              <a:gd name="connsiteX104" fmla="*/ 2594265 w 4105336"/>
              <a:gd name="connsiteY104" fmla="*/ 828025 h 1376665"/>
              <a:gd name="connsiteX105" fmla="*/ 2618119 w 4105336"/>
              <a:gd name="connsiteY105" fmla="*/ 820074 h 1376665"/>
              <a:gd name="connsiteX106" fmla="*/ 2880512 w 4105336"/>
              <a:gd name="connsiteY106" fmla="*/ 828025 h 1376665"/>
              <a:gd name="connsiteX107" fmla="*/ 2904366 w 4105336"/>
              <a:gd name="connsiteY107" fmla="*/ 843928 h 1376665"/>
              <a:gd name="connsiteX108" fmla="*/ 2912317 w 4105336"/>
              <a:gd name="connsiteY108" fmla="*/ 867782 h 1376665"/>
              <a:gd name="connsiteX109" fmla="*/ 2944122 w 4105336"/>
              <a:gd name="connsiteY109" fmla="*/ 915490 h 1376665"/>
              <a:gd name="connsiteX110" fmla="*/ 2960025 w 4105336"/>
              <a:gd name="connsiteY110" fmla="*/ 939344 h 1376665"/>
              <a:gd name="connsiteX111" fmla="*/ 2967976 w 4105336"/>
              <a:gd name="connsiteY111" fmla="*/ 1074516 h 1376665"/>
              <a:gd name="connsiteX112" fmla="*/ 2912317 w 4105336"/>
              <a:gd name="connsiteY112" fmla="*/ 1034759 h 1376665"/>
              <a:gd name="connsiteX113" fmla="*/ 2888463 w 4105336"/>
              <a:gd name="connsiteY113" fmla="*/ 987051 h 1376665"/>
              <a:gd name="connsiteX114" fmla="*/ 2808950 w 4105336"/>
              <a:gd name="connsiteY114" fmla="*/ 947295 h 1376665"/>
              <a:gd name="connsiteX115" fmla="*/ 2785096 w 4105336"/>
              <a:gd name="connsiteY115" fmla="*/ 931392 h 1376665"/>
              <a:gd name="connsiteX116" fmla="*/ 2506800 w 4105336"/>
              <a:gd name="connsiteY116" fmla="*/ 947295 h 1376665"/>
              <a:gd name="connsiteX117" fmla="*/ 2482946 w 4105336"/>
              <a:gd name="connsiteY117" fmla="*/ 955246 h 1376665"/>
              <a:gd name="connsiteX118" fmla="*/ 2371628 w 4105336"/>
              <a:gd name="connsiteY118" fmla="*/ 963198 h 1376665"/>
              <a:gd name="connsiteX119" fmla="*/ 2387531 w 4105336"/>
              <a:gd name="connsiteY119" fmla="*/ 987051 h 1376665"/>
              <a:gd name="connsiteX120" fmla="*/ 2459093 w 4105336"/>
              <a:gd name="connsiteY120" fmla="*/ 1042711 h 1376665"/>
              <a:gd name="connsiteX121" fmla="*/ 2482946 w 4105336"/>
              <a:gd name="connsiteY121" fmla="*/ 1058613 h 1376665"/>
              <a:gd name="connsiteX122" fmla="*/ 2498849 w 4105336"/>
              <a:gd name="connsiteY122" fmla="*/ 1082467 h 1376665"/>
              <a:gd name="connsiteX123" fmla="*/ 2538606 w 4105336"/>
              <a:gd name="connsiteY123" fmla="*/ 1138126 h 1376665"/>
              <a:gd name="connsiteX124" fmla="*/ 2554508 w 4105336"/>
              <a:gd name="connsiteY124" fmla="*/ 1185834 h 1376665"/>
              <a:gd name="connsiteX125" fmla="*/ 2538606 w 4105336"/>
              <a:gd name="connsiteY125" fmla="*/ 1265347 h 1376665"/>
              <a:gd name="connsiteX126" fmla="*/ 2522703 w 4105336"/>
              <a:gd name="connsiteY126" fmla="*/ 1289201 h 1376665"/>
              <a:gd name="connsiteX127" fmla="*/ 2506800 w 4105336"/>
              <a:gd name="connsiteY127" fmla="*/ 1352811 h 1376665"/>
              <a:gd name="connsiteX128" fmla="*/ 2498849 w 4105336"/>
              <a:gd name="connsiteY128" fmla="*/ 1376665 h 1376665"/>
              <a:gd name="connsiteX129" fmla="*/ 2474995 w 4105336"/>
              <a:gd name="connsiteY129" fmla="*/ 1360763 h 1376665"/>
              <a:gd name="connsiteX130" fmla="*/ 2467044 w 4105336"/>
              <a:gd name="connsiteY130" fmla="*/ 1257396 h 1376665"/>
              <a:gd name="connsiteX131" fmla="*/ 2459093 w 4105336"/>
              <a:gd name="connsiteY131" fmla="*/ 1217639 h 1376665"/>
              <a:gd name="connsiteX132" fmla="*/ 2451141 w 4105336"/>
              <a:gd name="connsiteY132" fmla="*/ 1185834 h 1376665"/>
              <a:gd name="connsiteX133" fmla="*/ 2403433 w 4105336"/>
              <a:gd name="connsiteY133" fmla="*/ 1154029 h 1376665"/>
              <a:gd name="connsiteX134" fmla="*/ 2379579 w 4105336"/>
              <a:gd name="connsiteY134" fmla="*/ 1138126 h 1376665"/>
              <a:gd name="connsiteX135" fmla="*/ 2331872 w 4105336"/>
              <a:gd name="connsiteY135" fmla="*/ 1122224 h 1376665"/>
              <a:gd name="connsiteX136" fmla="*/ 2308018 w 4105336"/>
              <a:gd name="connsiteY136" fmla="*/ 1114272 h 1376665"/>
              <a:gd name="connsiteX137" fmla="*/ 2260310 w 4105336"/>
              <a:gd name="connsiteY137" fmla="*/ 1082467 h 1376665"/>
              <a:gd name="connsiteX138" fmla="*/ 2236456 w 4105336"/>
              <a:gd name="connsiteY138" fmla="*/ 1074516 h 1376665"/>
              <a:gd name="connsiteX139" fmla="*/ 2180797 w 4105336"/>
              <a:gd name="connsiteY139" fmla="*/ 1050662 h 1376665"/>
              <a:gd name="connsiteX140" fmla="*/ 2156943 w 4105336"/>
              <a:gd name="connsiteY140" fmla="*/ 1034759 h 1376665"/>
              <a:gd name="connsiteX141" fmla="*/ 2133089 w 4105336"/>
              <a:gd name="connsiteY141" fmla="*/ 1026808 h 1376665"/>
              <a:gd name="connsiteX142" fmla="*/ 2117186 w 4105336"/>
              <a:gd name="connsiteY142" fmla="*/ 1002954 h 1376665"/>
              <a:gd name="connsiteX143" fmla="*/ 2101284 w 4105336"/>
              <a:gd name="connsiteY143" fmla="*/ 899587 h 1376665"/>
              <a:gd name="connsiteX144" fmla="*/ 2093333 w 4105336"/>
              <a:gd name="connsiteY144" fmla="*/ 875733 h 1376665"/>
              <a:gd name="connsiteX145" fmla="*/ 2077430 w 4105336"/>
              <a:gd name="connsiteY145" fmla="*/ 820074 h 1376665"/>
              <a:gd name="connsiteX146" fmla="*/ 2069479 w 4105336"/>
              <a:gd name="connsiteY146" fmla="*/ 573584 h 1376665"/>
              <a:gd name="connsiteX147" fmla="*/ 2061527 w 4105336"/>
              <a:gd name="connsiteY147" fmla="*/ 549730 h 1376665"/>
              <a:gd name="connsiteX148" fmla="*/ 2045625 w 4105336"/>
              <a:gd name="connsiteY148" fmla="*/ 525876 h 1376665"/>
              <a:gd name="connsiteX149" fmla="*/ 2005868 w 4105336"/>
              <a:gd name="connsiteY149" fmla="*/ 533827 h 1376665"/>
              <a:gd name="connsiteX150" fmla="*/ 1958160 w 4105336"/>
              <a:gd name="connsiteY150" fmla="*/ 565632 h 1376665"/>
              <a:gd name="connsiteX151" fmla="*/ 1902501 w 4105336"/>
              <a:gd name="connsiteY151" fmla="*/ 597438 h 1376665"/>
              <a:gd name="connsiteX152" fmla="*/ 1854793 w 4105336"/>
              <a:gd name="connsiteY152" fmla="*/ 629243 h 1376665"/>
              <a:gd name="connsiteX153" fmla="*/ 1830939 w 4105336"/>
              <a:gd name="connsiteY153" fmla="*/ 645145 h 1376665"/>
              <a:gd name="connsiteX154" fmla="*/ 1807086 w 4105336"/>
              <a:gd name="connsiteY154" fmla="*/ 661048 h 1376665"/>
              <a:gd name="connsiteX155" fmla="*/ 1775280 w 4105336"/>
              <a:gd name="connsiteY155" fmla="*/ 668999 h 1376665"/>
              <a:gd name="connsiteX156" fmla="*/ 1727573 w 4105336"/>
              <a:gd name="connsiteY156" fmla="*/ 700805 h 1376665"/>
              <a:gd name="connsiteX157" fmla="*/ 1671913 w 4105336"/>
              <a:gd name="connsiteY157" fmla="*/ 716707 h 1376665"/>
              <a:gd name="connsiteX158" fmla="*/ 1528790 w 4105336"/>
              <a:gd name="connsiteY158" fmla="*/ 724658 h 1376665"/>
              <a:gd name="connsiteX159" fmla="*/ 1481082 w 4105336"/>
              <a:gd name="connsiteY159" fmla="*/ 732610 h 1376665"/>
              <a:gd name="connsiteX160" fmla="*/ 1361813 w 4105336"/>
              <a:gd name="connsiteY160" fmla="*/ 748512 h 1376665"/>
              <a:gd name="connsiteX161" fmla="*/ 1290251 w 4105336"/>
              <a:gd name="connsiteY161" fmla="*/ 812123 h 1376665"/>
              <a:gd name="connsiteX162" fmla="*/ 1274348 w 4105336"/>
              <a:gd name="connsiteY162" fmla="*/ 835977 h 1376665"/>
              <a:gd name="connsiteX163" fmla="*/ 1250494 w 4105336"/>
              <a:gd name="connsiteY163" fmla="*/ 851879 h 1376665"/>
              <a:gd name="connsiteX164" fmla="*/ 1234592 w 4105336"/>
              <a:gd name="connsiteY164" fmla="*/ 899587 h 1376665"/>
              <a:gd name="connsiteX165" fmla="*/ 1218689 w 4105336"/>
              <a:gd name="connsiteY165" fmla="*/ 955246 h 1376665"/>
              <a:gd name="connsiteX166" fmla="*/ 1186884 w 4105336"/>
              <a:gd name="connsiteY166" fmla="*/ 1026808 h 1376665"/>
              <a:gd name="connsiteX167" fmla="*/ 1178933 w 4105336"/>
              <a:gd name="connsiteY167" fmla="*/ 1050662 h 1376665"/>
              <a:gd name="connsiteX168" fmla="*/ 1099419 w 4105336"/>
              <a:gd name="connsiteY168" fmla="*/ 1146078 h 1376665"/>
              <a:gd name="connsiteX169" fmla="*/ 1051712 w 4105336"/>
              <a:gd name="connsiteY169" fmla="*/ 1161980 h 1376665"/>
              <a:gd name="connsiteX170" fmla="*/ 1043760 w 4105336"/>
              <a:gd name="connsiteY170" fmla="*/ 1138126 h 1376665"/>
              <a:gd name="connsiteX171" fmla="*/ 1051712 w 4105336"/>
              <a:gd name="connsiteY171" fmla="*/ 1098370 h 1376665"/>
              <a:gd name="connsiteX172" fmla="*/ 1067614 w 4105336"/>
              <a:gd name="connsiteY172" fmla="*/ 1034759 h 1376665"/>
              <a:gd name="connsiteX173" fmla="*/ 1083517 w 4105336"/>
              <a:gd name="connsiteY173" fmla="*/ 987051 h 1376665"/>
              <a:gd name="connsiteX174" fmla="*/ 1075566 w 4105336"/>
              <a:gd name="connsiteY174" fmla="*/ 804171 h 1376665"/>
              <a:gd name="connsiteX175" fmla="*/ 1051712 w 4105336"/>
              <a:gd name="connsiteY175" fmla="*/ 788269 h 1376665"/>
              <a:gd name="connsiteX176" fmla="*/ 1004004 w 4105336"/>
              <a:gd name="connsiteY176" fmla="*/ 804171 h 1376665"/>
              <a:gd name="connsiteX177" fmla="*/ 972199 w 4105336"/>
              <a:gd name="connsiteY177" fmla="*/ 812123 h 1376665"/>
              <a:gd name="connsiteX178" fmla="*/ 924491 w 4105336"/>
              <a:gd name="connsiteY178" fmla="*/ 828025 h 1376665"/>
              <a:gd name="connsiteX179" fmla="*/ 876783 w 4105336"/>
              <a:gd name="connsiteY179" fmla="*/ 851879 h 1376665"/>
              <a:gd name="connsiteX180" fmla="*/ 829075 w 4105336"/>
              <a:gd name="connsiteY180" fmla="*/ 883685 h 1376665"/>
              <a:gd name="connsiteX181" fmla="*/ 805221 w 4105336"/>
              <a:gd name="connsiteY181" fmla="*/ 899587 h 1376665"/>
              <a:gd name="connsiteX182" fmla="*/ 781367 w 4105336"/>
              <a:gd name="connsiteY182" fmla="*/ 915490 h 1376665"/>
              <a:gd name="connsiteX183" fmla="*/ 757513 w 4105336"/>
              <a:gd name="connsiteY183" fmla="*/ 939344 h 1376665"/>
              <a:gd name="connsiteX184" fmla="*/ 693903 w 4105336"/>
              <a:gd name="connsiteY184" fmla="*/ 955246 h 1376665"/>
              <a:gd name="connsiteX185" fmla="*/ 670049 w 4105336"/>
              <a:gd name="connsiteY185" fmla="*/ 963198 h 1376665"/>
              <a:gd name="connsiteX186" fmla="*/ 630293 w 4105336"/>
              <a:gd name="connsiteY186" fmla="*/ 971149 h 1376665"/>
              <a:gd name="connsiteX187" fmla="*/ 511023 w 4105336"/>
              <a:gd name="connsiteY187" fmla="*/ 987051 h 1376665"/>
              <a:gd name="connsiteX188" fmla="*/ 399705 w 4105336"/>
              <a:gd name="connsiteY188" fmla="*/ 1010905 h 1376665"/>
              <a:gd name="connsiteX189" fmla="*/ 216825 w 4105336"/>
              <a:gd name="connsiteY189" fmla="*/ 1026808 h 1376665"/>
              <a:gd name="connsiteX190" fmla="*/ 2139 w 4105336"/>
              <a:gd name="connsiteY190" fmla="*/ 1018857 h 1376665"/>
              <a:gd name="connsiteX191" fmla="*/ 25993 w 4105336"/>
              <a:gd name="connsiteY191" fmla="*/ 1002954 h 1376665"/>
              <a:gd name="connsiteX192" fmla="*/ 73701 w 4105336"/>
              <a:gd name="connsiteY192" fmla="*/ 987051 h 1376665"/>
              <a:gd name="connsiteX193" fmla="*/ 121409 w 4105336"/>
              <a:gd name="connsiteY193" fmla="*/ 963198 h 1376665"/>
              <a:gd name="connsiteX194" fmla="*/ 161166 w 4105336"/>
              <a:gd name="connsiteY194" fmla="*/ 939344 h 1376665"/>
              <a:gd name="connsiteX195" fmla="*/ 192971 w 4105336"/>
              <a:gd name="connsiteY195" fmla="*/ 931392 h 1376665"/>
              <a:gd name="connsiteX196" fmla="*/ 216825 w 4105336"/>
              <a:gd name="connsiteY196" fmla="*/ 915490 h 1376665"/>
              <a:gd name="connsiteX197" fmla="*/ 280435 w 4105336"/>
              <a:gd name="connsiteY197" fmla="*/ 899587 h 1376665"/>
              <a:gd name="connsiteX198" fmla="*/ 344046 w 4105336"/>
              <a:gd name="connsiteY198" fmla="*/ 867782 h 1376665"/>
              <a:gd name="connsiteX199" fmla="*/ 407656 w 4105336"/>
              <a:gd name="connsiteY199" fmla="*/ 843928 h 1376665"/>
              <a:gd name="connsiteX200" fmla="*/ 574633 w 4105336"/>
              <a:gd name="connsiteY200" fmla="*/ 828025 h 1376665"/>
              <a:gd name="connsiteX201" fmla="*/ 630293 w 4105336"/>
              <a:gd name="connsiteY201" fmla="*/ 804171 h 1376665"/>
              <a:gd name="connsiteX202" fmla="*/ 654146 w 4105336"/>
              <a:gd name="connsiteY202" fmla="*/ 788269 h 1376665"/>
              <a:gd name="connsiteX203" fmla="*/ 757513 w 4105336"/>
              <a:gd name="connsiteY203" fmla="*/ 764415 h 1376665"/>
              <a:gd name="connsiteX204" fmla="*/ 805221 w 4105336"/>
              <a:gd name="connsiteY204" fmla="*/ 748512 h 1376665"/>
              <a:gd name="connsiteX205" fmla="*/ 948345 w 4105336"/>
              <a:gd name="connsiteY205" fmla="*/ 724658 h 1376665"/>
              <a:gd name="connsiteX206" fmla="*/ 980150 w 4105336"/>
              <a:gd name="connsiteY206" fmla="*/ 716707 h 1376665"/>
              <a:gd name="connsiteX207" fmla="*/ 1004004 w 4105336"/>
              <a:gd name="connsiteY207" fmla="*/ 700805 h 1376665"/>
              <a:gd name="connsiteX208" fmla="*/ 1043760 w 4105336"/>
              <a:gd name="connsiteY208" fmla="*/ 692853 h 1376665"/>
              <a:gd name="connsiteX209" fmla="*/ 1067614 w 4105336"/>
              <a:gd name="connsiteY209" fmla="*/ 684902 h 1376665"/>
              <a:gd name="connsiteX210" fmla="*/ 1099419 w 4105336"/>
              <a:gd name="connsiteY210" fmla="*/ 676951 h 1376665"/>
              <a:gd name="connsiteX211" fmla="*/ 1226640 w 4105336"/>
              <a:gd name="connsiteY211" fmla="*/ 653097 h 1376665"/>
              <a:gd name="connsiteX212" fmla="*/ 1314105 w 4105336"/>
              <a:gd name="connsiteY212" fmla="*/ 637194 h 1376665"/>
              <a:gd name="connsiteX213" fmla="*/ 1345910 w 4105336"/>
              <a:gd name="connsiteY213" fmla="*/ 629243 h 1376665"/>
              <a:gd name="connsiteX214" fmla="*/ 1401569 w 4105336"/>
              <a:gd name="connsiteY214" fmla="*/ 621291 h 1376665"/>
              <a:gd name="connsiteX215" fmla="*/ 1441326 w 4105336"/>
              <a:gd name="connsiteY215" fmla="*/ 613340 h 1376665"/>
              <a:gd name="connsiteX216" fmla="*/ 1528790 w 4105336"/>
              <a:gd name="connsiteY216" fmla="*/ 565632 h 1376665"/>
              <a:gd name="connsiteX217" fmla="*/ 1584449 w 4105336"/>
              <a:gd name="connsiteY217" fmla="*/ 541778 h 1376665"/>
              <a:gd name="connsiteX218" fmla="*/ 1608303 w 4105336"/>
              <a:gd name="connsiteY218" fmla="*/ 525876 h 1376665"/>
              <a:gd name="connsiteX219" fmla="*/ 1671913 w 4105336"/>
              <a:gd name="connsiteY219" fmla="*/ 494071 h 1376665"/>
              <a:gd name="connsiteX220" fmla="*/ 1719621 w 4105336"/>
              <a:gd name="connsiteY220" fmla="*/ 470217 h 1376665"/>
              <a:gd name="connsiteX221" fmla="*/ 1743475 w 4105336"/>
              <a:gd name="connsiteY221" fmla="*/ 446363 h 1376665"/>
              <a:gd name="connsiteX222" fmla="*/ 1767329 w 4105336"/>
              <a:gd name="connsiteY222" fmla="*/ 430460 h 1376665"/>
              <a:gd name="connsiteX223" fmla="*/ 1759378 w 4105336"/>
              <a:gd name="connsiteY223" fmla="*/ 342996 h 1376665"/>
              <a:gd name="connsiteX224" fmla="*/ 1743475 w 4105336"/>
              <a:gd name="connsiteY224" fmla="*/ 311191 h 1376665"/>
              <a:gd name="connsiteX225" fmla="*/ 1703719 w 4105336"/>
              <a:gd name="connsiteY225" fmla="*/ 255531 h 1376665"/>
              <a:gd name="connsiteX226" fmla="*/ 1687816 w 4105336"/>
              <a:gd name="connsiteY226" fmla="*/ 231678 h 1376665"/>
              <a:gd name="connsiteX227" fmla="*/ 1663962 w 4105336"/>
              <a:gd name="connsiteY227" fmla="*/ 207824 h 1376665"/>
              <a:gd name="connsiteX228" fmla="*/ 1632157 w 4105336"/>
              <a:gd name="connsiteY228" fmla="*/ 160116 h 1376665"/>
              <a:gd name="connsiteX229" fmla="*/ 1608303 w 4105336"/>
              <a:gd name="connsiteY229" fmla="*/ 128311 h 1376665"/>
              <a:gd name="connsiteX230" fmla="*/ 1600352 w 4105336"/>
              <a:gd name="connsiteY230" fmla="*/ 104457 h 1376665"/>
              <a:gd name="connsiteX231" fmla="*/ 1576498 w 4105336"/>
              <a:gd name="connsiteY231" fmla="*/ 56749 h 1376665"/>
              <a:gd name="connsiteX232" fmla="*/ 1584449 w 4105336"/>
              <a:gd name="connsiteY232" fmla="*/ 9041 h 1376665"/>
              <a:gd name="connsiteX0" fmla="*/ 1489033 w 4105336"/>
              <a:gd name="connsiteY0" fmla="*/ 913 h 1376489"/>
              <a:gd name="connsiteX1" fmla="*/ 1584449 w 4105336"/>
              <a:gd name="connsiteY1" fmla="*/ 8865 h 1376489"/>
              <a:gd name="connsiteX2" fmla="*/ 1656011 w 4105336"/>
              <a:gd name="connsiteY2" fmla="*/ 914 h 1376489"/>
              <a:gd name="connsiteX3" fmla="*/ 1671913 w 4105336"/>
              <a:gd name="connsiteY3" fmla="*/ 24768 h 1376489"/>
              <a:gd name="connsiteX4" fmla="*/ 1719621 w 4105336"/>
              <a:gd name="connsiteY4" fmla="*/ 56573 h 1376489"/>
              <a:gd name="connsiteX5" fmla="*/ 1759378 w 4105336"/>
              <a:gd name="connsiteY5" fmla="*/ 48622 h 1376489"/>
              <a:gd name="connsiteX6" fmla="*/ 1775280 w 4105336"/>
              <a:gd name="connsiteY6" fmla="*/ 24768 h 1376489"/>
              <a:gd name="connsiteX7" fmla="*/ 1870696 w 4105336"/>
              <a:gd name="connsiteY7" fmla="*/ 32719 h 1376489"/>
              <a:gd name="connsiteX8" fmla="*/ 1894550 w 4105336"/>
              <a:gd name="connsiteY8" fmla="*/ 40670 h 1376489"/>
              <a:gd name="connsiteX9" fmla="*/ 1926355 w 4105336"/>
              <a:gd name="connsiteY9" fmla="*/ 56573 h 1376489"/>
              <a:gd name="connsiteX10" fmla="*/ 2061527 w 4105336"/>
              <a:gd name="connsiteY10" fmla="*/ 72475 h 1376489"/>
              <a:gd name="connsiteX11" fmla="*/ 2148992 w 4105336"/>
              <a:gd name="connsiteY11" fmla="*/ 64524 h 1376489"/>
              <a:gd name="connsiteX12" fmla="*/ 2196699 w 4105336"/>
              <a:gd name="connsiteY12" fmla="*/ 48622 h 1376489"/>
              <a:gd name="connsiteX13" fmla="*/ 2276213 w 4105336"/>
              <a:gd name="connsiteY13" fmla="*/ 88378 h 1376489"/>
              <a:gd name="connsiteX14" fmla="*/ 2467044 w 4105336"/>
              <a:gd name="connsiteY14" fmla="*/ 72475 h 1376489"/>
              <a:gd name="connsiteX15" fmla="*/ 2586314 w 4105336"/>
              <a:gd name="connsiteY15" fmla="*/ 64524 h 1376489"/>
              <a:gd name="connsiteX16" fmla="*/ 2618119 w 4105336"/>
              <a:gd name="connsiteY16" fmla="*/ 96329 h 1376489"/>
              <a:gd name="connsiteX17" fmla="*/ 2721486 w 4105336"/>
              <a:gd name="connsiteY17" fmla="*/ 64523 h 1376489"/>
              <a:gd name="connsiteX18" fmla="*/ 2538606 w 4105336"/>
              <a:gd name="connsiteY18" fmla="*/ 303063 h 1376489"/>
              <a:gd name="connsiteX19" fmla="*/ 2562459 w 4105336"/>
              <a:gd name="connsiteY19" fmla="*/ 311015 h 1376489"/>
              <a:gd name="connsiteX20" fmla="*/ 2586313 w 4105336"/>
              <a:gd name="connsiteY20" fmla="*/ 334869 h 1376489"/>
              <a:gd name="connsiteX21" fmla="*/ 2602216 w 4105336"/>
              <a:gd name="connsiteY21" fmla="*/ 358722 h 1376489"/>
              <a:gd name="connsiteX22" fmla="*/ 2626070 w 4105336"/>
              <a:gd name="connsiteY22" fmla="*/ 366674 h 1376489"/>
              <a:gd name="connsiteX23" fmla="*/ 2649924 w 4105336"/>
              <a:gd name="connsiteY23" fmla="*/ 390528 h 1376489"/>
              <a:gd name="connsiteX24" fmla="*/ 2697632 w 4105336"/>
              <a:gd name="connsiteY24" fmla="*/ 422333 h 1376489"/>
              <a:gd name="connsiteX25" fmla="*/ 2721486 w 4105336"/>
              <a:gd name="connsiteY25" fmla="*/ 438235 h 1376489"/>
              <a:gd name="connsiteX26" fmla="*/ 2769193 w 4105336"/>
              <a:gd name="connsiteY26" fmla="*/ 470041 h 1376489"/>
              <a:gd name="connsiteX27" fmla="*/ 2808950 w 4105336"/>
              <a:gd name="connsiteY27" fmla="*/ 501846 h 1376489"/>
              <a:gd name="connsiteX28" fmla="*/ 2848706 w 4105336"/>
              <a:gd name="connsiteY28" fmla="*/ 533651 h 1376489"/>
              <a:gd name="connsiteX29" fmla="*/ 2872560 w 4105336"/>
              <a:gd name="connsiteY29" fmla="*/ 549554 h 1376489"/>
              <a:gd name="connsiteX30" fmla="*/ 2983879 w 4105336"/>
              <a:gd name="connsiteY30" fmla="*/ 565456 h 1376489"/>
              <a:gd name="connsiteX31" fmla="*/ 3047489 w 4105336"/>
              <a:gd name="connsiteY31" fmla="*/ 573408 h 1376489"/>
              <a:gd name="connsiteX32" fmla="*/ 3095197 w 4105336"/>
              <a:gd name="connsiteY32" fmla="*/ 589310 h 1376489"/>
              <a:gd name="connsiteX33" fmla="*/ 3150856 w 4105336"/>
              <a:gd name="connsiteY33" fmla="*/ 605213 h 1376489"/>
              <a:gd name="connsiteX34" fmla="*/ 3222418 w 4105336"/>
              <a:gd name="connsiteY34" fmla="*/ 597262 h 1376489"/>
              <a:gd name="connsiteX35" fmla="*/ 3246272 w 4105336"/>
              <a:gd name="connsiteY35" fmla="*/ 589310 h 1376489"/>
              <a:gd name="connsiteX36" fmla="*/ 3500713 w 4105336"/>
              <a:gd name="connsiteY36" fmla="*/ 581359 h 1376489"/>
              <a:gd name="connsiteX37" fmla="*/ 3540470 w 4105336"/>
              <a:gd name="connsiteY37" fmla="*/ 573408 h 1376489"/>
              <a:gd name="connsiteX38" fmla="*/ 3572275 w 4105336"/>
              <a:gd name="connsiteY38" fmla="*/ 565456 h 1376489"/>
              <a:gd name="connsiteX39" fmla="*/ 3627934 w 4105336"/>
              <a:gd name="connsiteY39" fmla="*/ 557505 h 1376489"/>
              <a:gd name="connsiteX40" fmla="*/ 3683593 w 4105336"/>
              <a:gd name="connsiteY40" fmla="*/ 541602 h 1376489"/>
              <a:gd name="connsiteX41" fmla="*/ 3818766 w 4105336"/>
              <a:gd name="connsiteY41" fmla="*/ 549554 h 1376489"/>
              <a:gd name="connsiteX42" fmla="*/ 3890327 w 4105336"/>
              <a:gd name="connsiteY42" fmla="*/ 573408 h 1376489"/>
              <a:gd name="connsiteX43" fmla="*/ 3914181 w 4105336"/>
              <a:gd name="connsiteY43" fmla="*/ 581359 h 1376489"/>
              <a:gd name="connsiteX44" fmla="*/ 3985743 w 4105336"/>
              <a:gd name="connsiteY44" fmla="*/ 589310 h 1376489"/>
              <a:gd name="connsiteX45" fmla="*/ 4057305 w 4105336"/>
              <a:gd name="connsiteY45" fmla="*/ 613164 h 1376489"/>
              <a:gd name="connsiteX46" fmla="*/ 4081159 w 4105336"/>
              <a:gd name="connsiteY46" fmla="*/ 621115 h 1376489"/>
              <a:gd name="connsiteX47" fmla="*/ 4105013 w 4105336"/>
              <a:gd name="connsiteY47" fmla="*/ 637018 h 1376489"/>
              <a:gd name="connsiteX48" fmla="*/ 4073207 w 4105336"/>
              <a:gd name="connsiteY48" fmla="*/ 644969 h 1376489"/>
              <a:gd name="connsiteX49" fmla="*/ 4049353 w 4105336"/>
              <a:gd name="connsiteY49" fmla="*/ 652921 h 1376489"/>
              <a:gd name="connsiteX50" fmla="*/ 3858522 w 4105336"/>
              <a:gd name="connsiteY50" fmla="*/ 660872 h 1376489"/>
              <a:gd name="connsiteX51" fmla="*/ 3492762 w 4105336"/>
              <a:gd name="connsiteY51" fmla="*/ 676775 h 1376489"/>
              <a:gd name="connsiteX52" fmla="*/ 3389395 w 4105336"/>
              <a:gd name="connsiteY52" fmla="*/ 692677 h 1376489"/>
              <a:gd name="connsiteX53" fmla="*/ 3365541 w 4105336"/>
              <a:gd name="connsiteY53" fmla="*/ 708580 h 1376489"/>
              <a:gd name="connsiteX54" fmla="*/ 3540470 w 4105336"/>
              <a:gd name="connsiteY54" fmla="*/ 740385 h 1376489"/>
              <a:gd name="connsiteX55" fmla="*/ 3564324 w 4105336"/>
              <a:gd name="connsiteY55" fmla="*/ 756288 h 1376489"/>
              <a:gd name="connsiteX56" fmla="*/ 3612032 w 4105336"/>
              <a:gd name="connsiteY56" fmla="*/ 772190 h 1376489"/>
              <a:gd name="connsiteX57" fmla="*/ 3667691 w 4105336"/>
              <a:gd name="connsiteY57" fmla="*/ 811947 h 1376489"/>
              <a:gd name="connsiteX58" fmla="*/ 3723350 w 4105336"/>
              <a:gd name="connsiteY58" fmla="*/ 851703 h 1376489"/>
              <a:gd name="connsiteX59" fmla="*/ 3755155 w 4105336"/>
              <a:gd name="connsiteY59" fmla="*/ 859655 h 1376489"/>
              <a:gd name="connsiteX60" fmla="*/ 3810814 w 4105336"/>
              <a:gd name="connsiteY60" fmla="*/ 891460 h 1376489"/>
              <a:gd name="connsiteX61" fmla="*/ 3858522 w 4105336"/>
              <a:gd name="connsiteY61" fmla="*/ 907362 h 1376489"/>
              <a:gd name="connsiteX62" fmla="*/ 3906230 w 4105336"/>
              <a:gd name="connsiteY62" fmla="*/ 947119 h 1376489"/>
              <a:gd name="connsiteX63" fmla="*/ 3914181 w 4105336"/>
              <a:gd name="connsiteY63" fmla="*/ 994827 h 1376489"/>
              <a:gd name="connsiteX64" fmla="*/ 3906230 w 4105336"/>
              <a:gd name="connsiteY64" fmla="*/ 1066389 h 1376489"/>
              <a:gd name="connsiteX65" fmla="*/ 3890327 w 4105336"/>
              <a:gd name="connsiteY65" fmla="*/ 1090242 h 1376489"/>
              <a:gd name="connsiteX66" fmla="*/ 3850571 w 4105336"/>
              <a:gd name="connsiteY66" fmla="*/ 1082291 h 1376489"/>
              <a:gd name="connsiteX67" fmla="*/ 3818766 w 4105336"/>
              <a:gd name="connsiteY67" fmla="*/ 1034583 h 1376489"/>
              <a:gd name="connsiteX68" fmla="*/ 3802863 w 4105336"/>
              <a:gd name="connsiteY68" fmla="*/ 1010729 h 1376489"/>
              <a:gd name="connsiteX69" fmla="*/ 3794912 w 4105336"/>
              <a:gd name="connsiteY69" fmla="*/ 986875 h 1376489"/>
              <a:gd name="connsiteX70" fmla="*/ 3771058 w 4105336"/>
              <a:gd name="connsiteY70" fmla="*/ 970973 h 1376489"/>
              <a:gd name="connsiteX71" fmla="*/ 3699496 w 4105336"/>
              <a:gd name="connsiteY71" fmla="*/ 955070 h 1376489"/>
              <a:gd name="connsiteX72" fmla="*/ 3651788 w 4105336"/>
              <a:gd name="connsiteY72" fmla="*/ 939168 h 1376489"/>
              <a:gd name="connsiteX73" fmla="*/ 3627934 w 4105336"/>
              <a:gd name="connsiteY73" fmla="*/ 931216 h 1376489"/>
              <a:gd name="connsiteX74" fmla="*/ 3532519 w 4105336"/>
              <a:gd name="connsiteY74" fmla="*/ 915314 h 1376489"/>
              <a:gd name="connsiteX75" fmla="*/ 3500713 w 4105336"/>
              <a:gd name="connsiteY75" fmla="*/ 899411 h 1376489"/>
              <a:gd name="connsiteX76" fmla="*/ 3476859 w 4105336"/>
              <a:gd name="connsiteY76" fmla="*/ 891460 h 1376489"/>
              <a:gd name="connsiteX77" fmla="*/ 3429152 w 4105336"/>
              <a:gd name="connsiteY77" fmla="*/ 867606 h 1376489"/>
              <a:gd name="connsiteX78" fmla="*/ 3405298 w 4105336"/>
              <a:gd name="connsiteY78" fmla="*/ 851703 h 1376489"/>
              <a:gd name="connsiteX79" fmla="*/ 3341687 w 4105336"/>
              <a:gd name="connsiteY79" fmla="*/ 835801 h 1376489"/>
              <a:gd name="connsiteX80" fmla="*/ 3293979 w 4105336"/>
              <a:gd name="connsiteY80" fmla="*/ 819898 h 1376489"/>
              <a:gd name="connsiteX81" fmla="*/ 3262174 w 4105336"/>
              <a:gd name="connsiteY81" fmla="*/ 811947 h 1376489"/>
              <a:gd name="connsiteX82" fmla="*/ 3214466 w 4105336"/>
              <a:gd name="connsiteY82" fmla="*/ 803995 h 1376489"/>
              <a:gd name="connsiteX83" fmla="*/ 3190613 w 4105336"/>
              <a:gd name="connsiteY83" fmla="*/ 796044 h 1376489"/>
              <a:gd name="connsiteX84" fmla="*/ 3150856 w 4105336"/>
              <a:gd name="connsiteY84" fmla="*/ 788093 h 1376489"/>
              <a:gd name="connsiteX85" fmla="*/ 3103148 w 4105336"/>
              <a:gd name="connsiteY85" fmla="*/ 772190 h 1376489"/>
              <a:gd name="connsiteX86" fmla="*/ 3023635 w 4105336"/>
              <a:gd name="connsiteY86" fmla="*/ 764239 h 1376489"/>
              <a:gd name="connsiteX87" fmla="*/ 2960025 w 4105336"/>
              <a:gd name="connsiteY87" fmla="*/ 748336 h 1376489"/>
              <a:gd name="connsiteX88" fmla="*/ 2880512 w 4105336"/>
              <a:gd name="connsiteY88" fmla="*/ 724482 h 1376489"/>
              <a:gd name="connsiteX89" fmla="*/ 2856658 w 4105336"/>
              <a:gd name="connsiteY89" fmla="*/ 708580 h 1376489"/>
              <a:gd name="connsiteX90" fmla="*/ 2721486 w 4105336"/>
              <a:gd name="connsiteY90" fmla="*/ 692677 h 1376489"/>
              <a:gd name="connsiteX91" fmla="*/ 2626070 w 4105336"/>
              <a:gd name="connsiteY91" fmla="*/ 676775 h 1376489"/>
              <a:gd name="connsiteX92" fmla="*/ 2602216 w 4105336"/>
              <a:gd name="connsiteY92" fmla="*/ 668823 h 1376489"/>
              <a:gd name="connsiteX93" fmla="*/ 2538606 w 4105336"/>
              <a:gd name="connsiteY93" fmla="*/ 652921 h 1376489"/>
              <a:gd name="connsiteX94" fmla="*/ 2514752 w 4105336"/>
              <a:gd name="connsiteY94" fmla="*/ 637018 h 1376489"/>
              <a:gd name="connsiteX95" fmla="*/ 2443190 w 4105336"/>
              <a:gd name="connsiteY95" fmla="*/ 621115 h 1376489"/>
              <a:gd name="connsiteX96" fmla="*/ 2419336 w 4105336"/>
              <a:gd name="connsiteY96" fmla="*/ 613164 h 1376489"/>
              <a:gd name="connsiteX97" fmla="*/ 2371628 w 4105336"/>
              <a:gd name="connsiteY97" fmla="*/ 581359 h 1376489"/>
              <a:gd name="connsiteX98" fmla="*/ 2323920 w 4105336"/>
              <a:gd name="connsiteY98" fmla="*/ 565456 h 1376489"/>
              <a:gd name="connsiteX99" fmla="*/ 2300066 w 4105336"/>
              <a:gd name="connsiteY99" fmla="*/ 581359 h 1376489"/>
              <a:gd name="connsiteX100" fmla="*/ 2292115 w 4105336"/>
              <a:gd name="connsiteY100" fmla="*/ 605213 h 1376489"/>
              <a:gd name="connsiteX101" fmla="*/ 2300066 w 4105336"/>
              <a:gd name="connsiteY101" fmla="*/ 756288 h 1376489"/>
              <a:gd name="connsiteX102" fmla="*/ 2323920 w 4105336"/>
              <a:gd name="connsiteY102" fmla="*/ 811947 h 1376489"/>
              <a:gd name="connsiteX103" fmla="*/ 2371628 w 4105336"/>
              <a:gd name="connsiteY103" fmla="*/ 835801 h 1376489"/>
              <a:gd name="connsiteX104" fmla="*/ 2594265 w 4105336"/>
              <a:gd name="connsiteY104" fmla="*/ 827849 h 1376489"/>
              <a:gd name="connsiteX105" fmla="*/ 2618119 w 4105336"/>
              <a:gd name="connsiteY105" fmla="*/ 819898 h 1376489"/>
              <a:gd name="connsiteX106" fmla="*/ 2880512 w 4105336"/>
              <a:gd name="connsiteY106" fmla="*/ 827849 h 1376489"/>
              <a:gd name="connsiteX107" fmla="*/ 2904366 w 4105336"/>
              <a:gd name="connsiteY107" fmla="*/ 843752 h 1376489"/>
              <a:gd name="connsiteX108" fmla="*/ 2912317 w 4105336"/>
              <a:gd name="connsiteY108" fmla="*/ 867606 h 1376489"/>
              <a:gd name="connsiteX109" fmla="*/ 2944122 w 4105336"/>
              <a:gd name="connsiteY109" fmla="*/ 915314 h 1376489"/>
              <a:gd name="connsiteX110" fmla="*/ 2960025 w 4105336"/>
              <a:gd name="connsiteY110" fmla="*/ 939168 h 1376489"/>
              <a:gd name="connsiteX111" fmla="*/ 2967976 w 4105336"/>
              <a:gd name="connsiteY111" fmla="*/ 1074340 h 1376489"/>
              <a:gd name="connsiteX112" fmla="*/ 2912317 w 4105336"/>
              <a:gd name="connsiteY112" fmla="*/ 1034583 h 1376489"/>
              <a:gd name="connsiteX113" fmla="*/ 2888463 w 4105336"/>
              <a:gd name="connsiteY113" fmla="*/ 986875 h 1376489"/>
              <a:gd name="connsiteX114" fmla="*/ 2808950 w 4105336"/>
              <a:gd name="connsiteY114" fmla="*/ 947119 h 1376489"/>
              <a:gd name="connsiteX115" fmla="*/ 2785096 w 4105336"/>
              <a:gd name="connsiteY115" fmla="*/ 931216 h 1376489"/>
              <a:gd name="connsiteX116" fmla="*/ 2506800 w 4105336"/>
              <a:gd name="connsiteY116" fmla="*/ 947119 h 1376489"/>
              <a:gd name="connsiteX117" fmla="*/ 2482946 w 4105336"/>
              <a:gd name="connsiteY117" fmla="*/ 955070 h 1376489"/>
              <a:gd name="connsiteX118" fmla="*/ 2371628 w 4105336"/>
              <a:gd name="connsiteY118" fmla="*/ 963022 h 1376489"/>
              <a:gd name="connsiteX119" fmla="*/ 2387531 w 4105336"/>
              <a:gd name="connsiteY119" fmla="*/ 986875 h 1376489"/>
              <a:gd name="connsiteX120" fmla="*/ 2459093 w 4105336"/>
              <a:gd name="connsiteY120" fmla="*/ 1042535 h 1376489"/>
              <a:gd name="connsiteX121" fmla="*/ 2482946 w 4105336"/>
              <a:gd name="connsiteY121" fmla="*/ 1058437 h 1376489"/>
              <a:gd name="connsiteX122" fmla="*/ 2498849 w 4105336"/>
              <a:gd name="connsiteY122" fmla="*/ 1082291 h 1376489"/>
              <a:gd name="connsiteX123" fmla="*/ 2538606 w 4105336"/>
              <a:gd name="connsiteY123" fmla="*/ 1137950 h 1376489"/>
              <a:gd name="connsiteX124" fmla="*/ 2554508 w 4105336"/>
              <a:gd name="connsiteY124" fmla="*/ 1185658 h 1376489"/>
              <a:gd name="connsiteX125" fmla="*/ 2538606 w 4105336"/>
              <a:gd name="connsiteY125" fmla="*/ 1265171 h 1376489"/>
              <a:gd name="connsiteX126" fmla="*/ 2522703 w 4105336"/>
              <a:gd name="connsiteY126" fmla="*/ 1289025 h 1376489"/>
              <a:gd name="connsiteX127" fmla="*/ 2506800 w 4105336"/>
              <a:gd name="connsiteY127" fmla="*/ 1352635 h 1376489"/>
              <a:gd name="connsiteX128" fmla="*/ 2498849 w 4105336"/>
              <a:gd name="connsiteY128" fmla="*/ 1376489 h 1376489"/>
              <a:gd name="connsiteX129" fmla="*/ 2474995 w 4105336"/>
              <a:gd name="connsiteY129" fmla="*/ 1360587 h 1376489"/>
              <a:gd name="connsiteX130" fmla="*/ 2467044 w 4105336"/>
              <a:gd name="connsiteY130" fmla="*/ 1257220 h 1376489"/>
              <a:gd name="connsiteX131" fmla="*/ 2459093 w 4105336"/>
              <a:gd name="connsiteY131" fmla="*/ 1217463 h 1376489"/>
              <a:gd name="connsiteX132" fmla="*/ 2451141 w 4105336"/>
              <a:gd name="connsiteY132" fmla="*/ 1185658 h 1376489"/>
              <a:gd name="connsiteX133" fmla="*/ 2403433 w 4105336"/>
              <a:gd name="connsiteY133" fmla="*/ 1153853 h 1376489"/>
              <a:gd name="connsiteX134" fmla="*/ 2379579 w 4105336"/>
              <a:gd name="connsiteY134" fmla="*/ 1137950 h 1376489"/>
              <a:gd name="connsiteX135" fmla="*/ 2331872 w 4105336"/>
              <a:gd name="connsiteY135" fmla="*/ 1122048 h 1376489"/>
              <a:gd name="connsiteX136" fmla="*/ 2308018 w 4105336"/>
              <a:gd name="connsiteY136" fmla="*/ 1114096 h 1376489"/>
              <a:gd name="connsiteX137" fmla="*/ 2260310 w 4105336"/>
              <a:gd name="connsiteY137" fmla="*/ 1082291 h 1376489"/>
              <a:gd name="connsiteX138" fmla="*/ 2236456 w 4105336"/>
              <a:gd name="connsiteY138" fmla="*/ 1074340 h 1376489"/>
              <a:gd name="connsiteX139" fmla="*/ 2180797 w 4105336"/>
              <a:gd name="connsiteY139" fmla="*/ 1050486 h 1376489"/>
              <a:gd name="connsiteX140" fmla="*/ 2156943 w 4105336"/>
              <a:gd name="connsiteY140" fmla="*/ 1034583 h 1376489"/>
              <a:gd name="connsiteX141" fmla="*/ 2133089 w 4105336"/>
              <a:gd name="connsiteY141" fmla="*/ 1026632 h 1376489"/>
              <a:gd name="connsiteX142" fmla="*/ 2117186 w 4105336"/>
              <a:gd name="connsiteY142" fmla="*/ 1002778 h 1376489"/>
              <a:gd name="connsiteX143" fmla="*/ 2101284 w 4105336"/>
              <a:gd name="connsiteY143" fmla="*/ 899411 h 1376489"/>
              <a:gd name="connsiteX144" fmla="*/ 2093333 w 4105336"/>
              <a:gd name="connsiteY144" fmla="*/ 875557 h 1376489"/>
              <a:gd name="connsiteX145" fmla="*/ 2077430 w 4105336"/>
              <a:gd name="connsiteY145" fmla="*/ 819898 h 1376489"/>
              <a:gd name="connsiteX146" fmla="*/ 2069479 w 4105336"/>
              <a:gd name="connsiteY146" fmla="*/ 573408 h 1376489"/>
              <a:gd name="connsiteX147" fmla="*/ 2061527 w 4105336"/>
              <a:gd name="connsiteY147" fmla="*/ 549554 h 1376489"/>
              <a:gd name="connsiteX148" fmla="*/ 2045625 w 4105336"/>
              <a:gd name="connsiteY148" fmla="*/ 525700 h 1376489"/>
              <a:gd name="connsiteX149" fmla="*/ 2005868 w 4105336"/>
              <a:gd name="connsiteY149" fmla="*/ 533651 h 1376489"/>
              <a:gd name="connsiteX150" fmla="*/ 1958160 w 4105336"/>
              <a:gd name="connsiteY150" fmla="*/ 565456 h 1376489"/>
              <a:gd name="connsiteX151" fmla="*/ 1902501 w 4105336"/>
              <a:gd name="connsiteY151" fmla="*/ 597262 h 1376489"/>
              <a:gd name="connsiteX152" fmla="*/ 1854793 w 4105336"/>
              <a:gd name="connsiteY152" fmla="*/ 629067 h 1376489"/>
              <a:gd name="connsiteX153" fmla="*/ 1830939 w 4105336"/>
              <a:gd name="connsiteY153" fmla="*/ 644969 h 1376489"/>
              <a:gd name="connsiteX154" fmla="*/ 1807086 w 4105336"/>
              <a:gd name="connsiteY154" fmla="*/ 660872 h 1376489"/>
              <a:gd name="connsiteX155" fmla="*/ 1775280 w 4105336"/>
              <a:gd name="connsiteY155" fmla="*/ 668823 h 1376489"/>
              <a:gd name="connsiteX156" fmla="*/ 1727573 w 4105336"/>
              <a:gd name="connsiteY156" fmla="*/ 700629 h 1376489"/>
              <a:gd name="connsiteX157" fmla="*/ 1671913 w 4105336"/>
              <a:gd name="connsiteY157" fmla="*/ 716531 h 1376489"/>
              <a:gd name="connsiteX158" fmla="*/ 1528790 w 4105336"/>
              <a:gd name="connsiteY158" fmla="*/ 724482 h 1376489"/>
              <a:gd name="connsiteX159" fmla="*/ 1481082 w 4105336"/>
              <a:gd name="connsiteY159" fmla="*/ 732434 h 1376489"/>
              <a:gd name="connsiteX160" fmla="*/ 1361813 w 4105336"/>
              <a:gd name="connsiteY160" fmla="*/ 748336 h 1376489"/>
              <a:gd name="connsiteX161" fmla="*/ 1290251 w 4105336"/>
              <a:gd name="connsiteY161" fmla="*/ 811947 h 1376489"/>
              <a:gd name="connsiteX162" fmla="*/ 1274348 w 4105336"/>
              <a:gd name="connsiteY162" fmla="*/ 835801 h 1376489"/>
              <a:gd name="connsiteX163" fmla="*/ 1250494 w 4105336"/>
              <a:gd name="connsiteY163" fmla="*/ 851703 h 1376489"/>
              <a:gd name="connsiteX164" fmla="*/ 1234592 w 4105336"/>
              <a:gd name="connsiteY164" fmla="*/ 899411 h 1376489"/>
              <a:gd name="connsiteX165" fmla="*/ 1218689 w 4105336"/>
              <a:gd name="connsiteY165" fmla="*/ 955070 h 1376489"/>
              <a:gd name="connsiteX166" fmla="*/ 1186884 w 4105336"/>
              <a:gd name="connsiteY166" fmla="*/ 1026632 h 1376489"/>
              <a:gd name="connsiteX167" fmla="*/ 1178933 w 4105336"/>
              <a:gd name="connsiteY167" fmla="*/ 1050486 h 1376489"/>
              <a:gd name="connsiteX168" fmla="*/ 1099419 w 4105336"/>
              <a:gd name="connsiteY168" fmla="*/ 1145902 h 1376489"/>
              <a:gd name="connsiteX169" fmla="*/ 1051712 w 4105336"/>
              <a:gd name="connsiteY169" fmla="*/ 1161804 h 1376489"/>
              <a:gd name="connsiteX170" fmla="*/ 1043760 w 4105336"/>
              <a:gd name="connsiteY170" fmla="*/ 1137950 h 1376489"/>
              <a:gd name="connsiteX171" fmla="*/ 1051712 w 4105336"/>
              <a:gd name="connsiteY171" fmla="*/ 1098194 h 1376489"/>
              <a:gd name="connsiteX172" fmla="*/ 1067614 w 4105336"/>
              <a:gd name="connsiteY172" fmla="*/ 1034583 h 1376489"/>
              <a:gd name="connsiteX173" fmla="*/ 1083517 w 4105336"/>
              <a:gd name="connsiteY173" fmla="*/ 986875 h 1376489"/>
              <a:gd name="connsiteX174" fmla="*/ 1075566 w 4105336"/>
              <a:gd name="connsiteY174" fmla="*/ 803995 h 1376489"/>
              <a:gd name="connsiteX175" fmla="*/ 1051712 w 4105336"/>
              <a:gd name="connsiteY175" fmla="*/ 788093 h 1376489"/>
              <a:gd name="connsiteX176" fmla="*/ 1004004 w 4105336"/>
              <a:gd name="connsiteY176" fmla="*/ 803995 h 1376489"/>
              <a:gd name="connsiteX177" fmla="*/ 972199 w 4105336"/>
              <a:gd name="connsiteY177" fmla="*/ 811947 h 1376489"/>
              <a:gd name="connsiteX178" fmla="*/ 924491 w 4105336"/>
              <a:gd name="connsiteY178" fmla="*/ 827849 h 1376489"/>
              <a:gd name="connsiteX179" fmla="*/ 876783 w 4105336"/>
              <a:gd name="connsiteY179" fmla="*/ 851703 h 1376489"/>
              <a:gd name="connsiteX180" fmla="*/ 829075 w 4105336"/>
              <a:gd name="connsiteY180" fmla="*/ 883509 h 1376489"/>
              <a:gd name="connsiteX181" fmla="*/ 805221 w 4105336"/>
              <a:gd name="connsiteY181" fmla="*/ 899411 h 1376489"/>
              <a:gd name="connsiteX182" fmla="*/ 781367 w 4105336"/>
              <a:gd name="connsiteY182" fmla="*/ 915314 h 1376489"/>
              <a:gd name="connsiteX183" fmla="*/ 757513 w 4105336"/>
              <a:gd name="connsiteY183" fmla="*/ 939168 h 1376489"/>
              <a:gd name="connsiteX184" fmla="*/ 693903 w 4105336"/>
              <a:gd name="connsiteY184" fmla="*/ 955070 h 1376489"/>
              <a:gd name="connsiteX185" fmla="*/ 670049 w 4105336"/>
              <a:gd name="connsiteY185" fmla="*/ 963022 h 1376489"/>
              <a:gd name="connsiteX186" fmla="*/ 630293 w 4105336"/>
              <a:gd name="connsiteY186" fmla="*/ 970973 h 1376489"/>
              <a:gd name="connsiteX187" fmla="*/ 511023 w 4105336"/>
              <a:gd name="connsiteY187" fmla="*/ 986875 h 1376489"/>
              <a:gd name="connsiteX188" fmla="*/ 399705 w 4105336"/>
              <a:gd name="connsiteY188" fmla="*/ 1010729 h 1376489"/>
              <a:gd name="connsiteX189" fmla="*/ 216825 w 4105336"/>
              <a:gd name="connsiteY189" fmla="*/ 1026632 h 1376489"/>
              <a:gd name="connsiteX190" fmla="*/ 2139 w 4105336"/>
              <a:gd name="connsiteY190" fmla="*/ 1018681 h 1376489"/>
              <a:gd name="connsiteX191" fmla="*/ 25993 w 4105336"/>
              <a:gd name="connsiteY191" fmla="*/ 1002778 h 1376489"/>
              <a:gd name="connsiteX192" fmla="*/ 73701 w 4105336"/>
              <a:gd name="connsiteY192" fmla="*/ 986875 h 1376489"/>
              <a:gd name="connsiteX193" fmla="*/ 121409 w 4105336"/>
              <a:gd name="connsiteY193" fmla="*/ 963022 h 1376489"/>
              <a:gd name="connsiteX194" fmla="*/ 161166 w 4105336"/>
              <a:gd name="connsiteY194" fmla="*/ 939168 h 1376489"/>
              <a:gd name="connsiteX195" fmla="*/ 192971 w 4105336"/>
              <a:gd name="connsiteY195" fmla="*/ 931216 h 1376489"/>
              <a:gd name="connsiteX196" fmla="*/ 216825 w 4105336"/>
              <a:gd name="connsiteY196" fmla="*/ 915314 h 1376489"/>
              <a:gd name="connsiteX197" fmla="*/ 280435 w 4105336"/>
              <a:gd name="connsiteY197" fmla="*/ 899411 h 1376489"/>
              <a:gd name="connsiteX198" fmla="*/ 344046 w 4105336"/>
              <a:gd name="connsiteY198" fmla="*/ 867606 h 1376489"/>
              <a:gd name="connsiteX199" fmla="*/ 407656 w 4105336"/>
              <a:gd name="connsiteY199" fmla="*/ 843752 h 1376489"/>
              <a:gd name="connsiteX200" fmla="*/ 574633 w 4105336"/>
              <a:gd name="connsiteY200" fmla="*/ 827849 h 1376489"/>
              <a:gd name="connsiteX201" fmla="*/ 630293 w 4105336"/>
              <a:gd name="connsiteY201" fmla="*/ 803995 h 1376489"/>
              <a:gd name="connsiteX202" fmla="*/ 654146 w 4105336"/>
              <a:gd name="connsiteY202" fmla="*/ 788093 h 1376489"/>
              <a:gd name="connsiteX203" fmla="*/ 757513 w 4105336"/>
              <a:gd name="connsiteY203" fmla="*/ 764239 h 1376489"/>
              <a:gd name="connsiteX204" fmla="*/ 805221 w 4105336"/>
              <a:gd name="connsiteY204" fmla="*/ 748336 h 1376489"/>
              <a:gd name="connsiteX205" fmla="*/ 948345 w 4105336"/>
              <a:gd name="connsiteY205" fmla="*/ 724482 h 1376489"/>
              <a:gd name="connsiteX206" fmla="*/ 980150 w 4105336"/>
              <a:gd name="connsiteY206" fmla="*/ 716531 h 1376489"/>
              <a:gd name="connsiteX207" fmla="*/ 1004004 w 4105336"/>
              <a:gd name="connsiteY207" fmla="*/ 700629 h 1376489"/>
              <a:gd name="connsiteX208" fmla="*/ 1043760 w 4105336"/>
              <a:gd name="connsiteY208" fmla="*/ 692677 h 1376489"/>
              <a:gd name="connsiteX209" fmla="*/ 1067614 w 4105336"/>
              <a:gd name="connsiteY209" fmla="*/ 684726 h 1376489"/>
              <a:gd name="connsiteX210" fmla="*/ 1099419 w 4105336"/>
              <a:gd name="connsiteY210" fmla="*/ 676775 h 1376489"/>
              <a:gd name="connsiteX211" fmla="*/ 1226640 w 4105336"/>
              <a:gd name="connsiteY211" fmla="*/ 652921 h 1376489"/>
              <a:gd name="connsiteX212" fmla="*/ 1314105 w 4105336"/>
              <a:gd name="connsiteY212" fmla="*/ 637018 h 1376489"/>
              <a:gd name="connsiteX213" fmla="*/ 1345910 w 4105336"/>
              <a:gd name="connsiteY213" fmla="*/ 629067 h 1376489"/>
              <a:gd name="connsiteX214" fmla="*/ 1401569 w 4105336"/>
              <a:gd name="connsiteY214" fmla="*/ 621115 h 1376489"/>
              <a:gd name="connsiteX215" fmla="*/ 1441326 w 4105336"/>
              <a:gd name="connsiteY215" fmla="*/ 613164 h 1376489"/>
              <a:gd name="connsiteX216" fmla="*/ 1528790 w 4105336"/>
              <a:gd name="connsiteY216" fmla="*/ 565456 h 1376489"/>
              <a:gd name="connsiteX217" fmla="*/ 1584449 w 4105336"/>
              <a:gd name="connsiteY217" fmla="*/ 541602 h 1376489"/>
              <a:gd name="connsiteX218" fmla="*/ 1608303 w 4105336"/>
              <a:gd name="connsiteY218" fmla="*/ 525700 h 1376489"/>
              <a:gd name="connsiteX219" fmla="*/ 1671913 w 4105336"/>
              <a:gd name="connsiteY219" fmla="*/ 493895 h 1376489"/>
              <a:gd name="connsiteX220" fmla="*/ 1719621 w 4105336"/>
              <a:gd name="connsiteY220" fmla="*/ 470041 h 1376489"/>
              <a:gd name="connsiteX221" fmla="*/ 1743475 w 4105336"/>
              <a:gd name="connsiteY221" fmla="*/ 446187 h 1376489"/>
              <a:gd name="connsiteX222" fmla="*/ 1767329 w 4105336"/>
              <a:gd name="connsiteY222" fmla="*/ 430284 h 1376489"/>
              <a:gd name="connsiteX223" fmla="*/ 1759378 w 4105336"/>
              <a:gd name="connsiteY223" fmla="*/ 342820 h 1376489"/>
              <a:gd name="connsiteX224" fmla="*/ 1743475 w 4105336"/>
              <a:gd name="connsiteY224" fmla="*/ 311015 h 1376489"/>
              <a:gd name="connsiteX225" fmla="*/ 1703719 w 4105336"/>
              <a:gd name="connsiteY225" fmla="*/ 255355 h 1376489"/>
              <a:gd name="connsiteX226" fmla="*/ 1687816 w 4105336"/>
              <a:gd name="connsiteY226" fmla="*/ 231502 h 1376489"/>
              <a:gd name="connsiteX227" fmla="*/ 1663962 w 4105336"/>
              <a:gd name="connsiteY227" fmla="*/ 207648 h 1376489"/>
              <a:gd name="connsiteX228" fmla="*/ 1632157 w 4105336"/>
              <a:gd name="connsiteY228" fmla="*/ 159940 h 1376489"/>
              <a:gd name="connsiteX229" fmla="*/ 1608303 w 4105336"/>
              <a:gd name="connsiteY229" fmla="*/ 128135 h 1376489"/>
              <a:gd name="connsiteX230" fmla="*/ 1600352 w 4105336"/>
              <a:gd name="connsiteY230" fmla="*/ 104281 h 1376489"/>
              <a:gd name="connsiteX231" fmla="*/ 1576498 w 4105336"/>
              <a:gd name="connsiteY231" fmla="*/ 56573 h 1376489"/>
              <a:gd name="connsiteX232" fmla="*/ 1489033 w 4105336"/>
              <a:gd name="connsiteY232" fmla="*/ 913 h 1376489"/>
              <a:gd name="connsiteX0" fmla="*/ 1489033 w 4105336"/>
              <a:gd name="connsiteY0" fmla="*/ 2226 h 1377802"/>
              <a:gd name="connsiteX1" fmla="*/ 1584449 w 4105336"/>
              <a:gd name="connsiteY1" fmla="*/ 10178 h 1377802"/>
              <a:gd name="connsiteX2" fmla="*/ 1656011 w 4105336"/>
              <a:gd name="connsiteY2" fmla="*/ 2227 h 1377802"/>
              <a:gd name="connsiteX3" fmla="*/ 1671913 w 4105336"/>
              <a:gd name="connsiteY3" fmla="*/ 26081 h 1377802"/>
              <a:gd name="connsiteX4" fmla="*/ 1719621 w 4105336"/>
              <a:gd name="connsiteY4" fmla="*/ 57886 h 1377802"/>
              <a:gd name="connsiteX5" fmla="*/ 1759378 w 4105336"/>
              <a:gd name="connsiteY5" fmla="*/ 49935 h 1377802"/>
              <a:gd name="connsiteX6" fmla="*/ 1775280 w 4105336"/>
              <a:gd name="connsiteY6" fmla="*/ 26081 h 1377802"/>
              <a:gd name="connsiteX7" fmla="*/ 1870696 w 4105336"/>
              <a:gd name="connsiteY7" fmla="*/ 34032 h 1377802"/>
              <a:gd name="connsiteX8" fmla="*/ 1894550 w 4105336"/>
              <a:gd name="connsiteY8" fmla="*/ 41983 h 1377802"/>
              <a:gd name="connsiteX9" fmla="*/ 1926355 w 4105336"/>
              <a:gd name="connsiteY9" fmla="*/ 57886 h 1377802"/>
              <a:gd name="connsiteX10" fmla="*/ 2061527 w 4105336"/>
              <a:gd name="connsiteY10" fmla="*/ 73788 h 1377802"/>
              <a:gd name="connsiteX11" fmla="*/ 2148992 w 4105336"/>
              <a:gd name="connsiteY11" fmla="*/ 65837 h 1377802"/>
              <a:gd name="connsiteX12" fmla="*/ 2196699 w 4105336"/>
              <a:gd name="connsiteY12" fmla="*/ 49935 h 1377802"/>
              <a:gd name="connsiteX13" fmla="*/ 2276213 w 4105336"/>
              <a:gd name="connsiteY13" fmla="*/ 89691 h 1377802"/>
              <a:gd name="connsiteX14" fmla="*/ 2467044 w 4105336"/>
              <a:gd name="connsiteY14" fmla="*/ 73788 h 1377802"/>
              <a:gd name="connsiteX15" fmla="*/ 2586314 w 4105336"/>
              <a:gd name="connsiteY15" fmla="*/ 65837 h 1377802"/>
              <a:gd name="connsiteX16" fmla="*/ 2618119 w 4105336"/>
              <a:gd name="connsiteY16" fmla="*/ 97642 h 1377802"/>
              <a:gd name="connsiteX17" fmla="*/ 2721486 w 4105336"/>
              <a:gd name="connsiteY17" fmla="*/ 65836 h 1377802"/>
              <a:gd name="connsiteX18" fmla="*/ 2538606 w 4105336"/>
              <a:gd name="connsiteY18" fmla="*/ 304376 h 1377802"/>
              <a:gd name="connsiteX19" fmla="*/ 2562459 w 4105336"/>
              <a:gd name="connsiteY19" fmla="*/ 312328 h 1377802"/>
              <a:gd name="connsiteX20" fmla="*/ 2586313 w 4105336"/>
              <a:gd name="connsiteY20" fmla="*/ 336182 h 1377802"/>
              <a:gd name="connsiteX21" fmla="*/ 2602216 w 4105336"/>
              <a:gd name="connsiteY21" fmla="*/ 360035 h 1377802"/>
              <a:gd name="connsiteX22" fmla="*/ 2626070 w 4105336"/>
              <a:gd name="connsiteY22" fmla="*/ 367987 h 1377802"/>
              <a:gd name="connsiteX23" fmla="*/ 2649924 w 4105336"/>
              <a:gd name="connsiteY23" fmla="*/ 391841 h 1377802"/>
              <a:gd name="connsiteX24" fmla="*/ 2697632 w 4105336"/>
              <a:gd name="connsiteY24" fmla="*/ 423646 h 1377802"/>
              <a:gd name="connsiteX25" fmla="*/ 2721486 w 4105336"/>
              <a:gd name="connsiteY25" fmla="*/ 439548 h 1377802"/>
              <a:gd name="connsiteX26" fmla="*/ 2769193 w 4105336"/>
              <a:gd name="connsiteY26" fmla="*/ 471354 h 1377802"/>
              <a:gd name="connsiteX27" fmla="*/ 2808950 w 4105336"/>
              <a:gd name="connsiteY27" fmla="*/ 503159 h 1377802"/>
              <a:gd name="connsiteX28" fmla="*/ 2848706 w 4105336"/>
              <a:gd name="connsiteY28" fmla="*/ 534964 h 1377802"/>
              <a:gd name="connsiteX29" fmla="*/ 2872560 w 4105336"/>
              <a:gd name="connsiteY29" fmla="*/ 550867 h 1377802"/>
              <a:gd name="connsiteX30" fmla="*/ 2983879 w 4105336"/>
              <a:gd name="connsiteY30" fmla="*/ 566769 h 1377802"/>
              <a:gd name="connsiteX31" fmla="*/ 3047489 w 4105336"/>
              <a:gd name="connsiteY31" fmla="*/ 574721 h 1377802"/>
              <a:gd name="connsiteX32" fmla="*/ 3095197 w 4105336"/>
              <a:gd name="connsiteY32" fmla="*/ 590623 h 1377802"/>
              <a:gd name="connsiteX33" fmla="*/ 3150856 w 4105336"/>
              <a:gd name="connsiteY33" fmla="*/ 606526 h 1377802"/>
              <a:gd name="connsiteX34" fmla="*/ 3222418 w 4105336"/>
              <a:gd name="connsiteY34" fmla="*/ 598575 h 1377802"/>
              <a:gd name="connsiteX35" fmla="*/ 3246272 w 4105336"/>
              <a:gd name="connsiteY35" fmla="*/ 590623 h 1377802"/>
              <a:gd name="connsiteX36" fmla="*/ 3500713 w 4105336"/>
              <a:gd name="connsiteY36" fmla="*/ 582672 h 1377802"/>
              <a:gd name="connsiteX37" fmla="*/ 3540470 w 4105336"/>
              <a:gd name="connsiteY37" fmla="*/ 574721 h 1377802"/>
              <a:gd name="connsiteX38" fmla="*/ 3572275 w 4105336"/>
              <a:gd name="connsiteY38" fmla="*/ 566769 h 1377802"/>
              <a:gd name="connsiteX39" fmla="*/ 3627934 w 4105336"/>
              <a:gd name="connsiteY39" fmla="*/ 558818 h 1377802"/>
              <a:gd name="connsiteX40" fmla="*/ 3683593 w 4105336"/>
              <a:gd name="connsiteY40" fmla="*/ 542915 h 1377802"/>
              <a:gd name="connsiteX41" fmla="*/ 3818766 w 4105336"/>
              <a:gd name="connsiteY41" fmla="*/ 550867 h 1377802"/>
              <a:gd name="connsiteX42" fmla="*/ 3890327 w 4105336"/>
              <a:gd name="connsiteY42" fmla="*/ 574721 h 1377802"/>
              <a:gd name="connsiteX43" fmla="*/ 3914181 w 4105336"/>
              <a:gd name="connsiteY43" fmla="*/ 582672 h 1377802"/>
              <a:gd name="connsiteX44" fmla="*/ 3985743 w 4105336"/>
              <a:gd name="connsiteY44" fmla="*/ 590623 h 1377802"/>
              <a:gd name="connsiteX45" fmla="*/ 4057305 w 4105336"/>
              <a:gd name="connsiteY45" fmla="*/ 614477 h 1377802"/>
              <a:gd name="connsiteX46" fmla="*/ 4081159 w 4105336"/>
              <a:gd name="connsiteY46" fmla="*/ 622428 h 1377802"/>
              <a:gd name="connsiteX47" fmla="*/ 4105013 w 4105336"/>
              <a:gd name="connsiteY47" fmla="*/ 638331 h 1377802"/>
              <a:gd name="connsiteX48" fmla="*/ 4073207 w 4105336"/>
              <a:gd name="connsiteY48" fmla="*/ 646282 h 1377802"/>
              <a:gd name="connsiteX49" fmla="*/ 4049353 w 4105336"/>
              <a:gd name="connsiteY49" fmla="*/ 654234 h 1377802"/>
              <a:gd name="connsiteX50" fmla="*/ 3858522 w 4105336"/>
              <a:gd name="connsiteY50" fmla="*/ 662185 h 1377802"/>
              <a:gd name="connsiteX51" fmla="*/ 3492762 w 4105336"/>
              <a:gd name="connsiteY51" fmla="*/ 678088 h 1377802"/>
              <a:gd name="connsiteX52" fmla="*/ 3389395 w 4105336"/>
              <a:gd name="connsiteY52" fmla="*/ 693990 h 1377802"/>
              <a:gd name="connsiteX53" fmla="*/ 3365541 w 4105336"/>
              <a:gd name="connsiteY53" fmla="*/ 709893 h 1377802"/>
              <a:gd name="connsiteX54" fmla="*/ 3540470 w 4105336"/>
              <a:gd name="connsiteY54" fmla="*/ 741698 h 1377802"/>
              <a:gd name="connsiteX55" fmla="*/ 3564324 w 4105336"/>
              <a:gd name="connsiteY55" fmla="*/ 757601 h 1377802"/>
              <a:gd name="connsiteX56" fmla="*/ 3612032 w 4105336"/>
              <a:gd name="connsiteY56" fmla="*/ 773503 h 1377802"/>
              <a:gd name="connsiteX57" fmla="*/ 3667691 w 4105336"/>
              <a:gd name="connsiteY57" fmla="*/ 813260 h 1377802"/>
              <a:gd name="connsiteX58" fmla="*/ 3723350 w 4105336"/>
              <a:gd name="connsiteY58" fmla="*/ 853016 h 1377802"/>
              <a:gd name="connsiteX59" fmla="*/ 3755155 w 4105336"/>
              <a:gd name="connsiteY59" fmla="*/ 860968 h 1377802"/>
              <a:gd name="connsiteX60" fmla="*/ 3810814 w 4105336"/>
              <a:gd name="connsiteY60" fmla="*/ 892773 h 1377802"/>
              <a:gd name="connsiteX61" fmla="*/ 3858522 w 4105336"/>
              <a:gd name="connsiteY61" fmla="*/ 908675 h 1377802"/>
              <a:gd name="connsiteX62" fmla="*/ 3906230 w 4105336"/>
              <a:gd name="connsiteY62" fmla="*/ 948432 h 1377802"/>
              <a:gd name="connsiteX63" fmla="*/ 3914181 w 4105336"/>
              <a:gd name="connsiteY63" fmla="*/ 996140 h 1377802"/>
              <a:gd name="connsiteX64" fmla="*/ 3906230 w 4105336"/>
              <a:gd name="connsiteY64" fmla="*/ 1067702 h 1377802"/>
              <a:gd name="connsiteX65" fmla="*/ 3890327 w 4105336"/>
              <a:gd name="connsiteY65" fmla="*/ 1091555 h 1377802"/>
              <a:gd name="connsiteX66" fmla="*/ 3850571 w 4105336"/>
              <a:gd name="connsiteY66" fmla="*/ 1083604 h 1377802"/>
              <a:gd name="connsiteX67" fmla="*/ 3818766 w 4105336"/>
              <a:gd name="connsiteY67" fmla="*/ 1035896 h 1377802"/>
              <a:gd name="connsiteX68" fmla="*/ 3802863 w 4105336"/>
              <a:gd name="connsiteY68" fmla="*/ 1012042 h 1377802"/>
              <a:gd name="connsiteX69" fmla="*/ 3794912 w 4105336"/>
              <a:gd name="connsiteY69" fmla="*/ 988188 h 1377802"/>
              <a:gd name="connsiteX70" fmla="*/ 3771058 w 4105336"/>
              <a:gd name="connsiteY70" fmla="*/ 972286 h 1377802"/>
              <a:gd name="connsiteX71" fmla="*/ 3699496 w 4105336"/>
              <a:gd name="connsiteY71" fmla="*/ 956383 h 1377802"/>
              <a:gd name="connsiteX72" fmla="*/ 3651788 w 4105336"/>
              <a:gd name="connsiteY72" fmla="*/ 940481 h 1377802"/>
              <a:gd name="connsiteX73" fmla="*/ 3627934 w 4105336"/>
              <a:gd name="connsiteY73" fmla="*/ 932529 h 1377802"/>
              <a:gd name="connsiteX74" fmla="*/ 3532519 w 4105336"/>
              <a:gd name="connsiteY74" fmla="*/ 916627 h 1377802"/>
              <a:gd name="connsiteX75" fmla="*/ 3500713 w 4105336"/>
              <a:gd name="connsiteY75" fmla="*/ 900724 h 1377802"/>
              <a:gd name="connsiteX76" fmla="*/ 3476859 w 4105336"/>
              <a:gd name="connsiteY76" fmla="*/ 892773 h 1377802"/>
              <a:gd name="connsiteX77" fmla="*/ 3429152 w 4105336"/>
              <a:gd name="connsiteY77" fmla="*/ 868919 h 1377802"/>
              <a:gd name="connsiteX78" fmla="*/ 3405298 w 4105336"/>
              <a:gd name="connsiteY78" fmla="*/ 853016 h 1377802"/>
              <a:gd name="connsiteX79" fmla="*/ 3341687 w 4105336"/>
              <a:gd name="connsiteY79" fmla="*/ 837114 h 1377802"/>
              <a:gd name="connsiteX80" fmla="*/ 3293979 w 4105336"/>
              <a:gd name="connsiteY80" fmla="*/ 821211 h 1377802"/>
              <a:gd name="connsiteX81" fmla="*/ 3262174 w 4105336"/>
              <a:gd name="connsiteY81" fmla="*/ 813260 h 1377802"/>
              <a:gd name="connsiteX82" fmla="*/ 3214466 w 4105336"/>
              <a:gd name="connsiteY82" fmla="*/ 805308 h 1377802"/>
              <a:gd name="connsiteX83" fmla="*/ 3190613 w 4105336"/>
              <a:gd name="connsiteY83" fmla="*/ 797357 h 1377802"/>
              <a:gd name="connsiteX84" fmla="*/ 3150856 w 4105336"/>
              <a:gd name="connsiteY84" fmla="*/ 789406 h 1377802"/>
              <a:gd name="connsiteX85" fmla="*/ 3103148 w 4105336"/>
              <a:gd name="connsiteY85" fmla="*/ 773503 h 1377802"/>
              <a:gd name="connsiteX86" fmla="*/ 3023635 w 4105336"/>
              <a:gd name="connsiteY86" fmla="*/ 765552 h 1377802"/>
              <a:gd name="connsiteX87" fmla="*/ 2960025 w 4105336"/>
              <a:gd name="connsiteY87" fmla="*/ 749649 h 1377802"/>
              <a:gd name="connsiteX88" fmla="*/ 2880512 w 4105336"/>
              <a:gd name="connsiteY88" fmla="*/ 725795 h 1377802"/>
              <a:gd name="connsiteX89" fmla="*/ 2856658 w 4105336"/>
              <a:gd name="connsiteY89" fmla="*/ 709893 h 1377802"/>
              <a:gd name="connsiteX90" fmla="*/ 2721486 w 4105336"/>
              <a:gd name="connsiteY90" fmla="*/ 693990 h 1377802"/>
              <a:gd name="connsiteX91" fmla="*/ 2626070 w 4105336"/>
              <a:gd name="connsiteY91" fmla="*/ 678088 h 1377802"/>
              <a:gd name="connsiteX92" fmla="*/ 2602216 w 4105336"/>
              <a:gd name="connsiteY92" fmla="*/ 670136 h 1377802"/>
              <a:gd name="connsiteX93" fmla="*/ 2538606 w 4105336"/>
              <a:gd name="connsiteY93" fmla="*/ 654234 h 1377802"/>
              <a:gd name="connsiteX94" fmla="*/ 2514752 w 4105336"/>
              <a:gd name="connsiteY94" fmla="*/ 638331 h 1377802"/>
              <a:gd name="connsiteX95" fmla="*/ 2443190 w 4105336"/>
              <a:gd name="connsiteY95" fmla="*/ 622428 h 1377802"/>
              <a:gd name="connsiteX96" fmla="*/ 2419336 w 4105336"/>
              <a:gd name="connsiteY96" fmla="*/ 614477 h 1377802"/>
              <a:gd name="connsiteX97" fmla="*/ 2371628 w 4105336"/>
              <a:gd name="connsiteY97" fmla="*/ 582672 h 1377802"/>
              <a:gd name="connsiteX98" fmla="*/ 2323920 w 4105336"/>
              <a:gd name="connsiteY98" fmla="*/ 566769 h 1377802"/>
              <a:gd name="connsiteX99" fmla="*/ 2300066 w 4105336"/>
              <a:gd name="connsiteY99" fmla="*/ 582672 h 1377802"/>
              <a:gd name="connsiteX100" fmla="*/ 2292115 w 4105336"/>
              <a:gd name="connsiteY100" fmla="*/ 606526 h 1377802"/>
              <a:gd name="connsiteX101" fmla="*/ 2300066 w 4105336"/>
              <a:gd name="connsiteY101" fmla="*/ 757601 h 1377802"/>
              <a:gd name="connsiteX102" fmla="*/ 2323920 w 4105336"/>
              <a:gd name="connsiteY102" fmla="*/ 813260 h 1377802"/>
              <a:gd name="connsiteX103" fmla="*/ 2371628 w 4105336"/>
              <a:gd name="connsiteY103" fmla="*/ 837114 h 1377802"/>
              <a:gd name="connsiteX104" fmla="*/ 2594265 w 4105336"/>
              <a:gd name="connsiteY104" fmla="*/ 829162 h 1377802"/>
              <a:gd name="connsiteX105" fmla="*/ 2618119 w 4105336"/>
              <a:gd name="connsiteY105" fmla="*/ 821211 h 1377802"/>
              <a:gd name="connsiteX106" fmla="*/ 2880512 w 4105336"/>
              <a:gd name="connsiteY106" fmla="*/ 829162 h 1377802"/>
              <a:gd name="connsiteX107" fmla="*/ 2904366 w 4105336"/>
              <a:gd name="connsiteY107" fmla="*/ 845065 h 1377802"/>
              <a:gd name="connsiteX108" fmla="*/ 2912317 w 4105336"/>
              <a:gd name="connsiteY108" fmla="*/ 868919 h 1377802"/>
              <a:gd name="connsiteX109" fmla="*/ 2944122 w 4105336"/>
              <a:gd name="connsiteY109" fmla="*/ 916627 h 1377802"/>
              <a:gd name="connsiteX110" fmla="*/ 2960025 w 4105336"/>
              <a:gd name="connsiteY110" fmla="*/ 940481 h 1377802"/>
              <a:gd name="connsiteX111" fmla="*/ 2967976 w 4105336"/>
              <a:gd name="connsiteY111" fmla="*/ 1075653 h 1377802"/>
              <a:gd name="connsiteX112" fmla="*/ 2912317 w 4105336"/>
              <a:gd name="connsiteY112" fmla="*/ 1035896 h 1377802"/>
              <a:gd name="connsiteX113" fmla="*/ 2888463 w 4105336"/>
              <a:gd name="connsiteY113" fmla="*/ 988188 h 1377802"/>
              <a:gd name="connsiteX114" fmla="*/ 2808950 w 4105336"/>
              <a:gd name="connsiteY114" fmla="*/ 948432 h 1377802"/>
              <a:gd name="connsiteX115" fmla="*/ 2785096 w 4105336"/>
              <a:gd name="connsiteY115" fmla="*/ 932529 h 1377802"/>
              <a:gd name="connsiteX116" fmla="*/ 2506800 w 4105336"/>
              <a:gd name="connsiteY116" fmla="*/ 948432 h 1377802"/>
              <a:gd name="connsiteX117" fmla="*/ 2482946 w 4105336"/>
              <a:gd name="connsiteY117" fmla="*/ 956383 h 1377802"/>
              <a:gd name="connsiteX118" fmla="*/ 2371628 w 4105336"/>
              <a:gd name="connsiteY118" fmla="*/ 964335 h 1377802"/>
              <a:gd name="connsiteX119" fmla="*/ 2387531 w 4105336"/>
              <a:gd name="connsiteY119" fmla="*/ 988188 h 1377802"/>
              <a:gd name="connsiteX120" fmla="*/ 2459093 w 4105336"/>
              <a:gd name="connsiteY120" fmla="*/ 1043848 h 1377802"/>
              <a:gd name="connsiteX121" fmla="*/ 2482946 w 4105336"/>
              <a:gd name="connsiteY121" fmla="*/ 1059750 h 1377802"/>
              <a:gd name="connsiteX122" fmla="*/ 2498849 w 4105336"/>
              <a:gd name="connsiteY122" fmla="*/ 1083604 h 1377802"/>
              <a:gd name="connsiteX123" fmla="*/ 2538606 w 4105336"/>
              <a:gd name="connsiteY123" fmla="*/ 1139263 h 1377802"/>
              <a:gd name="connsiteX124" fmla="*/ 2554508 w 4105336"/>
              <a:gd name="connsiteY124" fmla="*/ 1186971 h 1377802"/>
              <a:gd name="connsiteX125" fmla="*/ 2538606 w 4105336"/>
              <a:gd name="connsiteY125" fmla="*/ 1266484 h 1377802"/>
              <a:gd name="connsiteX126" fmla="*/ 2522703 w 4105336"/>
              <a:gd name="connsiteY126" fmla="*/ 1290338 h 1377802"/>
              <a:gd name="connsiteX127" fmla="*/ 2506800 w 4105336"/>
              <a:gd name="connsiteY127" fmla="*/ 1353948 h 1377802"/>
              <a:gd name="connsiteX128" fmla="*/ 2498849 w 4105336"/>
              <a:gd name="connsiteY128" fmla="*/ 1377802 h 1377802"/>
              <a:gd name="connsiteX129" fmla="*/ 2474995 w 4105336"/>
              <a:gd name="connsiteY129" fmla="*/ 1361900 h 1377802"/>
              <a:gd name="connsiteX130" fmla="*/ 2467044 w 4105336"/>
              <a:gd name="connsiteY130" fmla="*/ 1258533 h 1377802"/>
              <a:gd name="connsiteX131" fmla="*/ 2459093 w 4105336"/>
              <a:gd name="connsiteY131" fmla="*/ 1218776 h 1377802"/>
              <a:gd name="connsiteX132" fmla="*/ 2451141 w 4105336"/>
              <a:gd name="connsiteY132" fmla="*/ 1186971 h 1377802"/>
              <a:gd name="connsiteX133" fmla="*/ 2403433 w 4105336"/>
              <a:gd name="connsiteY133" fmla="*/ 1155166 h 1377802"/>
              <a:gd name="connsiteX134" fmla="*/ 2379579 w 4105336"/>
              <a:gd name="connsiteY134" fmla="*/ 1139263 h 1377802"/>
              <a:gd name="connsiteX135" fmla="*/ 2331872 w 4105336"/>
              <a:gd name="connsiteY135" fmla="*/ 1123361 h 1377802"/>
              <a:gd name="connsiteX136" fmla="*/ 2308018 w 4105336"/>
              <a:gd name="connsiteY136" fmla="*/ 1115409 h 1377802"/>
              <a:gd name="connsiteX137" fmla="*/ 2260310 w 4105336"/>
              <a:gd name="connsiteY137" fmla="*/ 1083604 h 1377802"/>
              <a:gd name="connsiteX138" fmla="*/ 2236456 w 4105336"/>
              <a:gd name="connsiteY138" fmla="*/ 1075653 h 1377802"/>
              <a:gd name="connsiteX139" fmla="*/ 2180797 w 4105336"/>
              <a:gd name="connsiteY139" fmla="*/ 1051799 h 1377802"/>
              <a:gd name="connsiteX140" fmla="*/ 2156943 w 4105336"/>
              <a:gd name="connsiteY140" fmla="*/ 1035896 h 1377802"/>
              <a:gd name="connsiteX141" fmla="*/ 2133089 w 4105336"/>
              <a:gd name="connsiteY141" fmla="*/ 1027945 h 1377802"/>
              <a:gd name="connsiteX142" fmla="*/ 2117186 w 4105336"/>
              <a:gd name="connsiteY142" fmla="*/ 1004091 h 1377802"/>
              <a:gd name="connsiteX143" fmla="*/ 2101284 w 4105336"/>
              <a:gd name="connsiteY143" fmla="*/ 900724 h 1377802"/>
              <a:gd name="connsiteX144" fmla="*/ 2093333 w 4105336"/>
              <a:gd name="connsiteY144" fmla="*/ 876870 h 1377802"/>
              <a:gd name="connsiteX145" fmla="*/ 2077430 w 4105336"/>
              <a:gd name="connsiteY145" fmla="*/ 821211 h 1377802"/>
              <a:gd name="connsiteX146" fmla="*/ 2069479 w 4105336"/>
              <a:gd name="connsiteY146" fmla="*/ 574721 h 1377802"/>
              <a:gd name="connsiteX147" fmla="*/ 2061527 w 4105336"/>
              <a:gd name="connsiteY147" fmla="*/ 550867 h 1377802"/>
              <a:gd name="connsiteX148" fmla="*/ 2045625 w 4105336"/>
              <a:gd name="connsiteY148" fmla="*/ 527013 h 1377802"/>
              <a:gd name="connsiteX149" fmla="*/ 2005868 w 4105336"/>
              <a:gd name="connsiteY149" fmla="*/ 534964 h 1377802"/>
              <a:gd name="connsiteX150" fmla="*/ 1958160 w 4105336"/>
              <a:gd name="connsiteY150" fmla="*/ 566769 h 1377802"/>
              <a:gd name="connsiteX151" fmla="*/ 1902501 w 4105336"/>
              <a:gd name="connsiteY151" fmla="*/ 598575 h 1377802"/>
              <a:gd name="connsiteX152" fmla="*/ 1854793 w 4105336"/>
              <a:gd name="connsiteY152" fmla="*/ 630380 h 1377802"/>
              <a:gd name="connsiteX153" fmla="*/ 1830939 w 4105336"/>
              <a:gd name="connsiteY153" fmla="*/ 646282 h 1377802"/>
              <a:gd name="connsiteX154" fmla="*/ 1807086 w 4105336"/>
              <a:gd name="connsiteY154" fmla="*/ 662185 h 1377802"/>
              <a:gd name="connsiteX155" fmla="*/ 1775280 w 4105336"/>
              <a:gd name="connsiteY155" fmla="*/ 670136 h 1377802"/>
              <a:gd name="connsiteX156" fmla="*/ 1727573 w 4105336"/>
              <a:gd name="connsiteY156" fmla="*/ 701942 h 1377802"/>
              <a:gd name="connsiteX157" fmla="*/ 1671913 w 4105336"/>
              <a:gd name="connsiteY157" fmla="*/ 717844 h 1377802"/>
              <a:gd name="connsiteX158" fmla="*/ 1528790 w 4105336"/>
              <a:gd name="connsiteY158" fmla="*/ 725795 h 1377802"/>
              <a:gd name="connsiteX159" fmla="*/ 1481082 w 4105336"/>
              <a:gd name="connsiteY159" fmla="*/ 733747 h 1377802"/>
              <a:gd name="connsiteX160" fmla="*/ 1361813 w 4105336"/>
              <a:gd name="connsiteY160" fmla="*/ 749649 h 1377802"/>
              <a:gd name="connsiteX161" fmla="*/ 1290251 w 4105336"/>
              <a:gd name="connsiteY161" fmla="*/ 813260 h 1377802"/>
              <a:gd name="connsiteX162" fmla="*/ 1274348 w 4105336"/>
              <a:gd name="connsiteY162" fmla="*/ 837114 h 1377802"/>
              <a:gd name="connsiteX163" fmla="*/ 1250494 w 4105336"/>
              <a:gd name="connsiteY163" fmla="*/ 853016 h 1377802"/>
              <a:gd name="connsiteX164" fmla="*/ 1234592 w 4105336"/>
              <a:gd name="connsiteY164" fmla="*/ 900724 h 1377802"/>
              <a:gd name="connsiteX165" fmla="*/ 1218689 w 4105336"/>
              <a:gd name="connsiteY165" fmla="*/ 956383 h 1377802"/>
              <a:gd name="connsiteX166" fmla="*/ 1186884 w 4105336"/>
              <a:gd name="connsiteY166" fmla="*/ 1027945 h 1377802"/>
              <a:gd name="connsiteX167" fmla="*/ 1178933 w 4105336"/>
              <a:gd name="connsiteY167" fmla="*/ 1051799 h 1377802"/>
              <a:gd name="connsiteX168" fmla="*/ 1099419 w 4105336"/>
              <a:gd name="connsiteY168" fmla="*/ 1147215 h 1377802"/>
              <a:gd name="connsiteX169" fmla="*/ 1051712 w 4105336"/>
              <a:gd name="connsiteY169" fmla="*/ 1163117 h 1377802"/>
              <a:gd name="connsiteX170" fmla="*/ 1043760 w 4105336"/>
              <a:gd name="connsiteY170" fmla="*/ 1139263 h 1377802"/>
              <a:gd name="connsiteX171" fmla="*/ 1051712 w 4105336"/>
              <a:gd name="connsiteY171" fmla="*/ 1099507 h 1377802"/>
              <a:gd name="connsiteX172" fmla="*/ 1067614 w 4105336"/>
              <a:gd name="connsiteY172" fmla="*/ 1035896 h 1377802"/>
              <a:gd name="connsiteX173" fmla="*/ 1083517 w 4105336"/>
              <a:gd name="connsiteY173" fmla="*/ 988188 h 1377802"/>
              <a:gd name="connsiteX174" fmla="*/ 1075566 w 4105336"/>
              <a:gd name="connsiteY174" fmla="*/ 805308 h 1377802"/>
              <a:gd name="connsiteX175" fmla="*/ 1051712 w 4105336"/>
              <a:gd name="connsiteY175" fmla="*/ 789406 h 1377802"/>
              <a:gd name="connsiteX176" fmla="*/ 1004004 w 4105336"/>
              <a:gd name="connsiteY176" fmla="*/ 805308 h 1377802"/>
              <a:gd name="connsiteX177" fmla="*/ 972199 w 4105336"/>
              <a:gd name="connsiteY177" fmla="*/ 813260 h 1377802"/>
              <a:gd name="connsiteX178" fmla="*/ 924491 w 4105336"/>
              <a:gd name="connsiteY178" fmla="*/ 829162 h 1377802"/>
              <a:gd name="connsiteX179" fmla="*/ 876783 w 4105336"/>
              <a:gd name="connsiteY179" fmla="*/ 853016 h 1377802"/>
              <a:gd name="connsiteX180" fmla="*/ 829075 w 4105336"/>
              <a:gd name="connsiteY180" fmla="*/ 884822 h 1377802"/>
              <a:gd name="connsiteX181" fmla="*/ 805221 w 4105336"/>
              <a:gd name="connsiteY181" fmla="*/ 900724 h 1377802"/>
              <a:gd name="connsiteX182" fmla="*/ 781367 w 4105336"/>
              <a:gd name="connsiteY182" fmla="*/ 916627 h 1377802"/>
              <a:gd name="connsiteX183" fmla="*/ 757513 w 4105336"/>
              <a:gd name="connsiteY183" fmla="*/ 940481 h 1377802"/>
              <a:gd name="connsiteX184" fmla="*/ 693903 w 4105336"/>
              <a:gd name="connsiteY184" fmla="*/ 956383 h 1377802"/>
              <a:gd name="connsiteX185" fmla="*/ 670049 w 4105336"/>
              <a:gd name="connsiteY185" fmla="*/ 964335 h 1377802"/>
              <a:gd name="connsiteX186" fmla="*/ 630293 w 4105336"/>
              <a:gd name="connsiteY186" fmla="*/ 972286 h 1377802"/>
              <a:gd name="connsiteX187" fmla="*/ 511023 w 4105336"/>
              <a:gd name="connsiteY187" fmla="*/ 988188 h 1377802"/>
              <a:gd name="connsiteX188" fmla="*/ 399705 w 4105336"/>
              <a:gd name="connsiteY188" fmla="*/ 1012042 h 1377802"/>
              <a:gd name="connsiteX189" fmla="*/ 216825 w 4105336"/>
              <a:gd name="connsiteY189" fmla="*/ 1027945 h 1377802"/>
              <a:gd name="connsiteX190" fmla="*/ 2139 w 4105336"/>
              <a:gd name="connsiteY190" fmla="*/ 1019994 h 1377802"/>
              <a:gd name="connsiteX191" fmla="*/ 25993 w 4105336"/>
              <a:gd name="connsiteY191" fmla="*/ 1004091 h 1377802"/>
              <a:gd name="connsiteX192" fmla="*/ 73701 w 4105336"/>
              <a:gd name="connsiteY192" fmla="*/ 988188 h 1377802"/>
              <a:gd name="connsiteX193" fmla="*/ 121409 w 4105336"/>
              <a:gd name="connsiteY193" fmla="*/ 964335 h 1377802"/>
              <a:gd name="connsiteX194" fmla="*/ 161166 w 4105336"/>
              <a:gd name="connsiteY194" fmla="*/ 940481 h 1377802"/>
              <a:gd name="connsiteX195" fmla="*/ 192971 w 4105336"/>
              <a:gd name="connsiteY195" fmla="*/ 932529 h 1377802"/>
              <a:gd name="connsiteX196" fmla="*/ 216825 w 4105336"/>
              <a:gd name="connsiteY196" fmla="*/ 916627 h 1377802"/>
              <a:gd name="connsiteX197" fmla="*/ 280435 w 4105336"/>
              <a:gd name="connsiteY197" fmla="*/ 900724 h 1377802"/>
              <a:gd name="connsiteX198" fmla="*/ 344046 w 4105336"/>
              <a:gd name="connsiteY198" fmla="*/ 868919 h 1377802"/>
              <a:gd name="connsiteX199" fmla="*/ 407656 w 4105336"/>
              <a:gd name="connsiteY199" fmla="*/ 845065 h 1377802"/>
              <a:gd name="connsiteX200" fmla="*/ 574633 w 4105336"/>
              <a:gd name="connsiteY200" fmla="*/ 829162 h 1377802"/>
              <a:gd name="connsiteX201" fmla="*/ 630293 w 4105336"/>
              <a:gd name="connsiteY201" fmla="*/ 805308 h 1377802"/>
              <a:gd name="connsiteX202" fmla="*/ 654146 w 4105336"/>
              <a:gd name="connsiteY202" fmla="*/ 789406 h 1377802"/>
              <a:gd name="connsiteX203" fmla="*/ 757513 w 4105336"/>
              <a:gd name="connsiteY203" fmla="*/ 765552 h 1377802"/>
              <a:gd name="connsiteX204" fmla="*/ 805221 w 4105336"/>
              <a:gd name="connsiteY204" fmla="*/ 749649 h 1377802"/>
              <a:gd name="connsiteX205" fmla="*/ 948345 w 4105336"/>
              <a:gd name="connsiteY205" fmla="*/ 725795 h 1377802"/>
              <a:gd name="connsiteX206" fmla="*/ 980150 w 4105336"/>
              <a:gd name="connsiteY206" fmla="*/ 717844 h 1377802"/>
              <a:gd name="connsiteX207" fmla="*/ 1004004 w 4105336"/>
              <a:gd name="connsiteY207" fmla="*/ 701942 h 1377802"/>
              <a:gd name="connsiteX208" fmla="*/ 1043760 w 4105336"/>
              <a:gd name="connsiteY208" fmla="*/ 693990 h 1377802"/>
              <a:gd name="connsiteX209" fmla="*/ 1067614 w 4105336"/>
              <a:gd name="connsiteY209" fmla="*/ 686039 h 1377802"/>
              <a:gd name="connsiteX210" fmla="*/ 1099419 w 4105336"/>
              <a:gd name="connsiteY210" fmla="*/ 678088 h 1377802"/>
              <a:gd name="connsiteX211" fmla="*/ 1226640 w 4105336"/>
              <a:gd name="connsiteY211" fmla="*/ 654234 h 1377802"/>
              <a:gd name="connsiteX212" fmla="*/ 1314105 w 4105336"/>
              <a:gd name="connsiteY212" fmla="*/ 638331 h 1377802"/>
              <a:gd name="connsiteX213" fmla="*/ 1345910 w 4105336"/>
              <a:gd name="connsiteY213" fmla="*/ 630380 h 1377802"/>
              <a:gd name="connsiteX214" fmla="*/ 1401569 w 4105336"/>
              <a:gd name="connsiteY214" fmla="*/ 622428 h 1377802"/>
              <a:gd name="connsiteX215" fmla="*/ 1441326 w 4105336"/>
              <a:gd name="connsiteY215" fmla="*/ 614477 h 1377802"/>
              <a:gd name="connsiteX216" fmla="*/ 1528790 w 4105336"/>
              <a:gd name="connsiteY216" fmla="*/ 566769 h 1377802"/>
              <a:gd name="connsiteX217" fmla="*/ 1584449 w 4105336"/>
              <a:gd name="connsiteY217" fmla="*/ 542915 h 1377802"/>
              <a:gd name="connsiteX218" fmla="*/ 1608303 w 4105336"/>
              <a:gd name="connsiteY218" fmla="*/ 527013 h 1377802"/>
              <a:gd name="connsiteX219" fmla="*/ 1671913 w 4105336"/>
              <a:gd name="connsiteY219" fmla="*/ 495208 h 1377802"/>
              <a:gd name="connsiteX220" fmla="*/ 1719621 w 4105336"/>
              <a:gd name="connsiteY220" fmla="*/ 471354 h 1377802"/>
              <a:gd name="connsiteX221" fmla="*/ 1743475 w 4105336"/>
              <a:gd name="connsiteY221" fmla="*/ 447500 h 1377802"/>
              <a:gd name="connsiteX222" fmla="*/ 1767329 w 4105336"/>
              <a:gd name="connsiteY222" fmla="*/ 431597 h 1377802"/>
              <a:gd name="connsiteX223" fmla="*/ 1759378 w 4105336"/>
              <a:gd name="connsiteY223" fmla="*/ 344133 h 1377802"/>
              <a:gd name="connsiteX224" fmla="*/ 1743475 w 4105336"/>
              <a:gd name="connsiteY224" fmla="*/ 312328 h 1377802"/>
              <a:gd name="connsiteX225" fmla="*/ 1703719 w 4105336"/>
              <a:gd name="connsiteY225" fmla="*/ 256668 h 1377802"/>
              <a:gd name="connsiteX226" fmla="*/ 1687816 w 4105336"/>
              <a:gd name="connsiteY226" fmla="*/ 232815 h 1377802"/>
              <a:gd name="connsiteX227" fmla="*/ 1663962 w 4105336"/>
              <a:gd name="connsiteY227" fmla="*/ 208961 h 1377802"/>
              <a:gd name="connsiteX228" fmla="*/ 1632157 w 4105336"/>
              <a:gd name="connsiteY228" fmla="*/ 161253 h 1377802"/>
              <a:gd name="connsiteX229" fmla="*/ 1608303 w 4105336"/>
              <a:gd name="connsiteY229" fmla="*/ 129448 h 1377802"/>
              <a:gd name="connsiteX230" fmla="*/ 1600352 w 4105336"/>
              <a:gd name="connsiteY230" fmla="*/ 105594 h 1377802"/>
              <a:gd name="connsiteX231" fmla="*/ 1560596 w 4105336"/>
              <a:gd name="connsiteY231" fmla="*/ 57886 h 1377802"/>
              <a:gd name="connsiteX232" fmla="*/ 1489033 w 4105336"/>
              <a:gd name="connsiteY232" fmla="*/ 2226 h 137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4105336" h="1377802">
                <a:moveTo>
                  <a:pt x="1489033" y="2226"/>
                </a:moveTo>
                <a:cubicBezTo>
                  <a:pt x="1493008" y="-5725"/>
                  <a:pt x="1556619" y="10178"/>
                  <a:pt x="1584449" y="10178"/>
                </a:cubicBezTo>
                <a:cubicBezTo>
                  <a:pt x="1612279" y="10178"/>
                  <a:pt x="1632397" y="-2067"/>
                  <a:pt x="1656011" y="2227"/>
                </a:cubicBezTo>
                <a:cubicBezTo>
                  <a:pt x="1665413" y="3937"/>
                  <a:pt x="1664721" y="19788"/>
                  <a:pt x="1671913" y="26081"/>
                </a:cubicBezTo>
                <a:cubicBezTo>
                  <a:pt x="1686297" y="38667"/>
                  <a:pt x="1719621" y="57886"/>
                  <a:pt x="1719621" y="57886"/>
                </a:cubicBezTo>
                <a:cubicBezTo>
                  <a:pt x="1732873" y="55236"/>
                  <a:pt x="1747644" y="56640"/>
                  <a:pt x="1759378" y="49935"/>
                </a:cubicBezTo>
                <a:cubicBezTo>
                  <a:pt x="1767675" y="45194"/>
                  <a:pt x="1765820" y="27432"/>
                  <a:pt x="1775280" y="26081"/>
                </a:cubicBezTo>
                <a:cubicBezTo>
                  <a:pt x="1806875" y="21567"/>
                  <a:pt x="1838891" y="31382"/>
                  <a:pt x="1870696" y="34032"/>
                </a:cubicBezTo>
                <a:cubicBezTo>
                  <a:pt x="1878647" y="36682"/>
                  <a:pt x="1886846" y="38681"/>
                  <a:pt x="1894550" y="41983"/>
                </a:cubicBezTo>
                <a:cubicBezTo>
                  <a:pt x="1905445" y="46652"/>
                  <a:pt x="1914920" y="54767"/>
                  <a:pt x="1926355" y="57886"/>
                </a:cubicBezTo>
                <a:cubicBezTo>
                  <a:pt x="1946706" y="63436"/>
                  <a:pt x="2051024" y="72738"/>
                  <a:pt x="2061527" y="73788"/>
                </a:cubicBezTo>
                <a:cubicBezTo>
                  <a:pt x="2104529" y="88123"/>
                  <a:pt x="2081388" y="85152"/>
                  <a:pt x="2148992" y="65837"/>
                </a:cubicBezTo>
                <a:cubicBezTo>
                  <a:pt x="2165110" y="61232"/>
                  <a:pt x="2196699" y="49935"/>
                  <a:pt x="2196699" y="49935"/>
                </a:cubicBezTo>
                <a:cubicBezTo>
                  <a:pt x="2253500" y="87802"/>
                  <a:pt x="2225865" y="77105"/>
                  <a:pt x="2276213" y="89691"/>
                </a:cubicBezTo>
                <a:lnTo>
                  <a:pt x="2467044" y="73788"/>
                </a:lnTo>
                <a:cubicBezTo>
                  <a:pt x="2518728" y="69812"/>
                  <a:pt x="2570411" y="60536"/>
                  <a:pt x="2586314" y="65837"/>
                </a:cubicBezTo>
                <a:cubicBezTo>
                  <a:pt x="2565764" y="127482"/>
                  <a:pt x="2595590" y="97642"/>
                  <a:pt x="2618119" y="97642"/>
                </a:cubicBezTo>
                <a:cubicBezTo>
                  <a:pt x="2640648" y="97642"/>
                  <a:pt x="2716185" y="57885"/>
                  <a:pt x="2721486" y="65836"/>
                </a:cubicBezTo>
                <a:cubicBezTo>
                  <a:pt x="2724137" y="76438"/>
                  <a:pt x="2565110" y="263294"/>
                  <a:pt x="2538606" y="304376"/>
                </a:cubicBezTo>
                <a:cubicBezTo>
                  <a:pt x="2512102" y="345458"/>
                  <a:pt x="2555486" y="307679"/>
                  <a:pt x="2562459" y="312328"/>
                </a:cubicBezTo>
                <a:cubicBezTo>
                  <a:pt x="2571815" y="318566"/>
                  <a:pt x="2579114" y="327544"/>
                  <a:pt x="2586313" y="336182"/>
                </a:cubicBezTo>
                <a:cubicBezTo>
                  <a:pt x="2592431" y="343523"/>
                  <a:pt x="2594754" y="354065"/>
                  <a:pt x="2602216" y="360035"/>
                </a:cubicBezTo>
                <a:cubicBezTo>
                  <a:pt x="2608761" y="365271"/>
                  <a:pt x="2618119" y="365336"/>
                  <a:pt x="2626070" y="367987"/>
                </a:cubicBezTo>
                <a:cubicBezTo>
                  <a:pt x="2634021" y="375938"/>
                  <a:pt x="2641048" y="384937"/>
                  <a:pt x="2649924" y="391841"/>
                </a:cubicBezTo>
                <a:cubicBezTo>
                  <a:pt x="2665011" y="403575"/>
                  <a:pt x="2681729" y="413044"/>
                  <a:pt x="2697632" y="423646"/>
                </a:cubicBezTo>
                <a:cubicBezTo>
                  <a:pt x="2705583" y="428947"/>
                  <a:pt x="2714729" y="432791"/>
                  <a:pt x="2721486" y="439548"/>
                </a:cubicBezTo>
                <a:cubicBezTo>
                  <a:pt x="2751265" y="469329"/>
                  <a:pt x="2734671" y="459846"/>
                  <a:pt x="2769193" y="471354"/>
                </a:cubicBezTo>
                <a:cubicBezTo>
                  <a:pt x="2814769" y="539717"/>
                  <a:pt x="2754083" y="459266"/>
                  <a:pt x="2808950" y="503159"/>
                </a:cubicBezTo>
                <a:cubicBezTo>
                  <a:pt x="2860330" y="544263"/>
                  <a:pt x="2788750" y="514979"/>
                  <a:pt x="2848706" y="534964"/>
                </a:cubicBezTo>
                <a:cubicBezTo>
                  <a:pt x="2856657" y="540265"/>
                  <a:pt x="2863776" y="547103"/>
                  <a:pt x="2872560" y="550867"/>
                </a:cubicBezTo>
                <a:cubicBezTo>
                  <a:pt x="2899077" y="562231"/>
                  <a:pt x="2969370" y="565157"/>
                  <a:pt x="2983879" y="566769"/>
                </a:cubicBezTo>
                <a:cubicBezTo>
                  <a:pt x="3005117" y="569129"/>
                  <a:pt x="3026286" y="572070"/>
                  <a:pt x="3047489" y="574721"/>
                </a:cubicBezTo>
                <a:cubicBezTo>
                  <a:pt x="3063392" y="580022"/>
                  <a:pt x="3078935" y="586557"/>
                  <a:pt x="3095197" y="590623"/>
                </a:cubicBezTo>
                <a:cubicBezTo>
                  <a:pt x="3135133" y="600608"/>
                  <a:pt x="3116635" y="595119"/>
                  <a:pt x="3150856" y="606526"/>
                </a:cubicBezTo>
                <a:cubicBezTo>
                  <a:pt x="3174710" y="603876"/>
                  <a:pt x="3198744" y="602521"/>
                  <a:pt x="3222418" y="598575"/>
                </a:cubicBezTo>
                <a:cubicBezTo>
                  <a:pt x="3230685" y="597197"/>
                  <a:pt x="3237904" y="591101"/>
                  <a:pt x="3246272" y="590623"/>
                </a:cubicBezTo>
                <a:cubicBezTo>
                  <a:pt x="3330989" y="585782"/>
                  <a:pt x="3415899" y="585322"/>
                  <a:pt x="3500713" y="582672"/>
                </a:cubicBezTo>
                <a:cubicBezTo>
                  <a:pt x="3513965" y="580022"/>
                  <a:pt x="3527277" y="577653"/>
                  <a:pt x="3540470" y="574721"/>
                </a:cubicBezTo>
                <a:cubicBezTo>
                  <a:pt x="3551138" y="572350"/>
                  <a:pt x="3561523" y="568724"/>
                  <a:pt x="3572275" y="566769"/>
                </a:cubicBezTo>
                <a:cubicBezTo>
                  <a:pt x="3590714" y="563416"/>
                  <a:pt x="3609495" y="562170"/>
                  <a:pt x="3627934" y="558818"/>
                </a:cubicBezTo>
                <a:cubicBezTo>
                  <a:pt x="3649903" y="554824"/>
                  <a:pt x="3663152" y="549729"/>
                  <a:pt x="3683593" y="542915"/>
                </a:cubicBezTo>
                <a:cubicBezTo>
                  <a:pt x="3728651" y="545566"/>
                  <a:pt x="3774010" y="545029"/>
                  <a:pt x="3818766" y="550867"/>
                </a:cubicBezTo>
                <a:cubicBezTo>
                  <a:pt x="3818778" y="550869"/>
                  <a:pt x="3878395" y="570744"/>
                  <a:pt x="3890327" y="574721"/>
                </a:cubicBezTo>
                <a:cubicBezTo>
                  <a:pt x="3898278" y="577371"/>
                  <a:pt x="3905851" y="581746"/>
                  <a:pt x="3914181" y="582672"/>
                </a:cubicBezTo>
                <a:lnTo>
                  <a:pt x="3985743" y="590623"/>
                </a:lnTo>
                <a:lnTo>
                  <a:pt x="4057305" y="614477"/>
                </a:lnTo>
                <a:lnTo>
                  <a:pt x="4081159" y="622428"/>
                </a:lnTo>
                <a:cubicBezTo>
                  <a:pt x="4089110" y="627729"/>
                  <a:pt x="4108035" y="629265"/>
                  <a:pt x="4105013" y="638331"/>
                </a:cubicBezTo>
                <a:cubicBezTo>
                  <a:pt x="4101557" y="648698"/>
                  <a:pt x="4083715" y="643280"/>
                  <a:pt x="4073207" y="646282"/>
                </a:cubicBezTo>
                <a:cubicBezTo>
                  <a:pt x="4065148" y="648585"/>
                  <a:pt x="4057712" y="653615"/>
                  <a:pt x="4049353" y="654234"/>
                </a:cubicBezTo>
                <a:cubicBezTo>
                  <a:pt x="3985861" y="658937"/>
                  <a:pt x="3922115" y="659157"/>
                  <a:pt x="3858522" y="662185"/>
                </a:cubicBezTo>
                <a:cubicBezTo>
                  <a:pt x="3496354" y="679430"/>
                  <a:pt x="3988346" y="660387"/>
                  <a:pt x="3492762" y="678088"/>
                </a:cubicBezTo>
                <a:cubicBezTo>
                  <a:pt x="3478399" y="679684"/>
                  <a:pt x="3413495" y="683661"/>
                  <a:pt x="3389395" y="693990"/>
                </a:cubicBezTo>
                <a:cubicBezTo>
                  <a:pt x="3380611" y="697754"/>
                  <a:pt x="3373492" y="704592"/>
                  <a:pt x="3365541" y="709893"/>
                </a:cubicBezTo>
                <a:cubicBezTo>
                  <a:pt x="3313028" y="788665"/>
                  <a:pt x="3348728" y="720393"/>
                  <a:pt x="3540470" y="741698"/>
                </a:cubicBezTo>
                <a:cubicBezTo>
                  <a:pt x="3549968" y="742753"/>
                  <a:pt x="3555591" y="753720"/>
                  <a:pt x="3564324" y="757601"/>
                </a:cubicBezTo>
                <a:cubicBezTo>
                  <a:pt x="3579642" y="764409"/>
                  <a:pt x="3612032" y="773503"/>
                  <a:pt x="3612032" y="773503"/>
                </a:cubicBezTo>
                <a:cubicBezTo>
                  <a:pt x="3657506" y="818977"/>
                  <a:pt x="3611874" y="778374"/>
                  <a:pt x="3667691" y="813260"/>
                </a:cubicBezTo>
                <a:cubicBezTo>
                  <a:pt x="3673622" y="816967"/>
                  <a:pt x="3712640" y="848426"/>
                  <a:pt x="3723350" y="853016"/>
                </a:cubicBezTo>
                <a:cubicBezTo>
                  <a:pt x="3733394" y="857321"/>
                  <a:pt x="3744553" y="858317"/>
                  <a:pt x="3755155" y="860968"/>
                </a:cubicBezTo>
                <a:cubicBezTo>
                  <a:pt x="3776668" y="875310"/>
                  <a:pt x="3785598" y="882687"/>
                  <a:pt x="3810814" y="892773"/>
                </a:cubicBezTo>
                <a:cubicBezTo>
                  <a:pt x="3826378" y="898999"/>
                  <a:pt x="3858522" y="908675"/>
                  <a:pt x="3858522" y="908675"/>
                </a:cubicBezTo>
                <a:cubicBezTo>
                  <a:pt x="3871194" y="917123"/>
                  <a:pt x="3899786" y="933932"/>
                  <a:pt x="3906230" y="948432"/>
                </a:cubicBezTo>
                <a:cubicBezTo>
                  <a:pt x="3912778" y="963165"/>
                  <a:pt x="3911531" y="980237"/>
                  <a:pt x="3914181" y="996140"/>
                </a:cubicBezTo>
                <a:cubicBezTo>
                  <a:pt x="3911531" y="1019994"/>
                  <a:pt x="3912051" y="1044418"/>
                  <a:pt x="3906230" y="1067702"/>
                </a:cubicBezTo>
                <a:cubicBezTo>
                  <a:pt x="3903912" y="1076973"/>
                  <a:pt x="3899515" y="1088930"/>
                  <a:pt x="3890327" y="1091555"/>
                </a:cubicBezTo>
                <a:cubicBezTo>
                  <a:pt x="3877333" y="1095268"/>
                  <a:pt x="3863823" y="1086254"/>
                  <a:pt x="3850571" y="1083604"/>
                </a:cubicBezTo>
                <a:lnTo>
                  <a:pt x="3818766" y="1035896"/>
                </a:lnTo>
                <a:lnTo>
                  <a:pt x="3802863" y="1012042"/>
                </a:lnTo>
                <a:cubicBezTo>
                  <a:pt x="3800213" y="1004091"/>
                  <a:pt x="3800148" y="994733"/>
                  <a:pt x="3794912" y="988188"/>
                </a:cubicBezTo>
                <a:cubicBezTo>
                  <a:pt x="3788942" y="980726"/>
                  <a:pt x="3779605" y="976560"/>
                  <a:pt x="3771058" y="972286"/>
                </a:cubicBezTo>
                <a:cubicBezTo>
                  <a:pt x="3748310" y="960913"/>
                  <a:pt x="3723923" y="962490"/>
                  <a:pt x="3699496" y="956383"/>
                </a:cubicBezTo>
                <a:cubicBezTo>
                  <a:pt x="3683234" y="952317"/>
                  <a:pt x="3667691" y="945782"/>
                  <a:pt x="3651788" y="940481"/>
                </a:cubicBezTo>
                <a:cubicBezTo>
                  <a:pt x="3643837" y="937831"/>
                  <a:pt x="3636231" y="933714"/>
                  <a:pt x="3627934" y="932529"/>
                </a:cubicBezTo>
                <a:cubicBezTo>
                  <a:pt x="3558896" y="922667"/>
                  <a:pt x="3590652" y="928253"/>
                  <a:pt x="3532519" y="916627"/>
                </a:cubicBezTo>
                <a:cubicBezTo>
                  <a:pt x="3521917" y="911326"/>
                  <a:pt x="3511608" y="905393"/>
                  <a:pt x="3500713" y="900724"/>
                </a:cubicBezTo>
                <a:cubicBezTo>
                  <a:pt x="3493009" y="897422"/>
                  <a:pt x="3484356" y="896521"/>
                  <a:pt x="3476859" y="892773"/>
                </a:cubicBezTo>
                <a:cubicBezTo>
                  <a:pt x="3415204" y="861945"/>
                  <a:pt x="3489110" y="888904"/>
                  <a:pt x="3429152" y="868919"/>
                </a:cubicBezTo>
                <a:cubicBezTo>
                  <a:pt x="3421201" y="863618"/>
                  <a:pt x="3413845" y="857290"/>
                  <a:pt x="3405298" y="853016"/>
                </a:cubicBezTo>
                <a:cubicBezTo>
                  <a:pt x="3385998" y="843366"/>
                  <a:pt x="3361646" y="842557"/>
                  <a:pt x="3341687" y="837114"/>
                </a:cubicBezTo>
                <a:cubicBezTo>
                  <a:pt x="3325515" y="832703"/>
                  <a:pt x="3310241" y="825276"/>
                  <a:pt x="3293979" y="821211"/>
                </a:cubicBezTo>
                <a:cubicBezTo>
                  <a:pt x="3283377" y="818561"/>
                  <a:pt x="3272890" y="815403"/>
                  <a:pt x="3262174" y="813260"/>
                </a:cubicBezTo>
                <a:cubicBezTo>
                  <a:pt x="3246365" y="810098"/>
                  <a:pt x="3230204" y="808805"/>
                  <a:pt x="3214466" y="805308"/>
                </a:cubicBezTo>
                <a:cubicBezTo>
                  <a:pt x="3206285" y="803490"/>
                  <a:pt x="3198744" y="799390"/>
                  <a:pt x="3190613" y="797357"/>
                </a:cubicBezTo>
                <a:cubicBezTo>
                  <a:pt x="3177502" y="794079"/>
                  <a:pt x="3163895" y="792962"/>
                  <a:pt x="3150856" y="789406"/>
                </a:cubicBezTo>
                <a:cubicBezTo>
                  <a:pt x="3134684" y="784995"/>
                  <a:pt x="3119828" y="775171"/>
                  <a:pt x="3103148" y="773503"/>
                </a:cubicBezTo>
                <a:lnTo>
                  <a:pt x="3023635" y="765552"/>
                </a:lnTo>
                <a:cubicBezTo>
                  <a:pt x="3002432" y="760251"/>
                  <a:pt x="2980759" y="756560"/>
                  <a:pt x="2960025" y="749649"/>
                </a:cubicBezTo>
                <a:cubicBezTo>
                  <a:pt x="2901950" y="730291"/>
                  <a:pt x="2928579" y="737813"/>
                  <a:pt x="2880512" y="725795"/>
                </a:cubicBezTo>
                <a:cubicBezTo>
                  <a:pt x="2872561" y="720494"/>
                  <a:pt x="2865811" y="712639"/>
                  <a:pt x="2856658" y="709893"/>
                </a:cubicBezTo>
                <a:cubicBezTo>
                  <a:pt x="2838638" y="704487"/>
                  <a:pt x="2728674" y="694836"/>
                  <a:pt x="2721486" y="693990"/>
                </a:cubicBezTo>
                <a:cubicBezTo>
                  <a:pt x="2696055" y="690998"/>
                  <a:pt x="2652759" y="684760"/>
                  <a:pt x="2626070" y="678088"/>
                </a:cubicBezTo>
                <a:cubicBezTo>
                  <a:pt x="2617939" y="676055"/>
                  <a:pt x="2610347" y="672169"/>
                  <a:pt x="2602216" y="670136"/>
                </a:cubicBezTo>
                <a:lnTo>
                  <a:pt x="2538606" y="654234"/>
                </a:lnTo>
                <a:cubicBezTo>
                  <a:pt x="2530655" y="648933"/>
                  <a:pt x="2523536" y="642095"/>
                  <a:pt x="2514752" y="638331"/>
                </a:cubicBezTo>
                <a:cubicBezTo>
                  <a:pt x="2503332" y="633437"/>
                  <a:pt x="2452237" y="624690"/>
                  <a:pt x="2443190" y="622428"/>
                </a:cubicBezTo>
                <a:cubicBezTo>
                  <a:pt x="2435059" y="620395"/>
                  <a:pt x="2426663" y="618547"/>
                  <a:pt x="2419336" y="614477"/>
                </a:cubicBezTo>
                <a:cubicBezTo>
                  <a:pt x="2402629" y="605195"/>
                  <a:pt x="2389760" y="588716"/>
                  <a:pt x="2371628" y="582672"/>
                </a:cubicBezTo>
                <a:lnTo>
                  <a:pt x="2323920" y="566769"/>
                </a:lnTo>
                <a:cubicBezTo>
                  <a:pt x="2315969" y="572070"/>
                  <a:pt x="2306036" y="575210"/>
                  <a:pt x="2300066" y="582672"/>
                </a:cubicBezTo>
                <a:cubicBezTo>
                  <a:pt x="2294830" y="589217"/>
                  <a:pt x="2292115" y="598145"/>
                  <a:pt x="2292115" y="606526"/>
                </a:cubicBezTo>
                <a:cubicBezTo>
                  <a:pt x="2292115" y="656954"/>
                  <a:pt x="2295697" y="707363"/>
                  <a:pt x="2300066" y="757601"/>
                </a:cubicBezTo>
                <a:cubicBezTo>
                  <a:pt x="2301804" y="777585"/>
                  <a:pt x="2309418" y="798758"/>
                  <a:pt x="2323920" y="813260"/>
                </a:cubicBezTo>
                <a:cubicBezTo>
                  <a:pt x="2339332" y="828672"/>
                  <a:pt x="2352229" y="830647"/>
                  <a:pt x="2371628" y="837114"/>
                </a:cubicBezTo>
                <a:cubicBezTo>
                  <a:pt x="2445840" y="834463"/>
                  <a:pt x="2520159" y="833943"/>
                  <a:pt x="2594265" y="829162"/>
                </a:cubicBezTo>
                <a:cubicBezTo>
                  <a:pt x="2602629" y="828622"/>
                  <a:pt x="2609738" y="821211"/>
                  <a:pt x="2618119" y="821211"/>
                </a:cubicBezTo>
                <a:cubicBezTo>
                  <a:pt x="2705623" y="821211"/>
                  <a:pt x="2793048" y="826512"/>
                  <a:pt x="2880512" y="829162"/>
                </a:cubicBezTo>
                <a:cubicBezTo>
                  <a:pt x="2888463" y="834463"/>
                  <a:pt x="2898396" y="837603"/>
                  <a:pt x="2904366" y="845065"/>
                </a:cubicBezTo>
                <a:cubicBezTo>
                  <a:pt x="2909602" y="851610"/>
                  <a:pt x="2908247" y="861592"/>
                  <a:pt x="2912317" y="868919"/>
                </a:cubicBezTo>
                <a:cubicBezTo>
                  <a:pt x="2921599" y="885626"/>
                  <a:pt x="2933520" y="900724"/>
                  <a:pt x="2944122" y="916627"/>
                </a:cubicBezTo>
                <a:lnTo>
                  <a:pt x="2960025" y="940481"/>
                </a:lnTo>
                <a:cubicBezTo>
                  <a:pt x="2985184" y="1015961"/>
                  <a:pt x="2977445" y="971494"/>
                  <a:pt x="2967976" y="1075653"/>
                </a:cubicBezTo>
                <a:cubicBezTo>
                  <a:pt x="2943103" y="1063216"/>
                  <a:pt x="2928434" y="1060072"/>
                  <a:pt x="2912317" y="1035896"/>
                </a:cubicBezTo>
                <a:cubicBezTo>
                  <a:pt x="2893032" y="1006969"/>
                  <a:pt x="2918492" y="1014463"/>
                  <a:pt x="2888463" y="988188"/>
                </a:cubicBezTo>
                <a:cubicBezTo>
                  <a:pt x="2850596" y="955055"/>
                  <a:pt x="2848471" y="958312"/>
                  <a:pt x="2808950" y="948432"/>
                </a:cubicBezTo>
                <a:cubicBezTo>
                  <a:pt x="2800999" y="943131"/>
                  <a:pt x="2794647" y="932837"/>
                  <a:pt x="2785096" y="932529"/>
                </a:cubicBezTo>
                <a:cubicBezTo>
                  <a:pt x="2637424" y="927766"/>
                  <a:pt x="2612326" y="933357"/>
                  <a:pt x="2506800" y="948432"/>
                </a:cubicBezTo>
                <a:cubicBezTo>
                  <a:pt x="2498849" y="951082"/>
                  <a:pt x="2491270" y="955404"/>
                  <a:pt x="2482946" y="956383"/>
                </a:cubicBezTo>
                <a:cubicBezTo>
                  <a:pt x="2446000" y="960730"/>
                  <a:pt x="2406920" y="952571"/>
                  <a:pt x="2371628" y="964335"/>
                </a:cubicBezTo>
                <a:cubicBezTo>
                  <a:pt x="2362562" y="967357"/>
                  <a:pt x="2381413" y="980847"/>
                  <a:pt x="2387531" y="988188"/>
                </a:cubicBezTo>
                <a:cubicBezTo>
                  <a:pt x="2410887" y="1016215"/>
                  <a:pt x="2425845" y="1021682"/>
                  <a:pt x="2459093" y="1043848"/>
                </a:cubicBezTo>
                <a:lnTo>
                  <a:pt x="2482946" y="1059750"/>
                </a:lnTo>
                <a:cubicBezTo>
                  <a:pt x="2488247" y="1067701"/>
                  <a:pt x="2493294" y="1075828"/>
                  <a:pt x="2498849" y="1083604"/>
                </a:cubicBezTo>
                <a:cubicBezTo>
                  <a:pt x="2548163" y="1152642"/>
                  <a:pt x="2501127" y="1083046"/>
                  <a:pt x="2538606" y="1139263"/>
                </a:cubicBezTo>
                <a:cubicBezTo>
                  <a:pt x="2543907" y="1155166"/>
                  <a:pt x="2556879" y="1170377"/>
                  <a:pt x="2554508" y="1186971"/>
                </a:cubicBezTo>
                <a:cubicBezTo>
                  <a:pt x="2551578" y="1207480"/>
                  <a:pt x="2549708" y="1244281"/>
                  <a:pt x="2538606" y="1266484"/>
                </a:cubicBezTo>
                <a:cubicBezTo>
                  <a:pt x="2534332" y="1275031"/>
                  <a:pt x="2528004" y="1282387"/>
                  <a:pt x="2522703" y="1290338"/>
                </a:cubicBezTo>
                <a:cubicBezTo>
                  <a:pt x="2504528" y="1344865"/>
                  <a:pt x="2525991" y="1277188"/>
                  <a:pt x="2506800" y="1353948"/>
                </a:cubicBezTo>
                <a:cubicBezTo>
                  <a:pt x="2504767" y="1362079"/>
                  <a:pt x="2501499" y="1369851"/>
                  <a:pt x="2498849" y="1377802"/>
                </a:cubicBezTo>
                <a:cubicBezTo>
                  <a:pt x="2490898" y="1372501"/>
                  <a:pt x="2477457" y="1371134"/>
                  <a:pt x="2474995" y="1361900"/>
                </a:cubicBezTo>
                <a:cubicBezTo>
                  <a:pt x="2466091" y="1328509"/>
                  <a:pt x="2470860" y="1292879"/>
                  <a:pt x="2467044" y="1258533"/>
                </a:cubicBezTo>
                <a:cubicBezTo>
                  <a:pt x="2465552" y="1245101"/>
                  <a:pt x="2462025" y="1231969"/>
                  <a:pt x="2459093" y="1218776"/>
                </a:cubicBezTo>
                <a:cubicBezTo>
                  <a:pt x="2456722" y="1208108"/>
                  <a:pt x="2458337" y="1195195"/>
                  <a:pt x="2451141" y="1186971"/>
                </a:cubicBezTo>
                <a:cubicBezTo>
                  <a:pt x="2438555" y="1172587"/>
                  <a:pt x="2419336" y="1165768"/>
                  <a:pt x="2403433" y="1155166"/>
                </a:cubicBezTo>
                <a:cubicBezTo>
                  <a:pt x="2395482" y="1149865"/>
                  <a:pt x="2388645" y="1142285"/>
                  <a:pt x="2379579" y="1139263"/>
                </a:cubicBezTo>
                <a:lnTo>
                  <a:pt x="2331872" y="1123361"/>
                </a:lnTo>
                <a:cubicBezTo>
                  <a:pt x="2323921" y="1120710"/>
                  <a:pt x="2314992" y="1120058"/>
                  <a:pt x="2308018" y="1115409"/>
                </a:cubicBezTo>
                <a:cubicBezTo>
                  <a:pt x="2292115" y="1104807"/>
                  <a:pt x="2278442" y="1089648"/>
                  <a:pt x="2260310" y="1083604"/>
                </a:cubicBezTo>
                <a:cubicBezTo>
                  <a:pt x="2252359" y="1080954"/>
                  <a:pt x="2244160" y="1078955"/>
                  <a:pt x="2236456" y="1075653"/>
                </a:cubicBezTo>
                <a:cubicBezTo>
                  <a:pt x="2167678" y="1046177"/>
                  <a:pt x="2236739" y="1070446"/>
                  <a:pt x="2180797" y="1051799"/>
                </a:cubicBezTo>
                <a:cubicBezTo>
                  <a:pt x="2172846" y="1046498"/>
                  <a:pt x="2165490" y="1040170"/>
                  <a:pt x="2156943" y="1035896"/>
                </a:cubicBezTo>
                <a:cubicBezTo>
                  <a:pt x="2149446" y="1032148"/>
                  <a:pt x="2139634" y="1033181"/>
                  <a:pt x="2133089" y="1027945"/>
                </a:cubicBezTo>
                <a:cubicBezTo>
                  <a:pt x="2125627" y="1021975"/>
                  <a:pt x="2122487" y="1012042"/>
                  <a:pt x="2117186" y="1004091"/>
                </a:cubicBezTo>
                <a:cubicBezTo>
                  <a:pt x="2112358" y="965468"/>
                  <a:pt x="2110390" y="937150"/>
                  <a:pt x="2101284" y="900724"/>
                </a:cubicBezTo>
                <a:cubicBezTo>
                  <a:pt x="2099251" y="892593"/>
                  <a:pt x="2095636" y="884929"/>
                  <a:pt x="2093333" y="876870"/>
                </a:cubicBezTo>
                <a:cubicBezTo>
                  <a:pt x="2073364" y="806981"/>
                  <a:pt x="2096494" y="878405"/>
                  <a:pt x="2077430" y="821211"/>
                </a:cubicBezTo>
                <a:cubicBezTo>
                  <a:pt x="2074780" y="739048"/>
                  <a:pt x="2074306" y="656785"/>
                  <a:pt x="2069479" y="574721"/>
                </a:cubicBezTo>
                <a:cubicBezTo>
                  <a:pt x="2068987" y="566354"/>
                  <a:pt x="2065275" y="558364"/>
                  <a:pt x="2061527" y="550867"/>
                </a:cubicBezTo>
                <a:cubicBezTo>
                  <a:pt x="2057253" y="542320"/>
                  <a:pt x="2050926" y="534964"/>
                  <a:pt x="2045625" y="527013"/>
                </a:cubicBezTo>
                <a:cubicBezTo>
                  <a:pt x="2032373" y="529663"/>
                  <a:pt x="2018171" y="529372"/>
                  <a:pt x="2005868" y="534964"/>
                </a:cubicBezTo>
                <a:cubicBezTo>
                  <a:pt x="1988469" y="542873"/>
                  <a:pt x="1974063" y="556167"/>
                  <a:pt x="1958160" y="566769"/>
                </a:cubicBezTo>
                <a:cubicBezTo>
                  <a:pt x="1875641" y="621782"/>
                  <a:pt x="2003385" y="538044"/>
                  <a:pt x="1902501" y="598575"/>
                </a:cubicBezTo>
                <a:cubicBezTo>
                  <a:pt x="1886112" y="608408"/>
                  <a:pt x="1870696" y="619778"/>
                  <a:pt x="1854793" y="630380"/>
                </a:cubicBezTo>
                <a:lnTo>
                  <a:pt x="1830939" y="646282"/>
                </a:lnTo>
                <a:cubicBezTo>
                  <a:pt x="1822988" y="651583"/>
                  <a:pt x="1816357" y="659867"/>
                  <a:pt x="1807086" y="662185"/>
                </a:cubicBezTo>
                <a:lnTo>
                  <a:pt x="1775280" y="670136"/>
                </a:lnTo>
                <a:cubicBezTo>
                  <a:pt x="1759378" y="680738"/>
                  <a:pt x="1745705" y="695898"/>
                  <a:pt x="1727573" y="701942"/>
                </a:cubicBezTo>
                <a:cubicBezTo>
                  <a:pt x="1713452" y="706649"/>
                  <a:pt x="1685642" y="716596"/>
                  <a:pt x="1671913" y="717844"/>
                </a:cubicBezTo>
                <a:cubicBezTo>
                  <a:pt x="1624328" y="722170"/>
                  <a:pt x="1576498" y="723145"/>
                  <a:pt x="1528790" y="725795"/>
                </a:cubicBezTo>
                <a:cubicBezTo>
                  <a:pt x="1512887" y="728446"/>
                  <a:pt x="1497094" y="731863"/>
                  <a:pt x="1481082" y="733747"/>
                </a:cubicBezTo>
                <a:cubicBezTo>
                  <a:pt x="1362861" y="747656"/>
                  <a:pt x="1429438" y="732743"/>
                  <a:pt x="1361813" y="749649"/>
                </a:cubicBezTo>
                <a:cubicBezTo>
                  <a:pt x="1307348" y="804114"/>
                  <a:pt x="1332817" y="784882"/>
                  <a:pt x="1290251" y="813260"/>
                </a:cubicBezTo>
                <a:cubicBezTo>
                  <a:pt x="1284950" y="821211"/>
                  <a:pt x="1281105" y="830357"/>
                  <a:pt x="1274348" y="837114"/>
                </a:cubicBezTo>
                <a:cubicBezTo>
                  <a:pt x="1267591" y="843871"/>
                  <a:pt x="1255559" y="844912"/>
                  <a:pt x="1250494" y="853016"/>
                </a:cubicBezTo>
                <a:cubicBezTo>
                  <a:pt x="1241610" y="867231"/>
                  <a:pt x="1239893" y="884821"/>
                  <a:pt x="1234592" y="900724"/>
                </a:cubicBezTo>
                <a:cubicBezTo>
                  <a:pt x="1207857" y="980929"/>
                  <a:pt x="1248657" y="856492"/>
                  <a:pt x="1218689" y="956383"/>
                </a:cubicBezTo>
                <a:cubicBezTo>
                  <a:pt x="1187918" y="1058954"/>
                  <a:pt x="1218837" y="964035"/>
                  <a:pt x="1186884" y="1027945"/>
                </a:cubicBezTo>
                <a:cubicBezTo>
                  <a:pt x="1183136" y="1035442"/>
                  <a:pt x="1183003" y="1044472"/>
                  <a:pt x="1178933" y="1051799"/>
                </a:cubicBezTo>
                <a:cubicBezTo>
                  <a:pt x="1167360" y="1072630"/>
                  <a:pt x="1122154" y="1139637"/>
                  <a:pt x="1099419" y="1147215"/>
                </a:cubicBezTo>
                <a:lnTo>
                  <a:pt x="1051712" y="1163117"/>
                </a:lnTo>
                <a:cubicBezTo>
                  <a:pt x="1049061" y="1155166"/>
                  <a:pt x="1043760" y="1147645"/>
                  <a:pt x="1043760" y="1139263"/>
                </a:cubicBezTo>
                <a:cubicBezTo>
                  <a:pt x="1043760" y="1125749"/>
                  <a:pt x="1048673" y="1112675"/>
                  <a:pt x="1051712" y="1099507"/>
                </a:cubicBezTo>
                <a:cubicBezTo>
                  <a:pt x="1056627" y="1078211"/>
                  <a:pt x="1060702" y="1056631"/>
                  <a:pt x="1067614" y="1035896"/>
                </a:cubicBezTo>
                <a:lnTo>
                  <a:pt x="1083517" y="988188"/>
                </a:lnTo>
                <a:cubicBezTo>
                  <a:pt x="1080867" y="927228"/>
                  <a:pt x="1085206" y="865559"/>
                  <a:pt x="1075566" y="805308"/>
                </a:cubicBezTo>
                <a:cubicBezTo>
                  <a:pt x="1074056" y="795872"/>
                  <a:pt x="1061268" y="789406"/>
                  <a:pt x="1051712" y="789406"/>
                </a:cubicBezTo>
                <a:cubicBezTo>
                  <a:pt x="1034949" y="789406"/>
                  <a:pt x="1020266" y="801242"/>
                  <a:pt x="1004004" y="805308"/>
                </a:cubicBezTo>
                <a:cubicBezTo>
                  <a:pt x="993402" y="807959"/>
                  <a:pt x="982666" y="810120"/>
                  <a:pt x="972199" y="813260"/>
                </a:cubicBezTo>
                <a:cubicBezTo>
                  <a:pt x="956143" y="818077"/>
                  <a:pt x="924491" y="829162"/>
                  <a:pt x="924491" y="829162"/>
                </a:cubicBezTo>
                <a:cubicBezTo>
                  <a:pt x="818593" y="899762"/>
                  <a:pt x="975543" y="798149"/>
                  <a:pt x="876783" y="853016"/>
                </a:cubicBezTo>
                <a:cubicBezTo>
                  <a:pt x="860075" y="862298"/>
                  <a:pt x="844978" y="874220"/>
                  <a:pt x="829075" y="884822"/>
                </a:cubicBezTo>
                <a:lnTo>
                  <a:pt x="805221" y="900724"/>
                </a:lnTo>
                <a:cubicBezTo>
                  <a:pt x="797270" y="906025"/>
                  <a:pt x="788124" y="909870"/>
                  <a:pt x="781367" y="916627"/>
                </a:cubicBezTo>
                <a:cubicBezTo>
                  <a:pt x="773416" y="924578"/>
                  <a:pt x="766869" y="934244"/>
                  <a:pt x="757513" y="940481"/>
                </a:cubicBezTo>
                <a:cubicBezTo>
                  <a:pt x="746608" y="947751"/>
                  <a:pt x="700325" y="954777"/>
                  <a:pt x="693903" y="956383"/>
                </a:cubicBezTo>
                <a:cubicBezTo>
                  <a:pt x="685772" y="958416"/>
                  <a:pt x="678180" y="962302"/>
                  <a:pt x="670049" y="964335"/>
                </a:cubicBezTo>
                <a:cubicBezTo>
                  <a:pt x="656938" y="967613"/>
                  <a:pt x="643589" y="969869"/>
                  <a:pt x="630293" y="972286"/>
                </a:cubicBezTo>
                <a:cubicBezTo>
                  <a:pt x="574208" y="982483"/>
                  <a:pt x="575835" y="980987"/>
                  <a:pt x="511023" y="988188"/>
                </a:cubicBezTo>
                <a:cubicBezTo>
                  <a:pt x="450553" y="1008345"/>
                  <a:pt x="470376" y="1005203"/>
                  <a:pt x="399705" y="1012042"/>
                </a:cubicBezTo>
                <a:lnTo>
                  <a:pt x="216825" y="1027945"/>
                </a:lnTo>
                <a:cubicBezTo>
                  <a:pt x="145263" y="1025295"/>
                  <a:pt x="73197" y="1028876"/>
                  <a:pt x="2139" y="1019994"/>
                </a:cubicBezTo>
                <a:cubicBezTo>
                  <a:pt x="-7344" y="1018809"/>
                  <a:pt x="17260" y="1007972"/>
                  <a:pt x="25993" y="1004091"/>
                </a:cubicBezTo>
                <a:cubicBezTo>
                  <a:pt x="41311" y="997283"/>
                  <a:pt x="58708" y="995684"/>
                  <a:pt x="73701" y="988188"/>
                </a:cubicBezTo>
                <a:cubicBezTo>
                  <a:pt x="89604" y="980237"/>
                  <a:pt x="105800" y="972849"/>
                  <a:pt x="121409" y="964335"/>
                </a:cubicBezTo>
                <a:cubicBezTo>
                  <a:pt x="134977" y="956935"/>
                  <a:pt x="147043" y="946758"/>
                  <a:pt x="161166" y="940481"/>
                </a:cubicBezTo>
                <a:cubicBezTo>
                  <a:pt x="171152" y="936043"/>
                  <a:pt x="182369" y="935180"/>
                  <a:pt x="192971" y="932529"/>
                </a:cubicBezTo>
                <a:cubicBezTo>
                  <a:pt x="200922" y="927228"/>
                  <a:pt x="208278" y="920901"/>
                  <a:pt x="216825" y="916627"/>
                </a:cubicBezTo>
                <a:cubicBezTo>
                  <a:pt x="233129" y="908475"/>
                  <a:pt x="265307" y="903750"/>
                  <a:pt x="280435" y="900724"/>
                </a:cubicBezTo>
                <a:cubicBezTo>
                  <a:pt x="322679" y="872563"/>
                  <a:pt x="285688" y="894857"/>
                  <a:pt x="344046" y="868919"/>
                </a:cubicBezTo>
                <a:cubicBezTo>
                  <a:pt x="373927" y="855638"/>
                  <a:pt x="375137" y="848967"/>
                  <a:pt x="407656" y="845065"/>
                </a:cubicBezTo>
                <a:cubicBezTo>
                  <a:pt x="463169" y="838403"/>
                  <a:pt x="518974" y="834463"/>
                  <a:pt x="574633" y="829162"/>
                </a:cubicBezTo>
                <a:cubicBezTo>
                  <a:pt x="634521" y="789238"/>
                  <a:pt x="558407" y="836117"/>
                  <a:pt x="630293" y="805308"/>
                </a:cubicBezTo>
                <a:cubicBezTo>
                  <a:pt x="639076" y="801544"/>
                  <a:pt x="645414" y="793287"/>
                  <a:pt x="654146" y="789406"/>
                </a:cubicBezTo>
                <a:cubicBezTo>
                  <a:pt x="695508" y="771023"/>
                  <a:pt x="712232" y="772020"/>
                  <a:pt x="757513" y="765552"/>
                </a:cubicBezTo>
                <a:cubicBezTo>
                  <a:pt x="773416" y="760251"/>
                  <a:pt x="788627" y="752020"/>
                  <a:pt x="805221" y="749649"/>
                </a:cubicBezTo>
                <a:cubicBezTo>
                  <a:pt x="853114" y="742807"/>
                  <a:pt x="901074" y="736300"/>
                  <a:pt x="948345" y="725795"/>
                </a:cubicBezTo>
                <a:cubicBezTo>
                  <a:pt x="959013" y="723424"/>
                  <a:pt x="969548" y="720494"/>
                  <a:pt x="980150" y="717844"/>
                </a:cubicBezTo>
                <a:cubicBezTo>
                  <a:pt x="988101" y="712543"/>
                  <a:pt x="995056" y="705297"/>
                  <a:pt x="1004004" y="701942"/>
                </a:cubicBezTo>
                <a:cubicBezTo>
                  <a:pt x="1016658" y="697197"/>
                  <a:pt x="1030649" y="697268"/>
                  <a:pt x="1043760" y="693990"/>
                </a:cubicBezTo>
                <a:cubicBezTo>
                  <a:pt x="1051891" y="691957"/>
                  <a:pt x="1059555" y="688341"/>
                  <a:pt x="1067614" y="686039"/>
                </a:cubicBezTo>
                <a:cubicBezTo>
                  <a:pt x="1078121" y="683037"/>
                  <a:pt x="1089052" y="681544"/>
                  <a:pt x="1099419" y="678088"/>
                </a:cubicBezTo>
                <a:cubicBezTo>
                  <a:pt x="1193196" y="646829"/>
                  <a:pt x="1069914" y="672673"/>
                  <a:pt x="1226640" y="654234"/>
                </a:cubicBezTo>
                <a:cubicBezTo>
                  <a:pt x="1244969" y="652078"/>
                  <a:pt x="1294341" y="642723"/>
                  <a:pt x="1314105" y="638331"/>
                </a:cubicBezTo>
                <a:cubicBezTo>
                  <a:pt x="1324773" y="635960"/>
                  <a:pt x="1335158" y="632335"/>
                  <a:pt x="1345910" y="630380"/>
                </a:cubicBezTo>
                <a:cubicBezTo>
                  <a:pt x="1364349" y="627027"/>
                  <a:pt x="1383083" y="625509"/>
                  <a:pt x="1401569" y="622428"/>
                </a:cubicBezTo>
                <a:cubicBezTo>
                  <a:pt x="1414900" y="620206"/>
                  <a:pt x="1428074" y="617127"/>
                  <a:pt x="1441326" y="614477"/>
                </a:cubicBezTo>
                <a:cubicBezTo>
                  <a:pt x="1470360" y="595121"/>
                  <a:pt x="1492714" y="578794"/>
                  <a:pt x="1528790" y="566769"/>
                </a:cubicBezTo>
                <a:cubicBezTo>
                  <a:pt x="1555554" y="557848"/>
                  <a:pt x="1556934" y="558638"/>
                  <a:pt x="1584449" y="542915"/>
                </a:cubicBezTo>
                <a:cubicBezTo>
                  <a:pt x="1592746" y="538174"/>
                  <a:pt x="1599914" y="531589"/>
                  <a:pt x="1608303" y="527013"/>
                </a:cubicBezTo>
                <a:cubicBezTo>
                  <a:pt x="1629114" y="515661"/>
                  <a:pt x="1652189" y="508358"/>
                  <a:pt x="1671913" y="495208"/>
                </a:cubicBezTo>
                <a:cubicBezTo>
                  <a:pt x="1702741" y="474656"/>
                  <a:pt x="1686701" y="482327"/>
                  <a:pt x="1719621" y="471354"/>
                </a:cubicBezTo>
                <a:cubicBezTo>
                  <a:pt x="1727572" y="463403"/>
                  <a:pt x="1734836" y="454699"/>
                  <a:pt x="1743475" y="447500"/>
                </a:cubicBezTo>
                <a:cubicBezTo>
                  <a:pt x="1750816" y="441382"/>
                  <a:pt x="1765876" y="441042"/>
                  <a:pt x="1767329" y="431597"/>
                </a:cubicBezTo>
                <a:cubicBezTo>
                  <a:pt x="1771781" y="402663"/>
                  <a:pt x="1765119" y="372839"/>
                  <a:pt x="1759378" y="344133"/>
                </a:cubicBezTo>
                <a:cubicBezTo>
                  <a:pt x="1757053" y="332510"/>
                  <a:pt x="1749356" y="322619"/>
                  <a:pt x="1743475" y="312328"/>
                </a:cubicBezTo>
                <a:cubicBezTo>
                  <a:pt x="1732766" y="293587"/>
                  <a:pt x="1715911" y="273737"/>
                  <a:pt x="1703719" y="256668"/>
                </a:cubicBezTo>
                <a:cubicBezTo>
                  <a:pt x="1698165" y="248892"/>
                  <a:pt x="1693934" y="240156"/>
                  <a:pt x="1687816" y="232815"/>
                </a:cubicBezTo>
                <a:cubicBezTo>
                  <a:pt x="1680617" y="224177"/>
                  <a:pt x="1670866" y="217837"/>
                  <a:pt x="1663962" y="208961"/>
                </a:cubicBezTo>
                <a:cubicBezTo>
                  <a:pt x="1652228" y="193874"/>
                  <a:pt x="1643625" y="176543"/>
                  <a:pt x="1632157" y="161253"/>
                </a:cubicBezTo>
                <a:lnTo>
                  <a:pt x="1608303" y="129448"/>
                </a:lnTo>
                <a:cubicBezTo>
                  <a:pt x="1605653" y="121497"/>
                  <a:pt x="1604100" y="113091"/>
                  <a:pt x="1600352" y="105594"/>
                </a:cubicBezTo>
                <a:cubicBezTo>
                  <a:pt x="1590032" y="84954"/>
                  <a:pt x="1562595" y="81871"/>
                  <a:pt x="1560596" y="57886"/>
                </a:cubicBezTo>
                <a:cubicBezTo>
                  <a:pt x="1558615" y="34114"/>
                  <a:pt x="1485058" y="10177"/>
                  <a:pt x="1489033" y="2226"/>
                </a:cubicBezTo>
                <a:close/>
              </a:path>
            </a:pathLst>
          </a:custGeom>
          <a:solidFill>
            <a:srgbClr val="996633"/>
          </a:solidFill>
          <a:ln>
            <a:noFill/>
          </a:ln>
          <a:effectLst>
            <a:outerShdw blurRad="76200" dir="18900000" sy="23000" kx="-1200000" algn="bl" rotWithShape="0">
              <a:prstClr val="black">
                <a:alpha val="20000"/>
              </a:prstClr>
            </a:outerShdw>
            <a:softEdge rad="25400"/>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70" name="Freeform 69"/>
          <p:cNvSpPr/>
          <p:nvPr/>
        </p:nvSpPr>
        <p:spPr bwMode="auto">
          <a:xfrm>
            <a:off x="2894436" y="2638074"/>
            <a:ext cx="1406342" cy="1654993"/>
          </a:xfrm>
          <a:custGeom>
            <a:avLst/>
            <a:gdLst>
              <a:gd name="connsiteX0" fmla="*/ 890164 w 1406342"/>
              <a:gd name="connsiteY0" fmla="*/ 1589456 h 1654993"/>
              <a:gd name="connsiteX1" fmla="*/ 477414 w 1406342"/>
              <a:gd name="connsiteY1" fmla="*/ 1602156 h 1654993"/>
              <a:gd name="connsiteX2" fmla="*/ 26564 w 1406342"/>
              <a:gd name="connsiteY2" fmla="*/ 1341806 h 1654993"/>
              <a:gd name="connsiteX3" fmla="*/ 51964 w 1406342"/>
              <a:gd name="connsiteY3" fmla="*/ 1017956 h 1654993"/>
              <a:gd name="connsiteX4" fmla="*/ 45614 w 1406342"/>
              <a:gd name="connsiteY4" fmla="*/ 732206 h 1654993"/>
              <a:gd name="connsiteX5" fmla="*/ 96414 w 1406342"/>
              <a:gd name="connsiteY5" fmla="*/ 421056 h 1654993"/>
              <a:gd name="connsiteX6" fmla="*/ 90064 w 1406342"/>
              <a:gd name="connsiteY6" fmla="*/ 109906 h 1654993"/>
              <a:gd name="connsiteX7" fmla="*/ 344064 w 1406342"/>
              <a:gd name="connsiteY7" fmla="*/ 27356 h 1654993"/>
              <a:gd name="connsiteX8" fmla="*/ 667914 w 1406342"/>
              <a:gd name="connsiteY8" fmla="*/ 21006 h 1654993"/>
              <a:gd name="connsiteX9" fmla="*/ 1061614 w 1406342"/>
              <a:gd name="connsiteY9" fmla="*/ 287706 h 1654993"/>
              <a:gd name="connsiteX10" fmla="*/ 1404514 w 1406342"/>
              <a:gd name="connsiteY10" fmla="*/ 922706 h 1654993"/>
              <a:gd name="connsiteX11" fmla="*/ 890164 w 1406342"/>
              <a:gd name="connsiteY11" fmla="*/ 1589456 h 1654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6342" h="1654993">
                <a:moveTo>
                  <a:pt x="890164" y="1589456"/>
                </a:moveTo>
                <a:cubicBezTo>
                  <a:pt x="735647" y="1702698"/>
                  <a:pt x="621347" y="1643431"/>
                  <a:pt x="477414" y="1602156"/>
                </a:cubicBezTo>
                <a:cubicBezTo>
                  <a:pt x="333481" y="1560881"/>
                  <a:pt x="97472" y="1439173"/>
                  <a:pt x="26564" y="1341806"/>
                </a:cubicBezTo>
                <a:cubicBezTo>
                  <a:pt x="-44344" y="1244439"/>
                  <a:pt x="48789" y="1119556"/>
                  <a:pt x="51964" y="1017956"/>
                </a:cubicBezTo>
                <a:cubicBezTo>
                  <a:pt x="55139" y="916356"/>
                  <a:pt x="38206" y="831689"/>
                  <a:pt x="45614" y="732206"/>
                </a:cubicBezTo>
                <a:cubicBezTo>
                  <a:pt x="53022" y="632723"/>
                  <a:pt x="89006" y="524773"/>
                  <a:pt x="96414" y="421056"/>
                </a:cubicBezTo>
                <a:cubicBezTo>
                  <a:pt x="103822" y="317339"/>
                  <a:pt x="48789" y="175523"/>
                  <a:pt x="90064" y="109906"/>
                </a:cubicBezTo>
                <a:cubicBezTo>
                  <a:pt x="131339" y="44289"/>
                  <a:pt x="247756" y="42173"/>
                  <a:pt x="344064" y="27356"/>
                </a:cubicBezTo>
                <a:cubicBezTo>
                  <a:pt x="440372" y="12539"/>
                  <a:pt x="548322" y="-22386"/>
                  <a:pt x="667914" y="21006"/>
                </a:cubicBezTo>
                <a:cubicBezTo>
                  <a:pt x="787506" y="64398"/>
                  <a:pt x="938847" y="137423"/>
                  <a:pt x="1061614" y="287706"/>
                </a:cubicBezTo>
                <a:cubicBezTo>
                  <a:pt x="1184381" y="437989"/>
                  <a:pt x="1429914" y="704689"/>
                  <a:pt x="1404514" y="922706"/>
                </a:cubicBezTo>
                <a:cubicBezTo>
                  <a:pt x="1379114" y="1140723"/>
                  <a:pt x="1044681" y="1476214"/>
                  <a:pt x="890164" y="1589456"/>
                </a:cubicBezTo>
                <a:close/>
              </a:path>
            </a:pathLst>
          </a:custGeom>
          <a:solidFill>
            <a:srgbClr val="996633">
              <a:alpha val="58039"/>
            </a:srgb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67" name="Freeform 66"/>
          <p:cNvSpPr/>
          <p:nvPr/>
        </p:nvSpPr>
        <p:spPr bwMode="auto">
          <a:xfrm>
            <a:off x="3513018" y="2144109"/>
            <a:ext cx="2018571" cy="1340315"/>
          </a:xfrm>
          <a:custGeom>
            <a:avLst/>
            <a:gdLst>
              <a:gd name="connsiteX0" fmla="*/ 1598732 w 2018571"/>
              <a:gd name="connsiteY0" fmla="*/ 1460781 h 1466976"/>
              <a:gd name="connsiteX1" fmla="*/ 1890832 w 2018571"/>
              <a:gd name="connsiteY1" fmla="*/ 1067081 h 1466976"/>
              <a:gd name="connsiteX2" fmla="*/ 2017832 w 2018571"/>
              <a:gd name="connsiteY2" fmla="*/ 559081 h 1466976"/>
              <a:gd name="connsiteX3" fmla="*/ 1840032 w 2018571"/>
              <a:gd name="connsiteY3" fmla="*/ 139981 h 1466976"/>
              <a:gd name="connsiteX4" fmla="*/ 1547932 w 2018571"/>
              <a:gd name="connsiteY4" fmla="*/ 89181 h 1466976"/>
              <a:gd name="connsiteX5" fmla="*/ 1236782 w 2018571"/>
              <a:gd name="connsiteY5" fmla="*/ 281 h 1466976"/>
              <a:gd name="connsiteX6" fmla="*/ 747832 w 2018571"/>
              <a:gd name="connsiteY6" fmla="*/ 120931 h 1466976"/>
              <a:gd name="connsiteX7" fmla="*/ 284282 w 2018571"/>
              <a:gd name="connsiteY7" fmla="*/ 197131 h 1466976"/>
              <a:gd name="connsiteX8" fmla="*/ 23932 w 2018571"/>
              <a:gd name="connsiteY8" fmla="*/ 425731 h 1466976"/>
              <a:gd name="connsiteX9" fmla="*/ 23932 w 2018571"/>
              <a:gd name="connsiteY9" fmla="*/ 711481 h 1466976"/>
              <a:gd name="connsiteX10" fmla="*/ 131882 w 2018571"/>
              <a:gd name="connsiteY10" fmla="*/ 882931 h 1466976"/>
              <a:gd name="connsiteX11" fmla="*/ 436682 w 2018571"/>
              <a:gd name="connsiteY11" fmla="*/ 1244881 h 1466976"/>
              <a:gd name="connsiteX12" fmla="*/ 900232 w 2018571"/>
              <a:gd name="connsiteY12" fmla="*/ 1302031 h 1466976"/>
              <a:gd name="connsiteX13" fmla="*/ 1598732 w 2018571"/>
              <a:gd name="connsiteY13" fmla="*/ 1460781 h 146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8571" h="1466976">
                <a:moveTo>
                  <a:pt x="1598732" y="1460781"/>
                </a:moveTo>
                <a:cubicBezTo>
                  <a:pt x="1763832" y="1421623"/>
                  <a:pt x="1820982" y="1217364"/>
                  <a:pt x="1890832" y="1067081"/>
                </a:cubicBezTo>
                <a:cubicBezTo>
                  <a:pt x="1960682" y="916798"/>
                  <a:pt x="2026299" y="713598"/>
                  <a:pt x="2017832" y="559081"/>
                </a:cubicBezTo>
                <a:cubicBezTo>
                  <a:pt x="2009365" y="404564"/>
                  <a:pt x="1918349" y="218298"/>
                  <a:pt x="1840032" y="139981"/>
                </a:cubicBezTo>
                <a:cubicBezTo>
                  <a:pt x="1761715" y="61664"/>
                  <a:pt x="1648474" y="112464"/>
                  <a:pt x="1547932" y="89181"/>
                </a:cubicBezTo>
                <a:cubicBezTo>
                  <a:pt x="1447390" y="65898"/>
                  <a:pt x="1370132" y="-5011"/>
                  <a:pt x="1236782" y="281"/>
                </a:cubicBezTo>
                <a:cubicBezTo>
                  <a:pt x="1103432" y="5573"/>
                  <a:pt x="906582" y="88123"/>
                  <a:pt x="747832" y="120931"/>
                </a:cubicBezTo>
                <a:cubicBezTo>
                  <a:pt x="589082" y="153739"/>
                  <a:pt x="404932" y="146331"/>
                  <a:pt x="284282" y="197131"/>
                </a:cubicBezTo>
                <a:cubicBezTo>
                  <a:pt x="163632" y="247931"/>
                  <a:pt x="67324" y="340006"/>
                  <a:pt x="23932" y="425731"/>
                </a:cubicBezTo>
                <a:cubicBezTo>
                  <a:pt x="-19460" y="511456"/>
                  <a:pt x="5940" y="635281"/>
                  <a:pt x="23932" y="711481"/>
                </a:cubicBezTo>
                <a:cubicBezTo>
                  <a:pt x="41924" y="787681"/>
                  <a:pt x="63090" y="794031"/>
                  <a:pt x="131882" y="882931"/>
                </a:cubicBezTo>
                <a:cubicBezTo>
                  <a:pt x="200674" y="971831"/>
                  <a:pt x="308624" y="1175031"/>
                  <a:pt x="436682" y="1244881"/>
                </a:cubicBezTo>
                <a:cubicBezTo>
                  <a:pt x="564740" y="1314731"/>
                  <a:pt x="706557" y="1261814"/>
                  <a:pt x="900232" y="1302031"/>
                </a:cubicBezTo>
                <a:cubicBezTo>
                  <a:pt x="1093907" y="1342248"/>
                  <a:pt x="1433632" y="1499939"/>
                  <a:pt x="1598732" y="1460781"/>
                </a:cubicBezTo>
                <a:close/>
              </a:path>
            </a:pathLst>
          </a:custGeom>
          <a:solidFill>
            <a:srgbClr val="004494">
              <a:alpha val="47059"/>
            </a:srgb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65" name="Freeform 64"/>
          <p:cNvSpPr/>
          <p:nvPr/>
        </p:nvSpPr>
        <p:spPr bwMode="auto">
          <a:xfrm>
            <a:off x="5214689" y="2418126"/>
            <a:ext cx="1508301" cy="1835166"/>
          </a:xfrm>
          <a:custGeom>
            <a:avLst/>
            <a:gdLst>
              <a:gd name="connsiteX0" fmla="*/ 24061 w 1508301"/>
              <a:gd name="connsiteY0" fmla="*/ 1034704 h 1835166"/>
              <a:gd name="connsiteX1" fmla="*/ 132011 w 1508301"/>
              <a:gd name="connsiteY1" fmla="*/ 444154 h 1835166"/>
              <a:gd name="connsiteX2" fmla="*/ 551111 w 1508301"/>
              <a:gd name="connsiteY2" fmla="*/ 6004 h 1835166"/>
              <a:gd name="connsiteX3" fmla="*/ 1116261 w 1508301"/>
              <a:gd name="connsiteY3" fmla="*/ 228254 h 1835166"/>
              <a:gd name="connsiteX4" fmla="*/ 1478211 w 1508301"/>
              <a:gd name="connsiteY4" fmla="*/ 761654 h 1835166"/>
              <a:gd name="connsiteX5" fmla="*/ 1440111 w 1508301"/>
              <a:gd name="connsiteY5" fmla="*/ 1206154 h 1835166"/>
              <a:gd name="connsiteX6" fmla="*/ 1059111 w 1508301"/>
              <a:gd name="connsiteY6" fmla="*/ 1803054 h 1835166"/>
              <a:gd name="connsiteX7" fmla="*/ 798761 w 1508301"/>
              <a:gd name="connsiteY7" fmla="*/ 1752254 h 1835166"/>
              <a:gd name="connsiteX8" fmla="*/ 538411 w 1508301"/>
              <a:gd name="connsiteY8" fmla="*/ 1733204 h 1835166"/>
              <a:gd name="connsiteX9" fmla="*/ 24061 w 1508301"/>
              <a:gd name="connsiteY9" fmla="*/ 1034704 h 183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8301" h="1835166">
                <a:moveTo>
                  <a:pt x="24061" y="1034704"/>
                </a:moveTo>
                <a:cubicBezTo>
                  <a:pt x="-43672" y="819862"/>
                  <a:pt x="44169" y="615604"/>
                  <a:pt x="132011" y="444154"/>
                </a:cubicBezTo>
                <a:cubicBezTo>
                  <a:pt x="219853" y="272704"/>
                  <a:pt x="387069" y="41987"/>
                  <a:pt x="551111" y="6004"/>
                </a:cubicBezTo>
                <a:cubicBezTo>
                  <a:pt x="715153" y="-29979"/>
                  <a:pt x="961744" y="102312"/>
                  <a:pt x="1116261" y="228254"/>
                </a:cubicBezTo>
                <a:cubicBezTo>
                  <a:pt x="1270778" y="354196"/>
                  <a:pt x="1424236" y="598671"/>
                  <a:pt x="1478211" y="761654"/>
                </a:cubicBezTo>
                <a:cubicBezTo>
                  <a:pt x="1532186" y="924637"/>
                  <a:pt x="1509961" y="1032587"/>
                  <a:pt x="1440111" y="1206154"/>
                </a:cubicBezTo>
                <a:cubicBezTo>
                  <a:pt x="1370261" y="1379721"/>
                  <a:pt x="1166003" y="1712037"/>
                  <a:pt x="1059111" y="1803054"/>
                </a:cubicBezTo>
                <a:cubicBezTo>
                  <a:pt x="952219" y="1894071"/>
                  <a:pt x="885544" y="1763896"/>
                  <a:pt x="798761" y="1752254"/>
                </a:cubicBezTo>
                <a:cubicBezTo>
                  <a:pt x="711978" y="1740612"/>
                  <a:pt x="664353" y="1845387"/>
                  <a:pt x="538411" y="1733204"/>
                </a:cubicBezTo>
                <a:cubicBezTo>
                  <a:pt x="412469" y="1621021"/>
                  <a:pt x="91794" y="1249546"/>
                  <a:pt x="24061" y="1034704"/>
                </a:cubicBezTo>
                <a:close/>
              </a:path>
            </a:pathLst>
          </a:custGeom>
          <a:solidFill>
            <a:srgbClr val="00B0F0">
              <a:alpha val="52157"/>
            </a:srgbClr>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7600" b="1" i="0" u="none" strike="noStrike" cap="none" normalizeH="0" baseline="0">
              <a:ln>
                <a:noFill/>
              </a:ln>
              <a:solidFill>
                <a:srgbClr val="FFD624"/>
              </a:solidFill>
              <a:effectLst/>
              <a:latin typeface="Verdana" charset="0"/>
              <a:ea typeface="ＭＳ Ｐゴシック" charset="0"/>
            </a:endParaRPr>
          </a:p>
        </p:txBody>
      </p:sp>
      <p:sp>
        <p:nvSpPr>
          <p:cNvPr id="35" name="Rectangle 34"/>
          <p:cNvSpPr/>
          <p:nvPr/>
        </p:nvSpPr>
        <p:spPr>
          <a:xfrm>
            <a:off x="967048" y="5890193"/>
            <a:ext cx="1639004" cy="338554"/>
          </a:xfrm>
          <a:prstGeom prst="rect">
            <a:avLst/>
          </a:prstGeom>
        </p:spPr>
        <p:txBody>
          <a:bodyPr wrap="square">
            <a:spAutoFit/>
          </a:bodyPr>
          <a:lstStyle/>
          <a:p>
            <a:r>
              <a:rPr lang="en-GB" sz="1600" dirty="0">
                <a:solidFill>
                  <a:schemeClr val="tx1"/>
                </a:solidFill>
                <a:latin typeface="+mn-lt"/>
                <a:ea typeface="Calibri" panose="020F0502020204030204" pitchFamily="34" charset="0"/>
                <a:cs typeface="Times New Roman" panose="02020603050405020304" pitchFamily="18" charset="0"/>
              </a:rPr>
              <a:t>environment</a:t>
            </a:r>
            <a:endParaRPr lang="en-GB" sz="1600" dirty="0">
              <a:solidFill>
                <a:schemeClr val="tx1"/>
              </a:solidFill>
            </a:endParaRPr>
          </a:p>
        </p:txBody>
      </p:sp>
      <p:sp>
        <p:nvSpPr>
          <p:cNvPr id="37" name="Rectangle 36"/>
          <p:cNvSpPr/>
          <p:nvPr/>
        </p:nvSpPr>
        <p:spPr>
          <a:xfrm>
            <a:off x="4029523" y="5941787"/>
            <a:ext cx="1146088" cy="584775"/>
          </a:xfrm>
          <a:prstGeom prst="rect">
            <a:avLst/>
          </a:prstGeom>
        </p:spPr>
        <p:txBody>
          <a:bodyPr wrap="square">
            <a:spAutoFit/>
          </a:bodyPr>
          <a:lstStyle/>
          <a:p>
            <a:r>
              <a:rPr lang="en-GB" sz="1600" dirty="0">
                <a:solidFill>
                  <a:schemeClr val="tx1"/>
                </a:solidFill>
                <a:latin typeface="+mn-lt"/>
                <a:ea typeface="Calibri" panose="020F0502020204030204" pitchFamily="34" charset="0"/>
                <a:cs typeface="Times New Roman" panose="02020603050405020304" pitchFamily="18" charset="0"/>
              </a:rPr>
              <a:t>growth </a:t>
            </a:r>
            <a:r>
              <a:rPr lang="en-GB" sz="1600" dirty="0" smtClean="0">
                <a:solidFill>
                  <a:schemeClr val="tx1"/>
                </a:solidFill>
                <a:latin typeface="+mn-lt"/>
                <a:ea typeface="Calibri" panose="020F0502020204030204" pitchFamily="34" charset="0"/>
                <a:cs typeface="Times New Roman" panose="02020603050405020304" pitchFamily="18" charset="0"/>
              </a:rPr>
              <a:t/>
            </a:r>
            <a:br>
              <a:rPr lang="en-GB" sz="1600" dirty="0" smtClean="0">
                <a:solidFill>
                  <a:schemeClr val="tx1"/>
                </a:solidFill>
                <a:latin typeface="+mn-lt"/>
                <a:ea typeface="Calibri" panose="020F0502020204030204" pitchFamily="34" charset="0"/>
                <a:cs typeface="Times New Roman" panose="02020603050405020304" pitchFamily="18" charset="0"/>
              </a:rPr>
            </a:br>
            <a:r>
              <a:rPr lang="en-GB" sz="1600" dirty="0" smtClean="0">
                <a:solidFill>
                  <a:schemeClr val="tx1"/>
                </a:solidFill>
                <a:latin typeface="+mn-lt"/>
                <a:ea typeface="Calibri" panose="020F0502020204030204" pitchFamily="34" charset="0"/>
                <a:cs typeface="Times New Roman" panose="02020603050405020304" pitchFamily="18" charset="0"/>
              </a:rPr>
              <a:t>&amp; </a:t>
            </a:r>
            <a:r>
              <a:rPr lang="en-GB" sz="1600" dirty="0">
                <a:solidFill>
                  <a:schemeClr val="tx1"/>
                </a:solidFill>
                <a:latin typeface="+mn-lt"/>
                <a:ea typeface="Calibri" panose="020F0502020204030204" pitchFamily="34" charset="0"/>
                <a:cs typeface="Times New Roman" panose="02020603050405020304" pitchFamily="18" charset="0"/>
              </a:rPr>
              <a:t>jobs</a:t>
            </a:r>
          </a:p>
        </p:txBody>
      </p:sp>
      <p:sp>
        <p:nvSpPr>
          <p:cNvPr id="38" name="Rectangle 37"/>
          <p:cNvSpPr/>
          <p:nvPr/>
        </p:nvSpPr>
        <p:spPr>
          <a:xfrm>
            <a:off x="5094192" y="5813249"/>
            <a:ext cx="1252109" cy="584775"/>
          </a:xfrm>
          <a:prstGeom prst="rect">
            <a:avLst/>
          </a:prstGeom>
        </p:spPr>
        <p:txBody>
          <a:bodyPr wrap="square">
            <a:spAutoFit/>
          </a:bodyPr>
          <a:lstStyle/>
          <a:p>
            <a:pPr algn="ctr"/>
            <a:r>
              <a:rPr lang="en-GB" sz="1600" dirty="0">
                <a:solidFill>
                  <a:schemeClr val="tx1"/>
                </a:solidFill>
                <a:latin typeface="+mn-lt"/>
                <a:ea typeface="Calibri" panose="020F0502020204030204" pitchFamily="34" charset="0"/>
                <a:cs typeface="Times New Roman" panose="02020603050405020304" pitchFamily="18" charset="0"/>
              </a:rPr>
              <a:t>bio-economy</a:t>
            </a:r>
          </a:p>
        </p:txBody>
      </p:sp>
      <p:sp>
        <p:nvSpPr>
          <p:cNvPr id="39" name="Rectangle 38"/>
          <p:cNvSpPr/>
          <p:nvPr/>
        </p:nvSpPr>
        <p:spPr>
          <a:xfrm>
            <a:off x="6412721" y="5890193"/>
            <a:ext cx="1411148" cy="584775"/>
          </a:xfrm>
          <a:prstGeom prst="rect">
            <a:avLst/>
          </a:prstGeom>
        </p:spPr>
        <p:txBody>
          <a:bodyPr wrap="square">
            <a:spAutoFit/>
          </a:bodyPr>
          <a:lstStyle/>
          <a:p>
            <a:r>
              <a:rPr lang="en-GB" sz="1600" dirty="0">
                <a:solidFill>
                  <a:schemeClr val="tx1"/>
                </a:solidFill>
                <a:latin typeface="+mn-lt"/>
                <a:ea typeface="Calibri" panose="020F0502020204030204" pitchFamily="34" charset="0"/>
                <a:cs typeface="Times New Roman" panose="02020603050405020304" pitchFamily="18" charset="0"/>
              </a:rPr>
              <a:t>circular economy</a:t>
            </a:r>
          </a:p>
        </p:txBody>
      </p:sp>
      <p:sp>
        <p:nvSpPr>
          <p:cNvPr id="40" name="Rectangle 39"/>
          <p:cNvSpPr/>
          <p:nvPr/>
        </p:nvSpPr>
        <p:spPr>
          <a:xfrm>
            <a:off x="6517718" y="5205770"/>
            <a:ext cx="1529219" cy="584775"/>
          </a:xfrm>
          <a:prstGeom prst="rect">
            <a:avLst/>
          </a:prstGeom>
        </p:spPr>
        <p:txBody>
          <a:bodyPr wrap="square">
            <a:spAutoFit/>
          </a:bodyPr>
          <a:lstStyle/>
          <a:p>
            <a:r>
              <a:rPr lang="en-GB" sz="1600" dirty="0">
                <a:solidFill>
                  <a:schemeClr val="tx1"/>
                </a:solidFill>
                <a:latin typeface="+mn-lt"/>
                <a:ea typeface="Calibri" panose="020F0502020204030204" pitchFamily="34" charset="0"/>
                <a:cs typeface="Times New Roman" panose="02020603050405020304" pitchFamily="18" charset="0"/>
              </a:rPr>
              <a:t>research &amp; innovation</a:t>
            </a:r>
          </a:p>
        </p:txBody>
      </p:sp>
      <p:sp>
        <p:nvSpPr>
          <p:cNvPr id="36" name="Rectangle 35"/>
          <p:cNvSpPr/>
          <p:nvPr/>
        </p:nvSpPr>
        <p:spPr>
          <a:xfrm>
            <a:off x="2830882" y="6048078"/>
            <a:ext cx="1160172" cy="584775"/>
          </a:xfrm>
          <a:prstGeom prst="rect">
            <a:avLst/>
          </a:prstGeom>
        </p:spPr>
        <p:txBody>
          <a:bodyPr wrap="square">
            <a:spAutoFit/>
          </a:bodyPr>
          <a:lstStyle/>
          <a:p>
            <a:r>
              <a:rPr lang="en-GB" sz="1600" dirty="0">
                <a:solidFill>
                  <a:schemeClr val="tx1"/>
                </a:solidFill>
                <a:latin typeface="+mn-lt"/>
                <a:ea typeface="Calibri" panose="020F0502020204030204" pitchFamily="34" charset="0"/>
                <a:cs typeface="Times New Roman" panose="02020603050405020304" pitchFamily="18" charset="0"/>
              </a:rPr>
              <a:t>climate change</a:t>
            </a:r>
          </a:p>
        </p:txBody>
      </p:sp>
      <p:sp>
        <p:nvSpPr>
          <p:cNvPr id="66" name="TextBox 65"/>
          <p:cNvSpPr txBox="1"/>
          <p:nvPr/>
        </p:nvSpPr>
        <p:spPr>
          <a:xfrm rot="2633891">
            <a:off x="5776354" y="2809560"/>
            <a:ext cx="885179" cy="338554"/>
          </a:xfrm>
          <a:prstGeom prst="rect">
            <a:avLst/>
          </a:prstGeom>
          <a:noFill/>
        </p:spPr>
        <p:txBody>
          <a:bodyPr wrap="none" rtlCol="0">
            <a:spAutoFit/>
          </a:bodyPr>
          <a:lstStyle/>
          <a:p>
            <a:r>
              <a:rPr lang="en-GB" sz="1600" dirty="0" smtClean="0">
                <a:solidFill>
                  <a:schemeClr val="bg1"/>
                </a:solidFill>
              </a:rPr>
              <a:t>Water</a:t>
            </a:r>
            <a:endParaRPr lang="en-GB" sz="1600" dirty="0">
              <a:solidFill>
                <a:schemeClr val="bg1"/>
              </a:solidFill>
            </a:endParaRPr>
          </a:p>
        </p:txBody>
      </p:sp>
      <p:sp>
        <p:nvSpPr>
          <p:cNvPr id="68" name="TextBox 67"/>
          <p:cNvSpPr txBox="1"/>
          <p:nvPr/>
        </p:nvSpPr>
        <p:spPr>
          <a:xfrm rot="20691762">
            <a:off x="3910689" y="2248914"/>
            <a:ext cx="689612" cy="338554"/>
          </a:xfrm>
          <a:prstGeom prst="rect">
            <a:avLst/>
          </a:prstGeom>
          <a:noFill/>
        </p:spPr>
        <p:txBody>
          <a:bodyPr wrap="none" rtlCol="0">
            <a:spAutoFit/>
          </a:bodyPr>
          <a:lstStyle/>
          <a:p>
            <a:r>
              <a:rPr lang="en-GB" sz="1600" dirty="0" smtClean="0">
                <a:solidFill>
                  <a:schemeClr val="bg1"/>
                </a:solidFill>
              </a:rPr>
              <a:t>GHG</a:t>
            </a:r>
            <a:endParaRPr lang="en-GB" sz="1600" dirty="0">
              <a:solidFill>
                <a:schemeClr val="bg1"/>
              </a:solidFill>
            </a:endParaRPr>
          </a:p>
        </p:txBody>
      </p:sp>
      <p:sp>
        <p:nvSpPr>
          <p:cNvPr id="71" name="TextBox 70"/>
          <p:cNvSpPr txBox="1"/>
          <p:nvPr/>
        </p:nvSpPr>
        <p:spPr>
          <a:xfrm rot="17980130">
            <a:off x="2797821" y="2809561"/>
            <a:ext cx="928268" cy="338554"/>
          </a:xfrm>
          <a:prstGeom prst="rect">
            <a:avLst/>
          </a:prstGeom>
          <a:noFill/>
        </p:spPr>
        <p:txBody>
          <a:bodyPr wrap="square" rtlCol="0">
            <a:spAutoFit/>
          </a:bodyPr>
          <a:lstStyle/>
          <a:p>
            <a:r>
              <a:rPr lang="en-GB" sz="1600" dirty="0" smtClean="0">
                <a:solidFill>
                  <a:schemeClr val="bg1"/>
                </a:solidFill>
              </a:rPr>
              <a:t>Soils</a:t>
            </a:r>
            <a:endParaRPr lang="en-GB" sz="1600" dirty="0">
              <a:solidFill>
                <a:schemeClr val="bg1"/>
              </a:solidFill>
            </a:endParaRPr>
          </a:p>
        </p:txBody>
      </p:sp>
      <p:pic>
        <p:nvPicPr>
          <p:cNvPr id="73" name="Picture 7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01551" y="2418126"/>
            <a:ext cx="3048264" cy="2786099"/>
          </a:xfrm>
          <a:prstGeom prst="rect">
            <a:avLst/>
          </a:prstGeom>
        </p:spPr>
      </p:pic>
      <p:sp>
        <p:nvSpPr>
          <p:cNvPr id="4" name="TextBox 3"/>
          <p:cNvSpPr txBox="1"/>
          <p:nvPr/>
        </p:nvSpPr>
        <p:spPr>
          <a:xfrm>
            <a:off x="3613038" y="3784847"/>
            <a:ext cx="2225289" cy="830997"/>
          </a:xfrm>
          <a:prstGeom prst="rect">
            <a:avLst/>
          </a:prstGeom>
          <a:noFill/>
        </p:spPr>
        <p:txBody>
          <a:bodyPr wrap="none" rtlCol="0">
            <a:spAutoFit/>
          </a:bodyPr>
          <a:lstStyle/>
          <a:p>
            <a:pPr algn="ctr"/>
            <a:r>
              <a:rPr lang="en-GB" sz="2400" dirty="0" smtClean="0">
                <a:solidFill>
                  <a:schemeClr val="tx1"/>
                </a:solidFill>
              </a:rPr>
              <a:t>Agricultural</a:t>
            </a:r>
          </a:p>
          <a:p>
            <a:pPr algn="ctr"/>
            <a:r>
              <a:rPr lang="en-GB" sz="2400" dirty="0" smtClean="0">
                <a:solidFill>
                  <a:schemeClr val="tx1"/>
                </a:solidFill>
              </a:rPr>
              <a:t>land</a:t>
            </a:r>
            <a:endParaRPr lang="en-GB" sz="2400" dirty="0">
              <a:solidFill>
                <a:schemeClr val="tx1"/>
              </a:solidFill>
            </a:endParaRPr>
          </a:p>
        </p:txBody>
      </p:sp>
      <p:sp>
        <p:nvSpPr>
          <p:cNvPr id="19" name="Rectangle 18"/>
          <p:cNvSpPr/>
          <p:nvPr/>
        </p:nvSpPr>
        <p:spPr>
          <a:xfrm>
            <a:off x="465343" y="1328323"/>
            <a:ext cx="8274447" cy="707886"/>
          </a:xfrm>
          <a:prstGeom prst="rect">
            <a:avLst/>
          </a:prstGeom>
        </p:spPr>
        <p:txBody>
          <a:bodyPr wrap="square">
            <a:spAutoFit/>
          </a:bodyPr>
          <a:lstStyle/>
          <a:p>
            <a:pPr algn="ctr"/>
            <a:r>
              <a:rPr lang="en-GB" sz="2000" dirty="0" smtClean="0">
                <a:solidFill>
                  <a:srgbClr val="164194"/>
                </a:solidFill>
                <a:latin typeface="+mn-lt"/>
                <a:ea typeface="Calibri" panose="020F0502020204030204" pitchFamily="34" charset="0"/>
                <a:cs typeface="Times New Roman" panose="02020603050405020304" pitchFamily="18" charset="0"/>
              </a:rPr>
              <a:t>“Agricultural land: </a:t>
            </a:r>
          </a:p>
          <a:p>
            <a:pPr algn="ctr"/>
            <a:r>
              <a:rPr lang="en-GB" sz="2000" dirty="0" smtClean="0">
                <a:solidFill>
                  <a:srgbClr val="164194"/>
                </a:solidFill>
                <a:latin typeface="+mn-lt"/>
                <a:ea typeface="Calibri" panose="020F0502020204030204" pitchFamily="34" charset="0"/>
                <a:cs typeface="Times New Roman" panose="02020603050405020304" pitchFamily="18" charset="0"/>
              </a:rPr>
              <a:t>A cornerstone of natural resources and many policies”</a:t>
            </a:r>
            <a:endParaRPr lang="en-GB" sz="2000" dirty="0">
              <a:solidFill>
                <a:srgbClr val="164194"/>
              </a:solidFill>
            </a:endParaRPr>
          </a:p>
        </p:txBody>
      </p:sp>
      <p:sp>
        <p:nvSpPr>
          <p:cNvPr id="22" name="TextBox 21"/>
          <p:cNvSpPr txBox="1"/>
          <p:nvPr/>
        </p:nvSpPr>
        <p:spPr>
          <a:xfrm>
            <a:off x="2086839" y="4720388"/>
            <a:ext cx="1966533" cy="338554"/>
          </a:xfrm>
          <a:prstGeom prst="rect">
            <a:avLst/>
          </a:prstGeom>
          <a:noFill/>
        </p:spPr>
        <p:txBody>
          <a:bodyPr wrap="square" rtlCol="0">
            <a:spAutoFit/>
          </a:bodyPr>
          <a:lstStyle/>
          <a:p>
            <a:r>
              <a:rPr lang="en-GB" sz="1600" dirty="0" smtClean="0">
                <a:solidFill>
                  <a:schemeClr val="bg1"/>
                </a:solidFill>
              </a:rPr>
              <a:t>Food and feed</a:t>
            </a:r>
            <a:endParaRPr lang="en-GB" sz="1600" dirty="0">
              <a:solidFill>
                <a:schemeClr val="bg1"/>
              </a:solidFill>
            </a:endParaRPr>
          </a:p>
        </p:txBody>
      </p:sp>
      <p:sp>
        <p:nvSpPr>
          <p:cNvPr id="23" name="TextBox 22"/>
          <p:cNvSpPr txBox="1"/>
          <p:nvPr/>
        </p:nvSpPr>
        <p:spPr>
          <a:xfrm>
            <a:off x="5583245" y="4698984"/>
            <a:ext cx="1966533" cy="338554"/>
          </a:xfrm>
          <a:prstGeom prst="rect">
            <a:avLst/>
          </a:prstGeom>
          <a:noFill/>
        </p:spPr>
        <p:txBody>
          <a:bodyPr wrap="square" rtlCol="0">
            <a:spAutoFit/>
          </a:bodyPr>
          <a:lstStyle/>
          <a:p>
            <a:r>
              <a:rPr lang="en-GB" sz="1600" dirty="0" smtClean="0">
                <a:solidFill>
                  <a:schemeClr val="bg1"/>
                </a:solidFill>
              </a:rPr>
              <a:t>production</a:t>
            </a:r>
            <a:endParaRPr lang="en-GB" sz="1600" dirty="0">
              <a:solidFill>
                <a:schemeClr val="bg1"/>
              </a:solidFill>
            </a:endParaRPr>
          </a:p>
        </p:txBody>
      </p:sp>
    </p:spTree>
    <p:extLst>
      <p:ext uri="{BB962C8B-B14F-4D97-AF65-F5344CB8AC3E}">
        <p14:creationId xmlns:p14="http://schemas.microsoft.com/office/powerpoint/2010/main" val="42783230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p:cNvSpPr txBox="1">
            <a:spLocks noChangeArrowheads="1"/>
          </p:cNvSpPr>
          <p:nvPr/>
        </p:nvSpPr>
        <p:spPr bwMode="auto">
          <a:xfrm>
            <a:off x="636588" y="1612900"/>
            <a:ext cx="7870825"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1pPr>
            <a:lvl2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2pPr>
            <a:lvl3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3pPr>
            <a:lvl4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4pPr>
            <a:lvl5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5pPr>
            <a:lvl6pPr marL="25146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6pPr>
            <a:lvl7pPr marL="29718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7pPr>
            <a:lvl8pPr marL="34290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8pPr>
            <a:lvl9pPr marL="38862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9pPr>
          </a:lstStyle>
          <a:p>
            <a:pPr eaLnBrk="1" hangingPunct="1">
              <a:lnSpc>
                <a:spcPct val="100000"/>
              </a:lnSpc>
              <a:buClrTx/>
              <a:buFontTx/>
              <a:buNone/>
            </a:pPr>
            <a:r>
              <a:rPr lang="en-US" altLang="en-US" sz="2800" dirty="0" smtClean="0"/>
              <a:t>COPERNICUS satellites (Sentinels):</a:t>
            </a:r>
            <a:endParaRPr lang="en-US" altLang="en-US" sz="2800" dirty="0"/>
          </a:p>
        </p:txBody>
      </p:sp>
      <p:sp>
        <p:nvSpPr>
          <p:cNvPr id="12291" name="Text Box 2"/>
          <p:cNvSpPr txBox="1">
            <a:spLocks noChangeArrowheads="1"/>
          </p:cNvSpPr>
          <p:nvPr/>
        </p:nvSpPr>
        <p:spPr bwMode="auto">
          <a:xfrm>
            <a:off x="673100" y="2381250"/>
            <a:ext cx="7870825" cy="3694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342900" indent="-339725" eaLnBrk="0" hangingPunct="0">
              <a:lnSpc>
                <a:spcPts val="2375"/>
              </a:lnSpc>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rgbClr val="004494"/>
                </a:solidFill>
                <a:latin typeface="Verdana" pitchFamily="32" charset="0"/>
                <a:ea typeface="MS PGothic" pitchFamily="32" charset="-128"/>
              </a:defRPr>
            </a:lvl1pPr>
            <a:lvl2pPr eaLnBrk="0" hangingPunct="0">
              <a:lnSpc>
                <a:spcPts val="2375"/>
              </a:lnSpc>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rgbClr val="004494"/>
                </a:solidFill>
                <a:latin typeface="Verdana" pitchFamily="32" charset="0"/>
                <a:ea typeface="MS PGothic" pitchFamily="32" charset="-128"/>
              </a:defRPr>
            </a:lvl2pPr>
            <a:lvl3pPr marL="457200" eaLnBrk="0" hangingPunct="0">
              <a:lnSpc>
                <a:spcPts val="2375"/>
              </a:lnSpc>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3pPr>
            <a:lvl4pPr eaLnBrk="0" hangingPunct="0">
              <a:lnSpc>
                <a:spcPts val="2375"/>
              </a:lnSpc>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4pPr>
            <a:lvl5pPr eaLnBrk="0" hangingPunct="0">
              <a:lnSpc>
                <a:spcPts val="2375"/>
              </a:lnSpc>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5pPr>
            <a:lvl6pPr marL="2514600" indent="-228600" defTabSz="457200" eaLnBrk="0" fontAlgn="base" hangingPunct="0">
              <a:lnSpc>
                <a:spcPts val="2375"/>
              </a:lnSpc>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6pPr>
            <a:lvl7pPr marL="2971800" indent="-228600" defTabSz="457200" eaLnBrk="0" fontAlgn="base" hangingPunct="0">
              <a:lnSpc>
                <a:spcPts val="2375"/>
              </a:lnSpc>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7pPr>
            <a:lvl8pPr marL="3429000" indent="-228600" defTabSz="457200" eaLnBrk="0" fontAlgn="base" hangingPunct="0">
              <a:lnSpc>
                <a:spcPts val="2375"/>
              </a:lnSpc>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8pPr>
            <a:lvl9pPr marL="3886200" indent="-228600" defTabSz="457200" eaLnBrk="0" fontAlgn="base" hangingPunct="0">
              <a:lnSpc>
                <a:spcPts val="2375"/>
              </a:lnSpc>
              <a:spcBef>
                <a:spcPct val="0"/>
              </a:spcBef>
              <a:spcAft>
                <a:spcPct val="0"/>
              </a:spcAft>
              <a:buClr>
                <a:srgbClr val="000000"/>
              </a:buClr>
              <a:buSzPct val="100000"/>
              <a:buFont typeface="Times New Roman" pitchFamily="16" charset="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sz="1600">
                <a:solidFill>
                  <a:srgbClr val="004494"/>
                </a:solidFill>
                <a:latin typeface="Verdana" pitchFamily="32" charset="0"/>
                <a:ea typeface="MS PGothic" pitchFamily="32" charset="-128"/>
              </a:defRPr>
            </a:lvl9pPr>
          </a:lstStyle>
          <a:p>
            <a:pPr eaLnBrk="1" hangingPunct="1">
              <a:buClrTx/>
              <a:buFontTx/>
              <a:buNone/>
            </a:pPr>
            <a:r>
              <a:rPr lang="en-US" altLang="en-US" sz="1800" b="0"/>
              <a:t>The Sentinels radically improve the technical feasibility for wide-area consistent crop mapping and monitoring:</a:t>
            </a:r>
          </a:p>
          <a:p>
            <a:pPr lvl="2" eaLnBrk="1" hangingPunct="1">
              <a:buClr>
                <a:srgbClr val="37ACDE"/>
              </a:buClr>
              <a:buFont typeface="Arial" charset="0"/>
              <a:buChar char="•"/>
            </a:pPr>
            <a:r>
              <a:rPr lang="en-US" altLang="en-US" b="0"/>
              <a:t>Superior radiometric and geometric data quality</a:t>
            </a:r>
          </a:p>
          <a:p>
            <a:pPr lvl="2" eaLnBrk="1" hangingPunct="1">
              <a:buClr>
                <a:srgbClr val="37ACDE"/>
              </a:buClr>
              <a:buFont typeface="Arial" charset="0"/>
              <a:buChar char="•"/>
            </a:pPr>
            <a:r>
              <a:rPr lang="en-US" altLang="en-US" b="0"/>
              <a:t>Revisit frequencies matching the dynamics of the crop cycle</a:t>
            </a:r>
          </a:p>
          <a:p>
            <a:pPr lvl="2" eaLnBrk="1" hangingPunct="1">
              <a:buClr>
                <a:srgbClr val="37ACDE"/>
              </a:buClr>
              <a:buFont typeface="Arial" charset="0"/>
              <a:buChar char="•"/>
            </a:pPr>
            <a:r>
              <a:rPr lang="en-US" altLang="en-US" b="0"/>
              <a:t>Complimentarity of consistent SAR series with intermittent optical imagery</a:t>
            </a:r>
          </a:p>
          <a:p>
            <a:pPr lvl="2" eaLnBrk="1" hangingPunct="1">
              <a:buClr>
                <a:srgbClr val="37ACDE"/>
              </a:buClr>
              <a:buFont typeface="Arial" charset="0"/>
              <a:buChar char="•"/>
            </a:pPr>
            <a:r>
              <a:rPr lang="en-US" altLang="en-US"/>
              <a:t>Full, free and open access</a:t>
            </a:r>
          </a:p>
          <a:p>
            <a:pPr eaLnBrk="1" hangingPunct="1">
              <a:buClrTx/>
              <a:buFontTx/>
              <a:buNone/>
            </a:pPr>
            <a:endParaRPr lang="en-US" altLang="en-US" sz="1800" b="0"/>
          </a:p>
          <a:p>
            <a:pPr eaLnBrk="1" hangingPunct="1">
              <a:buClrTx/>
              <a:buFontTx/>
              <a:buNone/>
            </a:pPr>
            <a:r>
              <a:rPr lang="en-US" altLang="en-US" sz="1800" b="0"/>
              <a:t>Leading to expansion of applications in:</a:t>
            </a:r>
          </a:p>
          <a:p>
            <a:pPr lvl="2" eaLnBrk="1" hangingPunct="1">
              <a:buClr>
                <a:srgbClr val="37ACDE"/>
              </a:buClr>
              <a:buFont typeface="Arial" charset="0"/>
              <a:buChar char="•"/>
            </a:pPr>
            <a:r>
              <a:rPr lang="en-US" altLang="en-US" b="0"/>
              <a:t>National and regional crop area and yield statistics</a:t>
            </a:r>
          </a:p>
          <a:p>
            <a:pPr lvl="2" eaLnBrk="1" hangingPunct="1">
              <a:buClr>
                <a:srgbClr val="37ACDE"/>
              </a:buClr>
              <a:buFont typeface="Arial" charset="0"/>
              <a:buChar char="•"/>
            </a:pPr>
            <a:r>
              <a:rPr lang="en-US" altLang="en-US" b="0"/>
              <a:t>Capacities to follow crop specific phenology at parcel level</a:t>
            </a:r>
          </a:p>
          <a:p>
            <a:pPr lvl="2" eaLnBrk="1" hangingPunct="1">
              <a:buClr>
                <a:srgbClr val="37ACDE"/>
              </a:buClr>
              <a:buFont typeface="Arial" charset="0"/>
              <a:buChar char="•"/>
            </a:pPr>
            <a:r>
              <a:rPr lang="en-US" altLang="en-US" b="0"/>
              <a:t>Derived information products for </a:t>
            </a:r>
            <a:r>
              <a:rPr lang="en-US" altLang="en-US"/>
              <a:t>public and private</a:t>
            </a:r>
            <a:r>
              <a:rPr lang="en-US" altLang="en-US" b="0"/>
              <a:t> use</a:t>
            </a:r>
          </a:p>
        </p:txBody>
      </p:sp>
      <p:sp>
        <p:nvSpPr>
          <p:cNvPr id="12292" name="Text Box 3"/>
          <p:cNvSpPr txBox="1">
            <a:spLocks noChangeArrowheads="1"/>
          </p:cNvSpPr>
          <p:nvPr/>
        </p:nvSpPr>
        <p:spPr bwMode="auto">
          <a:xfrm>
            <a:off x="6373813" y="6426200"/>
            <a:ext cx="2133600" cy="15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1pPr>
            <a:lvl2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2pPr>
            <a:lvl3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3pPr>
            <a:lvl4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4pPr>
            <a:lvl5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5pPr>
            <a:lvl6pPr marL="25146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6pPr>
            <a:lvl7pPr marL="29718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7pPr>
            <a:lvl8pPr marL="34290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8pPr>
            <a:lvl9pPr marL="38862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9pPr>
          </a:lstStyle>
          <a:p>
            <a:pPr algn="r" eaLnBrk="1" hangingPunct="1">
              <a:lnSpc>
                <a:spcPct val="100000"/>
              </a:lnSpc>
              <a:buClrTx/>
              <a:buFontTx/>
              <a:buNone/>
            </a:pPr>
            <a:fld id="{32659FF0-F38E-4CC2-AB7F-F9731F90C20C}" type="slidenum">
              <a:rPr lang="en-GB" altLang="en-US" sz="1000" b="0"/>
              <a:pPr algn="r" eaLnBrk="1" hangingPunct="1">
                <a:lnSpc>
                  <a:spcPct val="100000"/>
                </a:lnSpc>
                <a:buClrTx/>
                <a:buFontTx/>
                <a:buNone/>
              </a:pPr>
              <a:t>14</a:t>
            </a:fld>
            <a:endParaRPr lang="en-GB" altLang="en-US" sz="1000" b="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577340"/>
            <a:ext cx="8229600" cy="4548823"/>
          </a:xfrm>
          <a:prstGeom prst="rect">
            <a:avLst/>
          </a:prstGeom>
        </p:spPr>
        <p:txBody>
          <a:bodyPr/>
          <a:lstStyle/>
          <a:p>
            <a:pPr marL="0" indent="0">
              <a:buNone/>
            </a:pPr>
            <a:r>
              <a:rPr lang="en-GB" b="1" dirty="0" smtClean="0">
                <a:solidFill>
                  <a:srgbClr val="C00000"/>
                </a:solidFill>
              </a:rPr>
              <a:t>FRAMEWORK OF THE CZECH AGRI Project:</a:t>
            </a:r>
            <a:endParaRPr lang="cs-CZ" b="1" dirty="0" smtClean="0">
              <a:solidFill>
                <a:srgbClr val="C00000"/>
              </a:solidFill>
            </a:endParaRPr>
          </a:p>
          <a:p>
            <a:pPr marL="0" indent="0">
              <a:buNone/>
            </a:pPr>
            <a:endParaRPr lang="en-GB" sz="2000" b="1" dirty="0" smtClean="0"/>
          </a:p>
          <a:p>
            <a:pPr>
              <a:buFont typeface="Wingdings" panose="05000000000000000000" pitchFamily="2" charset="2"/>
              <a:buChar char="q"/>
            </a:pPr>
            <a:r>
              <a:rPr lang="en-GB" sz="2000" dirty="0" smtClean="0"/>
              <a:t> </a:t>
            </a:r>
            <a:r>
              <a:rPr lang="en-GB" sz="2000" b="1" dirty="0" smtClean="0"/>
              <a:t>Jointly initiated</a:t>
            </a:r>
            <a:r>
              <a:rPr lang="en-GB" sz="2000" dirty="0" smtClean="0"/>
              <a:t> in December 2015 by DG JRC, ESA and SZIF (Czech Agricultural Paying Agency);</a:t>
            </a:r>
          </a:p>
          <a:p>
            <a:pPr>
              <a:buFont typeface="Wingdings" panose="05000000000000000000" pitchFamily="2" charset="2"/>
              <a:buChar char="q"/>
            </a:pPr>
            <a:endParaRPr lang="en-GB" sz="2000" dirty="0" smtClean="0"/>
          </a:p>
          <a:p>
            <a:pPr>
              <a:buFont typeface="Wingdings" panose="05000000000000000000" pitchFamily="2" charset="2"/>
              <a:buChar char="q"/>
            </a:pPr>
            <a:r>
              <a:rPr lang="en-GB" sz="2000" dirty="0" smtClean="0"/>
              <a:t> Run within the ESA </a:t>
            </a:r>
            <a:r>
              <a:rPr lang="en-GB" sz="2000" b="1" dirty="0" smtClean="0">
                <a:solidFill>
                  <a:srgbClr val="0070C0"/>
                </a:solidFill>
              </a:rPr>
              <a:t>Sentinel-2 for Agriculture Project </a:t>
            </a:r>
            <a:r>
              <a:rPr lang="en-GB" sz="2000" dirty="0" smtClean="0"/>
              <a:t>managed by the Université Catholique de Louvain;</a:t>
            </a:r>
          </a:p>
          <a:p>
            <a:pPr>
              <a:buFont typeface="Wingdings" panose="05000000000000000000" pitchFamily="2" charset="2"/>
              <a:buChar char="q"/>
            </a:pPr>
            <a:endParaRPr lang="en-GB" sz="2000" dirty="0" smtClean="0"/>
          </a:p>
          <a:p>
            <a:pPr>
              <a:buFont typeface="Wingdings" panose="05000000000000000000" pitchFamily="2" charset="2"/>
              <a:buChar char="q"/>
            </a:pPr>
            <a:r>
              <a:rPr lang="en-GB" sz="2000" b="1" dirty="0" smtClean="0"/>
              <a:t>To demonstrate the capability of the Copernicus Sentinels for agriculture monitoring and management </a:t>
            </a:r>
            <a:r>
              <a:rPr lang="en-GB" sz="2000" dirty="0" smtClean="0"/>
              <a:t>to Czech stakeholders;</a:t>
            </a:r>
          </a:p>
          <a:p>
            <a:pPr>
              <a:buFont typeface="Wingdings" panose="05000000000000000000" pitchFamily="2" charset="2"/>
              <a:buChar char="q"/>
            </a:pPr>
            <a:endParaRPr lang="en-GB" sz="2000" dirty="0" smtClean="0"/>
          </a:p>
          <a:p>
            <a:pPr>
              <a:buFont typeface="Wingdings" panose="05000000000000000000" pitchFamily="2" charset="2"/>
              <a:buChar char="q"/>
            </a:pPr>
            <a:r>
              <a:rPr lang="en-GB" sz="2000" dirty="0" smtClean="0"/>
              <a:t>To demonstrate a </a:t>
            </a:r>
            <a:r>
              <a:rPr lang="en-GB" sz="2000" b="1" dirty="0" smtClean="0"/>
              <a:t>proof of concept </a:t>
            </a:r>
            <a:r>
              <a:rPr lang="en-GB" sz="2000" dirty="0" smtClean="0"/>
              <a:t>for national </a:t>
            </a:r>
            <a:r>
              <a:rPr lang="en-GB" sz="2000" b="1" dirty="0" smtClean="0"/>
              <a:t>agricultural</a:t>
            </a:r>
            <a:r>
              <a:rPr lang="en-GB" sz="2000" dirty="0" smtClean="0"/>
              <a:t>  </a:t>
            </a:r>
            <a:r>
              <a:rPr lang="en-GB" sz="2000" b="1" dirty="0" smtClean="0"/>
              <a:t>mapping and monitoring products</a:t>
            </a:r>
            <a:r>
              <a:rPr lang="en-GB" sz="2000" dirty="0" smtClean="0"/>
              <a:t>;</a:t>
            </a:r>
          </a:p>
          <a:p>
            <a:pPr>
              <a:buFont typeface="Wingdings" panose="05000000000000000000" pitchFamily="2" charset="2"/>
              <a:buChar char="q"/>
            </a:pPr>
            <a:endParaRPr lang="cs-CZ" sz="2400" dirty="0" smtClean="0"/>
          </a:p>
          <a:p>
            <a:pPr>
              <a:buFont typeface="Wingdings" panose="05000000000000000000" pitchFamily="2" charset="2"/>
              <a:buChar char="q"/>
            </a:pPr>
            <a:endParaRPr lang="en-US" dirty="0"/>
          </a:p>
        </p:txBody>
      </p:sp>
      <p:pic>
        <p:nvPicPr>
          <p:cNvPr id="4" name="Picture 1" descr="copernicus-figurative-trade-mark"/>
          <p:cNvPicPr/>
          <p:nvPr/>
        </p:nvPicPr>
        <p:blipFill>
          <a:blip r:embed="rId2">
            <a:extLst>
              <a:ext uri="{28A0092B-C50C-407E-A947-70E740481C1C}">
                <a14:useLocalDpi xmlns:a14="http://schemas.microsoft.com/office/drawing/2010/main" val="0"/>
              </a:ext>
            </a:extLst>
          </a:blip>
          <a:srcRect/>
          <a:stretch>
            <a:fillRect/>
          </a:stretch>
        </p:blipFill>
        <p:spPr bwMode="auto">
          <a:xfrm>
            <a:off x="457200" y="512761"/>
            <a:ext cx="1290320" cy="438150"/>
          </a:xfrm>
          <a:prstGeom prst="rect">
            <a:avLst/>
          </a:prstGeom>
          <a:noFill/>
          <a:ln>
            <a:noFill/>
          </a:ln>
        </p:spPr>
      </p:pic>
      <p:pic>
        <p:nvPicPr>
          <p:cNvPr id="5" name="Picture 2" descr="logo_ec-jrc_standard_positive_rgb"/>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8050" y="308609"/>
            <a:ext cx="1219200" cy="846455"/>
          </a:xfrm>
          <a:prstGeom prst="rect">
            <a:avLst/>
          </a:prstGeom>
          <a:noFill/>
          <a:ln>
            <a:noFill/>
          </a:ln>
        </p:spPr>
      </p:pic>
      <p:pic>
        <p:nvPicPr>
          <p:cNvPr id="7" name="Picture 4" descr="Macintosh HD:Users:bkoetz:Documents:ESA:esa logo:03_logo_dark_blue.pdf"/>
          <p:cNvPicPr/>
          <p:nvPr/>
        </p:nvPicPr>
        <p:blipFill>
          <a:blip r:embed="rId4">
            <a:extLst>
              <a:ext uri="{28A0092B-C50C-407E-A947-70E740481C1C}">
                <a14:useLocalDpi xmlns:a14="http://schemas.microsoft.com/office/drawing/2010/main" val="0"/>
              </a:ext>
            </a:extLst>
          </a:blip>
          <a:srcRect/>
          <a:stretch>
            <a:fillRect/>
          </a:stretch>
        </p:blipFill>
        <p:spPr bwMode="auto">
          <a:xfrm>
            <a:off x="1880870" y="449578"/>
            <a:ext cx="1342390" cy="671195"/>
          </a:xfrm>
          <a:prstGeom prst="rect">
            <a:avLst/>
          </a:prstGeom>
          <a:noFill/>
          <a:ln>
            <a:noFill/>
          </a:ln>
        </p:spPr>
      </p:pic>
      <p:pic>
        <p:nvPicPr>
          <p:cNvPr id="8" name="Picture 14" descr="D:\tomas\work\gisat_web\gfx\loga\90proppt.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600867"/>
            <a:ext cx="990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1982" y="449578"/>
            <a:ext cx="463415" cy="640135"/>
          </a:xfrm>
          <a:prstGeom prst="rect">
            <a:avLst/>
          </a:prstGeom>
        </p:spPr>
      </p:pic>
      <p:pic>
        <p:nvPicPr>
          <p:cNvPr id="10" name="Obrázek 9"/>
          <p:cNvPicPr/>
          <p:nvPr/>
        </p:nvPicPr>
        <p:blipFill rotWithShape="1">
          <a:blip r:embed="rId7">
            <a:extLst>
              <a:ext uri="{28A0092B-C50C-407E-A947-70E740481C1C}">
                <a14:useLocalDpi xmlns:a14="http://schemas.microsoft.com/office/drawing/2010/main" val="0"/>
              </a:ext>
            </a:extLst>
          </a:blip>
          <a:srcRect l="11078" t="6173" r="72553" b="83833"/>
          <a:stretch/>
        </p:blipFill>
        <p:spPr bwMode="auto">
          <a:xfrm>
            <a:off x="7242175" y="449578"/>
            <a:ext cx="1417954" cy="49916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3181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1"/>
          <p:cNvSpPr txBox="1">
            <a:spLocks noChangeArrowheads="1"/>
          </p:cNvSpPr>
          <p:nvPr/>
        </p:nvSpPr>
        <p:spPr bwMode="auto">
          <a:xfrm>
            <a:off x="636588" y="1612900"/>
            <a:ext cx="7870825"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11267" name="Rectangle 2"/>
          <p:cNvSpPr>
            <a:spLocks noChangeArrowheads="1"/>
          </p:cNvSpPr>
          <p:nvPr/>
        </p:nvSpPr>
        <p:spPr bwMode="auto">
          <a:xfrm>
            <a:off x="636588" y="2416175"/>
            <a:ext cx="7870825" cy="152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11268" name="Text Box 3"/>
          <p:cNvSpPr txBox="1">
            <a:spLocks noChangeArrowheads="1"/>
          </p:cNvSpPr>
          <p:nvPr/>
        </p:nvSpPr>
        <p:spPr bwMode="auto">
          <a:xfrm>
            <a:off x="6373813" y="6426200"/>
            <a:ext cx="2133600" cy="15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1pPr>
            <a:lvl2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4494"/>
                </a:solidFill>
                <a:latin typeface="Verdana" pitchFamily="32" charset="0"/>
                <a:ea typeface="MS PGothic" pitchFamily="32" charset="-128"/>
              </a:defRPr>
            </a:lvl2pPr>
            <a:lvl3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3pPr>
            <a:lvl4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4pPr>
            <a:lvl5pPr eaLnBrk="0" hangingPunct="0">
              <a:lnSpc>
                <a:spcPts val="2375"/>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5pPr>
            <a:lvl6pPr marL="25146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6pPr>
            <a:lvl7pPr marL="29718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7pPr>
            <a:lvl8pPr marL="34290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8pPr>
            <a:lvl9pPr marL="3886200" indent="-228600" defTabSz="457200" eaLnBrk="0" fontAlgn="base" hangingPunct="0">
              <a:lnSpc>
                <a:spcPts val="2375"/>
              </a:lnSpc>
              <a:spcBef>
                <a:spcPct val="0"/>
              </a:spcBef>
              <a:spcAft>
                <a:spcPct val="0"/>
              </a:spcAft>
              <a:buClr>
                <a:srgbClr val="000000"/>
              </a:buClr>
              <a:buSzPct val="100000"/>
              <a:buFont typeface="Times New Roman" pitchFamily="1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4494"/>
                </a:solidFill>
                <a:latin typeface="Verdana" pitchFamily="32" charset="0"/>
                <a:ea typeface="MS PGothic" pitchFamily="32" charset="-128"/>
              </a:defRPr>
            </a:lvl9pPr>
          </a:lstStyle>
          <a:p>
            <a:pPr algn="r" eaLnBrk="1" hangingPunct="1">
              <a:lnSpc>
                <a:spcPct val="100000"/>
              </a:lnSpc>
              <a:buClrTx/>
              <a:buFontTx/>
              <a:buNone/>
            </a:pPr>
            <a:fld id="{453A5232-B4D0-4786-A1F0-3154790CFE02}" type="slidenum">
              <a:rPr lang="en-GB" altLang="en-US" sz="1000" b="0"/>
              <a:pPr algn="r" eaLnBrk="1" hangingPunct="1">
                <a:lnSpc>
                  <a:spcPct val="100000"/>
                </a:lnSpc>
                <a:buClrTx/>
                <a:buFontTx/>
                <a:buNone/>
              </a:pPr>
              <a:t>16</a:t>
            </a:fld>
            <a:endParaRPr lang="en-GB" altLang="en-US" sz="1000" b="0"/>
          </a:p>
        </p:txBody>
      </p:sp>
      <p:pic>
        <p:nvPicPr>
          <p:cNvPr id="1126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71575"/>
            <a:ext cx="9144000" cy="5689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307" y="1748791"/>
            <a:ext cx="6967538" cy="1725930"/>
          </a:xfrm>
        </p:spPr>
        <p:txBody>
          <a:bodyPr>
            <a:normAutofit/>
          </a:bodyPr>
          <a:lstStyle/>
          <a:p>
            <a:pPr algn="ctr"/>
            <a:r>
              <a:rPr lang="en-GB" sz="2800" b="1" dirty="0" smtClean="0"/>
              <a:t>CZECH AGRI Copernicus Project </a:t>
            </a:r>
            <a:r>
              <a:rPr lang="en-GB" sz="2800" dirty="0" smtClean="0"/>
              <a:t/>
            </a:r>
            <a:br>
              <a:rPr lang="en-GB" sz="2800" dirty="0" smtClean="0"/>
            </a:br>
            <a:r>
              <a:rPr lang="en-GB" sz="2800" dirty="0" smtClean="0"/>
              <a:t>from the user´s point of view</a:t>
            </a:r>
            <a:r>
              <a:rPr lang="en-GB" sz="800" dirty="0" smtClean="0"/>
              <a:t/>
            </a:r>
            <a:br>
              <a:rPr lang="en-GB" sz="800" dirty="0" smtClean="0"/>
            </a:br>
            <a:r>
              <a:rPr lang="en-GB" sz="800" dirty="0" smtClean="0"/>
              <a:t/>
            </a:r>
            <a:br>
              <a:rPr lang="en-GB" sz="800" dirty="0" smtClean="0"/>
            </a:br>
            <a:r>
              <a:rPr lang="en-GB" sz="1600" dirty="0" smtClean="0"/>
              <a:t>Lucie ŠAVELKOVÁ, Renáta SUCHÁ (SZIF, CZ)</a:t>
            </a:r>
            <a:br>
              <a:rPr lang="en-GB" sz="1600" dirty="0" smtClean="0"/>
            </a:br>
            <a:r>
              <a:rPr lang="en-GB" sz="1600" dirty="0" smtClean="0"/>
              <a:t>Luboš K</a:t>
            </a:r>
            <a:r>
              <a:rPr lang="cs-CZ" sz="1600" dirty="0" smtClean="0"/>
              <a:t>UČERA</a:t>
            </a:r>
            <a:r>
              <a:rPr lang="en-GB" sz="1600" dirty="0" smtClean="0"/>
              <a:t>, Václav VOBORA (GISAT, CZ)</a:t>
            </a:r>
            <a:endParaRPr lang="en-GB" sz="1600" dirty="0"/>
          </a:p>
        </p:txBody>
      </p:sp>
    </p:spTree>
    <p:extLst>
      <p:ext uri="{BB962C8B-B14F-4D97-AF65-F5344CB8AC3E}">
        <p14:creationId xmlns:p14="http://schemas.microsoft.com/office/powerpoint/2010/main" val="2082994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0"/>
          <p:cNvPicPr>
            <a:picLocks noChangeAspect="1" noChangeArrowheads="1"/>
          </p:cNvPicPr>
          <p:nvPr/>
        </p:nvPicPr>
        <p:blipFill>
          <a:blip r:embed="rId2">
            <a:extLst>
              <a:ext uri="{28A0092B-C50C-407E-A947-70E740481C1C}">
                <a14:useLocalDpi xmlns:a14="http://schemas.microsoft.com/office/drawing/2010/main" val="0"/>
              </a:ext>
            </a:extLst>
          </a:blip>
          <a:srcRect l="13515"/>
          <a:stretch>
            <a:fillRect/>
          </a:stretch>
        </p:blipFill>
        <p:spPr bwMode="auto">
          <a:xfrm>
            <a:off x="6595110" y="3925881"/>
            <a:ext cx="2461578" cy="228918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15" name="Zástupný symbol pro obsah 2"/>
          <p:cNvSpPr>
            <a:spLocks/>
          </p:cNvSpPr>
          <p:nvPr/>
        </p:nvSpPr>
        <p:spPr bwMode="auto">
          <a:xfrm>
            <a:off x="323850" y="836613"/>
            <a:ext cx="8424863" cy="108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0066CC"/>
              </a:buClr>
              <a:buFont typeface="Wingdings" panose="05000000000000000000" pitchFamily="2" charset="2"/>
              <a:buChar char="§"/>
              <a:defRPr sz="2200">
                <a:solidFill>
                  <a:srgbClr val="333333"/>
                </a:solidFill>
                <a:latin typeface="Univers CE" pitchFamily="34" charset="0"/>
              </a:defRPr>
            </a:lvl1pPr>
            <a:lvl2pPr marL="742950" indent="-285750" eaLnBrk="0" hangingPunct="0">
              <a:spcBef>
                <a:spcPct val="20000"/>
              </a:spcBef>
              <a:buClr>
                <a:srgbClr val="5F5F5F"/>
              </a:buClr>
              <a:buFont typeface="Wingdings" panose="05000000000000000000" pitchFamily="2" charset="2"/>
              <a:buChar char="§"/>
              <a:defRPr sz="2200">
                <a:solidFill>
                  <a:srgbClr val="333333"/>
                </a:solidFill>
                <a:latin typeface="Univers CE" pitchFamily="34" charset="0"/>
              </a:defRPr>
            </a:lvl2pPr>
            <a:lvl3pPr marL="1143000" indent="-228600" eaLnBrk="0" hangingPunct="0">
              <a:spcBef>
                <a:spcPct val="20000"/>
              </a:spcBef>
              <a:buClr>
                <a:srgbClr val="DDDDDD"/>
              </a:buClr>
              <a:buFont typeface="Wingdings" panose="05000000000000000000" pitchFamily="2" charset="2"/>
              <a:buChar char="§"/>
              <a:defRPr sz="2200">
                <a:solidFill>
                  <a:srgbClr val="333333"/>
                </a:solidFill>
                <a:latin typeface="Univers CE" pitchFamily="34" charset="0"/>
              </a:defRPr>
            </a:lvl3pPr>
            <a:lvl4pPr marL="1600200" indent="-228600" eaLnBrk="0" hangingPunct="0">
              <a:spcBef>
                <a:spcPct val="20000"/>
              </a:spcBef>
              <a:buChar char="–"/>
              <a:defRPr>
                <a:solidFill>
                  <a:srgbClr val="333333"/>
                </a:solidFill>
                <a:latin typeface="Univers CE" pitchFamily="34" charset="0"/>
              </a:defRPr>
            </a:lvl4pPr>
            <a:lvl5pPr marL="2057400" indent="-228600" eaLnBrk="0" hangingPunct="0">
              <a:spcBef>
                <a:spcPct val="20000"/>
              </a:spcBef>
              <a:buChar char="–"/>
              <a:defRPr>
                <a:solidFill>
                  <a:srgbClr val="333333"/>
                </a:solidFill>
                <a:latin typeface="Univers CE" pitchFamily="34" charset="0"/>
              </a:defRPr>
            </a:lvl5pPr>
            <a:lvl6pPr marL="2514600" indent="-228600" eaLnBrk="0" fontAlgn="base" hangingPunct="0">
              <a:spcBef>
                <a:spcPct val="20000"/>
              </a:spcBef>
              <a:spcAft>
                <a:spcPct val="0"/>
              </a:spcAft>
              <a:buChar char="–"/>
              <a:defRPr>
                <a:solidFill>
                  <a:srgbClr val="333333"/>
                </a:solidFill>
                <a:latin typeface="Univers CE" pitchFamily="34" charset="0"/>
              </a:defRPr>
            </a:lvl6pPr>
            <a:lvl7pPr marL="2971800" indent="-228600" eaLnBrk="0" fontAlgn="base" hangingPunct="0">
              <a:spcBef>
                <a:spcPct val="20000"/>
              </a:spcBef>
              <a:spcAft>
                <a:spcPct val="0"/>
              </a:spcAft>
              <a:buChar char="–"/>
              <a:defRPr>
                <a:solidFill>
                  <a:srgbClr val="333333"/>
                </a:solidFill>
                <a:latin typeface="Univers CE" pitchFamily="34" charset="0"/>
              </a:defRPr>
            </a:lvl7pPr>
            <a:lvl8pPr marL="3429000" indent="-228600" eaLnBrk="0" fontAlgn="base" hangingPunct="0">
              <a:spcBef>
                <a:spcPct val="20000"/>
              </a:spcBef>
              <a:spcAft>
                <a:spcPct val="0"/>
              </a:spcAft>
              <a:buChar char="–"/>
              <a:defRPr>
                <a:solidFill>
                  <a:srgbClr val="333333"/>
                </a:solidFill>
                <a:latin typeface="Univers CE" pitchFamily="34" charset="0"/>
              </a:defRPr>
            </a:lvl8pPr>
            <a:lvl9pPr marL="3886200" indent="-228600" eaLnBrk="0" fontAlgn="base" hangingPunct="0">
              <a:spcBef>
                <a:spcPct val="20000"/>
              </a:spcBef>
              <a:spcAft>
                <a:spcPct val="0"/>
              </a:spcAft>
              <a:buChar char="–"/>
              <a:defRPr>
                <a:solidFill>
                  <a:srgbClr val="333333"/>
                </a:solidFill>
                <a:latin typeface="Univers CE" pitchFamily="34" charset="0"/>
              </a:defRPr>
            </a:lvl9pPr>
          </a:lstStyle>
          <a:p>
            <a:pPr marL="0" indent="0">
              <a:buNone/>
            </a:pPr>
            <a:r>
              <a:rPr lang="en-GB" altLang="cs-CZ" sz="2400" b="1" dirty="0" smtClean="0">
                <a:solidFill>
                  <a:srgbClr val="C00000"/>
                </a:solidFill>
                <a:latin typeface="Calibri" panose="020F0502020204030204" pitchFamily="34" charset="0"/>
              </a:rPr>
              <a:t>SENTINEL-1 Data &amp; Processing:</a:t>
            </a:r>
          </a:p>
          <a:p>
            <a:pPr>
              <a:buFont typeface="Wingdings" panose="05000000000000000000" pitchFamily="2" charset="2"/>
              <a:buChar char=""/>
            </a:pPr>
            <a:r>
              <a:rPr lang="en-GB" altLang="cs-CZ" sz="1800" dirty="0" smtClean="0">
                <a:latin typeface="Calibri" panose="020F0502020204030204" pitchFamily="34" charset="0"/>
              </a:rPr>
              <a:t>Sentinel-1 GRD IW, Oct2014-Dec2015, operational SciHub, 763 scenes ~ 885GB</a:t>
            </a:r>
          </a:p>
          <a:p>
            <a:pPr eaLnBrk="1" hangingPunct="1">
              <a:spcAft>
                <a:spcPct val="20000"/>
              </a:spcAft>
            </a:pPr>
            <a:r>
              <a:rPr lang="en-GB" altLang="en-US" sz="1800" dirty="0" smtClean="0">
                <a:latin typeface="Calibri" panose="020F0502020204030204" pitchFamily="34" charset="0"/>
              </a:rPr>
              <a:t>SAR data pre-processing (S1 and SNAP toolboxes)</a:t>
            </a:r>
            <a:endParaRPr lang="en-GB" altLang="en-US" sz="1800" dirty="0">
              <a:latin typeface="Calibri" panose="020F0502020204030204" pitchFamily="34" charset="0"/>
            </a:endParaRPr>
          </a:p>
        </p:txBody>
      </p:sp>
      <p:pic>
        <p:nvPicPr>
          <p:cNvPr id="13317" name="Obrázek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 y="2585101"/>
            <a:ext cx="3939540" cy="359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Nadpis 1"/>
          <p:cNvSpPr>
            <a:spLocks noGrp="1"/>
          </p:cNvSpPr>
          <p:nvPr>
            <p:ph type="title"/>
          </p:nvPr>
        </p:nvSpPr>
        <p:spPr>
          <a:xfrm>
            <a:off x="38100" y="0"/>
            <a:ext cx="5082064" cy="878840"/>
          </a:xfrm>
        </p:spPr>
        <p:txBody>
          <a:bodyPr>
            <a:normAutofit fontScale="90000"/>
          </a:bodyPr>
          <a:lstStyle/>
          <a:p>
            <a:r>
              <a:rPr lang="cs-CZ" sz="2800" b="1" dirty="0" smtClean="0">
                <a:solidFill>
                  <a:srgbClr val="0070C0"/>
                </a:solidFill>
              </a:rPr>
              <a:t>CZECH AGRI Copernicus Project:</a:t>
            </a:r>
            <a:endParaRPr lang="en-GB" sz="2800" b="1" dirty="0">
              <a:solidFill>
                <a:srgbClr val="0070C0"/>
              </a:solidFill>
            </a:endParaRPr>
          </a:p>
        </p:txBody>
      </p:sp>
      <p:pic>
        <p:nvPicPr>
          <p:cNvPr id="13" name="Picture 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0825" y="1917065"/>
            <a:ext cx="5083175" cy="315166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bdélník 1"/>
          <p:cNvSpPr/>
          <p:nvPr/>
        </p:nvSpPr>
        <p:spPr>
          <a:xfrm>
            <a:off x="4354830" y="4949190"/>
            <a:ext cx="2160270" cy="119853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smtClean="0">
                <a:solidFill>
                  <a:srgbClr val="002060"/>
                </a:solidFill>
              </a:rPr>
              <a:t>Monthly composite</a:t>
            </a:r>
          </a:p>
          <a:p>
            <a:pPr algn="ctr"/>
            <a:r>
              <a:rPr lang="en-GB" sz="1600" dirty="0" smtClean="0">
                <a:solidFill>
                  <a:srgbClr val="002060"/>
                </a:solidFill>
              </a:rPr>
              <a:t>January 2015</a:t>
            </a:r>
            <a:endParaRPr lang="en-GB" sz="1600" dirty="0">
              <a:solidFill>
                <a:srgbClr val="002060"/>
              </a:solidFill>
            </a:endParaRPr>
          </a:p>
        </p:txBody>
      </p:sp>
      <p:pic>
        <p:nvPicPr>
          <p:cNvPr id="10" name="Obrázek 9"/>
          <p:cNvPicPr/>
          <p:nvPr/>
        </p:nvPicPr>
        <p:blipFill rotWithShape="1">
          <a:blip r:embed="rId5">
            <a:extLst>
              <a:ext uri="{28A0092B-C50C-407E-A947-70E740481C1C}">
                <a14:useLocalDpi xmlns:a14="http://schemas.microsoft.com/office/drawing/2010/main" val="0"/>
              </a:ext>
            </a:extLst>
          </a:blip>
          <a:srcRect l="11078" t="6173" r="72553" b="83833"/>
          <a:stretch/>
        </p:blipFill>
        <p:spPr bwMode="auto">
          <a:xfrm>
            <a:off x="7372350" y="169545"/>
            <a:ext cx="1428432" cy="539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93729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5"/>
          <p:cNvSpPr>
            <a:spLocks noChangeArrowheads="1"/>
          </p:cNvSpPr>
          <p:nvPr/>
        </p:nvSpPr>
        <p:spPr bwMode="auto">
          <a:xfrm>
            <a:off x="224790" y="849300"/>
            <a:ext cx="5153025" cy="566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0066CC"/>
              </a:buClr>
              <a:buFont typeface="Wingdings" panose="05000000000000000000" pitchFamily="2" charset="2"/>
              <a:buChar char="§"/>
              <a:defRPr sz="2200">
                <a:solidFill>
                  <a:srgbClr val="333333"/>
                </a:solidFill>
                <a:latin typeface="Univers CE" pitchFamily="34" charset="0"/>
              </a:defRPr>
            </a:lvl1pPr>
            <a:lvl2pPr marL="742950" indent="-285750" eaLnBrk="0" hangingPunct="0">
              <a:spcBef>
                <a:spcPct val="20000"/>
              </a:spcBef>
              <a:buClr>
                <a:srgbClr val="5F5F5F"/>
              </a:buClr>
              <a:buFont typeface="Wingdings" panose="05000000000000000000" pitchFamily="2" charset="2"/>
              <a:buChar char="§"/>
              <a:defRPr sz="2200">
                <a:solidFill>
                  <a:srgbClr val="333333"/>
                </a:solidFill>
                <a:latin typeface="Univers CE" pitchFamily="34" charset="0"/>
              </a:defRPr>
            </a:lvl2pPr>
            <a:lvl3pPr marL="1143000" indent="-228600" eaLnBrk="0" hangingPunct="0">
              <a:spcBef>
                <a:spcPct val="20000"/>
              </a:spcBef>
              <a:buClr>
                <a:srgbClr val="DDDDDD"/>
              </a:buClr>
              <a:buFont typeface="Wingdings" panose="05000000000000000000" pitchFamily="2" charset="2"/>
              <a:buChar char="§"/>
              <a:defRPr sz="2200">
                <a:solidFill>
                  <a:srgbClr val="333333"/>
                </a:solidFill>
                <a:latin typeface="Univers CE" pitchFamily="34" charset="0"/>
              </a:defRPr>
            </a:lvl3pPr>
            <a:lvl4pPr marL="1600200" indent="-228600" eaLnBrk="0" hangingPunct="0">
              <a:spcBef>
                <a:spcPct val="20000"/>
              </a:spcBef>
              <a:buChar char="–"/>
              <a:defRPr>
                <a:solidFill>
                  <a:srgbClr val="333333"/>
                </a:solidFill>
                <a:latin typeface="Univers CE" pitchFamily="34" charset="0"/>
              </a:defRPr>
            </a:lvl4pPr>
            <a:lvl5pPr marL="2057400" indent="-228600" eaLnBrk="0" hangingPunct="0">
              <a:spcBef>
                <a:spcPct val="20000"/>
              </a:spcBef>
              <a:buChar char="–"/>
              <a:defRPr>
                <a:solidFill>
                  <a:srgbClr val="333333"/>
                </a:solidFill>
                <a:latin typeface="Univers CE" pitchFamily="34" charset="0"/>
              </a:defRPr>
            </a:lvl5pPr>
            <a:lvl6pPr marL="2514600" indent="-228600" eaLnBrk="0" fontAlgn="base" hangingPunct="0">
              <a:spcBef>
                <a:spcPct val="20000"/>
              </a:spcBef>
              <a:spcAft>
                <a:spcPct val="0"/>
              </a:spcAft>
              <a:buChar char="–"/>
              <a:defRPr>
                <a:solidFill>
                  <a:srgbClr val="333333"/>
                </a:solidFill>
                <a:latin typeface="Univers CE" pitchFamily="34" charset="0"/>
              </a:defRPr>
            </a:lvl6pPr>
            <a:lvl7pPr marL="2971800" indent="-228600" eaLnBrk="0" fontAlgn="base" hangingPunct="0">
              <a:spcBef>
                <a:spcPct val="20000"/>
              </a:spcBef>
              <a:spcAft>
                <a:spcPct val="0"/>
              </a:spcAft>
              <a:buChar char="–"/>
              <a:defRPr>
                <a:solidFill>
                  <a:srgbClr val="333333"/>
                </a:solidFill>
                <a:latin typeface="Univers CE" pitchFamily="34" charset="0"/>
              </a:defRPr>
            </a:lvl7pPr>
            <a:lvl8pPr marL="3429000" indent="-228600" eaLnBrk="0" fontAlgn="base" hangingPunct="0">
              <a:spcBef>
                <a:spcPct val="20000"/>
              </a:spcBef>
              <a:spcAft>
                <a:spcPct val="0"/>
              </a:spcAft>
              <a:buChar char="–"/>
              <a:defRPr>
                <a:solidFill>
                  <a:srgbClr val="333333"/>
                </a:solidFill>
                <a:latin typeface="Univers CE" pitchFamily="34" charset="0"/>
              </a:defRPr>
            </a:lvl8pPr>
            <a:lvl9pPr marL="3886200" indent="-228600" eaLnBrk="0" fontAlgn="base" hangingPunct="0">
              <a:spcBef>
                <a:spcPct val="20000"/>
              </a:spcBef>
              <a:spcAft>
                <a:spcPct val="0"/>
              </a:spcAft>
              <a:buChar char="–"/>
              <a:defRPr>
                <a:solidFill>
                  <a:srgbClr val="333333"/>
                </a:solidFill>
                <a:latin typeface="Univers CE" pitchFamily="34" charset="0"/>
              </a:defRPr>
            </a:lvl9pPr>
          </a:lstStyle>
          <a:p>
            <a:pPr>
              <a:spcBef>
                <a:spcPts val="0"/>
              </a:spcBef>
            </a:pPr>
            <a:r>
              <a:rPr lang="en-US" altLang="cs-CZ" sz="1800" b="1" dirty="0" smtClean="0">
                <a:solidFill>
                  <a:srgbClr val="C00000"/>
                </a:solidFill>
                <a:latin typeface="Calibri" panose="020F0502020204030204" pitchFamily="34" charset="0"/>
              </a:rPr>
              <a:t>C</a:t>
            </a:r>
            <a:r>
              <a:rPr lang="cs-CZ" altLang="cs-CZ" sz="1800" b="1" dirty="0" smtClean="0">
                <a:solidFill>
                  <a:srgbClr val="C00000"/>
                </a:solidFill>
                <a:latin typeface="Calibri" panose="020F0502020204030204" pitchFamily="34" charset="0"/>
              </a:rPr>
              <a:t>ROP TYPE MAP </a:t>
            </a:r>
            <a:r>
              <a:rPr lang="en-US" altLang="cs-CZ" sz="1800" b="1" dirty="0" smtClean="0">
                <a:solidFill>
                  <a:srgbClr val="C00000"/>
                </a:solidFill>
                <a:latin typeface="Calibri" panose="020F0502020204030204" pitchFamily="34" charset="0"/>
              </a:rPr>
              <a:t>2015</a:t>
            </a:r>
            <a:r>
              <a:rPr lang="cs-CZ" altLang="cs-CZ" sz="1800" b="1" dirty="0" smtClean="0">
                <a:solidFill>
                  <a:srgbClr val="C00000"/>
                </a:solidFill>
                <a:latin typeface="Calibri" panose="020F0502020204030204" pitchFamily="34" charset="0"/>
              </a:rPr>
              <a:t> PRODUCED:</a:t>
            </a:r>
            <a:r>
              <a:rPr lang="en-US" altLang="cs-CZ" sz="1800" b="1" dirty="0" smtClean="0">
                <a:solidFill>
                  <a:srgbClr val="C00000"/>
                </a:solidFill>
                <a:latin typeface="Calibri" panose="020F0502020204030204" pitchFamily="34" charset="0"/>
              </a:rPr>
              <a:t> </a:t>
            </a:r>
            <a:endParaRPr lang="en-US" altLang="cs-CZ" sz="1800" dirty="0">
              <a:solidFill>
                <a:srgbClr val="C00000"/>
              </a:solidFill>
              <a:latin typeface="Calibri" panose="020F0502020204030204" pitchFamily="34" charset="0"/>
            </a:endParaRPr>
          </a:p>
          <a:p>
            <a:pPr lvl="1">
              <a:spcBef>
                <a:spcPts val="0"/>
              </a:spcBef>
            </a:pPr>
            <a:r>
              <a:rPr lang="en-US" altLang="cs-CZ" sz="1600" dirty="0">
                <a:latin typeface="Calibri" panose="020F0502020204030204" pitchFamily="34" charset="0"/>
              </a:rPr>
              <a:t>Full country</a:t>
            </a:r>
          </a:p>
          <a:p>
            <a:pPr lvl="1">
              <a:spcBef>
                <a:spcPts val="0"/>
              </a:spcBef>
            </a:pPr>
            <a:r>
              <a:rPr lang="en-US" altLang="cs-CZ" sz="1600" dirty="0">
                <a:solidFill>
                  <a:srgbClr val="0070C0"/>
                </a:solidFill>
                <a:latin typeface="Calibri" panose="020F0502020204030204" pitchFamily="34" charset="0"/>
              </a:rPr>
              <a:t>Based on Sentinel-1 &amp; 2 and Landsat 7 &amp; 8 time series</a:t>
            </a:r>
          </a:p>
          <a:p>
            <a:pPr lvl="1">
              <a:spcBef>
                <a:spcPts val="0"/>
              </a:spcBef>
            </a:pPr>
            <a:r>
              <a:rPr lang="en-US" altLang="cs-CZ" sz="1600" dirty="0">
                <a:latin typeface="Calibri" panose="020F0502020204030204" pitchFamily="34" charset="0"/>
              </a:rPr>
              <a:t>Winter cereals, winter rapeseed, spring cereals, maize, sugar beet, potatoes and fodder crops</a:t>
            </a:r>
          </a:p>
          <a:p>
            <a:pPr lvl="1">
              <a:spcBef>
                <a:spcPts val="0"/>
              </a:spcBef>
            </a:pPr>
            <a:r>
              <a:rPr lang="en-US" altLang="cs-CZ" sz="1600" dirty="0">
                <a:latin typeface="Calibri" panose="020F0502020204030204" pitchFamily="34" charset="0"/>
              </a:rPr>
              <a:t>Temporal extent: Whole crop growing season</a:t>
            </a:r>
          </a:p>
          <a:p>
            <a:pPr>
              <a:spcBef>
                <a:spcPts val="0"/>
              </a:spcBef>
            </a:pPr>
            <a:endParaRPr lang="en-US" altLang="cs-CZ" sz="1400" b="1" dirty="0">
              <a:latin typeface="Calibri" panose="020F0502020204030204" pitchFamily="34" charset="0"/>
            </a:endParaRPr>
          </a:p>
          <a:p>
            <a:pPr>
              <a:spcBef>
                <a:spcPts val="0"/>
              </a:spcBef>
              <a:spcAft>
                <a:spcPct val="50000"/>
              </a:spcAft>
            </a:pPr>
            <a:r>
              <a:rPr lang="en-US" altLang="cs-CZ" sz="1800" b="1" dirty="0" smtClean="0">
                <a:solidFill>
                  <a:srgbClr val="C00000"/>
                </a:solidFill>
                <a:latin typeface="Calibri" panose="020F0502020204030204" pitchFamily="34" charset="0"/>
              </a:rPr>
              <a:t>E</a:t>
            </a:r>
            <a:r>
              <a:rPr lang="cs-CZ" altLang="cs-CZ" sz="1800" b="1" dirty="0">
                <a:solidFill>
                  <a:srgbClr val="C00000"/>
                </a:solidFill>
                <a:latin typeface="Calibri" panose="020F0502020204030204" pitchFamily="34" charset="0"/>
              </a:rPr>
              <a:t>A</a:t>
            </a:r>
            <a:r>
              <a:rPr lang="cs-CZ" altLang="cs-CZ" sz="1800" b="1" dirty="0" smtClean="0">
                <a:solidFill>
                  <a:srgbClr val="C00000"/>
                </a:solidFill>
                <a:latin typeface="Calibri" panose="020F0502020204030204" pitchFamily="34" charset="0"/>
              </a:rPr>
              <a:t>RLY CROP TYPE MAP </a:t>
            </a:r>
            <a:r>
              <a:rPr lang="en-US" altLang="cs-CZ" sz="1800" b="1" dirty="0" smtClean="0">
                <a:solidFill>
                  <a:srgbClr val="C00000"/>
                </a:solidFill>
                <a:latin typeface="Calibri" panose="020F0502020204030204" pitchFamily="34" charset="0"/>
              </a:rPr>
              <a:t>2016</a:t>
            </a:r>
            <a:r>
              <a:rPr lang="cs-CZ" altLang="cs-CZ" sz="1800" b="1" dirty="0" smtClean="0">
                <a:solidFill>
                  <a:srgbClr val="C00000"/>
                </a:solidFill>
                <a:latin typeface="Calibri" panose="020F0502020204030204" pitchFamily="34" charset="0"/>
              </a:rPr>
              <a:t> PRODUCED:</a:t>
            </a:r>
            <a:endParaRPr lang="en-US" altLang="cs-CZ" sz="1800" b="1" dirty="0">
              <a:solidFill>
                <a:srgbClr val="C00000"/>
              </a:solidFill>
              <a:latin typeface="Calibri" panose="020F0502020204030204" pitchFamily="34" charset="0"/>
            </a:endParaRPr>
          </a:p>
          <a:p>
            <a:pPr lvl="1">
              <a:spcBef>
                <a:spcPts val="0"/>
              </a:spcBef>
            </a:pPr>
            <a:r>
              <a:rPr lang="en-US" altLang="cs-CZ" sz="1600" dirty="0">
                <a:latin typeface="Calibri" panose="020F0502020204030204" pitchFamily="34" charset="0"/>
              </a:rPr>
              <a:t>Regional (eastern part of </a:t>
            </a:r>
            <a:r>
              <a:rPr lang="cs-CZ" altLang="cs-CZ" sz="1600" dirty="0" smtClean="0">
                <a:latin typeface="Calibri" panose="020F0502020204030204" pitchFamily="34" charset="0"/>
              </a:rPr>
              <a:t>CZ</a:t>
            </a:r>
            <a:r>
              <a:rPr lang="en-US" altLang="cs-CZ" sz="1600" dirty="0" smtClean="0">
                <a:latin typeface="Calibri" panose="020F0502020204030204" pitchFamily="34" charset="0"/>
              </a:rPr>
              <a:t>)</a:t>
            </a:r>
            <a:endParaRPr lang="en-US" altLang="cs-CZ" sz="1600" dirty="0">
              <a:latin typeface="Calibri" panose="020F0502020204030204" pitchFamily="34" charset="0"/>
            </a:endParaRPr>
          </a:p>
          <a:p>
            <a:pPr lvl="1">
              <a:spcBef>
                <a:spcPts val="0"/>
              </a:spcBef>
            </a:pPr>
            <a:r>
              <a:rPr lang="en-US" altLang="cs-CZ" sz="1600" dirty="0">
                <a:solidFill>
                  <a:srgbClr val="0070C0"/>
                </a:solidFill>
                <a:latin typeface="Calibri" panose="020F0502020204030204" pitchFamily="34" charset="0"/>
              </a:rPr>
              <a:t>Based on Sentinel-2 time series</a:t>
            </a:r>
          </a:p>
          <a:p>
            <a:pPr lvl="1">
              <a:spcBef>
                <a:spcPts val="0"/>
              </a:spcBef>
            </a:pPr>
            <a:r>
              <a:rPr lang="en-US" altLang="cs-CZ" sz="1600" dirty="0">
                <a:latin typeface="Calibri" panose="020F0502020204030204" pitchFamily="34" charset="0"/>
              </a:rPr>
              <a:t>Winter cereals, winter rapeseed, </a:t>
            </a:r>
            <a:endParaRPr lang="cs-CZ" altLang="cs-CZ" sz="1600" dirty="0">
              <a:latin typeface="Calibri" panose="020F0502020204030204" pitchFamily="34" charset="0"/>
            </a:endParaRPr>
          </a:p>
          <a:p>
            <a:pPr marL="457200" lvl="1" indent="0">
              <a:spcBef>
                <a:spcPts val="0"/>
              </a:spcBef>
              <a:buNone/>
            </a:pPr>
            <a:r>
              <a:rPr lang="cs-CZ" altLang="cs-CZ" sz="1600" dirty="0" smtClean="0">
                <a:latin typeface="Calibri" panose="020F0502020204030204" pitchFamily="34" charset="0"/>
              </a:rPr>
              <a:t>      </a:t>
            </a:r>
            <a:r>
              <a:rPr lang="en-US" altLang="cs-CZ" sz="1600" dirty="0" smtClean="0">
                <a:latin typeface="Calibri" panose="020F0502020204030204" pitchFamily="34" charset="0"/>
              </a:rPr>
              <a:t>fodder </a:t>
            </a:r>
            <a:r>
              <a:rPr lang="en-US" altLang="cs-CZ" sz="1600" dirty="0">
                <a:latin typeface="Calibri" panose="020F0502020204030204" pitchFamily="34" charset="0"/>
              </a:rPr>
              <a:t>crops </a:t>
            </a:r>
          </a:p>
          <a:p>
            <a:pPr lvl="1">
              <a:spcBef>
                <a:spcPts val="0"/>
              </a:spcBef>
            </a:pPr>
            <a:r>
              <a:rPr lang="en-US" altLang="cs-CZ" sz="1600" dirty="0">
                <a:latin typeface="Calibri" panose="020F0502020204030204" pitchFamily="34" charset="0"/>
              </a:rPr>
              <a:t>Temporal extent: March 2016</a:t>
            </a:r>
          </a:p>
          <a:p>
            <a:pPr lvl="1">
              <a:spcBef>
                <a:spcPts val="0"/>
              </a:spcBef>
              <a:spcAft>
                <a:spcPct val="20000"/>
              </a:spcAft>
            </a:pPr>
            <a:endParaRPr lang="en-US" altLang="cs-CZ" sz="1800" dirty="0">
              <a:solidFill>
                <a:srgbClr val="0070C0"/>
              </a:solidFill>
              <a:latin typeface="Calibri" panose="020F0502020204030204" pitchFamily="34" charset="0"/>
            </a:endParaRPr>
          </a:p>
          <a:p>
            <a:pPr>
              <a:spcBef>
                <a:spcPts val="0"/>
              </a:spcBef>
              <a:spcAft>
                <a:spcPct val="50000"/>
              </a:spcAft>
            </a:pPr>
            <a:r>
              <a:rPr lang="en-US" altLang="cs-CZ" sz="1800" b="1" dirty="0" smtClean="0">
                <a:solidFill>
                  <a:srgbClr val="C00000"/>
                </a:solidFill>
                <a:latin typeface="Calibri" panose="020F0502020204030204" pitchFamily="34" charset="0"/>
              </a:rPr>
              <a:t>C</a:t>
            </a:r>
            <a:r>
              <a:rPr lang="cs-CZ" altLang="cs-CZ" sz="1800" b="1" dirty="0" smtClean="0">
                <a:solidFill>
                  <a:srgbClr val="C00000"/>
                </a:solidFill>
                <a:latin typeface="Calibri" panose="020F0502020204030204" pitchFamily="34" charset="0"/>
              </a:rPr>
              <a:t>ROP TYPE MAP </a:t>
            </a:r>
            <a:r>
              <a:rPr lang="en-US" altLang="cs-CZ" sz="1800" b="1" dirty="0" smtClean="0">
                <a:solidFill>
                  <a:srgbClr val="C00000"/>
                </a:solidFill>
                <a:latin typeface="Calibri" panose="020F0502020204030204" pitchFamily="34" charset="0"/>
              </a:rPr>
              <a:t>2016</a:t>
            </a:r>
            <a:r>
              <a:rPr lang="cs-CZ" altLang="cs-CZ" sz="1800" b="1" dirty="0" smtClean="0">
                <a:solidFill>
                  <a:srgbClr val="C00000"/>
                </a:solidFill>
                <a:latin typeface="Calibri" panose="020F0502020204030204" pitchFamily="34" charset="0"/>
              </a:rPr>
              <a:t>:</a:t>
            </a:r>
            <a:r>
              <a:rPr lang="en-US" altLang="cs-CZ" sz="1800" b="1" dirty="0" smtClean="0">
                <a:solidFill>
                  <a:srgbClr val="C00000"/>
                </a:solidFill>
                <a:latin typeface="Calibri" panose="020F0502020204030204" pitchFamily="34" charset="0"/>
              </a:rPr>
              <a:t> </a:t>
            </a:r>
            <a:endParaRPr lang="en-US" altLang="cs-CZ" sz="1800" b="1" dirty="0">
              <a:solidFill>
                <a:srgbClr val="C00000"/>
              </a:solidFill>
              <a:latin typeface="Calibri" panose="020F0502020204030204" pitchFamily="34" charset="0"/>
            </a:endParaRPr>
          </a:p>
          <a:p>
            <a:pPr lvl="1">
              <a:spcBef>
                <a:spcPts val="0"/>
              </a:spcBef>
            </a:pPr>
            <a:r>
              <a:rPr lang="en-US" altLang="cs-CZ" sz="1600" dirty="0">
                <a:latin typeface="Calibri" panose="020F0502020204030204" pitchFamily="34" charset="0"/>
              </a:rPr>
              <a:t>Full country</a:t>
            </a:r>
          </a:p>
          <a:p>
            <a:pPr lvl="1">
              <a:spcBef>
                <a:spcPts val="0"/>
              </a:spcBef>
            </a:pPr>
            <a:r>
              <a:rPr lang="en-US" altLang="cs-CZ" sz="1600" dirty="0">
                <a:solidFill>
                  <a:srgbClr val="0070C0"/>
                </a:solidFill>
                <a:latin typeface="Calibri" panose="020F0502020204030204" pitchFamily="34" charset="0"/>
              </a:rPr>
              <a:t>Based on Sentinel-1 &amp; 2 </a:t>
            </a:r>
            <a:endParaRPr lang="cs-CZ" altLang="cs-CZ" sz="1600" dirty="0" smtClean="0">
              <a:solidFill>
                <a:srgbClr val="0070C0"/>
              </a:solidFill>
              <a:latin typeface="Calibri" panose="020F0502020204030204" pitchFamily="34" charset="0"/>
            </a:endParaRPr>
          </a:p>
          <a:p>
            <a:pPr marL="457200" lvl="1" indent="0">
              <a:spcBef>
                <a:spcPts val="0"/>
              </a:spcBef>
              <a:buNone/>
            </a:pPr>
            <a:r>
              <a:rPr lang="cs-CZ" altLang="cs-CZ" sz="1600" dirty="0" smtClean="0">
                <a:latin typeface="Calibri" panose="020F0502020204030204" pitchFamily="34" charset="0"/>
              </a:rPr>
              <a:t>      </a:t>
            </a:r>
            <a:r>
              <a:rPr lang="en-US" altLang="cs-CZ" sz="1600" dirty="0" smtClean="0">
                <a:latin typeface="Calibri" panose="020F0502020204030204" pitchFamily="34" charset="0"/>
              </a:rPr>
              <a:t>(</a:t>
            </a:r>
            <a:r>
              <a:rPr lang="en-US" altLang="cs-CZ" sz="1600" dirty="0">
                <a:latin typeface="Calibri" panose="020F0502020204030204" pitchFamily="34" charset="0"/>
              </a:rPr>
              <a:t>complemented by Landsat 8) time </a:t>
            </a:r>
            <a:endParaRPr lang="cs-CZ" altLang="cs-CZ" sz="1600" dirty="0">
              <a:latin typeface="Calibri" panose="020F0502020204030204" pitchFamily="34" charset="0"/>
            </a:endParaRPr>
          </a:p>
          <a:p>
            <a:pPr marL="457200" lvl="1" indent="0">
              <a:spcBef>
                <a:spcPts val="0"/>
              </a:spcBef>
              <a:buNone/>
            </a:pPr>
            <a:r>
              <a:rPr lang="cs-CZ" altLang="cs-CZ" sz="1600" dirty="0" smtClean="0">
                <a:latin typeface="Calibri" panose="020F0502020204030204" pitchFamily="34" charset="0"/>
              </a:rPr>
              <a:t>      </a:t>
            </a:r>
            <a:r>
              <a:rPr lang="en-US" altLang="cs-CZ" sz="1600" dirty="0" smtClean="0">
                <a:latin typeface="Calibri" panose="020F0502020204030204" pitchFamily="34" charset="0"/>
              </a:rPr>
              <a:t>series</a:t>
            </a:r>
            <a:endParaRPr lang="en-US" altLang="cs-CZ" sz="1600" dirty="0">
              <a:latin typeface="Calibri" panose="020F0502020204030204" pitchFamily="34" charset="0"/>
            </a:endParaRPr>
          </a:p>
          <a:p>
            <a:pPr lvl="1">
              <a:spcBef>
                <a:spcPts val="0"/>
              </a:spcBef>
            </a:pPr>
            <a:r>
              <a:rPr lang="en-US" altLang="cs-CZ" sz="1600" b="1" dirty="0">
                <a:latin typeface="Calibri" panose="020F0502020204030204" pitchFamily="34" charset="0"/>
              </a:rPr>
              <a:t>To be produced</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430" y="3014092"/>
            <a:ext cx="4503420" cy="3152394"/>
          </a:xfrm>
          <a:prstGeom prst="rect">
            <a:avLst/>
          </a:prstGeom>
        </p:spPr>
      </p:pic>
      <p:sp>
        <p:nvSpPr>
          <p:cNvPr id="8" name="Nadpis 1"/>
          <p:cNvSpPr txBox="1">
            <a:spLocks/>
          </p:cNvSpPr>
          <p:nvPr/>
        </p:nvSpPr>
        <p:spPr>
          <a:xfrm>
            <a:off x="0" y="80173"/>
            <a:ext cx="5082064" cy="594197"/>
          </a:xfrm>
          <a:prstGeom prst="rect">
            <a:avLst/>
          </a:prstGeom>
        </p:spPr>
        <p:txBody>
          <a:bodyP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cs-CZ" sz="2800" b="1" dirty="0" smtClean="0">
                <a:solidFill>
                  <a:srgbClr val="0070C0"/>
                </a:solidFill>
              </a:rPr>
              <a:t>CZECH AGRI Copernicus Project:</a:t>
            </a:r>
            <a:endParaRPr lang="en-GB" sz="2800" b="1" dirty="0">
              <a:solidFill>
                <a:srgbClr val="0070C0"/>
              </a:solidFill>
            </a:endParaRPr>
          </a:p>
        </p:txBody>
      </p:sp>
      <p:sp>
        <p:nvSpPr>
          <p:cNvPr id="4" name="Obdélník 3"/>
          <p:cNvSpPr/>
          <p:nvPr/>
        </p:nvSpPr>
        <p:spPr>
          <a:xfrm>
            <a:off x="5504180" y="2583180"/>
            <a:ext cx="2457450" cy="35090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cs-CZ" sz="1600" dirty="0" smtClean="0">
                <a:solidFill>
                  <a:schemeClr val="tx1">
                    <a:lumMod val="65000"/>
                    <a:lumOff val="35000"/>
                  </a:schemeClr>
                </a:solidFill>
              </a:rPr>
              <a:t>Crop type map 2015</a:t>
            </a:r>
            <a:endParaRPr lang="en-GB" sz="1600" dirty="0">
              <a:solidFill>
                <a:schemeClr val="tx1">
                  <a:lumMod val="65000"/>
                  <a:lumOff val="35000"/>
                </a:schemeClr>
              </a:solidFill>
            </a:endParaRPr>
          </a:p>
        </p:txBody>
      </p:sp>
      <p:pic>
        <p:nvPicPr>
          <p:cNvPr id="7" name="Obrázek 6"/>
          <p:cNvPicPr/>
          <p:nvPr/>
        </p:nvPicPr>
        <p:blipFill rotWithShape="1">
          <a:blip r:embed="rId4">
            <a:extLst>
              <a:ext uri="{28A0092B-C50C-407E-A947-70E740481C1C}">
                <a14:useLocalDpi xmlns:a14="http://schemas.microsoft.com/office/drawing/2010/main" val="0"/>
              </a:ext>
            </a:extLst>
          </a:blip>
          <a:srcRect l="11078" t="6173" r="72553" b="83833"/>
          <a:stretch/>
        </p:blipFill>
        <p:spPr bwMode="auto">
          <a:xfrm>
            <a:off x="7372350" y="169545"/>
            <a:ext cx="1428432" cy="5397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0409223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p>
            <a:pPr>
              <a:defRPr/>
            </a:pPr>
            <a:endParaRPr lang="en-GB" altLang="en-US" dirty="0"/>
          </a:p>
        </p:txBody>
      </p:sp>
      <p:sp>
        <p:nvSpPr>
          <p:cNvPr id="3" name="TextBox 2"/>
          <p:cNvSpPr txBox="1"/>
          <p:nvPr/>
        </p:nvSpPr>
        <p:spPr>
          <a:xfrm>
            <a:off x="1009816" y="1280160"/>
            <a:ext cx="6329238" cy="3970318"/>
          </a:xfrm>
          <a:prstGeom prst="rect">
            <a:avLst/>
          </a:prstGeom>
          <a:noFill/>
        </p:spPr>
        <p:txBody>
          <a:bodyPr wrap="square" rtlCol="0">
            <a:spAutoFit/>
          </a:bodyPr>
          <a:lstStyle/>
          <a:p>
            <a:r>
              <a:rPr lang="en-GB" sz="2000" dirty="0" smtClean="0">
                <a:solidFill>
                  <a:srgbClr val="164194"/>
                </a:solidFill>
              </a:rPr>
              <a:t>A wide scope</a:t>
            </a:r>
            <a:r>
              <a:rPr lang="en-GB" sz="2000" dirty="0" smtClean="0">
                <a:solidFill>
                  <a:srgbClr val="164194"/>
                </a:solidFill>
              </a:rPr>
              <a:t>:</a:t>
            </a:r>
            <a:endParaRPr lang="en-GB" sz="2000" dirty="0" smtClean="0">
              <a:solidFill>
                <a:srgbClr val="164194"/>
              </a:solidFill>
            </a:endParaRPr>
          </a:p>
          <a:p>
            <a:endParaRPr lang="en-GB" sz="1800" dirty="0" smtClean="0">
              <a:solidFill>
                <a:srgbClr val="164194"/>
              </a:solidFill>
            </a:endParaRPr>
          </a:p>
          <a:p>
            <a:pPr marL="285750" indent="-285750">
              <a:buFont typeface="Arial" panose="020B0604020202020204" pitchFamily="34" charset="0"/>
              <a:buChar char="•"/>
            </a:pPr>
            <a:endParaRPr lang="en-GB" sz="1800" dirty="0">
              <a:solidFill>
                <a:srgbClr val="164194"/>
              </a:solidFill>
            </a:endParaRPr>
          </a:p>
          <a:p>
            <a:r>
              <a:rPr lang="en-GB" sz="1800" dirty="0" smtClean="0">
                <a:solidFill>
                  <a:srgbClr val="164194"/>
                </a:solidFill>
              </a:rPr>
              <a:t>Geographic:</a:t>
            </a:r>
          </a:p>
          <a:p>
            <a:endParaRPr lang="en-GB" sz="1800" dirty="0" smtClean="0">
              <a:solidFill>
                <a:srgbClr val="164194"/>
              </a:solidFill>
            </a:endParaRPr>
          </a:p>
          <a:p>
            <a:pPr marL="285750" indent="-285750">
              <a:buFont typeface="Arial" panose="020B0604020202020204" pitchFamily="34" charset="0"/>
              <a:buChar char="•"/>
            </a:pPr>
            <a:r>
              <a:rPr lang="en-GB" sz="1800" dirty="0" smtClean="0">
                <a:solidFill>
                  <a:srgbClr val="164194"/>
                </a:solidFill>
              </a:rPr>
              <a:t>EU, developed world, developing world, food insecure countries</a:t>
            </a:r>
          </a:p>
          <a:p>
            <a:pPr marL="285750" indent="-285750">
              <a:buFont typeface="Arial" panose="020B0604020202020204" pitchFamily="34" charset="0"/>
              <a:buChar char="•"/>
            </a:pPr>
            <a:endParaRPr lang="en-GB" sz="1800" dirty="0">
              <a:solidFill>
                <a:srgbClr val="164194"/>
              </a:solidFill>
            </a:endParaRPr>
          </a:p>
          <a:p>
            <a:r>
              <a:rPr lang="en-GB" sz="1800" dirty="0" smtClean="0">
                <a:solidFill>
                  <a:srgbClr val="164194"/>
                </a:solidFill>
              </a:rPr>
              <a:t>Issues:</a:t>
            </a:r>
          </a:p>
          <a:p>
            <a:endParaRPr lang="en-GB" sz="1800" dirty="0" smtClean="0">
              <a:solidFill>
                <a:srgbClr val="164194"/>
              </a:solidFill>
            </a:endParaRPr>
          </a:p>
          <a:p>
            <a:pPr marL="285750" indent="-285750">
              <a:buFont typeface="Arial" panose="020B0604020202020204" pitchFamily="34" charset="0"/>
              <a:buChar char="•"/>
            </a:pPr>
            <a:r>
              <a:rPr lang="en-GB" sz="1800" dirty="0">
                <a:solidFill>
                  <a:srgbClr val="164194"/>
                </a:solidFill>
              </a:rPr>
              <a:t>r</a:t>
            </a:r>
            <a:r>
              <a:rPr lang="en-GB" sz="1800" dirty="0" smtClean="0">
                <a:solidFill>
                  <a:srgbClr val="164194"/>
                </a:solidFill>
              </a:rPr>
              <a:t>esilience, sustainability, climate change, acceptable technologies, competition for land, nutrition, consumer choices, diets, health……</a:t>
            </a:r>
            <a:endParaRPr lang="en-GB" sz="1800" dirty="0">
              <a:solidFill>
                <a:srgbClr val="164194"/>
              </a:solidFill>
            </a:endParaRPr>
          </a:p>
        </p:txBody>
      </p:sp>
    </p:spTree>
    <p:extLst>
      <p:ext uri="{BB962C8B-B14F-4D97-AF65-F5344CB8AC3E}">
        <p14:creationId xmlns:p14="http://schemas.microsoft.com/office/powerpoint/2010/main" val="2772278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9824" y="1628800"/>
            <a:ext cx="4104664" cy="1944216"/>
          </a:xfrm>
        </p:spPr>
        <p:txBody>
          <a:bodyPr/>
          <a:lstStyle/>
          <a:p>
            <a:r>
              <a:rPr lang="en-US" dirty="0" smtClean="0"/>
              <a:t>JRC MARS </a:t>
            </a:r>
            <a:br>
              <a:rPr lang="en-US" dirty="0" smtClean="0"/>
            </a:br>
            <a:r>
              <a:rPr lang="en-US" dirty="0" smtClean="0">
                <a:solidFill>
                  <a:srgbClr val="164194"/>
                </a:solidFill>
              </a:rPr>
              <a:t>Crop </a:t>
            </a:r>
            <a:r>
              <a:rPr lang="en-US" dirty="0">
                <a:solidFill>
                  <a:srgbClr val="164194"/>
                </a:solidFill>
              </a:rPr>
              <a:t>M</a:t>
            </a:r>
            <a:r>
              <a:rPr lang="en-US" dirty="0" smtClean="0">
                <a:solidFill>
                  <a:srgbClr val="164194"/>
                </a:solidFill>
              </a:rPr>
              <a:t>onitoring </a:t>
            </a:r>
            <a:r>
              <a:rPr lang="en-US" dirty="0">
                <a:solidFill>
                  <a:srgbClr val="164194"/>
                </a:solidFill>
              </a:rPr>
              <a:t>B</a:t>
            </a:r>
            <a:r>
              <a:rPr lang="en-US" dirty="0" smtClean="0">
                <a:solidFill>
                  <a:srgbClr val="164194"/>
                </a:solidFill>
              </a:rPr>
              <a:t>ulletin for Europe </a:t>
            </a:r>
            <a:endParaRPr lang="en-US" dirty="0">
              <a:solidFill>
                <a:srgbClr val="164194"/>
              </a:solidFill>
            </a:endParaRPr>
          </a:p>
        </p:txBody>
      </p:sp>
      <p:sp>
        <p:nvSpPr>
          <p:cNvPr id="3" name="Subtitle 2"/>
          <p:cNvSpPr>
            <a:spLocks noGrp="1"/>
          </p:cNvSpPr>
          <p:nvPr>
            <p:ph type="subTitle" idx="1"/>
          </p:nvPr>
        </p:nvSpPr>
        <p:spPr>
          <a:xfrm>
            <a:off x="4859338" y="3645024"/>
            <a:ext cx="4105150" cy="1728192"/>
          </a:xfrm>
        </p:spPr>
        <p:txBody>
          <a:bodyPr/>
          <a:lstStyle/>
          <a:p>
            <a:endParaRPr lang="hu-HU" dirty="0" smtClean="0">
              <a:solidFill>
                <a:srgbClr val="FFD624"/>
              </a:solidFill>
            </a:endParaRPr>
          </a:p>
        </p:txBody>
      </p:sp>
      <p:sp>
        <p:nvSpPr>
          <p:cNvPr id="5" name="Picture Placeholder 4"/>
          <p:cNvSpPr>
            <a:spLocks noGrp="1"/>
          </p:cNvSpPr>
          <p:nvPr>
            <p:ph type="pic" sz="quarter" idx="10"/>
          </p:nvPr>
        </p:nvSpPr>
        <p:spPr/>
      </p:sp>
    </p:spTree>
    <p:extLst>
      <p:ext uri="{BB962C8B-B14F-4D97-AF65-F5344CB8AC3E}">
        <p14:creationId xmlns:p14="http://schemas.microsoft.com/office/powerpoint/2010/main" val="8860488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Slide Number Placeholder 4"/>
          <p:cNvSpPr txBox="1">
            <a:spLocks noGrp="1"/>
          </p:cNvSpPr>
          <p:nvPr/>
        </p:nvSpPr>
        <p:spPr bwMode="auto">
          <a:xfrm>
            <a:off x="6373813" y="6426200"/>
            <a:ext cx="213360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fontAlgn="base" hangingPunct="1">
              <a:spcBef>
                <a:spcPct val="0"/>
              </a:spcBef>
              <a:spcAft>
                <a:spcPct val="0"/>
              </a:spcAft>
            </a:pPr>
            <a:fld id="{52494F89-82B9-4E89-8693-745F8E494570}" type="slidenum">
              <a:rPr lang="en-GB" altLang="en-US" sz="1000" b="1">
                <a:solidFill>
                  <a:srgbClr val="004494"/>
                </a:solidFill>
                <a:latin typeface="Verdana" panose="020B0604030504040204" pitchFamily="34" charset="0"/>
              </a:rPr>
              <a:pPr algn="r" eaLnBrk="1" fontAlgn="base" hangingPunct="1">
                <a:spcBef>
                  <a:spcPct val="0"/>
                </a:spcBef>
                <a:spcAft>
                  <a:spcPct val="0"/>
                </a:spcAft>
              </a:pPr>
              <a:t>21</a:t>
            </a:fld>
            <a:endParaRPr lang="en-GB" altLang="en-US" sz="1000" b="1">
              <a:solidFill>
                <a:srgbClr val="004494"/>
              </a:solidFill>
              <a:latin typeface="Verdana" panose="020B0604030504040204" pitchFamily="34" charset="0"/>
            </a:endParaRPr>
          </a:p>
        </p:txBody>
      </p:sp>
      <p:sp>
        <p:nvSpPr>
          <p:cNvPr id="10" name="TextBox 9"/>
          <p:cNvSpPr txBox="1"/>
          <p:nvPr/>
        </p:nvSpPr>
        <p:spPr>
          <a:xfrm>
            <a:off x="180975" y="66675"/>
            <a:ext cx="6545382" cy="461665"/>
          </a:xfrm>
          <a:prstGeom prst="rect">
            <a:avLst/>
          </a:prstGeom>
          <a:noFill/>
        </p:spPr>
        <p:txBody>
          <a:bodyPr wrap="none" rtlCol="0">
            <a:spAutoFit/>
          </a:bodyPr>
          <a:lstStyle/>
          <a:p>
            <a:pPr fontAlgn="base">
              <a:spcBef>
                <a:spcPct val="0"/>
              </a:spcBef>
              <a:spcAft>
                <a:spcPct val="0"/>
              </a:spcAft>
            </a:pPr>
            <a:r>
              <a:rPr lang="en-US" sz="2400" b="1" dirty="0">
                <a:solidFill>
                  <a:srgbClr val="FFFFFF"/>
                </a:solidFill>
              </a:rPr>
              <a:t>MARS Crop </a:t>
            </a:r>
            <a:r>
              <a:rPr lang="en-US" sz="2400" b="1" dirty="0" smtClean="0">
                <a:solidFill>
                  <a:srgbClr val="FFFFFF"/>
                </a:solidFill>
              </a:rPr>
              <a:t>Yield Forecasting </a:t>
            </a:r>
            <a:r>
              <a:rPr lang="en-US" sz="2400" b="1" dirty="0">
                <a:solidFill>
                  <a:srgbClr val="FFFFFF"/>
                </a:solidFill>
              </a:rPr>
              <a:t>System</a:t>
            </a:r>
            <a:endParaRPr lang="en-GB" sz="2400" b="1" dirty="0">
              <a:solidFill>
                <a:srgbClr val="FFFFFF"/>
              </a:solidFill>
            </a:endParaRPr>
          </a:p>
        </p:txBody>
      </p:sp>
      <p:grpSp>
        <p:nvGrpSpPr>
          <p:cNvPr id="7" name="Group 6"/>
          <p:cNvGrpSpPr/>
          <p:nvPr/>
        </p:nvGrpSpPr>
        <p:grpSpPr>
          <a:xfrm>
            <a:off x="383225" y="561150"/>
            <a:ext cx="6492875" cy="4751388"/>
            <a:chOff x="323850" y="561150"/>
            <a:chExt cx="6492875" cy="4751388"/>
          </a:xfrm>
        </p:grpSpPr>
        <p:sp>
          <p:nvSpPr>
            <p:cNvPr id="8" name="Rectangle 7"/>
            <p:cNvSpPr/>
            <p:nvPr/>
          </p:nvSpPr>
          <p:spPr>
            <a:xfrm>
              <a:off x="323850" y="561150"/>
              <a:ext cx="6492875" cy="4751388"/>
            </a:xfrm>
            <a:prstGeom prst="rect">
              <a:avLst/>
            </a:prstGeom>
            <a:solidFill>
              <a:sysClr val="window" lastClr="FFFFFF">
                <a:lumMod val="95000"/>
              </a:sysClr>
            </a:solidFill>
            <a:ln w="25400" cap="flat" cmpd="sng" algn="ctr">
              <a:solidFill>
                <a:sysClr val="window" lastClr="FFFFFF">
                  <a:lumMod val="50000"/>
                </a:sysClr>
              </a:solidFill>
              <a:prstDash val="solid"/>
            </a:ln>
            <a:effectLst/>
          </p:spPr>
          <p:txBody>
            <a:bodyPr anchor="ctr"/>
            <a:lstStyle/>
            <a:p>
              <a:pPr algn="ctr">
                <a:defRPr/>
              </a:pPr>
              <a:endParaRPr lang="en-GB" kern="0">
                <a:solidFill>
                  <a:prstClr val="white"/>
                </a:solidFill>
                <a:latin typeface="Calibri"/>
              </a:endParaRPr>
            </a:p>
          </p:txBody>
        </p:sp>
        <p:sp>
          <p:nvSpPr>
            <p:cNvPr id="9" name="TextBox 8"/>
            <p:cNvSpPr txBox="1">
              <a:spLocks noChangeArrowheads="1"/>
            </p:cNvSpPr>
            <p:nvPr/>
          </p:nvSpPr>
          <p:spPr bwMode="auto">
            <a:xfrm>
              <a:off x="4848225" y="605600"/>
              <a:ext cx="1943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a:solidFill>
                    <a:srgbClr val="004494"/>
                  </a:solidFill>
                  <a:latin typeface="Arial" charset="0"/>
                  <a:cs typeface="Arial" charset="0"/>
                </a:rPr>
                <a:t>CGMS database</a:t>
              </a:r>
            </a:p>
          </p:txBody>
        </p:sp>
        <p:sp>
          <p:nvSpPr>
            <p:cNvPr id="11" name="TextBox 8"/>
            <p:cNvSpPr txBox="1">
              <a:spLocks noChangeArrowheads="1"/>
            </p:cNvSpPr>
            <p:nvPr/>
          </p:nvSpPr>
          <p:spPr bwMode="auto">
            <a:xfrm>
              <a:off x="444500" y="635763"/>
              <a:ext cx="2535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400" b="1" dirty="0">
                  <a:solidFill>
                    <a:srgbClr val="7F7F7F"/>
                  </a:solidFill>
                  <a:latin typeface="Arial" charset="0"/>
                  <a:cs typeface="Arial" charset="0"/>
                </a:rPr>
                <a:t>Common spatial framework</a:t>
              </a:r>
            </a:p>
          </p:txBody>
        </p:sp>
      </p:grpSp>
      <p:grpSp>
        <p:nvGrpSpPr>
          <p:cNvPr id="12" name="Group 11"/>
          <p:cNvGrpSpPr/>
          <p:nvPr/>
        </p:nvGrpSpPr>
        <p:grpSpPr>
          <a:xfrm>
            <a:off x="2669225" y="5601463"/>
            <a:ext cx="2898775" cy="1103312"/>
            <a:chOff x="2609850" y="5601463"/>
            <a:chExt cx="2898775" cy="1103312"/>
          </a:xfrm>
        </p:grpSpPr>
        <p:pic>
          <p:nvPicPr>
            <p:cNvPr id="13" name="Picture 9" descr="S:\Documents\Stat\Bull\1campaign2013\7_Bulletin_July\2_maps_graphs\yield-map\durum_whea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9850" y="5603050"/>
              <a:ext cx="860425"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descr="S:\Documents\Stat\Bull\1campaign2013\7_Bulletin_July\2_maps_graphs\yield-map\grain_maiz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6800" y="5601463"/>
              <a:ext cx="860425"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 descr="S:\Documents\Stat\Bull\1campaign2013\7_Bulletin_July\2_maps_graphs\yield-map\rapesee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5175" y="5603050"/>
              <a:ext cx="860425"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8"/>
            <p:cNvSpPr txBox="1">
              <a:spLocks noChangeArrowheads="1"/>
            </p:cNvSpPr>
            <p:nvPr/>
          </p:nvSpPr>
          <p:spPr bwMode="auto">
            <a:xfrm>
              <a:off x="2794000" y="5817363"/>
              <a:ext cx="2714625" cy="646331"/>
            </a:xfrm>
            <a:prstGeom prst="rect">
              <a:avLst/>
            </a:prstGeom>
            <a:solidFill>
              <a:sysClr val="window" lastClr="FFFFFF">
                <a:alpha val="5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defRPr/>
              </a:pPr>
              <a:r>
                <a:rPr lang="en-GB" altLang="en-US" sz="1800" b="1" kern="0" dirty="0" smtClean="0">
                  <a:solidFill>
                    <a:srgbClr val="000000"/>
                  </a:solidFill>
                  <a:latin typeface="Arial" charset="0"/>
                  <a:cs typeface="Arial" charset="0"/>
                </a:rPr>
                <a:t>Quantitative analysis</a:t>
              </a:r>
            </a:p>
            <a:p>
              <a:pPr algn="ctr">
                <a:spcBef>
                  <a:spcPct val="0"/>
                </a:spcBef>
                <a:buFontTx/>
                <a:buNone/>
                <a:defRPr/>
              </a:pPr>
              <a:r>
                <a:rPr lang="en-GB" altLang="en-US" sz="1800" b="1" kern="0" dirty="0" smtClean="0">
                  <a:solidFill>
                    <a:srgbClr val="000000"/>
                  </a:solidFill>
                  <a:latin typeface="Arial" charset="0"/>
                  <a:cs typeface="Arial" charset="0"/>
                </a:rPr>
                <a:t>Crop yield forecast </a:t>
              </a:r>
            </a:p>
          </p:txBody>
        </p:sp>
      </p:grpSp>
      <p:grpSp>
        <p:nvGrpSpPr>
          <p:cNvPr id="17" name="Group 16"/>
          <p:cNvGrpSpPr/>
          <p:nvPr/>
        </p:nvGrpSpPr>
        <p:grpSpPr>
          <a:xfrm>
            <a:off x="5591813" y="4077463"/>
            <a:ext cx="3413125" cy="887412"/>
            <a:chOff x="5532438" y="4077463"/>
            <a:chExt cx="3413125" cy="887412"/>
          </a:xfrm>
        </p:grpSpPr>
        <p:sp>
          <p:nvSpPr>
            <p:cNvPr id="18" name="Right Arrow 17"/>
            <p:cNvSpPr/>
            <p:nvPr/>
          </p:nvSpPr>
          <p:spPr>
            <a:xfrm rot="10800000">
              <a:off x="5532438" y="4345750"/>
              <a:ext cx="1593850" cy="379413"/>
            </a:xfrm>
            <a:prstGeom prst="rightArrow">
              <a:avLst/>
            </a:prstGeom>
            <a:solidFill>
              <a:srgbClr val="8064A2">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19" name="Rectangle 18"/>
            <p:cNvSpPr/>
            <p:nvPr/>
          </p:nvSpPr>
          <p:spPr bwMode="auto">
            <a:xfrm>
              <a:off x="6246813" y="4077463"/>
              <a:ext cx="2698750" cy="887412"/>
            </a:xfrm>
            <a:prstGeom prst="rect">
              <a:avLst/>
            </a:prstGeom>
            <a:solidFill>
              <a:srgbClr val="8064A2">
                <a:lumMod val="40000"/>
                <a:lumOff val="60000"/>
              </a:srgbClr>
            </a:solidFill>
            <a:ln w="38100" cap="flat" cmpd="sng" algn="ctr">
              <a:solidFill>
                <a:srgbClr val="7030A0"/>
              </a:solidFill>
              <a:prstDash val="solid"/>
              <a:round/>
              <a:headEnd type="none" w="med" len="med"/>
              <a:tailEnd type="none" w="med" len="med"/>
            </a:ln>
            <a:effectLst/>
            <a:extLst/>
          </p:spPr>
          <p:txBody>
            <a:bodyPr anchor="ctr"/>
            <a:lstStyle/>
            <a:p>
              <a:pPr marL="3175">
                <a:defRPr/>
              </a:pPr>
              <a:endParaRPr lang="en-GB" kern="0">
                <a:solidFill>
                  <a:sysClr val="windowText" lastClr="000000"/>
                </a:solidFill>
              </a:endParaRPr>
            </a:p>
          </p:txBody>
        </p:sp>
        <p:pic>
          <p:nvPicPr>
            <p:cNvPr id="20" name="Picture 1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42263" y="4148900"/>
              <a:ext cx="901700"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8"/>
            <p:cNvSpPr txBox="1">
              <a:spLocks noChangeArrowheads="1"/>
            </p:cNvSpPr>
            <p:nvPr/>
          </p:nvSpPr>
          <p:spPr bwMode="auto">
            <a:xfrm>
              <a:off x="6492875" y="4202875"/>
              <a:ext cx="2351088" cy="584200"/>
            </a:xfrm>
            <a:prstGeom prst="rect">
              <a:avLst/>
            </a:prstGeom>
            <a:noFill/>
            <a:ln w="9525" cap="flat" cmpd="sng" algn="ctr">
              <a:noFill/>
              <a:prstDash val="solid"/>
              <a:headEnd/>
              <a:tailEnd/>
            </a:ln>
            <a:effectLst>
              <a:outerShdw blurRad="40000" dist="23000" dir="5400000" rotWithShape="0">
                <a:srgbClr val="000000">
                  <a:alpha val="35000"/>
                </a:srgbClr>
              </a:outerShdw>
            </a:effec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600" kern="0" dirty="0" smtClean="0">
                  <a:solidFill>
                    <a:srgbClr val="000000"/>
                  </a:solidFill>
                  <a:latin typeface="Arial" charset="0"/>
                </a:rPr>
                <a:t>Vegetation monitoring</a:t>
              </a:r>
            </a:p>
            <a:p>
              <a:pPr algn="ctr">
                <a:defRPr/>
              </a:pPr>
              <a:r>
                <a:rPr lang="en-GB" altLang="en-US" sz="1600" kern="0" dirty="0" smtClean="0">
                  <a:solidFill>
                    <a:srgbClr val="000000"/>
                  </a:solidFill>
                  <a:latin typeface="Arial" charset="0"/>
                </a:rPr>
                <a:t>Remote sensing</a:t>
              </a:r>
            </a:p>
          </p:txBody>
        </p:sp>
      </p:grpSp>
      <p:pic>
        <p:nvPicPr>
          <p:cNvPr id="22"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96063" y="772953"/>
            <a:ext cx="4560250" cy="4291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3" name="Group 22"/>
          <p:cNvGrpSpPr/>
          <p:nvPr/>
        </p:nvGrpSpPr>
        <p:grpSpPr>
          <a:xfrm>
            <a:off x="503875" y="4082225"/>
            <a:ext cx="4975225" cy="1519238"/>
            <a:chOff x="444500" y="4082225"/>
            <a:chExt cx="4975225" cy="1519238"/>
          </a:xfrm>
        </p:grpSpPr>
        <p:sp>
          <p:nvSpPr>
            <p:cNvPr id="24" name="Right Arrow 23"/>
            <p:cNvSpPr/>
            <p:nvPr/>
          </p:nvSpPr>
          <p:spPr>
            <a:xfrm>
              <a:off x="2125663" y="4333050"/>
              <a:ext cx="574675" cy="379413"/>
            </a:xfrm>
            <a:prstGeom prst="rightArrow">
              <a:avLst/>
            </a:prstGeom>
            <a:solidFill>
              <a:sysClr val="window" lastClr="FFFFFF">
                <a:lumMod val="75000"/>
              </a:sys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grpSp>
          <p:nvGrpSpPr>
            <p:cNvPr id="25" name="Group 24"/>
            <p:cNvGrpSpPr/>
            <p:nvPr/>
          </p:nvGrpSpPr>
          <p:grpSpPr>
            <a:xfrm>
              <a:off x="444500" y="4082225"/>
              <a:ext cx="4975225" cy="1519238"/>
              <a:chOff x="444500" y="4082225"/>
              <a:chExt cx="4975225" cy="1519238"/>
            </a:xfrm>
          </p:grpSpPr>
          <p:sp>
            <p:nvSpPr>
              <p:cNvPr id="26" name="Rectangle 25"/>
              <p:cNvSpPr/>
              <p:nvPr/>
            </p:nvSpPr>
            <p:spPr bwMode="auto">
              <a:xfrm>
                <a:off x="2719388" y="4082225"/>
                <a:ext cx="2700337" cy="877888"/>
              </a:xfrm>
              <a:prstGeom prst="rect">
                <a:avLst/>
              </a:prstGeom>
              <a:solidFill>
                <a:srgbClr val="F79646">
                  <a:lumMod val="40000"/>
                  <a:lumOff val="60000"/>
                </a:srgbClr>
              </a:solidFill>
              <a:ln w="38100" cap="flat" cmpd="sng" algn="ctr">
                <a:solidFill>
                  <a:srgbClr val="F79646">
                    <a:lumMod val="75000"/>
                  </a:srgbClr>
                </a:solidFill>
                <a:prstDash val="solid"/>
                <a:round/>
                <a:headEnd type="none" w="med" len="med"/>
                <a:tailEnd type="none" w="med" len="med"/>
              </a:ln>
              <a:effectLst/>
              <a:extLst/>
            </p:spPr>
            <p:txBody>
              <a:bodyPr anchor="ctr"/>
              <a:lstStyle/>
              <a:p>
                <a:pPr marL="3175">
                  <a:defRPr/>
                </a:pPr>
                <a:endParaRPr lang="en-GB" kern="0">
                  <a:solidFill>
                    <a:sysClr val="windowText" lastClr="000000"/>
                  </a:solidFill>
                </a:endParaRPr>
              </a:p>
            </p:txBody>
          </p:sp>
          <p:sp>
            <p:nvSpPr>
              <p:cNvPr id="27" name="Right Arrow 26"/>
              <p:cNvSpPr/>
              <p:nvPr/>
            </p:nvSpPr>
            <p:spPr>
              <a:xfrm rot="5400000">
                <a:off x="3661568" y="5024407"/>
                <a:ext cx="773113" cy="381000"/>
              </a:xfrm>
              <a:prstGeom prst="rightArrow">
                <a:avLst/>
              </a:prstGeom>
              <a:solidFill>
                <a:srgbClr val="F79646">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28" name="TextBox 8"/>
              <p:cNvSpPr txBox="1">
                <a:spLocks noChangeArrowheads="1"/>
              </p:cNvSpPr>
              <p:nvPr/>
            </p:nvSpPr>
            <p:spPr bwMode="auto">
              <a:xfrm>
                <a:off x="444500" y="4179063"/>
                <a:ext cx="1820863" cy="647700"/>
              </a:xfrm>
              <a:prstGeom prst="rect">
                <a:avLst/>
              </a:prstGeom>
              <a:solidFill>
                <a:sysClr val="window" lastClr="FFFFFF">
                  <a:lumMod val="75000"/>
                </a:sysClr>
              </a:solidFill>
              <a:ln>
                <a:noFill/>
              </a:ln>
            </p:spPr>
            <p:txBody>
              <a:bodyPr>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200" kern="0" dirty="0" smtClean="0">
                    <a:solidFill>
                      <a:prstClr val="white"/>
                    </a:solidFill>
                    <a:latin typeface="Arial" charset="0"/>
                  </a:rPr>
                  <a:t>Time series of crop specific area/yield statistics </a:t>
                </a:r>
              </a:p>
            </p:txBody>
          </p:sp>
          <p:pic>
            <p:nvPicPr>
              <p:cNvPr id="29"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0" y="4155250"/>
                <a:ext cx="758825"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8"/>
              <p:cNvSpPr txBox="1">
                <a:spLocks noChangeArrowheads="1"/>
              </p:cNvSpPr>
              <p:nvPr/>
            </p:nvSpPr>
            <p:spPr bwMode="auto">
              <a:xfrm>
                <a:off x="3192463" y="4242563"/>
                <a:ext cx="1739900" cy="585787"/>
              </a:xfrm>
              <a:prstGeom prst="rect">
                <a:avLst/>
              </a:prstGeom>
              <a:noFill/>
              <a:ln w="9525" cap="flat" cmpd="sng" algn="ctr">
                <a:noFill/>
                <a:prstDash val="solid"/>
                <a:headEnd/>
                <a:tailEnd/>
              </a:ln>
              <a:effectLst>
                <a:outerShdw blurRad="40000" dist="23000" dir="5400000" rotWithShape="0">
                  <a:srgbClr val="000000">
                    <a:alpha val="35000"/>
                  </a:srgbClr>
                </a:outerShdw>
              </a:effec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600" kern="0" dirty="0" smtClean="0">
                    <a:solidFill>
                      <a:srgbClr val="000000"/>
                    </a:solidFill>
                    <a:latin typeface="Arial" charset="0"/>
                  </a:rPr>
                  <a:t>Statistical yield </a:t>
                </a:r>
              </a:p>
              <a:p>
                <a:pPr algn="ctr">
                  <a:defRPr/>
                </a:pPr>
                <a:r>
                  <a:rPr lang="en-GB" altLang="en-US" sz="1600" kern="0" dirty="0" smtClean="0">
                    <a:solidFill>
                      <a:srgbClr val="000000"/>
                    </a:solidFill>
                    <a:latin typeface="Arial" charset="0"/>
                  </a:rPr>
                  <a:t>forecasting </a:t>
                </a:r>
              </a:p>
            </p:txBody>
          </p:sp>
          <p:sp>
            <p:nvSpPr>
              <p:cNvPr id="31" name="TextBox 8"/>
              <p:cNvSpPr txBox="1">
                <a:spLocks noChangeArrowheads="1"/>
              </p:cNvSpPr>
              <p:nvPr/>
            </p:nvSpPr>
            <p:spPr bwMode="auto">
              <a:xfrm>
                <a:off x="2734563" y="4602656"/>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err="1">
                    <a:solidFill>
                      <a:srgbClr val="EEECE1">
                        <a:lumMod val="50000"/>
                      </a:srgbClr>
                    </a:solidFill>
                    <a:latin typeface="Arial" charset="0"/>
                    <a:cs typeface="Arial" charset="0"/>
                  </a:rPr>
                  <a:t>CoBo</a:t>
                </a:r>
                <a:endParaRPr lang="en-GB" altLang="en-US" sz="1800" b="1" dirty="0">
                  <a:solidFill>
                    <a:srgbClr val="EEECE1">
                      <a:lumMod val="50000"/>
                    </a:srgbClr>
                  </a:solidFill>
                  <a:latin typeface="Arial" charset="0"/>
                  <a:cs typeface="Arial" charset="0"/>
                </a:endParaRPr>
              </a:p>
            </p:txBody>
          </p:sp>
        </p:grpSp>
      </p:grpSp>
      <p:grpSp>
        <p:nvGrpSpPr>
          <p:cNvPr id="32" name="Group 31"/>
          <p:cNvGrpSpPr/>
          <p:nvPr/>
        </p:nvGrpSpPr>
        <p:grpSpPr>
          <a:xfrm>
            <a:off x="5206050" y="1391413"/>
            <a:ext cx="3910013" cy="2851150"/>
            <a:chOff x="5146675" y="1391413"/>
            <a:chExt cx="3910013" cy="2851150"/>
          </a:xfrm>
        </p:grpSpPr>
        <p:pic>
          <p:nvPicPr>
            <p:cNvPr id="33" name="Picture 12" descr="S:\Documents\Stat\Bull\1campaign2013\5_Bulletin_May\2_maps_and_graphs\5_AOC\AreasConcern_SpringCrop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48488" y="1391413"/>
              <a:ext cx="2108200" cy="210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8"/>
            <p:cNvSpPr txBox="1">
              <a:spLocks noChangeArrowheads="1"/>
            </p:cNvSpPr>
            <p:nvPr/>
          </p:nvSpPr>
          <p:spPr bwMode="auto">
            <a:xfrm>
              <a:off x="7434263" y="2047050"/>
              <a:ext cx="1446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fontAlgn="base">
                <a:spcBef>
                  <a:spcPct val="0"/>
                </a:spcBef>
                <a:spcAft>
                  <a:spcPct val="0"/>
                </a:spcAft>
                <a:buFontTx/>
                <a:buNone/>
              </a:pPr>
              <a:r>
                <a:rPr lang="en-GB" altLang="en-US" sz="1800" b="1">
                  <a:solidFill>
                    <a:srgbClr val="000000"/>
                  </a:solidFill>
                  <a:latin typeface="Arial" charset="0"/>
                  <a:cs typeface="Arial" charset="0"/>
                </a:rPr>
                <a:t>Qualitative </a:t>
              </a:r>
            </a:p>
            <a:p>
              <a:pPr fontAlgn="base">
                <a:spcBef>
                  <a:spcPct val="0"/>
                </a:spcBef>
                <a:spcAft>
                  <a:spcPct val="0"/>
                </a:spcAft>
                <a:buFontTx/>
                <a:buNone/>
              </a:pPr>
              <a:r>
                <a:rPr lang="en-GB" altLang="en-US" sz="1800" b="1">
                  <a:solidFill>
                    <a:srgbClr val="000000"/>
                  </a:solidFill>
                  <a:latin typeface="Arial" charset="0"/>
                  <a:cs typeface="Arial" charset="0"/>
                </a:rPr>
                <a:t>analysis </a:t>
              </a:r>
            </a:p>
          </p:txBody>
        </p:sp>
        <p:sp>
          <p:nvSpPr>
            <p:cNvPr id="35" name="Right Arrow 34"/>
            <p:cNvSpPr/>
            <p:nvPr/>
          </p:nvSpPr>
          <p:spPr>
            <a:xfrm rot="20363008">
              <a:off x="5251450" y="2682050"/>
              <a:ext cx="2279650" cy="379413"/>
            </a:xfrm>
            <a:prstGeom prst="rightArrow">
              <a:avLst/>
            </a:prstGeom>
            <a:solidFill>
              <a:srgbClr val="9BBB59">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36" name="Right Arrow 35"/>
            <p:cNvSpPr/>
            <p:nvPr/>
          </p:nvSpPr>
          <p:spPr>
            <a:xfrm rot="905708">
              <a:off x="5146675" y="1723200"/>
              <a:ext cx="2389188" cy="379413"/>
            </a:xfrm>
            <a:prstGeom prst="rightArrow">
              <a:avLst/>
            </a:prstGeom>
            <a:solidFill>
              <a:srgbClr val="4F81BD">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37" name="Right Arrow 36"/>
            <p:cNvSpPr/>
            <p:nvPr/>
          </p:nvSpPr>
          <p:spPr>
            <a:xfrm rot="16200000">
              <a:off x="6680994" y="3255932"/>
              <a:ext cx="1593850" cy="379412"/>
            </a:xfrm>
            <a:prstGeom prst="rightArrow">
              <a:avLst/>
            </a:prstGeom>
            <a:solidFill>
              <a:srgbClr val="8064A2">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38" name="TextBox 8"/>
            <p:cNvSpPr txBox="1">
              <a:spLocks noChangeArrowheads="1"/>
            </p:cNvSpPr>
            <p:nvPr/>
          </p:nvSpPr>
          <p:spPr bwMode="auto">
            <a:xfrm rot="20427334">
              <a:off x="5627266" y="2645022"/>
              <a:ext cx="16466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a:solidFill>
                    <a:srgbClr val="EEECE1">
                      <a:lumMod val="50000"/>
                    </a:srgbClr>
                  </a:solidFill>
                  <a:latin typeface="Arial" charset="0"/>
                  <a:cs typeface="Arial" charset="0"/>
                </a:rPr>
                <a:t>MARS viewer</a:t>
              </a:r>
            </a:p>
          </p:txBody>
        </p:sp>
        <p:sp>
          <p:nvSpPr>
            <p:cNvPr id="39" name="TextBox 8"/>
            <p:cNvSpPr txBox="1">
              <a:spLocks noChangeArrowheads="1"/>
            </p:cNvSpPr>
            <p:nvPr/>
          </p:nvSpPr>
          <p:spPr bwMode="auto">
            <a:xfrm rot="950564">
              <a:off x="5567972" y="1734600"/>
              <a:ext cx="16466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a:solidFill>
                    <a:srgbClr val="EEECE1">
                      <a:lumMod val="50000"/>
                    </a:srgbClr>
                  </a:solidFill>
                  <a:latin typeface="Arial" charset="0"/>
                  <a:cs typeface="Arial" charset="0"/>
                </a:rPr>
                <a:t>MARS viewer</a:t>
              </a:r>
            </a:p>
          </p:txBody>
        </p:sp>
        <p:sp>
          <p:nvSpPr>
            <p:cNvPr id="40" name="TextBox 8"/>
            <p:cNvSpPr txBox="1">
              <a:spLocks noChangeArrowheads="1"/>
            </p:cNvSpPr>
            <p:nvPr/>
          </p:nvSpPr>
          <p:spPr bwMode="auto">
            <a:xfrm rot="16200000">
              <a:off x="6931537" y="3294157"/>
              <a:ext cx="10823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a:solidFill>
                    <a:srgbClr val="EEECE1">
                      <a:lumMod val="50000"/>
                    </a:srgbClr>
                  </a:solidFill>
                  <a:latin typeface="Arial" charset="0"/>
                  <a:cs typeface="Arial" charset="0"/>
                </a:rPr>
                <a:t>SPIRITS</a:t>
              </a:r>
            </a:p>
          </p:txBody>
        </p:sp>
      </p:grpSp>
      <p:grpSp>
        <p:nvGrpSpPr>
          <p:cNvPr id="41" name="Group 40"/>
          <p:cNvGrpSpPr/>
          <p:nvPr/>
        </p:nvGrpSpPr>
        <p:grpSpPr>
          <a:xfrm>
            <a:off x="503875" y="2559813"/>
            <a:ext cx="6843713" cy="1482725"/>
            <a:chOff x="444500" y="2559813"/>
            <a:chExt cx="6843713" cy="1482725"/>
          </a:xfrm>
        </p:grpSpPr>
        <p:sp>
          <p:nvSpPr>
            <p:cNvPr id="42" name="TextBox 52"/>
            <p:cNvSpPr txBox="1">
              <a:spLocks noChangeArrowheads="1"/>
            </p:cNvSpPr>
            <p:nvPr/>
          </p:nvSpPr>
          <p:spPr bwMode="auto">
            <a:xfrm>
              <a:off x="4894263" y="3580575"/>
              <a:ext cx="2393950" cy="461963"/>
            </a:xfrm>
            <a:prstGeom prst="rect">
              <a:avLst/>
            </a:prstGeom>
            <a:solidFill>
              <a:srgbClr val="FFFFFF">
                <a:alpha val="61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n-US" sz="1200" i="1" dirty="0">
                  <a:solidFill>
                    <a:srgbClr val="002060"/>
                  </a:solidFill>
                  <a:cs typeface="Arial" charset="0"/>
                </a:rPr>
                <a:t>Production of  10-day </a:t>
              </a:r>
            </a:p>
            <a:p>
              <a:pPr eaLnBrk="1" fontAlgn="base" hangingPunct="1">
                <a:spcBef>
                  <a:spcPct val="0"/>
                </a:spcBef>
                <a:spcAft>
                  <a:spcPct val="0"/>
                </a:spcAft>
                <a:buFontTx/>
                <a:buNone/>
              </a:pPr>
              <a:r>
                <a:rPr lang="en-US" altLang="en-US" sz="1200" i="1" dirty="0">
                  <a:solidFill>
                    <a:srgbClr val="002060"/>
                  </a:solidFill>
                  <a:cs typeface="Arial" charset="0"/>
                </a:rPr>
                <a:t>biophysical indicators</a:t>
              </a:r>
              <a:endParaRPr lang="it-IT" altLang="en-US" sz="1200" i="1" dirty="0">
                <a:solidFill>
                  <a:srgbClr val="002060"/>
                </a:solidFill>
                <a:cs typeface="Arial" charset="0"/>
              </a:endParaRPr>
            </a:p>
          </p:txBody>
        </p:sp>
        <p:grpSp>
          <p:nvGrpSpPr>
            <p:cNvPr id="43" name="Group 42"/>
            <p:cNvGrpSpPr/>
            <p:nvPr/>
          </p:nvGrpSpPr>
          <p:grpSpPr>
            <a:xfrm>
              <a:off x="444500" y="2559813"/>
              <a:ext cx="4981575" cy="1457325"/>
              <a:chOff x="444500" y="2559813"/>
              <a:chExt cx="4981575" cy="1457325"/>
            </a:xfrm>
          </p:grpSpPr>
          <p:sp>
            <p:nvSpPr>
              <p:cNvPr id="44" name="Right Arrow 43"/>
              <p:cNvSpPr/>
              <p:nvPr/>
            </p:nvSpPr>
            <p:spPr>
              <a:xfrm rot="5400000">
                <a:off x="3781425" y="3539300"/>
                <a:ext cx="576263" cy="379413"/>
              </a:xfrm>
              <a:prstGeom prst="rightArrow">
                <a:avLst/>
              </a:prstGeom>
              <a:solidFill>
                <a:srgbClr val="9BBB59">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45" name="TextBox 8"/>
              <p:cNvSpPr txBox="1">
                <a:spLocks noChangeArrowheads="1"/>
              </p:cNvSpPr>
              <p:nvPr/>
            </p:nvSpPr>
            <p:spPr bwMode="auto">
              <a:xfrm>
                <a:off x="444500" y="2604263"/>
                <a:ext cx="1785938" cy="830262"/>
              </a:xfrm>
              <a:prstGeom prst="rect">
                <a:avLst/>
              </a:prstGeom>
              <a:solidFill>
                <a:sysClr val="window" lastClr="FFFFFF">
                  <a:lumMod val="75000"/>
                </a:sysClr>
              </a:solidFill>
              <a:ln>
                <a:noFill/>
              </a:ln>
            </p:spPr>
            <p:txBody>
              <a:bodyPr>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200" kern="0" dirty="0" smtClean="0">
                    <a:solidFill>
                      <a:prstClr val="white"/>
                    </a:solidFill>
                    <a:latin typeface="Arial" charset="0"/>
                  </a:rPr>
                  <a:t>Site and crop specific information to tailor the system to the area/crop of interest</a:t>
                </a:r>
              </a:p>
            </p:txBody>
          </p:sp>
          <p:sp>
            <p:nvSpPr>
              <p:cNvPr id="46" name="Rectangle 45"/>
              <p:cNvSpPr/>
              <p:nvPr/>
            </p:nvSpPr>
            <p:spPr bwMode="auto">
              <a:xfrm>
                <a:off x="2725738" y="2559813"/>
                <a:ext cx="2700337" cy="887412"/>
              </a:xfrm>
              <a:prstGeom prst="rect">
                <a:avLst/>
              </a:prstGeom>
              <a:solidFill>
                <a:srgbClr val="9BBB59">
                  <a:lumMod val="40000"/>
                  <a:lumOff val="60000"/>
                </a:srgbClr>
              </a:solidFill>
              <a:ln w="38100" cap="flat" cmpd="sng" algn="ctr">
                <a:solidFill>
                  <a:srgbClr val="9BBB59">
                    <a:lumMod val="75000"/>
                  </a:srgbClr>
                </a:solidFill>
                <a:prstDash val="solid"/>
                <a:round/>
                <a:headEnd type="none" w="med" len="med"/>
                <a:tailEnd type="none" w="med" len="med"/>
              </a:ln>
              <a:effectLst/>
              <a:extLst/>
            </p:spPr>
            <p:txBody>
              <a:bodyPr anchor="ctr"/>
              <a:lstStyle/>
              <a:p>
                <a:pPr marL="3175">
                  <a:defRPr/>
                </a:pPr>
                <a:endParaRPr lang="en-GB" kern="0">
                  <a:solidFill>
                    <a:sysClr val="windowText" lastClr="000000"/>
                  </a:solidFill>
                </a:endParaRPr>
              </a:p>
            </p:txBody>
          </p:sp>
          <p:sp>
            <p:nvSpPr>
              <p:cNvPr id="47" name="Right Arrow 46"/>
              <p:cNvSpPr/>
              <p:nvPr/>
            </p:nvSpPr>
            <p:spPr>
              <a:xfrm>
                <a:off x="2132013" y="2829688"/>
                <a:ext cx="576262" cy="379412"/>
              </a:xfrm>
              <a:prstGeom prst="rightArrow">
                <a:avLst/>
              </a:prstGeom>
              <a:solidFill>
                <a:sysClr val="window" lastClr="FFFFFF">
                  <a:lumMod val="75000"/>
                </a:sys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pic>
            <p:nvPicPr>
              <p:cNvPr id="48" name="Picture 1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21200" y="2648713"/>
                <a:ext cx="820738"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8"/>
              <p:cNvSpPr txBox="1">
                <a:spLocks noChangeArrowheads="1"/>
              </p:cNvSpPr>
              <p:nvPr/>
            </p:nvSpPr>
            <p:spPr bwMode="auto">
              <a:xfrm>
                <a:off x="2811463" y="2801113"/>
                <a:ext cx="2489200" cy="339725"/>
              </a:xfrm>
              <a:prstGeom prst="rect">
                <a:avLst/>
              </a:prstGeom>
              <a:noFill/>
              <a:ln w="9525" cap="flat" cmpd="sng" algn="ctr">
                <a:noFill/>
                <a:prstDash val="solid"/>
                <a:headEnd/>
                <a:tailEnd/>
              </a:ln>
              <a:effectLst>
                <a:outerShdw blurRad="40000" dist="23000" dir="5400000" rotWithShape="0">
                  <a:srgbClr val="000000">
                    <a:alpha val="35000"/>
                  </a:srgbClr>
                </a:outerShdw>
              </a:effec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600" kern="0" dirty="0" smtClean="0">
                    <a:solidFill>
                      <a:srgbClr val="000000"/>
                    </a:solidFill>
                    <a:latin typeface="Arial" charset="0"/>
                  </a:rPr>
                  <a:t>Crop growth simulation</a:t>
                </a:r>
              </a:p>
            </p:txBody>
          </p:sp>
          <p:sp>
            <p:nvSpPr>
              <p:cNvPr id="50" name="TextBox 8"/>
              <p:cNvSpPr txBox="1">
                <a:spLocks noChangeArrowheads="1"/>
              </p:cNvSpPr>
              <p:nvPr/>
            </p:nvSpPr>
            <p:spPr bwMode="auto">
              <a:xfrm>
                <a:off x="2732459" y="3071543"/>
                <a:ext cx="173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smtClean="0">
                    <a:solidFill>
                      <a:srgbClr val="EEECE1">
                        <a:lumMod val="50000"/>
                      </a:srgbClr>
                    </a:solidFill>
                    <a:latin typeface="Arial" charset="0"/>
                    <a:cs typeface="Arial" charset="0"/>
                  </a:rPr>
                  <a:t>CGMS/ </a:t>
                </a:r>
                <a:r>
                  <a:rPr lang="en-GB" altLang="en-US" sz="1800" b="1" dirty="0" err="1" smtClean="0">
                    <a:solidFill>
                      <a:srgbClr val="EEECE1">
                        <a:lumMod val="50000"/>
                      </a:srgbClr>
                    </a:solidFill>
                    <a:latin typeface="Arial" charset="0"/>
                    <a:cs typeface="Arial" charset="0"/>
                  </a:rPr>
                  <a:t>BioMA</a:t>
                </a:r>
                <a:endParaRPr lang="en-GB" altLang="en-US" sz="1800" b="1" dirty="0">
                  <a:solidFill>
                    <a:srgbClr val="EEECE1">
                      <a:lumMod val="50000"/>
                    </a:srgbClr>
                  </a:solidFill>
                  <a:latin typeface="Arial" charset="0"/>
                  <a:cs typeface="Arial" charset="0"/>
                </a:endParaRPr>
              </a:p>
            </p:txBody>
          </p:sp>
        </p:grpSp>
      </p:grpSp>
      <p:sp>
        <p:nvSpPr>
          <p:cNvPr id="52" name="TextBox 8"/>
          <p:cNvSpPr txBox="1">
            <a:spLocks noChangeArrowheads="1"/>
          </p:cNvSpPr>
          <p:nvPr/>
        </p:nvSpPr>
        <p:spPr bwMode="auto">
          <a:xfrm>
            <a:off x="391352" y="4901375"/>
            <a:ext cx="2528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fontAlgn="base">
              <a:spcBef>
                <a:spcPct val="0"/>
              </a:spcBef>
              <a:spcAft>
                <a:spcPct val="0"/>
              </a:spcAft>
              <a:buFontTx/>
              <a:buNone/>
            </a:pPr>
            <a:r>
              <a:rPr lang="en-GB" altLang="en-US" sz="1000" i="1" dirty="0" smtClean="0">
                <a:solidFill>
                  <a:srgbClr val="004494"/>
                </a:solidFill>
                <a:latin typeface="Arial" charset="0"/>
                <a:cs typeface="Arial" charset="0"/>
              </a:rPr>
              <a:t>Operational data processing by </a:t>
            </a:r>
          </a:p>
          <a:p>
            <a:pPr fontAlgn="base">
              <a:spcBef>
                <a:spcPct val="0"/>
              </a:spcBef>
              <a:spcAft>
                <a:spcPct val="0"/>
              </a:spcAft>
              <a:buFontTx/>
              <a:buNone/>
            </a:pPr>
            <a:r>
              <a:rPr lang="en-GB" altLang="en-US" sz="1000" i="1" dirty="0" smtClean="0">
                <a:solidFill>
                  <a:srgbClr val="004494"/>
                </a:solidFill>
                <a:latin typeface="Arial" charset="0"/>
                <a:cs typeface="Arial" charset="0"/>
              </a:rPr>
              <a:t>ALTERRA, VITO and METEOCONSULT </a:t>
            </a:r>
            <a:endParaRPr lang="en-GB" altLang="en-US" sz="1000" i="1" dirty="0">
              <a:solidFill>
                <a:srgbClr val="004494"/>
              </a:solidFill>
              <a:latin typeface="Arial" charset="0"/>
              <a:cs typeface="Arial" charset="0"/>
            </a:endParaRPr>
          </a:p>
        </p:txBody>
      </p:sp>
      <p:grpSp>
        <p:nvGrpSpPr>
          <p:cNvPr id="2" name="Group 1"/>
          <p:cNvGrpSpPr/>
          <p:nvPr/>
        </p:nvGrpSpPr>
        <p:grpSpPr>
          <a:xfrm>
            <a:off x="2785113" y="1064388"/>
            <a:ext cx="3603624" cy="1439862"/>
            <a:chOff x="2785113" y="1064388"/>
            <a:chExt cx="3603624" cy="1439862"/>
          </a:xfrm>
        </p:grpSpPr>
        <p:grpSp>
          <p:nvGrpSpPr>
            <p:cNvPr id="54" name="Group 53"/>
            <p:cNvGrpSpPr/>
            <p:nvPr/>
          </p:nvGrpSpPr>
          <p:grpSpPr>
            <a:xfrm>
              <a:off x="2785113" y="1064388"/>
              <a:ext cx="3603624" cy="1439862"/>
              <a:chOff x="2725738" y="1064388"/>
              <a:chExt cx="3603624" cy="1439862"/>
            </a:xfrm>
          </p:grpSpPr>
          <p:sp>
            <p:nvSpPr>
              <p:cNvPr id="55" name="Right Arrow 54"/>
              <p:cNvSpPr/>
              <p:nvPr/>
            </p:nvSpPr>
            <p:spPr>
              <a:xfrm rot="5400000">
                <a:off x="3776663" y="2021650"/>
                <a:ext cx="563562" cy="401638"/>
              </a:xfrm>
              <a:prstGeom prst="rightArrow">
                <a:avLst/>
              </a:prstGeom>
              <a:solidFill>
                <a:srgbClr val="4F81BD">
                  <a:lumMod val="40000"/>
                  <a:lumOff val="60000"/>
                </a:srgbClr>
              </a:solidFill>
              <a:ln w="25400" cap="flat" cmpd="sng" algn="ctr">
                <a:noFill/>
                <a:prstDash val="solid"/>
              </a:ln>
              <a:effectLst/>
            </p:spPr>
            <p:txBody>
              <a:bodyPr anchor="ctr"/>
              <a:lstStyle/>
              <a:p>
                <a:pPr algn="ctr">
                  <a:defRPr/>
                </a:pPr>
                <a:endParaRPr lang="en-GB" kern="0">
                  <a:solidFill>
                    <a:prstClr val="white"/>
                  </a:solidFill>
                  <a:latin typeface="Calibri"/>
                </a:endParaRPr>
              </a:p>
            </p:txBody>
          </p:sp>
          <p:sp>
            <p:nvSpPr>
              <p:cNvPr id="56" name="Rectangle 55"/>
              <p:cNvSpPr/>
              <p:nvPr/>
            </p:nvSpPr>
            <p:spPr bwMode="auto">
              <a:xfrm>
                <a:off x="2725738" y="1064388"/>
                <a:ext cx="2700337" cy="876300"/>
              </a:xfrm>
              <a:prstGeom prst="rect">
                <a:avLst/>
              </a:prstGeom>
              <a:solidFill>
                <a:srgbClr val="4F81BD">
                  <a:lumMod val="40000"/>
                  <a:lumOff val="60000"/>
                </a:srgbClr>
              </a:solidFill>
              <a:ln w="38100" cap="flat" cmpd="sng" algn="ctr">
                <a:solidFill>
                  <a:srgbClr val="1F497D"/>
                </a:solidFill>
                <a:prstDash val="solid"/>
                <a:round/>
                <a:headEnd type="none" w="med" len="med"/>
                <a:tailEnd type="none" w="med" len="med"/>
              </a:ln>
              <a:effectLst/>
              <a:extLst/>
            </p:spPr>
            <p:txBody>
              <a:bodyPr anchor="ctr"/>
              <a:lstStyle/>
              <a:p>
                <a:pPr marL="3175">
                  <a:defRPr/>
                </a:pPr>
                <a:endParaRPr lang="en-GB" kern="0">
                  <a:solidFill>
                    <a:sysClr val="windowText" lastClr="000000"/>
                  </a:solidFill>
                </a:endParaRPr>
              </a:p>
            </p:txBody>
          </p:sp>
          <p:sp>
            <p:nvSpPr>
              <p:cNvPr id="57" name="TextBox 51"/>
              <p:cNvSpPr txBox="1">
                <a:spLocks noChangeArrowheads="1"/>
              </p:cNvSpPr>
              <p:nvPr/>
            </p:nvSpPr>
            <p:spPr bwMode="auto">
              <a:xfrm>
                <a:off x="4259263" y="1991488"/>
                <a:ext cx="2070099" cy="461665"/>
              </a:xfrm>
              <a:prstGeom prst="rect">
                <a:avLst/>
              </a:prstGeom>
              <a:solidFill>
                <a:srgbClr val="FFFFFF">
                  <a:alpha val="61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en-US" altLang="en-US" sz="1200" i="1" dirty="0">
                    <a:solidFill>
                      <a:srgbClr val="002060"/>
                    </a:solidFill>
                    <a:cs typeface="Arial" charset="0"/>
                  </a:rPr>
                  <a:t>Production of  daily </a:t>
                </a:r>
              </a:p>
              <a:p>
                <a:pPr eaLnBrk="1" fontAlgn="base" hangingPunct="1">
                  <a:spcBef>
                    <a:spcPct val="0"/>
                  </a:spcBef>
                  <a:spcAft>
                    <a:spcPct val="0"/>
                  </a:spcAft>
                  <a:buFontTx/>
                  <a:buNone/>
                </a:pPr>
                <a:r>
                  <a:rPr lang="en-US" altLang="en-US" sz="1200" i="1" dirty="0">
                    <a:solidFill>
                      <a:srgbClr val="002060"/>
                    </a:solidFill>
                    <a:cs typeface="Arial" charset="0"/>
                  </a:rPr>
                  <a:t>meteorological indicators</a:t>
                </a:r>
                <a:endParaRPr lang="it-IT" altLang="en-US" sz="1200" i="1" dirty="0">
                  <a:solidFill>
                    <a:srgbClr val="002060"/>
                  </a:solidFill>
                  <a:cs typeface="Arial" charset="0"/>
                </a:endParaRPr>
              </a:p>
            </p:txBody>
          </p:sp>
          <p:pic>
            <p:nvPicPr>
              <p:cNvPr id="58" name="Picture 1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514850" y="1148525"/>
                <a:ext cx="83343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TextBox 8"/>
              <p:cNvSpPr txBox="1">
                <a:spLocks noChangeArrowheads="1"/>
              </p:cNvSpPr>
              <p:nvPr/>
            </p:nvSpPr>
            <p:spPr bwMode="auto">
              <a:xfrm>
                <a:off x="3017838" y="1332675"/>
                <a:ext cx="2119312" cy="338138"/>
              </a:xfrm>
              <a:prstGeom prst="rect">
                <a:avLst/>
              </a:prstGeom>
              <a:noFill/>
              <a:ln w="9525" cap="flat" cmpd="sng" algn="ctr">
                <a:noFill/>
                <a:prstDash val="solid"/>
                <a:headEnd/>
                <a:tailEnd/>
              </a:ln>
              <a:effectLst>
                <a:outerShdw blurRad="40000" dist="23000" dir="5400000" rotWithShape="0">
                  <a:srgbClr val="000000">
                    <a:alpha val="35000"/>
                  </a:srgbClr>
                </a:outerShdw>
              </a:effectLst>
            </p:spPr>
            <p:txBody>
              <a:bodyPr wrap="none">
                <a:spAutoFit/>
              </a:bodyPr>
              <a:lstStyle>
                <a:lvl1pPr eaLnBrk="0" hangingPunct="0">
                  <a:defRPr sz="7600" b="1">
                    <a:solidFill>
                      <a:srgbClr val="FFD624"/>
                    </a:solidFill>
                    <a:latin typeface="Verdana" pitchFamily="34" charset="0"/>
                    <a:ea typeface="ＭＳ Ｐゴシック" pitchFamily="34" charset="-128"/>
                  </a:defRPr>
                </a:lvl1pPr>
                <a:lvl2pPr marL="742950" indent="-285750" eaLnBrk="0" hangingPunct="0">
                  <a:defRPr sz="7600" b="1">
                    <a:solidFill>
                      <a:srgbClr val="FFD624"/>
                    </a:solidFill>
                    <a:latin typeface="Verdana" pitchFamily="34" charset="0"/>
                    <a:ea typeface="ＭＳ Ｐゴシック" pitchFamily="34" charset="-128"/>
                  </a:defRPr>
                </a:lvl2pPr>
                <a:lvl3pPr marL="1143000" indent="-228600" eaLnBrk="0" hangingPunct="0">
                  <a:defRPr sz="7600" b="1">
                    <a:solidFill>
                      <a:srgbClr val="FFD624"/>
                    </a:solidFill>
                    <a:latin typeface="Verdana" pitchFamily="34" charset="0"/>
                    <a:ea typeface="ＭＳ Ｐゴシック" pitchFamily="34" charset="-128"/>
                  </a:defRPr>
                </a:lvl3pPr>
                <a:lvl4pPr marL="1600200" indent="-228600" eaLnBrk="0" hangingPunct="0">
                  <a:defRPr sz="7600" b="1">
                    <a:solidFill>
                      <a:srgbClr val="FFD624"/>
                    </a:solidFill>
                    <a:latin typeface="Verdana" pitchFamily="34" charset="0"/>
                    <a:ea typeface="ＭＳ Ｐゴシック" pitchFamily="34" charset="-128"/>
                  </a:defRPr>
                </a:lvl4pPr>
                <a:lvl5pPr marL="2057400" indent="-228600" eaLnBrk="0" hangingPunct="0">
                  <a:defRPr sz="7600" b="1">
                    <a:solidFill>
                      <a:srgbClr val="FFD624"/>
                    </a:solidFill>
                    <a:latin typeface="Verdana" pitchFamily="34" charset="0"/>
                    <a:ea typeface="ＭＳ Ｐゴシック" pitchFamily="34" charset="-128"/>
                  </a:defRPr>
                </a:lvl5pPr>
                <a:lvl6pPr marL="25146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6pPr>
                <a:lvl7pPr marL="29718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7pPr>
                <a:lvl8pPr marL="34290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8pPr>
                <a:lvl9pPr marL="3886200" indent="-228600" eaLnBrk="0" fontAlgn="base" hangingPunct="0">
                  <a:spcBef>
                    <a:spcPct val="0"/>
                  </a:spcBef>
                  <a:spcAft>
                    <a:spcPct val="0"/>
                  </a:spcAft>
                  <a:defRPr sz="7600" b="1">
                    <a:solidFill>
                      <a:srgbClr val="FFD624"/>
                    </a:solidFill>
                    <a:latin typeface="Verdana" pitchFamily="34" charset="0"/>
                    <a:ea typeface="ＭＳ Ｐゴシック" pitchFamily="34" charset="-128"/>
                  </a:defRPr>
                </a:lvl9pPr>
              </a:lstStyle>
              <a:p>
                <a:pPr algn="ctr">
                  <a:defRPr/>
                </a:pPr>
                <a:r>
                  <a:rPr lang="en-GB" altLang="en-US" sz="1600" kern="0" dirty="0" smtClean="0">
                    <a:solidFill>
                      <a:srgbClr val="000000"/>
                    </a:solidFill>
                    <a:latin typeface="Arial" charset="0"/>
                  </a:rPr>
                  <a:t>Weather monitoring</a:t>
                </a:r>
              </a:p>
            </p:txBody>
          </p:sp>
        </p:grpSp>
        <p:sp>
          <p:nvSpPr>
            <p:cNvPr id="60" name="TextBox 8"/>
            <p:cNvSpPr txBox="1">
              <a:spLocks noChangeArrowheads="1"/>
            </p:cNvSpPr>
            <p:nvPr/>
          </p:nvSpPr>
          <p:spPr bwMode="auto">
            <a:xfrm>
              <a:off x="2854906" y="1623737"/>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fontAlgn="base">
                <a:spcBef>
                  <a:spcPct val="0"/>
                </a:spcBef>
                <a:spcAft>
                  <a:spcPct val="0"/>
                </a:spcAft>
                <a:buFontTx/>
                <a:buNone/>
              </a:pPr>
              <a:r>
                <a:rPr lang="en-GB" altLang="en-US" sz="1800" b="1" dirty="0" smtClean="0">
                  <a:solidFill>
                    <a:srgbClr val="EEECE1">
                      <a:lumMod val="50000"/>
                    </a:srgbClr>
                  </a:solidFill>
                  <a:latin typeface="Arial" charset="0"/>
                  <a:cs typeface="Arial" charset="0"/>
                </a:rPr>
                <a:t>MARS DB</a:t>
              </a:r>
              <a:endParaRPr lang="en-GB" altLang="en-US" sz="1800" b="1" dirty="0">
                <a:solidFill>
                  <a:srgbClr val="EEECE1">
                    <a:lumMod val="50000"/>
                  </a:srgbClr>
                </a:solidFill>
                <a:latin typeface="Arial" charset="0"/>
                <a:cs typeface="Arial" charset="0"/>
              </a:endParaRPr>
            </a:p>
          </p:txBody>
        </p:sp>
      </p:grpSp>
      <p:grpSp>
        <p:nvGrpSpPr>
          <p:cNvPr id="3" name="Group 2"/>
          <p:cNvGrpSpPr/>
          <p:nvPr/>
        </p:nvGrpSpPr>
        <p:grpSpPr>
          <a:xfrm>
            <a:off x="351811" y="5442258"/>
            <a:ext cx="8653127" cy="1298594"/>
            <a:chOff x="351811" y="5442258"/>
            <a:chExt cx="8653127" cy="1298594"/>
          </a:xfrm>
        </p:grpSpPr>
        <p:sp>
          <p:nvSpPr>
            <p:cNvPr id="51" name="TextBox 8"/>
            <p:cNvSpPr txBox="1">
              <a:spLocks noChangeArrowheads="1"/>
            </p:cNvSpPr>
            <p:nvPr/>
          </p:nvSpPr>
          <p:spPr bwMode="auto">
            <a:xfrm>
              <a:off x="6920713" y="5442258"/>
              <a:ext cx="2084225" cy="1169551"/>
            </a:xfrm>
            <a:prstGeom prst="rect">
              <a:avLst/>
            </a:prstGeom>
            <a:solidFill>
              <a:sysClr val="window" lastClr="FFFFFF">
                <a:lumMod val="95000"/>
              </a:sysClr>
            </a:solidFill>
            <a:ln>
              <a:noFill/>
            </a:ln>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defRPr/>
              </a:pPr>
              <a:r>
                <a:rPr lang="en-GB" altLang="en-US" sz="1400" kern="0" dirty="0" smtClean="0">
                  <a:solidFill>
                    <a:srgbClr val="EEECE1">
                      <a:lumMod val="50000"/>
                    </a:srgbClr>
                  </a:solidFill>
                  <a:latin typeface="Arial" charset="0"/>
                  <a:cs typeface="Arial" charset="0"/>
                </a:rPr>
                <a:t>Toolboxes and software</a:t>
              </a:r>
            </a:p>
            <a:p>
              <a:pPr algn="r">
                <a:spcBef>
                  <a:spcPct val="0"/>
                </a:spcBef>
                <a:buFontTx/>
                <a:buNone/>
                <a:defRPr/>
              </a:pPr>
              <a:r>
                <a:rPr lang="en-GB" altLang="en-US" sz="1400" kern="0" dirty="0" smtClean="0">
                  <a:solidFill>
                    <a:srgbClr val="EEECE1">
                      <a:lumMod val="50000"/>
                    </a:srgbClr>
                  </a:solidFill>
                  <a:latin typeface="Arial" charset="0"/>
                  <a:cs typeface="Arial" charset="0"/>
                </a:rPr>
                <a:t>CGMS / </a:t>
              </a:r>
              <a:r>
                <a:rPr lang="en-GB" altLang="en-US" sz="1400" kern="0" dirty="0" err="1" smtClean="0">
                  <a:solidFill>
                    <a:srgbClr val="EEECE1">
                      <a:lumMod val="50000"/>
                    </a:srgbClr>
                  </a:solidFill>
                  <a:latin typeface="Arial" charset="0"/>
                  <a:cs typeface="Arial" charset="0"/>
                </a:rPr>
                <a:t>BioMA</a:t>
              </a:r>
              <a:endParaRPr lang="en-GB" altLang="en-US" sz="1400" kern="0" dirty="0" smtClean="0">
                <a:solidFill>
                  <a:srgbClr val="EEECE1">
                    <a:lumMod val="50000"/>
                  </a:srgbClr>
                </a:solidFill>
                <a:latin typeface="Arial" charset="0"/>
                <a:cs typeface="Arial" charset="0"/>
              </a:endParaRPr>
            </a:p>
            <a:p>
              <a:pPr algn="r">
                <a:spcBef>
                  <a:spcPct val="0"/>
                </a:spcBef>
                <a:buFontTx/>
                <a:buNone/>
                <a:defRPr/>
              </a:pPr>
              <a:r>
                <a:rPr lang="en-GB" altLang="en-US" sz="1400" kern="0" dirty="0" smtClean="0">
                  <a:solidFill>
                    <a:srgbClr val="EEECE1">
                      <a:lumMod val="50000"/>
                    </a:srgbClr>
                  </a:solidFill>
                  <a:latin typeface="Arial" charset="0"/>
                  <a:cs typeface="Arial" charset="0"/>
                </a:rPr>
                <a:t>MARS viewer</a:t>
              </a:r>
            </a:p>
            <a:p>
              <a:pPr algn="r">
                <a:spcBef>
                  <a:spcPct val="0"/>
                </a:spcBef>
                <a:buFontTx/>
                <a:buNone/>
                <a:defRPr/>
              </a:pPr>
              <a:r>
                <a:rPr lang="en-GB" altLang="en-US" sz="1400" kern="0" dirty="0" smtClean="0">
                  <a:solidFill>
                    <a:srgbClr val="EEECE1">
                      <a:lumMod val="50000"/>
                    </a:srgbClr>
                  </a:solidFill>
                  <a:latin typeface="Arial" charset="0"/>
                  <a:cs typeface="Arial" charset="0"/>
                </a:rPr>
                <a:t>SPIRITS</a:t>
              </a:r>
            </a:p>
            <a:p>
              <a:pPr algn="r">
                <a:spcBef>
                  <a:spcPct val="0"/>
                </a:spcBef>
                <a:buFontTx/>
                <a:buNone/>
                <a:defRPr/>
              </a:pPr>
              <a:r>
                <a:rPr lang="en-GB" altLang="en-US" sz="1400" kern="0" dirty="0" err="1" smtClean="0">
                  <a:solidFill>
                    <a:srgbClr val="EEECE1">
                      <a:lumMod val="50000"/>
                    </a:srgbClr>
                  </a:solidFill>
                  <a:latin typeface="Arial" charset="0"/>
                  <a:cs typeface="Arial" charset="0"/>
                </a:rPr>
                <a:t>ControlBoard</a:t>
              </a:r>
              <a:r>
                <a:rPr lang="en-GB" altLang="en-US" sz="1400" kern="0" dirty="0" smtClean="0">
                  <a:solidFill>
                    <a:srgbClr val="EEECE1">
                      <a:lumMod val="50000"/>
                    </a:srgbClr>
                  </a:solidFill>
                  <a:latin typeface="Arial" charset="0"/>
                  <a:cs typeface="Arial" charset="0"/>
                </a:rPr>
                <a:t> (</a:t>
              </a:r>
              <a:r>
                <a:rPr lang="en-GB" altLang="en-US" sz="1400" kern="0" dirty="0" err="1" smtClean="0">
                  <a:solidFill>
                    <a:srgbClr val="EEECE1">
                      <a:lumMod val="50000"/>
                    </a:srgbClr>
                  </a:solidFill>
                  <a:latin typeface="Arial" charset="0"/>
                  <a:cs typeface="Arial" charset="0"/>
                </a:rPr>
                <a:t>CoBo</a:t>
              </a:r>
              <a:r>
                <a:rPr lang="en-GB" altLang="en-US" sz="1400" kern="0" dirty="0" smtClean="0">
                  <a:solidFill>
                    <a:srgbClr val="EEECE1">
                      <a:lumMod val="50000"/>
                    </a:srgbClr>
                  </a:solidFill>
                  <a:latin typeface="Arial" charset="0"/>
                  <a:cs typeface="Arial" charset="0"/>
                </a:rPr>
                <a:t>)</a:t>
              </a:r>
            </a:p>
          </p:txBody>
        </p:sp>
        <p:sp>
          <p:nvSpPr>
            <p:cNvPr id="61" name="TextBox 8"/>
            <p:cNvSpPr txBox="1">
              <a:spLocks noChangeArrowheads="1"/>
            </p:cNvSpPr>
            <p:nvPr/>
          </p:nvSpPr>
          <p:spPr bwMode="auto">
            <a:xfrm>
              <a:off x="351811" y="5571301"/>
              <a:ext cx="1636987" cy="1169551"/>
            </a:xfrm>
            <a:prstGeom prst="rect">
              <a:avLst/>
            </a:prstGeom>
            <a:solidFill>
              <a:sysClr val="window" lastClr="FFFFFF">
                <a:lumMod val="95000"/>
              </a:sysClr>
            </a:solidFill>
            <a:ln>
              <a:noFill/>
            </a:ln>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defRPr/>
              </a:pPr>
              <a:endParaRPr lang="en-GB" altLang="en-US" sz="1400" kern="0" dirty="0" smtClean="0">
                <a:solidFill>
                  <a:srgbClr val="EEECE1">
                    <a:lumMod val="50000"/>
                  </a:srgbClr>
                </a:solidFill>
                <a:latin typeface="Arial" charset="0"/>
                <a:cs typeface="Arial" charset="0"/>
              </a:endParaRPr>
            </a:p>
            <a:p>
              <a:pPr>
                <a:spcBef>
                  <a:spcPct val="0"/>
                </a:spcBef>
                <a:buFontTx/>
                <a:buNone/>
                <a:defRPr/>
              </a:pPr>
              <a:r>
                <a:rPr lang="en-GB" altLang="en-US" sz="1400" kern="0" dirty="0" smtClean="0">
                  <a:solidFill>
                    <a:srgbClr val="EEECE1">
                      <a:lumMod val="50000"/>
                    </a:srgbClr>
                  </a:solidFill>
                  <a:latin typeface="Arial" charset="0"/>
                  <a:cs typeface="Arial" charset="0"/>
                </a:rPr>
                <a:t>Expert judgement </a:t>
              </a:r>
              <a:br>
                <a:rPr lang="en-GB" altLang="en-US" sz="1400" kern="0" dirty="0" smtClean="0">
                  <a:solidFill>
                    <a:srgbClr val="EEECE1">
                      <a:lumMod val="50000"/>
                    </a:srgbClr>
                  </a:solidFill>
                  <a:latin typeface="Arial" charset="0"/>
                  <a:cs typeface="Arial" charset="0"/>
                </a:rPr>
              </a:br>
              <a:r>
                <a:rPr lang="en-GB" altLang="en-US" sz="1400" kern="0" dirty="0" smtClean="0">
                  <a:solidFill>
                    <a:srgbClr val="EEECE1">
                      <a:lumMod val="50000"/>
                    </a:srgbClr>
                  </a:solidFill>
                  <a:latin typeface="Arial" charset="0"/>
                  <a:cs typeface="Arial" charset="0"/>
                </a:rPr>
                <a:t>and decisions </a:t>
              </a:r>
              <a:br>
                <a:rPr lang="en-GB" altLang="en-US" sz="1400" kern="0" dirty="0" smtClean="0">
                  <a:solidFill>
                    <a:srgbClr val="EEECE1">
                      <a:lumMod val="50000"/>
                    </a:srgbClr>
                  </a:solidFill>
                  <a:latin typeface="Arial" charset="0"/>
                  <a:cs typeface="Arial" charset="0"/>
                </a:rPr>
              </a:br>
              <a:r>
                <a:rPr lang="en-GB" altLang="en-US" sz="1400" kern="0" dirty="0" smtClean="0">
                  <a:solidFill>
                    <a:srgbClr val="EEECE1">
                      <a:lumMod val="50000"/>
                    </a:srgbClr>
                  </a:solidFill>
                  <a:latin typeface="Arial" charset="0"/>
                  <a:cs typeface="Arial" charset="0"/>
                </a:rPr>
                <a:t>required</a:t>
              </a:r>
            </a:p>
            <a:p>
              <a:pPr>
                <a:spcBef>
                  <a:spcPct val="0"/>
                </a:spcBef>
                <a:buFontTx/>
                <a:buNone/>
                <a:defRPr/>
              </a:pPr>
              <a:endParaRPr lang="en-US" altLang="en-US" sz="1400" kern="0" dirty="0">
                <a:solidFill>
                  <a:srgbClr val="EEECE1">
                    <a:lumMod val="50000"/>
                  </a:srgbClr>
                </a:solidFill>
                <a:latin typeface="Arial" charset="0"/>
                <a:cs typeface="Arial" charset="0"/>
              </a:endParaRPr>
            </a:p>
          </p:txBody>
        </p:sp>
      </p:grpSp>
    </p:spTree>
    <p:extLst>
      <p:ext uri="{BB962C8B-B14F-4D97-AF65-F5344CB8AC3E}">
        <p14:creationId xmlns:p14="http://schemas.microsoft.com/office/powerpoint/2010/main" val="277572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500" y="1327892"/>
            <a:ext cx="8112125" cy="307777"/>
          </a:xfrm>
        </p:spPr>
        <p:txBody>
          <a:bodyPr/>
          <a:lstStyle/>
          <a:p>
            <a:pPr>
              <a:defRPr/>
            </a:pPr>
            <a:r>
              <a:rPr lang="en-US" sz="2000" dirty="0" smtClean="0">
                <a:ea typeface="MS PGothic" pitchFamily="34" charset="-128"/>
              </a:rPr>
              <a:t>Objectives since the start of the project 20 years ago </a:t>
            </a:r>
            <a:endParaRPr lang="en-GB" sz="2000" dirty="0">
              <a:ea typeface="MS PGothic" pitchFamily="34" charset="-128"/>
            </a:endParaRPr>
          </a:p>
        </p:txBody>
      </p:sp>
      <p:sp>
        <p:nvSpPr>
          <p:cNvPr id="8" name="Content Placeholder 7"/>
          <p:cNvSpPr>
            <a:spLocks noGrp="1"/>
          </p:cNvSpPr>
          <p:nvPr>
            <p:ph sz="half" idx="1"/>
          </p:nvPr>
        </p:nvSpPr>
        <p:spPr>
          <a:xfrm>
            <a:off x="5003800" y="1909763"/>
            <a:ext cx="3819525" cy="1231900"/>
          </a:xfrm>
        </p:spPr>
        <p:txBody>
          <a:bodyPr/>
          <a:lstStyle/>
          <a:p>
            <a:pPr marL="0" indent="0">
              <a:defRPr/>
            </a:pPr>
            <a:r>
              <a:rPr lang="en-US" dirty="0" smtClean="0">
                <a:ea typeface="MS PGothic" pitchFamily="34" charset="-128"/>
              </a:rPr>
              <a:t>A bulletin/report of current and future </a:t>
            </a:r>
            <a:r>
              <a:rPr lang="en-US" dirty="0" err="1" smtClean="0">
                <a:ea typeface="MS PGothic" pitchFamily="34" charset="-128"/>
              </a:rPr>
              <a:t>agromet</a:t>
            </a:r>
            <a:r>
              <a:rPr lang="en-US" dirty="0" smtClean="0">
                <a:ea typeface="MS PGothic" pitchFamily="34" charset="-128"/>
              </a:rPr>
              <a:t> conditions (EU level) and a detailed analysis for major crops (at national level)</a:t>
            </a:r>
            <a:endParaRPr lang="en-GB" dirty="0">
              <a:ea typeface="MS PGothic" pitchFamily="34" charset="-128"/>
            </a:endParaRPr>
          </a:p>
        </p:txBody>
      </p:sp>
      <p:sp>
        <p:nvSpPr>
          <p:cNvPr id="9" name="Content Placeholder 8"/>
          <p:cNvSpPr>
            <a:spLocks noGrp="1"/>
          </p:cNvSpPr>
          <p:nvPr>
            <p:ph sz="half" idx="2"/>
          </p:nvPr>
        </p:nvSpPr>
        <p:spPr>
          <a:xfrm>
            <a:off x="444500" y="1934052"/>
            <a:ext cx="3819525" cy="585787"/>
          </a:xfrm>
        </p:spPr>
        <p:txBody>
          <a:bodyPr/>
          <a:lstStyle/>
          <a:p>
            <a:pPr marL="0" indent="0">
              <a:defRPr/>
            </a:pPr>
            <a:r>
              <a:rPr lang="en-US" dirty="0" smtClean="0">
                <a:ea typeface="MS PGothic" pitchFamily="34" charset="-128"/>
              </a:rPr>
              <a:t>A quantitative yield forecast at national level for all major crops</a:t>
            </a:r>
            <a:endParaRPr lang="en-GB" dirty="0">
              <a:ea typeface="MS PGothic" pitchFamily="34" charset="-128"/>
            </a:endParaRPr>
          </a:p>
        </p:txBody>
      </p:sp>
      <p:sp>
        <p:nvSpPr>
          <p:cNvPr id="4" name="Slide Number Placeholder 3"/>
          <p:cNvSpPr>
            <a:spLocks noGrp="1"/>
          </p:cNvSpPr>
          <p:nvPr>
            <p:ph type="sldNum" sz="quarter" idx="10"/>
          </p:nvPr>
        </p:nvSpPr>
        <p:spPr/>
        <p:txBody>
          <a:bodyPr/>
          <a:lstStyle/>
          <a:p>
            <a:pPr>
              <a:defRPr/>
            </a:pPr>
            <a:fld id="{F4F25BD2-86E8-42C1-8546-DC1E834C9884}" type="slidenum">
              <a:rPr lang="en-US" smtClean="0"/>
              <a:pPr>
                <a:defRPr/>
              </a:pPr>
              <a:t>22</a:t>
            </a:fld>
            <a:endParaRPr lang="en-US" dirty="0"/>
          </a:p>
        </p:txBody>
      </p:sp>
      <p:sp>
        <p:nvSpPr>
          <p:cNvPr id="5" name="Date Placeholder 4"/>
          <p:cNvSpPr>
            <a:spLocks noGrp="1"/>
          </p:cNvSpPr>
          <p:nvPr>
            <p:ph type="dt" sz="quarter" idx="11"/>
          </p:nvPr>
        </p:nvSpPr>
        <p:spPr/>
        <p:txBody>
          <a:bodyPr/>
          <a:lstStyle/>
          <a:p>
            <a:pPr>
              <a:defRPr/>
            </a:pPr>
            <a:fld id="{52476E30-C5ED-4FC9-9207-299664176B00}" type="datetime3">
              <a:rPr lang="en-US" smtClean="0"/>
              <a:pPr>
                <a:defRPr/>
              </a:pPr>
              <a:t>8 June 2016</a:t>
            </a:fld>
            <a:endParaRPr lang="en-US" dirty="0"/>
          </a:p>
        </p:txBody>
      </p:sp>
      <p:pic>
        <p:nvPicPr>
          <p:cNvPr id="12"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2976234"/>
            <a:ext cx="2215156" cy="2265636"/>
          </a:xfrm>
          <a:prstGeom prst="rect">
            <a:avLst/>
          </a:prstGeom>
          <a:noFill/>
          <a:ln>
            <a:noFill/>
          </a:ln>
          <a:effectLst>
            <a:outerShdw blurRad="50800" dist="38100" dir="2700000" algn="tl" rotWithShape="0">
              <a:prstClr val="black">
                <a:alpha val="40000"/>
              </a:prstClr>
            </a:outerShdw>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descr="S:\Documents\Stat\Bull\1campaign2013\4_Bulletin_Apr\AOC\AreasConcern_weatherEvents_V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356992"/>
            <a:ext cx="2232250" cy="2232248"/>
          </a:xfrm>
          <a:prstGeom prst="rect">
            <a:avLst/>
          </a:prstGeom>
          <a:noFill/>
          <a:effectLst>
            <a:outerShdw blurRad="50800" dist="38100" dir="2700000" algn="tl" rotWithShape="0">
              <a:prstClr val="black">
                <a:alpha val="40000"/>
              </a:prstClr>
            </a:out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1026" name="Picture 2" descr="S:\Documents\Stat\Bull\1campaign2013\4_Bulletin_Apr\2_maps_and_graphs\Yield\soft_whea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3358372"/>
            <a:ext cx="2232248" cy="2858222"/>
          </a:xfrm>
          <a:prstGeom prst="rect">
            <a:avLst/>
          </a:prstGeom>
          <a:noFill/>
          <a:effectLst>
            <a:outerShdw blurRad="50800" dist="38100" dir="2700000" algn="tl" rotWithShape="0">
              <a:prstClr val="black">
                <a:alpha val="40000"/>
              </a:prstClr>
            </a:outerShdw>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8" y="3933056"/>
            <a:ext cx="1800200" cy="2566243"/>
          </a:xfrm>
          <a:prstGeom prst="rect">
            <a:avLst/>
          </a:prstGeom>
          <a:noFill/>
          <a:ln>
            <a:noFill/>
          </a:ln>
          <a:effectLst>
            <a:outerShdw blurRad="50800" dist="38100" dir="2700000" algn="tl" rotWithShape="0">
              <a:prstClr val="black">
                <a:alpha val="40000"/>
              </a:prstClr>
            </a:outerShdw>
            <a:reflection blurRad="6350" stA="50000" endA="300" endPos="38500" dist="508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fade">
                                      <p:cBhvr>
                                        <p:cTn id="13" dur="500"/>
                                        <p:tgtEl>
                                          <p:spTgt spid="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Cold spell at the end of April </a:t>
            </a:r>
            <a:endParaRPr lang="it-IT" dirty="0"/>
          </a:p>
        </p:txBody>
      </p:sp>
      <p:sp>
        <p:nvSpPr>
          <p:cNvPr id="3" name="Content Placeholder 2"/>
          <p:cNvSpPr>
            <a:spLocks noGrp="1"/>
          </p:cNvSpPr>
          <p:nvPr>
            <p:ph idx="4294967295"/>
          </p:nvPr>
        </p:nvSpPr>
        <p:spPr>
          <a:xfrm>
            <a:off x="491398" y="1958380"/>
            <a:ext cx="8208144" cy="4899620"/>
          </a:xfrm>
          <a:prstGeom prst="rect">
            <a:avLst/>
          </a:prstGeom>
        </p:spPr>
        <p:txBody>
          <a:bodyPr/>
          <a:lstStyle/>
          <a:p>
            <a:pPr marL="342900" indent="-342900">
              <a:buFont typeface="Arial" panose="020B0604020202020204" pitchFamily="34" charset="0"/>
              <a:buChar char="•"/>
            </a:pPr>
            <a:r>
              <a:rPr lang="en-US" dirty="0"/>
              <a:t>I</a:t>
            </a:r>
            <a:r>
              <a:rPr lang="en-US" dirty="0" smtClean="0"/>
              <a:t>nflow </a:t>
            </a:r>
            <a:r>
              <a:rPr lang="en-US" dirty="0"/>
              <a:t>of cold air over central Europe caused a </a:t>
            </a:r>
            <a:r>
              <a:rPr lang="en-US" dirty="0" smtClean="0"/>
              <a:t>sudden drop </a:t>
            </a:r>
            <a:r>
              <a:rPr lang="en-US" dirty="0"/>
              <a:t>in air temperatures </a:t>
            </a:r>
            <a:r>
              <a:rPr lang="en-US" dirty="0" smtClean="0"/>
              <a:t>end of April</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it-IT" dirty="0" smtClean="0"/>
              <a:t>Minimum </a:t>
            </a:r>
            <a:r>
              <a:rPr lang="en-US" dirty="0" smtClean="0"/>
              <a:t>daily </a:t>
            </a:r>
            <a:r>
              <a:rPr lang="en-US" dirty="0"/>
              <a:t>air temperatures of between -4°C and -2°C </a:t>
            </a:r>
            <a:r>
              <a:rPr lang="en-US" dirty="0" smtClean="0"/>
              <a:t>in main </a:t>
            </a:r>
            <a:r>
              <a:rPr lang="en-US" dirty="0"/>
              <a:t>agricultural areas.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The </a:t>
            </a:r>
            <a:r>
              <a:rPr lang="en-US" dirty="0"/>
              <a:t>most affected areas </a:t>
            </a:r>
            <a:r>
              <a:rPr lang="en-US" dirty="0" smtClean="0"/>
              <a:t>southern </a:t>
            </a:r>
            <a:r>
              <a:rPr lang="en-US" dirty="0"/>
              <a:t>Germany, </a:t>
            </a:r>
            <a:r>
              <a:rPr lang="en-US" dirty="0" smtClean="0"/>
              <a:t>the Czech </a:t>
            </a:r>
            <a:r>
              <a:rPr lang="en-US" dirty="0"/>
              <a:t>Republic, Poland, Austria, the western half </a:t>
            </a:r>
            <a:r>
              <a:rPr lang="en-US" dirty="0" smtClean="0"/>
              <a:t>of Slovakia </a:t>
            </a:r>
            <a:r>
              <a:rPr lang="en-US" dirty="0"/>
              <a:t>and </a:t>
            </a:r>
            <a:r>
              <a:rPr lang="en-US" dirty="0" smtClean="0"/>
              <a:t>Slovenia</a:t>
            </a:r>
          </a:p>
          <a:p>
            <a:endParaRPr lang="en-US" dirty="0"/>
          </a:p>
          <a:p>
            <a:endParaRPr lang="en-US" dirty="0" smtClean="0"/>
          </a:p>
        </p:txBody>
      </p:sp>
    </p:spTree>
    <p:extLst>
      <p:ext uri="{BB962C8B-B14F-4D97-AF65-F5344CB8AC3E}">
        <p14:creationId xmlns:p14="http://schemas.microsoft.com/office/powerpoint/2010/main" val="5445280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Cold spell impact </a:t>
            </a:r>
            <a:endParaRPr lang="it-IT" dirty="0"/>
          </a:p>
        </p:txBody>
      </p:sp>
      <p:sp>
        <p:nvSpPr>
          <p:cNvPr id="3" name="Content Placeholder 2"/>
          <p:cNvSpPr>
            <a:spLocks noGrp="1"/>
          </p:cNvSpPr>
          <p:nvPr>
            <p:ph idx="4294967295"/>
          </p:nvPr>
        </p:nvSpPr>
        <p:spPr>
          <a:xfrm>
            <a:off x="491397" y="1681659"/>
            <a:ext cx="8208144" cy="4899620"/>
          </a:xfrm>
          <a:prstGeom prst="rect">
            <a:avLst/>
          </a:prstGeom>
        </p:spPr>
        <p:txBody>
          <a:bodyPr/>
          <a:lstStyle/>
          <a:p>
            <a:r>
              <a:rPr lang="en-US" sz="2000" dirty="0"/>
              <a:t>The cold spell </a:t>
            </a:r>
            <a:r>
              <a:rPr lang="en-US" sz="2000" dirty="0" smtClean="0"/>
              <a:t>impacted on </a:t>
            </a:r>
            <a:r>
              <a:rPr lang="en-US" sz="2000" dirty="0"/>
              <a:t>crop growth </a:t>
            </a:r>
            <a:r>
              <a:rPr lang="en-US" sz="2000" dirty="0" smtClean="0"/>
              <a:t>and development, </a:t>
            </a:r>
            <a:r>
              <a:rPr lang="it-IT" sz="2000" dirty="0" err="1" smtClean="0"/>
              <a:t>especially</a:t>
            </a:r>
            <a:r>
              <a:rPr lang="it-IT" sz="2000" dirty="0" smtClean="0"/>
              <a:t> </a:t>
            </a:r>
            <a:r>
              <a:rPr lang="it-IT" sz="2000" dirty="0"/>
              <a:t>in Austria, Slovenia, </a:t>
            </a:r>
            <a:r>
              <a:rPr lang="it-IT" sz="2000" dirty="0" err="1"/>
              <a:t>Croatia</a:t>
            </a:r>
            <a:r>
              <a:rPr lang="it-IT" sz="2000" dirty="0"/>
              <a:t>, western </a:t>
            </a:r>
            <a:r>
              <a:rPr lang="it-IT" sz="2000" dirty="0" err="1" smtClean="0"/>
              <a:t>Slovakia</a:t>
            </a:r>
            <a:r>
              <a:rPr lang="it-IT" sz="2000" dirty="0"/>
              <a:t> </a:t>
            </a:r>
            <a:r>
              <a:rPr lang="en-US" sz="2000" dirty="0" smtClean="0"/>
              <a:t>and</a:t>
            </a:r>
            <a:r>
              <a:rPr lang="en-US" sz="2000" dirty="0"/>
              <a:t>, to a lesser extent, in western Hungary, </a:t>
            </a:r>
            <a:r>
              <a:rPr lang="en-US" sz="2000" dirty="0" smtClean="0"/>
              <a:t>southern Germany</a:t>
            </a:r>
            <a:r>
              <a:rPr lang="en-US" sz="2000" dirty="0"/>
              <a:t>, the Czech Republic, Poland and </a:t>
            </a:r>
            <a:r>
              <a:rPr lang="en-US" sz="2000" dirty="0" smtClean="0"/>
              <a:t>east-central France.</a:t>
            </a:r>
          </a:p>
          <a:p>
            <a:endParaRPr lang="en-US" dirty="0"/>
          </a:p>
          <a:p>
            <a:pPr marL="342900" indent="-342900">
              <a:buFont typeface="Arial" panose="020B0604020202020204" pitchFamily="34" charset="0"/>
              <a:buChar char="•"/>
            </a:pPr>
            <a:r>
              <a:rPr lang="en-US" sz="1800" dirty="0" smtClean="0"/>
              <a:t>The </a:t>
            </a:r>
            <a:r>
              <a:rPr lang="en-US" sz="1800" dirty="0"/>
              <a:t>cold spell greatly impacted orchards </a:t>
            </a:r>
            <a:r>
              <a:rPr lang="en-US" sz="1800" dirty="0" smtClean="0"/>
              <a:t>and vineyards</a:t>
            </a:r>
            <a:r>
              <a:rPr lang="en-US" sz="1800" dirty="0"/>
              <a:t>, particularly in the valleys of the Alps</a:t>
            </a:r>
            <a:r>
              <a:rPr lang="en-US" sz="1800" dirty="0" smtClean="0"/>
              <a:t>.</a:t>
            </a:r>
            <a:endParaRPr lang="en-US" sz="1800" dirty="0"/>
          </a:p>
          <a:p>
            <a:pPr marL="342900" indent="-342900">
              <a:buFont typeface="Arial" panose="020B0604020202020204" pitchFamily="34" charset="0"/>
              <a:buChar char="•"/>
            </a:pPr>
            <a:r>
              <a:rPr lang="en-US" sz="1800" dirty="0" smtClean="0"/>
              <a:t>Arable </a:t>
            </a:r>
            <a:r>
              <a:rPr lang="en-US" sz="1800" dirty="0"/>
              <a:t>crops were impacted more </a:t>
            </a:r>
            <a:r>
              <a:rPr lang="en-US" sz="1800" dirty="0" smtClean="0"/>
              <a:t>locally</a:t>
            </a:r>
            <a:endParaRPr lang="en-US" sz="1800" dirty="0"/>
          </a:p>
          <a:p>
            <a:pPr marL="342900" indent="-342900">
              <a:buFont typeface="Arial" panose="020B0604020202020204" pitchFamily="34" charset="0"/>
              <a:buChar char="•"/>
            </a:pPr>
            <a:r>
              <a:rPr lang="en-US" sz="1800" dirty="0" smtClean="0"/>
              <a:t>Potatoes</a:t>
            </a:r>
            <a:r>
              <a:rPr lang="en-US" sz="1800" dirty="0"/>
              <a:t>, grain maize and sunflowers were at </a:t>
            </a:r>
            <a:r>
              <a:rPr lang="en-US" sz="1800" dirty="0" smtClean="0"/>
              <a:t>the emergence stage. As </a:t>
            </a:r>
            <a:r>
              <a:rPr lang="en-US" sz="1800" dirty="0"/>
              <a:t>tolerance </a:t>
            </a:r>
            <a:r>
              <a:rPr lang="en-US" sz="1800" dirty="0" smtClean="0"/>
              <a:t>to frost </a:t>
            </a:r>
            <a:r>
              <a:rPr lang="en-US" sz="1800" dirty="0"/>
              <a:t>after emergence is very low, these crops </a:t>
            </a:r>
            <a:r>
              <a:rPr lang="en-US" sz="1800" dirty="0" smtClean="0"/>
              <a:t>may have </a:t>
            </a:r>
            <a:r>
              <a:rPr lang="en-US" sz="1800" dirty="0"/>
              <a:t>suffered from the cold spell. </a:t>
            </a:r>
            <a:endParaRPr lang="en-US" sz="1800" dirty="0" smtClean="0"/>
          </a:p>
          <a:p>
            <a:pPr marL="342900" indent="-342900">
              <a:buFont typeface="Arial" panose="020B0604020202020204" pitchFamily="34" charset="0"/>
              <a:buChar char="•"/>
            </a:pPr>
            <a:r>
              <a:rPr lang="en-US" sz="1800" dirty="0" smtClean="0"/>
              <a:t>Winter </a:t>
            </a:r>
            <a:r>
              <a:rPr lang="en-US" sz="1800" dirty="0"/>
              <a:t>rapeseed was </a:t>
            </a:r>
            <a:r>
              <a:rPr lang="en-US" sz="1800" dirty="0" smtClean="0"/>
              <a:t>flowering, pollination </a:t>
            </a:r>
            <a:r>
              <a:rPr lang="en-US" sz="1800" dirty="0"/>
              <a:t>rates are low due to low insect </a:t>
            </a:r>
            <a:r>
              <a:rPr lang="en-US" sz="1800" dirty="0" smtClean="0"/>
              <a:t>activity because </a:t>
            </a:r>
            <a:r>
              <a:rPr lang="en-US" sz="1800" dirty="0"/>
              <a:t>of the cold weather.</a:t>
            </a:r>
          </a:p>
          <a:p>
            <a:pPr marL="342900" indent="-342900">
              <a:buFont typeface="Arial" panose="020B0604020202020204" pitchFamily="34" charset="0"/>
              <a:buChar char="•"/>
            </a:pPr>
            <a:r>
              <a:rPr lang="en-US" sz="1800" dirty="0" smtClean="0"/>
              <a:t>In </a:t>
            </a:r>
            <a:r>
              <a:rPr lang="en-US" sz="1800" dirty="0"/>
              <a:t>areas with snow cover heavy snowfall </a:t>
            </a:r>
            <a:r>
              <a:rPr lang="en-US" sz="1800" dirty="0" smtClean="0"/>
              <a:t>may have </a:t>
            </a:r>
            <a:r>
              <a:rPr lang="en-US" sz="1800" dirty="0"/>
              <a:t>caused physical damage to winter crops </a:t>
            </a:r>
            <a:r>
              <a:rPr lang="en-US" sz="1800" dirty="0" smtClean="0"/>
              <a:t>by bending </a:t>
            </a:r>
            <a:r>
              <a:rPr lang="en-US" sz="1800" dirty="0"/>
              <a:t>the stalks. </a:t>
            </a:r>
            <a:endParaRPr lang="it-IT" sz="1800" dirty="0"/>
          </a:p>
        </p:txBody>
      </p:sp>
    </p:spTree>
    <p:extLst>
      <p:ext uri="{BB962C8B-B14F-4D97-AF65-F5344CB8AC3E}">
        <p14:creationId xmlns:p14="http://schemas.microsoft.com/office/powerpoint/2010/main" val="24388891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600" y="5911045"/>
            <a:ext cx="8841400" cy="507373"/>
          </a:xfrm>
        </p:spPr>
        <p:txBody>
          <a:bodyPr/>
          <a:lstStyle/>
          <a:p>
            <a:r>
              <a:rPr lang="en-GB" dirty="0" smtClean="0"/>
              <a:t>Number of cold days </a:t>
            </a:r>
            <a:endParaRPr lang="it-IT" dirty="0"/>
          </a:p>
        </p:txBody>
      </p:sp>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623017" y="932211"/>
            <a:ext cx="5929772" cy="4899025"/>
          </a:xfrm>
          <a:prstGeom prst="rect">
            <a:avLst/>
          </a:prstGeom>
        </p:spPr>
      </p:pic>
      <p:sp>
        <p:nvSpPr>
          <p:cNvPr id="5" name="Oval 4"/>
          <p:cNvSpPr/>
          <p:nvPr/>
        </p:nvSpPr>
        <p:spPr bwMode="auto">
          <a:xfrm rot="992569">
            <a:off x="4912272" y="3446033"/>
            <a:ext cx="504056" cy="360040"/>
          </a:xfrm>
          <a:prstGeom prst="ellipse">
            <a:avLst/>
          </a:prstGeom>
          <a:noFill/>
          <a:ln w="38100">
            <a:solidFill>
              <a:srgbClr val="FF0000"/>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14619869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13" y="6109827"/>
            <a:ext cx="8841400" cy="507373"/>
          </a:xfrm>
        </p:spPr>
        <p:txBody>
          <a:bodyPr/>
          <a:lstStyle/>
          <a:p>
            <a:r>
              <a:rPr lang="en-GB" dirty="0" smtClean="0"/>
              <a:t>Snow depth </a:t>
            </a:r>
            <a:endParaRPr lang="it-IT" dirty="0"/>
          </a:p>
        </p:txBody>
      </p:sp>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575308" y="1057270"/>
            <a:ext cx="5929772" cy="4899025"/>
          </a:xfrm>
          <a:prstGeom prst="rect">
            <a:avLst/>
          </a:prstGeom>
        </p:spPr>
      </p:pic>
      <p:sp>
        <p:nvSpPr>
          <p:cNvPr id="5" name="Oval 4"/>
          <p:cNvSpPr/>
          <p:nvPr/>
        </p:nvSpPr>
        <p:spPr bwMode="auto">
          <a:xfrm rot="992569">
            <a:off x="4912272" y="3446033"/>
            <a:ext cx="504056" cy="360040"/>
          </a:xfrm>
          <a:prstGeom prst="ellipse">
            <a:avLst/>
          </a:prstGeom>
          <a:noFill/>
          <a:ln w="38100">
            <a:solidFill>
              <a:srgbClr val="FF0000"/>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18581979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51" y="5982606"/>
            <a:ext cx="8841400" cy="507373"/>
          </a:xfrm>
        </p:spPr>
        <p:txBody>
          <a:bodyPr/>
          <a:lstStyle/>
          <a:p>
            <a:r>
              <a:rPr lang="en-GB" dirty="0" smtClean="0"/>
              <a:t>Minimum temperatures</a:t>
            </a:r>
            <a:endParaRPr lang="it-IT" dirty="0"/>
          </a:p>
        </p:txBody>
      </p:sp>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722054" y="1054100"/>
            <a:ext cx="5699893" cy="4899025"/>
          </a:xfrm>
          <a:prstGeom prst="rect">
            <a:avLst/>
          </a:prstGeom>
        </p:spPr>
      </p:pic>
      <p:sp>
        <p:nvSpPr>
          <p:cNvPr id="5" name="Oval 4"/>
          <p:cNvSpPr/>
          <p:nvPr/>
        </p:nvSpPr>
        <p:spPr bwMode="auto">
          <a:xfrm rot="992569">
            <a:off x="4912272" y="3349293"/>
            <a:ext cx="504056" cy="360040"/>
          </a:xfrm>
          <a:prstGeom prst="ellipse">
            <a:avLst/>
          </a:prstGeom>
          <a:noFill/>
          <a:ln w="38100">
            <a:solidFill>
              <a:srgbClr val="FF0000"/>
            </a:solidFill>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12708582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5256584" cy="430887"/>
          </a:xfrm>
        </p:spPr>
        <p:txBody>
          <a:bodyPr/>
          <a:lstStyle/>
          <a:p>
            <a:r>
              <a:rPr lang="en-US" dirty="0" smtClean="0">
                <a:solidFill>
                  <a:schemeClr val="bg1"/>
                </a:solidFill>
              </a:rPr>
              <a:t>Partners</a:t>
            </a:r>
            <a:endParaRPr lang="en-US" dirty="0">
              <a:solidFill>
                <a:schemeClr val="bg1"/>
              </a:solidFill>
            </a:endParaRPr>
          </a:p>
        </p:txBody>
      </p:sp>
      <p:sp>
        <p:nvSpPr>
          <p:cNvPr id="4" name="Slide Number Placeholder 3"/>
          <p:cNvSpPr>
            <a:spLocks noGrp="1"/>
          </p:cNvSpPr>
          <p:nvPr>
            <p:ph type="sldNum" sz="quarter" idx="4294967295"/>
          </p:nvPr>
        </p:nvSpPr>
        <p:spPr>
          <a:xfrm>
            <a:off x="6373813" y="6426200"/>
            <a:ext cx="2133600" cy="153988"/>
          </a:xfrm>
          <a:prstGeom prst="rect">
            <a:avLst/>
          </a:prstGeom>
        </p:spPr>
        <p:txBody>
          <a:bodyPr/>
          <a:lstStyle/>
          <a:p>
            <a:pPr>
              <a:defRPr/>
            </a:pPr>
            <a:fld id="{4191FEEF-F5AE-4F06-82FD-759CE36B0839}" type="slidenum">
              <a:rPr lang="en-US" smtClean="0"/>
              <a:pPr>
                <a:defRPr/>
              </a:pPr>
              <a:t>28</a:t>
            </a:fld>
            <a:endParaRPr lang="en-US" dirty="0"/>
          </a:p>
        </p:txBody>
      </p:sp>
      <p:sp>
        <p:nvSpPr>
          <p:cNvPr id="6" name="Content Placeholder 2"/>
          <p:cNvSpPr>
            <a:spLocks noGrp="1"/>
          </p:cNvSpPr>
          <p:nvPr>
            <p:ph idx="4294967295"/>
          </p:nvPr>
        </p:nvSpPr>
        <p:spPr>
          <a:xfrm>
            <a:off x="395536" y="1053628"/>
            <a:ext cx="8085624" cy="7078861"/>
          </a:xfrm>
          <a:prstGeom prst="rect">
            <a:avLst/>
          </a:prstGeom>
        </p:spPr>
        <p:txBody>
          <a:bodyPr/>
          <a:lstStyle/>
          <a:p>
            <a:pPr lvl="0">
              <a:buClr>
                <a:srgbClr val="004494"/>
              </a:buClr>
              <a:buFont typeface="+mj-lt"/>
              <a:buAutoNum type="arabicPeriod"/>
            </a:pPr>
            <a:r>
              <a:rPr lang="en-US" sz="2400" b="1" dirty="0"/>
              <a:t>DG </a:t>
            </a:r>
            <a:r>
              <a:rPr lang="en-US" sz="2400" b="1" dirty="0" smtClean="0"/>
              <a:t>AGRI</a:t>
            </a:r>
            <a:endParaRPr lang="en-US" sz="2400" b="1" dirty="0"/>
          </a:p>
          <a:p>
            <a:pPr lvl="2">
              <a:buClr>
                <a:srgbClr val="004494"/>
              </a:buClr>
            </a:pPr>
            <a:r>
              <a:rPr lang="en-US" sz="1800" b="1" dirty="0"/>
              <a:t>Also </a:t>
            </a:r>
            <a:r>
              <a:rPr lang="en-US" sz="1800" b="1" dirty="0" smtClean="0"/>
              <a:t>DG </a:t>
            </a:r>
            <a:r>
              <a:rPr lang="en-US" sz="1800" b="1" dirty="0"/>
              <a:t>ESTAT and increasingly DG </a:t>
            </a:r>
            <a:r>
              <a:rPr lang="en-US" sz="1800" b="1" dirty="0" smtClean="0"/>
              <a:t>CLIMA</a:t>
            </a:r>
          </a:p>
          <a:p>
            <a:pPr lvl="2">
              <a:buClr>
                <a:srgbClr val="004494"/>
              </a:buClr>
            </a:pPr>
            <a:endParaRPr lang="en-US" b="1" dirty="0"/>
          </a:p>
          <a:p>
            <a:pPr lvl="0">
              <a:buClr>
                <a:srgbClr val="004494"/>
              </a:buClr>
              <a:buFont typeface="+mj-lt"/>
              <a:buAutoNum type="arabicPeriod"/>
            </a:pPr>
            <a:r>
              <a:rPr lang="en-US" sz="2400" b="1" dirty="0" smtClean="0"/>
              <a:t>DG DEVCO</a:t>
            </a:r>
          </a:p>
          <a:p>
            <a:pPr lvl="2">
              <a:buClr>
                <a:srgbClr val="004494"/>
              </a:buClr>
            </a:pPr>
            <a:r>
              <a:rPr lang="en-US" sz="1800" b="1" dirty="0" smtClean="0"/>
              <a:t>Also ECHO and EEAS delegations</a:t>
            </a:r>
          </a:p>
          <a:p>
            <a:pPr lvl="2">
              <a:buClr>
                <a:srgbClr val="004494"/>
              </a:buClr>
            </a:pPr>
            <a:endParaRPr lang="en-US" sz="2200" b="1" dirty="0" smtClean="0"/>
          </a:p>
          <a:p>
            <a:pPr lvl="0">
              <a:buClr>
                <a:srgbClr val="004494"/>
              </a:buClr>
              <a:buFont typeface="+mj-lt"/>
              <a:buAutoNum type="arabicPeriod"/>
            </a:pPr>
            <a:r>
              <a:rPr lang="en-US" sz="2400" b="1" dirty="0"/>
              <a:t> </a:t>
            </a:r>
            <a:r>
              <a:rPr lang="en-US" sz="2400" b="1" dirty="0" smtClean="0"/>
              <a:t>National </a:t>
            </a:r>
            <a:r>
              <a:rPr lang="en-US" sz="2400" b="1" dirty="0" err="1" smtClean="0"/>
              <a:t>organisations</a:t>
            </a:r>
            <a:endParaRPr lang="en-US" sz="2400" b="1" dirty="0"/>
          </a:p>
          <a:p>
            <a:pPr lvl="2">
              <a:buClr>
                <a:srgbClr val="004494"/>
              </a:buClr>
            </a:pPr>
            <a:r>
              <a:rPr lang="en-US" sz="1800" b="1" dirty="0" smtClean="0"/>
              <a:t>Statistical bodies of agricultural ministries </a:t>
            </a:r>
          </a:p>
          <a:p>
            <a:pPr lvl="2">
              <a:buClr>
                <a:srgbClr val="004494"/>
              </a:buClr>
            </a:pPr>
            <a:r>
              <a:rPr lang="en-US" sz="1800" b="1" dirty="0" smtClean="0"/>
              <a:t>Development departments (</a:t>
            </a:r>
            <a:r>
              <a:rPr lang="en-US" sz="1800" b="1" dirty="0" err="1" smtClean="0"/>
              <a:t>eg</a:t>
            </a:r>
            <a:r>
              <a:rPr lang="en-US" sz="1800" b="1" dirty="0" smtClean="0"/>
              <a:t> </a:t>
            </a:r>
            <a:r>
              <a:rPr lang="en-US" sz="1800" b="1" dirty="0" err="1" smtClean="0"/>
              <a:t>DfiD</a:t>
            </a:r>
            <a:r>
              <a:rPr lang="en-US" sz="1800" b="1" dirty="0" smtClean="0"/>
              <a:t> UK, CIRAD F, BLE D)</a:t>
            </a:r>
          </a:p>
          <a:p>
            <a:pPr lvl="2">
              <a:buClr>
                <a:srgbClr val="004494"/>
              </a:buClr>
            </a:pPr>
            <a:r>
              <a:rPr lang="en-US" sz="1800" b="1" dirty="0" smtClean="0"/>
              <a:t>Government agencies for crop monitoring and food supply</a:t>
            </a:r>
            <a:endParaRPr lang="en-US" sz="1800" b="1" dirty="0"/>
          </a:p>
          <a:p>
            <a:pPr marL="0" lvl="0" indent="0">
              <a:buClr>
                <a:srgbClr val="004494"/>
              </a:buClr>
            </a:pPr>
            <a:endParaRPr lang="en-US" sz="2400" b="1" dirty="0" smtClean="0"/>
          </a:p>
          <a:p>
            <a:pPr marL="0" lvl="0" indent="0">
              <a:buClr>
                <a:srgbClr val="004494"/>
              </a:buClr>
            </a:pPr>
            <a:r>
              <a:rPr lang="en-US" sz="2400" b="1" dirty="0" smtClean="0"/>
              <a:t>4. In Africa, FAO, WFP, aid </a:t>
            </a:r>
            <a:r>
              <a:rPr lang="en-US" sz="2400" b="1" dirty="0" err="1" smtClean="0"/>
              <a:t>organisations</a:t>
            </a:r>
            <a:endParaRPr lang="en-US" sz="2400" b="1" dirty="0" smtClean="0"/>
          </a:p>
          <a:p>
            <a:pPr lvl="2">
              <a:buClr>
                <a:srgbClr val="004494"/>
              </a:buClr>
              <a:buFont typeface="Arial" panose="020B0604020202020204" pitchFamily="34" charset="0"/>
              <a:buChar char="•"/>
            </a:pPr>
            <a:r>
              <a:rPr lang="en-US" sz="1800" b="1" dirty="0" smtClean="0"/>
              <a:t>Regional and national food security </a:t>
            </a:r>
            <a:r>
              <a:rPr lang="en-US" sz="1800" b="1" dirty="0" err="1" smtClean="0"/>
              <a:t>organisations</a:t>
            </a:r>
            <a:endParaRPr lang="en-US" sz="1800" b="1" dirty="0" smtClean="0"/>
          </a:p>
          <a:p>
            <a:pPr marL="228600" lvl="2" indent="0">
              <a:buClr>
                <a:srgbClr val="004494"/>
              </a:buClr>
              <a:buNone/>
            </a:pPr>
            <a:r>
              <a:rPr lang="en-US" sz="1800" b="1" dirty="0" smtClean="0"/>
              <a:t> </a:t>
            </a:r>
          </a:p>
          <a:p>
            <a:pPr marL="0" lvl="0" indent="0">
              <a:buClr>
                <a:srgbClr val="004494"/>
              </a:buClr>
            </a:pPr>
            <a:r>
              <a:rPr lang="en-US" sz="2400" b="1" dirty="0" smtClean="0"/>
              <a:t>5. The </a:t>
            </a:r>
            <a:r>
              <a:rPr lang="en-US" sz="2400" b="1" dirty="0"/>
              <a:t>scientific communities for:</a:t>
            </a:r>
          </a:p>
          <a:p>
            <a:pPr marL="457200" lvl="3" indent="-114300">
              <a:buClr>
                <a:srgbClr val="004494"/>
              </a:buClr>
            </a:pPr>
            <a:r>
              <a:rPr lang="en-US" sz="1800" b="1" dirty="0" smtClean="0"/>
              <a:t>Agricultural &amp; climate change modeling</a:t>
            </a:r>
            <a:endParaRPr lang="en-US" sz="1800" b="1" dirty="0"/>
          </a:p>
          <a:p>
            <a:pPr marL="457200" lvl="3" indent="-114300">
              <a:buClr>
                <a:srgbClr val="004494"/>
              </a:buClr>
            </a:pPr>
            <a:r>
              <a:rPr lang="en-US" sz="1800" b="1" dirty="0" smtClean="0"/>
              <a:t>Biodiversity, ecosystem services, public good</a:t>
            </a:r>
          </a:p>
          <a:p>
            <a:pPr marL="457200" lvl="3" indent="-114300">
              <a:buClr>
                <a:srgbClr val="004494"/>
              </a:buClr>
            </a:pPr>
            <a:r>
              <a:rPr lang="en-US" sz="1800" b="1" dirty="0" smtClean="0"/>
              <a:t>Remote sensing and crop/vegetation monitoring</a:t>
            </a:r>
            <a:endParaRPr lang="en-US" sz="1800" b="1" dirty="0"/>
          </a:p>
          <a:p>
            <a:pPr lvl="0"/>
            <a:endParaRPr lang="en-US" b="1" dirty="0" smtClean="0"/>
          </a:p>
          <a:p>
            <a:pPr lvl="0"/>
            <a:endParaRPr lang="en-US" b="1" dirty="0"/>
          </a:p>
          <a:p>
            <a:pPr lvl="0"/>
            <a:endParaRPr lang="en-US" b="1" dirty="0" smtClean="0"/>
          </a:p>
          <a:p>
            <a:pPr lvl="0"/>
            <a:endParaRPr lang="en-US" b="1" dirty="0"/>
          </a:p>
          <a:p>
            <a:endParaRPr lang="en-US" dirty="0"/>
          </a:p>
        </p:txBody>
      </p:sp>
    </p:spTree>
    <p:extLst>
      <p:ext uri="{BB962C8B-B14F-4D97-AF65-F5344CB8AC3E}">
        <p14:creationId xmlns:p14="http://schemas.microsoft.com/office/powerpoint/2010/main" val="41312953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5552" y="1195293"/>
            <a:ext cx="8918058" cy="959986"/>
          </a:xfrm>
          <a:prstGeom prst="rect">
            <a:avLst/>
          </a:prstGeom>
          <a:solidFill>
            <a:srgbClr val="BBE0E3">
              <a:alpha val="69000"/>
            </a:srgbClr>
          </a:solidFill>
          <a:ln w="9525" cap="flat" cmpd="sng" algn="ctr">
            <a:noFill/>
            <a:prstDash val="solid"/>
            <a:round/>
            <a:headEnd type="none" w="med" len="med"/>
            <a:tailEnd type="none" w="med" len="med"/>
          </a:ln>
          <a:effectLst>
            <a:softEdge rad="127000"/>
          </a:effectLst>
          <a:extLst/>
        </p:spPr>
        <p:txBody>
          <a:bodyPr anchor="ctr"/>
          <a:lstStyle/>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a:p>
            <a:pPr algn="ctr"/>
            <a:endParaRPr lang="en-GB" sz="1800" i="1" dirty="0" smtClean="0">
              <a:solidFill>
                <a:srgbClr val="004494"/>
              </a:solidFill>
            </a:endParaRPr>
          </a:p>
          <a:p>
            <a:pPr algn="ctr"/>
            <a:endParaRPr lang="en-GB" sz="1800" i="1" dirty="0">
              <a:solidFill>
                <a:srgbClr val="004494"/>
              </a:solidFill>
            </a:endParaRPr>
          </a:p>
        </p:txBody>
      </p:sp>
      <p:sp>
        <p:nvSpPr>
          <p:cNvPr id="2" name="AutoShape 2" descr="http://data.crazyengineers.com/attachments/earth-observation-satellite-isro-jpg.15628/"/>
          <p:cNvSpPr>
            <a:spLocks noChangeAspect="1" noChangeArrowheads="1"/>
          </p:cNvSpPr>
          <p:nvPr/>
        </p:nvSpPr>
        <p:spPr bwMode="auto">
          <a:xfrm>
            <a:off x="155575" y="-1347788"/>
            <a:ext cx="3790950" cy="2819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44" name="TextBox 143"/>
          <p:cNvSpPr txBox="1"/>
          <p:nvPr/>
        </p:nvSpPr>
        <p:spPr>
          <a:xfrm>
            <a:off x="-279202" y="5553427"/>
            <a:ext cx="1066800" cy="584775"/>
          </a:xfrm>
          <a:prstGeom prst="rect">
            <a:avLst/>
          </a:prstGeom>
          <a:noFill/>
        </p:spPr>
        <p:txBody>
          <a:bodyPr wrap="square" rtlCol="0">
            <a:spAutoFit/>
          </a:bodyPr>
          <a:lstStyle/>
          <a:p>
            <a:pPr algn="ctr" fontAlgn="auto">
              <a:spcBef>
                <a:spcPts val="0"/>
              </a:spcBef>
              <a:spcAft>
                <a:spcPts val="0"/>
              </a:spcAft>
            </a:pPr>
            <a:r>
              <a:rPr lang="en-US" sz="3200" b="0" dirty="0" smtClean="0">
                <a:solidFill>
                  <a:prstClr val="white"/>
                </a:solidFill>
                <a:latin typeface="Calibri"/>
                <a:ea typeface="+mn-ea"/>
              </a:rPr>
              <a:t>Title</a:t>
            </a:r>
            <a:endParaRPr lang="en-US" sz="3200" b="0" dirty="0">
              <a:solidFill>
                <a:prstClr val="white"/>
              </a:solidFill>
              <a:latin typeface="Calibri"/>
              <a:ea typeface="+mn-ea"/>
            </a:endParaRPr>
          </a:p>
        </p:txBody>
      </p:sp>
      <p:sp>
        <p:nvSpPr>
          <p:cNvPr id="147" name="TextBox 146"/>
          <p:cNvSpPr txBox="1"/>
          <p:nvPr/>
        </p:nvSpPr>
        <p:spPr>
          <a:xfrm>
            <a:off x="6323969" y="5029117"/>
            <a:ext cx="1066800" cy="1077218"/>
          </a:xfrm>
          <a:prstGeom prst="rect">
            <a:avLst/>
          </a:prstGeom>
          <a:noFill/>
        </p:spPr>
        <p:txBody>
          <a:bodyPr wrap="square" rtlCol="0">
            <a:spAutoFit/>
          </a:bodyPr>
          <a:lstStyle/>
          <a:p>
            <a:pPr algn="ctr" fontAlgn="auto">
              <a:spcBef>
                <a:spcPts val="0"/>
              </a:spcBef>
              <a:spcAft>
                <a:spcPts val="0"/>
              </a:spcAft>
            </a:pPr>
            <a:r>
              <a:rPr lang="en-US" sz="1600" dirty="0">
                <a:solidFill>
                  <a:prstClr val="white"/>
                </a:solidFill>
                <a:latin typeface="Calibri"/>
              </a:rPr>
              <a:t>Institute for Energy and Transport</a:t>
            </a:r>
            <a:endParaRPr lang="en-US" sz="1600" b="0" dirty="0">
              <a:solidFill>
                <a:prstClr val="white"/>
              </a:solidFill>
              <a:latin typeface="Calibri"/>
              <a:ea typeface="+mn-ea"/>
            </a:endParaRPr>
          </a:p>
        </p:txBody>
      </p:sp>
      <p:sp>
        <p:nvSpPr>
          <p:cNvPr id="39" name="Text Box 15"/>
          <p:cNvSpPr txBox="1">
            <a:spLocks noChangeArrowheads="1"/>
          </p:cNvSpPr>
          <p:nvPr/>
        </p:nvSpPr>
        <p:spPr bwMode="auto">
          <a:xfrm>
            <a:off x="283616" y="1352121"/>
            <a:ext cx="8520596" cy="923330"/>
          </a:xfrm>
          <a:prstGeom prst="rect">
            <a:avLst/>
          </a:prstGeom>
          <a:solidFill>
            <a:schemeClr val="accent5"/>
          </a:solidFill>
          <a:ln>
            <a:noFill/>
          </a:ln>
          <a:extLst/>
        </p:spPr>
        <p:txBody>
          <a:bodyPr wrap="square">
            <a:spAutoFit/>
          </a:bodyPr>
          <a:lstStyle>
            <a:lvl1pPr marL="342900" indent="-34290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marL="0" indent="0" algn="ctr" eaLnBrk="1" hangingPunct="1">
              <a:lnSpc>
                <a:spcPct val="100000"/>
              </a:lnSpc>
              <a:buClrTx/>
            </a:pPr>
            <a:r>
              <a:rPr lang="en-GB" sz="1800" i="1" dirty="0" smtClean="0"/>
              <a:t>Letter of Intent signed in 2011: </a:t>
            </a:r>
            <a:r>
              <a:rPr lang="en-GB" sz="1800" b="0" i="1" dirty="0" smtClean="0"/>
              <a:t>between the </a:t>
            </a:r>
          </a:p>
          <a:p>
            <a:pPr marL="0" indent="0" algn="ctr" eaLnBrk="1" hangingPunct="1">
              <a:lnSpc>
                <a:spcPct val="100000"/>
              </a:lnSpc>
              <a:buClrTx/>
            </a:pPr>
            <a:r>
              <a:rPr lang="en-GB" sz="1800" i="1" dirty="0" smtClean="0"/>
              <a:t>European Academies Science Advisory Council - EASAC</a:t>
            </a:r>
            <a:r>
              <a:rPr lang="en-GB" sz="1800" b="0" dirty="0" smtClean="0"/>
              <a:t> </a:t>
            </a:r>
          </a:p>
          <a:p>
            <a:pPr marL="0" indent="0" algn="ctr" eaLnBrk="1" hangingPunct="1">
              <a:lnSpc>
                <a:spcPct val="100000"/>
              </a:lnSpc>
              <a:buClrTx/>
            </a:pPr>
            <a:r>
              <a:rPr lang="en-GB" sz="1800" b="0" dirty="0"/>
              <a:t>a</a:t>
            </a:r>
            <a:r>
              <a:rPr lang="en-GB" sz="1800" b="0" dirty="0" smtClean="0"/>
              <a:t>nd the </a:t>
            </a:r>
            <a:r>
              <a:rPr lang="en-GB" sz="1800" dirty="0" smtClean="0"/>
              <a:t>Joint Research Centre</a:t>
            </a:r>
            <a:r>
              <a:rPr lang="en-GB" sz="1800" b="0" dirty="0" smtClean="0"/>
              <a:t> of the European Commission</a:t>
            </a:r>
            <a:endParaRPr lang="en-GB" altLang="en-US" sz="1800" b="0" dirty="0">
              <a:solidFill>
                <a:srgbClr val="0F3277"/>
              </a:solidFill>
              <a:latin typeface="+mn-lt"/>
            </a:endParaRPr>
          </a:p>
        </p:txBody>
      </p:sp>
      <p:pic>
        <p:nvPicPr>
          <p:cNvPr id="3" name="Picture 2"/>
          <p:cNvPicPr>
            <a:picLocks noChangeAspect="1"/>
          </p:cNvPicPr>
          <p:nvPr/>
        </p:nvPicPr>
        <p:blipFill>
          <a:blip r:embed="rId2"/>
          <a:stretch>
            <a:fillRect/>
          </a:stretch>
        </p:blipFill>
        <p:spPr>
          <a:xfrm>
            <a:off x="484837" y="2708108"/>
            <a:ext cx="5069925" cy="3309234"/>
          </a:xfrm>
          <a:prstGeom prst="rect">
            <a:avLst/>
          </a:prstGeom>
        </p:spPr>
      </p:pic>
      <p:sp>
        <p:nvSpPr>
          <p:cNvPr id="4" name="Rectangle 3"/>
          <p:cNvSpPr/>
          <p:nvPr/>
        </p:nvSpPr>
        <p:spPr>
          <a:xfrm>
            <a:off x="299804" y="6091946"/>
            <a:ext cx="4572000" cy="461665"/>
          </a:xfrm>
          <a:prstGeom prst="rect">
            <a:avLst/>
          </a:prstGeom>
        </p:spPr>
        <p:txBody>
          <a:bodyPr>
            <a:spAutoFit/>
          </a:bodyPr>
          <a:lstStyle/>
          <a:p>
            <a:r>
              <a:rPr lang="en-US" sz="800" b="0" i="1" dirty="0">
                <a:solidFill>
                  <a:schemeClr val="tx1"/>
                </a:solidFill>
                <a:latin typeface="PFSquareSansPro-LightItalic"/>
              </a:rPr>
              <a:t>Sir Brian Heap, President of EASAC, and Dominique </a:t>
            </a:r>
            <a:r>
              <a:rPr lang="en-US" sz="800" b="0" i="1" dirty="0" err="1">
                <a:solidFill>
                  <a:schemeClr val="tx1"/>
                </a:solidFill>
                <a:latin typeface="PFSquareSansPro-LightItalic"/>
              </a:rPr>
              <a:t>Ristori</a:t>
            </a:r>
            <a:r>
              <a:rPr lang="en-US" sz="800" b="0" i="1" dirty="0">
                <a:solidFill>
                  <a:schemeClr val="tx1"/>
                </a:solidFill>
                <a:latin typeface="PFSquareSansPro-LightItalic"/>
              </a:rPr>
              <a:t>, Director-General of</a:t>
            </a:r>
          </a:p>
          <a:p>
            <a:r>
              <a:rPr lang="en-US" sz="800" b="0" i="1" dirty="0">
                <a:solidFill>
                  <a:schemeClr val="tx1"/>
                </a:solidFill>
                <a:latin typeface="PFSquareSansPro-LightItalic"/>
              </a:rPr>
              <a:t>the JRC, signed an agreement for closer cooperation between both </a:t>
            </a:r>
            <a:r>
              <a:rPr lang="en-US" sz="800" b="0" i="1" dirty="0" err="1">
                <a:solidFill>
                  <a:schemeClr val="tx1"/>
                </a:solidFill>
                <a:latin typeface="PFSquareSansPro-LightItalic"/>
              </a:rPr>
              <a:t>organisations</a:t>
            </a:r>
            <a:endParaRPr lang="en-US" sz="800" b="0" i="1" dirty="0">
              <a:solidFill>
                <a:schemeClr val="tx1"/>
              </a:solidFill>
              <a:latin typeface="PFSquareSansPro-LightItalic"/>
            </a:endParaRPr>
          </a:p>
          <a:p>
            <a:r>
              <a:rPr lang="it-IT" sz="800" b="0" i="1" dirty="0">
                <a:solidFill>
                  <a:schemeClr val="tx1"/>
                </a:solidFill>
                <a:latin typeface="PFSquareSansPro-LightItalic"/>
              </a:rPr>
              <a:t>on 18 </a:t>
            </a:r>
            <a:r>
              <a:rPr lang="it-IT" sz="800" b="0" i="1" dirty="0" err="1">
                <a:solidFill>
                  <a:schemeClr val="tx1"/>
                </a:solidFill>
                <a:latin typeface="PFSquareSansPro-LightItalic"/>
              </a:rPr>
              <a:t>October</a:t>
            </a:r>
            <a:r>
              <a:rPr lang="it-IT" sz="800" b="0" i="1" dirty="0">
                <a:solidFill>
                  <a:schemeClr val="tx1"/>
                </a:solidFill>
                <a:latin typeface="PFSquareSansPro-LightItalic"/>
              </a:rPr>
              <a:t> 2011.</a:t>
            </a:r>
            <a:endParaRPr lang="it-IT" dirty="0">
              <a:solidFill>
                <a:schemeClr val="tx1"/>
              </a:solidFill>
            </a:endParaRPr>
          </a:p>
        </p:txBody>
      </p:sp>
      <p:sp>
        <p:nvSpPr>
          <p:cNvPr id="6" name="Rectangle 5"/>
          <p:cNvSpPr/>
          <p:nvPr/>
        </p:nvSpPr>
        <p:spPr>
          <a:xfrm>
            <a:off x="5737539" y="3182924"/>
            <a:ext cx="2585804" cy="2031325"/>
          </a:xfrm>
          <a:prstGeom prst="rect">
            <a:avLst/>
          </a:prstGeom>
        </p:spPr>
        <p:txBody>
          <a:bodyPr wrap="square">
            <a:spAutoFit/>
          </a:bodyPr>
          <a:lstStyle/>
          <a:p>
            <a:r>
              <a:rPr lang="en-US" sz="1800" b="0" i="1" dirty="0" smtClean="0">
                <a:solidFill>
                  <a:srgbClr val="002060"/>
                </a:solidFill>
                <a:latin typeface="Calibri" panose="020F0502020204030204" pitchFamily="34" charset="0"/>
              </a:rPr>
              <a:t>‘ this </a:t>
            </a:r>
            <a:r>
              <a:rPr lang="en-US" sz="1800" b="0" i="1" dirty="0">
                <a:solidFill>
                  <a:srgbClr val="002060"/>
                </a:solidFill>
                <a:latin typeface="Calibri" panose="020F0502020204030204" pitchFamily="34" charset="0"/>
              </a:rPr>
              <a:t>co-operation should lead towards</a:t>
            </a:r>
          </a:p>
          <a:p>
            <a:r>
              <a:rPr lang="en-US" sz="1800" b="0" i="1" dirty="0">
                <a:solidFill>
                  <a:srgbClr val="002060"/>
                </a:solidFill>
                <a:latin typeface="Calibri" panose="020F0502020204030204" pitchFamily="34" charset="0"/>
              </a:rPr>
              <a:t>closer links between EU national science academies and the European Union’s policy-making process</a:t>
            </a:r>
            <a:r>
              <a:rPr lang="en-US" sz="1800" b="0" i="1" dirty="0" smtClean="0">
                <a:solidFill>
                  <a:srgbClr val="002060"/>
                </a:solidFill>
                <a:latin typeface="Calibri" panose="020F0502020204030204" pitchFamily="34" charset="0"/>
              </a:rPr>
              <a:t>.’ </a:t>
            </a:r>
            <a:endParaRPr lang="it-IT" sz="1800" i="1" dirty="0">
              <a:solidFill>
                <a:srgbClr val="002060"/>
              </a:solidFill>
            </a:endParaRPr>
          </a:p>
        </p:txBody>
      </p:sp>
    </p:spTree>
    <p:extLst>
      <p:ext uri="{BB962C8B-B14F-4D97-AF65-F5344CB8AC3E}">
        <p14:creationId xmlns:p14="http://schemas.microsoft.com/office/powerpoint/2010/main" val="3403275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p>
            <a:pPr>
              <a:defRPr/>
            </a:pPr>
            <a:endParaRPr lang="en-GB" altLang="en-US" dirty="0"/>
          </a:p>
        </p:txBody>
      </p:sp>
      <p:sp>
        <p:nvSpPr>
          <p:cNvPr id="3" name="TextBox 2"/>
          <p:cNvSpPr txBox="1"/>
          <p:nvPr/>
        </p:nvSpPr>
        <p:spPr>
          <a:xfrm>
            <a:off x="731519" y="1439186"/>
            <a:ext cx="7704814" cy="5170646"/>
          </a:xfrm>
          <a:prstGeom prst="rect">
            <a:avLst/>
          </a:prstGeom>
          <a:noFill/>
        </p:spPr>
        <p:txBody>
          <a:bodyPr wrap="square" rtlCol="0">
            <a:spAutoFit/>
          </a:bodyPr>
          <a:lstStyle/>
          <a:p>
            <a:r>
              <a:rPr lang="en-GB" sz="2400" dirty="0" smtClean="0">
                <a:solidFill>
                  <a:srgbClr val="164194"/>
                </a:solidFill>
              </a:rPr>
              <a:t>Content:</a:t>
            </a:r>
          </a:p>
          <a:p>
            <a:endParaRPr lang="en-GB" sz="1800" dirty="0">
              <a:solidFill>
                <a:srgbClr val="164194"/>
              </a:solidFill>
            </a:endParaRPr>
          </a:p>
          <a:p>
            <a:pPr marL="342900" indent="-342900">
              <a:buAutoNum type="arabicPeriod"/>
            </a:pPr>
            <a:r>
              <a:rPr lang="en-GB" sz="1800" dirty="0" smtClean="0">
                <a:solidFill>
                  <a:srgbClr val="164194"/>
                </a:solidFill>
              </a:rPr>
              <a:t>Some recent JRC activities</a:t>
            </a:r>
          </a:p>
          <a:p>
            <a:pPr marL="342900" indent="-342900">
              <a:buAutoNum type="arabicPeriod"/>
            </a:pPr>
            <a:endParaRPr lang="en-GB" sz="1800" dirty="0" smtClean="0">
              <a:solidFill>
                <a:srgbClr val="164194"/>
              </a:solidFill>
            </a:endParaRPr>
          </a:p>
          <a:p>
            <a:pPr marL="800100" lvl="1" indent="-342900">
              <a:buFont typeface="Arial" panose="020B0604020202020204" pitchFamily="34" charset="0"/>
              <a:buChar char="•"/>
            </a:pPr>
            <a:r>
              <a:rPr lang="en-GB" sz="1600" dirty="0" smtClean="0">
                <a:solidFill>
                  <a:srgbClr val="164194"/>
                </a:solidFill>
              </a:rPr>
              <a:t>Global analysis, food crisis hotspots</a:t>
            </a:r>
          </a:p>
          <a:p>
            <a:pPr marL="342900" indent="-342900">
              <a:buAutoNum type="arabicPeriod"/>
            </a:pPr>
            <a:endParaRPr lang="en-GB" sz="1800" dirty="0">
              <a:solidFill>
                <a:srgbClr val="164194"/>
              </a:solidFill>
            </a:endParaRPr>
          </a:p>
          <a:p>
            <a:pPr marL="342900" indent="-342900">
              <a:buAutoNum type="arabicPeriod"/>
            </a:pPr>
            <a:r>
              <a:rPr lang="en-GB" sz="1800" dirty="0" smtClean="0">
                <a:solidFill>
                  <a:srgbClr val="164194"/>
                </a:solidFill>
              </a:rPr>
              <a:t>Some recent JRC/CZ examples</a:t>
            </a:r>
          </a:p>
          <a:p>
            <a:pPr marL="800100" lvl="1" indent="-342900">
              <a:buFont typeface="Arial" panose="020B0604020202020204" pitchFamily="34" charset="0"/>
              <a:buChar char="•"/>
            </a:pPr>
            <a:endParaRPr lang="en-GB" sz="1600" dirty="0" smtClean="0">
              <a:solidFill>
                <a:srgbClr val="164194"/>
              </a:solidFill>
            </a:endParaRPr>
          </a:p>
          <a:p>
            <a:pPr marL="800100" lvl="1" indent="-342900">
              <a:buFont typeface="Arial" panose="020B0604020202020204" pitchFamily="34" charset="0"/>
              <a:buChar char="•"/>
            </a:pPr>
            <a:r>
              <a:rPr lang="en-GB" sz="1600" dirty="0" err="1" smtClean="0">
                <a:solidFill>
                  <a:srgbClr val="164194"/>
                </a:solidFill>
              </a:rPr>
              <a:t>CzechAgri</a:t>
            </a:r>
            <a:r>
              <a:rPr lang="en-GB" sz="1600" dirty="0" smtClean="0">
                <a:solidFill>
                  <a:srgbClr val="164194"/>
                </a:solidFill>
              </a:rPr>
              <a:t> – use of new Copernicus satellites &amp; big data technologies to map and monitor crops</a:t>
            </a:r>
          </a:p>
          <a:p>
            <a:pPr marL="800100" lvl="1" indent="-342900">
              <a:buFont typeface="Arial" panose="020B0604020202020204" pitchFamily="34" charset="0"/>
              <a:buChar char="•"/>
            </a:pPr>
            <a:r>
              <a:rPr lang="en-GB" sz="1600" dirty="0" smtClean="0">
                <a:solidFill>
                  <a:srgbClr val="164194"/>
                </a:solidFill>
              </a:rPr>
              <a:t>Crop yields: forecasts and '</a:t>
            </a:r>
            <a:r>
              <a:rPr lang="en-GB" sz="1600" dirty="0" err="1" smtClean="0">
                <a:solidFill>
                  <a:srgbClr val="164194"/>
                </a:solidFill>
              </a:rPr>
              <a:t>backcasts</a:t>
            </a:r>
            <a:r>
              <a:rPr lang="en-GB" sz="1600" dirty="0" smtClean="0">
                <a:solidFill>
                  <a:srgbClr val="164194"/>
                </a:solidFill>
              </a:rPr>
              <a:t>' (</a:t>
            </a:r>
            <a:r>
              <a:rPr lang="en-GB" sz="1600" dirty="0" err="1" smtClean="0">
                <a:solidFill>
                  <a:srgbClr val="164194"/>
                </a:solidFill>
              </a:rPr>
              <a:t>eg</a:t>
            </a:r>
            <a:r>
              <a:rPr lang="en-GB" sz="1600" dirty="0" smtClean="0">
                <a:solidFill>
                  <a:srgbClr val="164194"/>
                </a:solidFill>
              </a:rPr>
              <a:t>. central Europe, April 2016)</a:t>
            </a:r>
          </a:p>
          <a:p>
            <a:pPr marL="342900" indent="-342900">
              <a:buAutoNum type="arabicPeriod"/>
            </a:pPr>
            <a:endParaRPr lang="en-GB" sz="1800" dirty="0">
              <a:solidFill>
                <a:srgbClr val="164194"/>
              </a:solidFill>
            </a:endParaRPr>
          </a:p>
          <a:p>
            <a:pPr marL="342900" indent="-342900">
              <a:buAutoNum type="arabicPeriod"/>
            </a:pPr>
            <a:r>
              <a:rPr lang="en-GB" sz="1800" dirty="0" smtClean="0">
                <a:solidFill>
                  <a:srgbClr val="164194"/>
                </a:solidFill>
              </a:rPr>
              <a:t>JRC partnerships/collaborations</a:t>
            </a:r>
          </a:p>
          <a:p>
            <a:pPr marL="800100" lvl="1" indent="-342900">
              <a:buFont typeface="Arial" panose="020B0604020202020204" pitchFamily="34" charset="0"/>
              <a:buChar char="•"/>
            </a:pPr>
            <a:endParaRPr lang="en-GB" sz="1600" dirty="0" smtClean="0">
              <a:solidFill>
                <a:srgbClr val="164194"/>
              </a:solidFill>
            </a:endParaRPr>
          </a:p>
          <a:p>
            <a:pPr marL="800100" lvl="1" indent="-342900">
              <a:buFont typeface="Arial" panose="020B0604020202020204" pitchFamily="34" charset="0"/>
              <a:buChar char="•"/>
            </a:pPr>
            <a:r>
              <a:rPr lang="en-GB" sz="1600" dirty="0" smtClean="0">
                <a:solidFill>
                  <a:srgbClr val="164194"/>
                </a:solidFill>
              </a:rPr>
              <a:t>New initiative on food security, European Academies of Science</a:t>
            </a:r>
          </a:p>
          <a:p>
            <a:endParaRPr lang="en-GB" sz="1800" dirty="0"/>
          </a:p>
          <a:p>
            <a:endParaRPr lang="en-GB" sz="1800" dirty="0"/>
          </a:p>
        </p:txBody>
      </p:sp>
    </p:spTree>
    <p:extLst>
      <p:ext uri="{BB962C8B-B14F-4D97-AF65-F5344CB8AC3E}">
        <p14:creationId xmlns:p14="http://schemas.microsoft.com/office/powerpoint/2010/main" val="5896201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28170" y="1540450"/>
            <a:ext cx="6977357" cy="4411464"/>
          </a:xfrm>
          <a:prstGeom prst="rect">
            <a:avLst/>
          </a:prstGeom>
        </p:spPr>
        <p:txBody>
          <a:bodyPr/>
          <a:lstStyle/>
          <a:p>
            <a:pPr>
              <a:lnSpc>
                <a:spcPts val="2000"/>
              </a:lnSpc>
              <a:spcAft>
                <a:spcPts val="600"/>
              </a:spcAft>
            </a:pPr>
            <a:r>
              <a:rPr lang="en-US" b="1" dirty="0"/>
              <a:t>InterAcademy </a:t>
            </a:r>
            <a:r>
              <a:rPr lang="en-US" b="1" dirty="0" smtClean="0"/>
              <a:t>Partnership (IAP) </a:t>
            </a:r>
            <a:r>
              <a:rPr lang="en-US" b="1" dirty="0"/>
              <a:t>Project on “Food and Nutrition Security and Agriculture” </a:t>
            </a:r>
            <a:endParaRPr lang="en-US" b="1" dirty="0" smtClean="0"/>
          </a:p>
          <a:p>
            <a:pPr marL="457200" indent="-228600">
              <a:lnSpc>
                <a:spcPts val="2000"/>
              </a:lnSpc>
              <a:spcAft>
                <a:spcPts val="600"/>
              </a:spcAft>
              <a:buFont typeface="Arial" panose="020B0604020202020204" pitchFamily="34" charset="0"/>
              <a:buChar char="•"/>
              <a:tabLst>
                <a:tab pos="457200" algn="l"/>
              </a:tabLst>
            </a:pPr>
            <a:r>
              <a:rPr lang="en-GB" dirty="0" smtClean="0"/>
              <a:t>1 </a:t>
            </a:r>
            <a:r>
              <a:rPr lang="en-GB" dirty="0"/>
              <a:t>November 2015 to 30 June </a:t>
            </a:r>
            <a:r>
              <a:rPr lang="en-GB" dirty="0" smtClean="0"/>
              <a:t>2018</a:t>
            </a:r>
          </a:p>
          <a:p>
            <a:pPr marL="457200" indent="-228600">
              <a:lnSpc>
                <a:spcPts val="2000"/>
              </a:lnSpc>
              <a:spcAft>
                <a:spcPts val="600"/>
              </a:spcAft>
              <a:buFont typeface="Arial" panose="020B0604020202020204" pitchFamily="34" charset="0"/>
              <a:buChar char="•"/>
              <a:tabLst>
                <a:tab pos="457200" algn="l"/>
              </a:tabLst>
            </a:pPr>
            <a:r>
              <a:rPr lang="en-GB" dirty="0" smtClean="0"/>
              <a:t>Funded by Germany and by IAP</a:t>
            </a:r>
          </a:p>
          <a:p>
            <a:pPr marL="457200" indent="-228600">
              <a:lnSpc>
                <a:spcPts val="2000"/>
              </a:lnSpc>
              <a:spcAft>
                <a:spcPts val="600"/>
              </a:spcAft>
              <a:buFont typeface="Arial" panose="020B0604020202020204" pitchFamily="34" charset="0"/>
              <a:buChar char="•"/>
              <a:tabLst>
                <a:tab pos="457200" algn="l"/>
              </a:tabLst>
            </a:pPr>
            <a:r>
              <a:rPr lang="en-GB" dirty="0" smtClean="0"/>
              <a:t>Aim: give </a:t>
            </a:r>
            <a:r>
              <a:rPr lang="en-US" dirty="0" smtClean="0"/>
              <a:t>scientific </a:t>
            </a:r>
            <a:r>
              <a:rPr lang="en-US" dirty="0"/>
              <a:t>recommendations </a:t>
            </a:r>
            <a:r>
              <a:rPr lang="en-US" dirty="0" smtClean="0"/>
              <a:t>and advice to policy-makers on </a:t>
            </a:r>
            <a:r>
              <a:rPr lang="en-US" dirty="0"/>
              <a:t>the topic of "Food and Nutrition Security and Agriculture". </a:t>
            </a:r>
            <a:endParaRPr lang="en-US" dirty="0" smtClean="0"/>
          </a:p>
          <a:p>
            <a:pPr marL="457200" indent="-228600">
              <a:lnSpc>
                <a:spcPts val="2000"/>
              </a:lnSpc>
              <a:spcAft>
                <a:spcPts val="600"/>
              </a:spcAft>
              <a:buFont typeface="Arial" panose="020B0604020202020204" pitchFamily="34" charset="0"/>
              <a:buChar char="•"/>
              <a:tabLst>
                <a:tab pos="457200" algn="l"/>
              </a:tabLst>
            </a:pPr>
            <a:endParaRPr lang="en-GB" dirty="0" smtClean="0">
              <a:solidFill>
                <a:srgbClr val="FFFF00"/>
              </a:solidFill>
            </a:endParaRPr>
          </a:p>
          <a:p>
            <a:pPr>
              <a:lnSpc>
                <a:spcPts val="2000"/>
              </a:lnSpc>
              <a:spcBef>
                <a:spcPts val="1200"/>
              </a:spcBef>
              <a:spcAft>
                <a:spcPts val="600"/>
              </a:spcAft>
            </a:pPr>
            <a:r>
              <a:rPr lang="en-US" b="1" dirty="0"/>
              <a:t>InterAcademy Partnership </a:t>
            </a:r>
            <a:r>
              <a:rPr lang="en-GB" b="1" dirty="0" smtClean="0"/>
              <a:t>:</a:t>
            </a:r>
            <a:endParaRPr lang="en-GB" b="1" dirty="0"/>
          </a:p>
          <a:p>
            <a:pPr marL="457200" lvl="1">
              <a:lnSpc>
                <a:spcPts val="2000"/>
              </a:lnSpc>
              <a:spcAft>
                <a:spcPts val="600"/>
              </a:spcAft>
              <a:buFont typeface="Arial" panose="020B0604020202020204" pitchFamily="34" charset="0"/>
              <a:buChar char="•"/>
            </a:pPr>
            <a:r>
              <a:rPr lang="en-GB" dirty="0" smtClean="0"/>
              <a:t>EASAC: European Academies Science Advisory Council</a:t>
            </a:r>
            <a:endParaRPr lang="en-GB" dirty="0"/>
          </a:p>
          <a:p>
            <a:pPr marL="457200" indent="-228600">
              <a:lnSpc>
                <a:spcPts val="2000"/>
              </a:lnSpc>
              <a:spcAft>
                <a:spcPts val="600"/>
              </a:spcAft>
              <a:buFont typeface="Arial" panose="020B0604020202020204" pitchFamily="34" charset="0"/>
              <a:buChar char="•"/>
            </a:pPr>
            <a:r>
              <a:rPr lang="en-US" dirty="0" smtClean="0"/>
              <a:t>AASSA: Association </a:t>
            </a:r>
            <a:r>
              <a:rPr lang="en-US" dirty="0"/>
              <a:t>of Academies and Societies of Sciences in </a:t>
            </a:r>
            <a:r>
              <a:rPr lang="en-US" dirty="0" smtClean="0"/>
              <a:t>Asia</a:t>
            </a:r>
          </a:p>
          <a:p>
            <a:pPr marL="457200" indent="-228600">
              <a:lnSpc>
                <a:spcPts val="2000"/>
              </a:lnSpc>
              <a:spcAft>
                <a:spcPts val="600"/>
              </a:spcAft>
              <a:buFont typeface="Arial" panose="020B0604020202020204" pitchFamily="34" charset="0"/>
              <a:buChar char="•"/>
            </a:pPr>
            <a:r>
              <a:rPr lang="en-US" dirty="0" smtClean="0"/>
              <a:t>IANAS: </a:t>
            </a:r>
            <a:r>
              <a:rPr lang="en-US" dirty="0" err="1" smtClean="0"/>
              <a:t>Interamerican</a:t>
            </a:r>
            <a:r>
              <a:rPr lang="en-US" dirty="0" smtClean="0"/>
              <a:t> </a:t>
            </a:r>
            <a:r>
              <a:rPr lang="en-US" dirty="0"/>
              <a:t>Network of Academies of </a:t>
            </a:r>
            <a:r>
              <a:rPr lang="en-US" dirty="0" smtClean="0"/>
              <a:t>Sciences</a:t>
            </a:r>
          </a:p>
          <a:p>
            <a:pPr marL="457200" indent="-228600">
              <a:lnSpc>
                <a:spcPts val="2000"/>
              </a:lnSpc>
              <a:spcAft>
                <a:spcPts val="600"/>
              </a:spcAft>
              <a:buFont typeface="Arial" panose="020B0604020202020204" pitchFamily="34" charset="0"/>
              <a:buChar char="•"/>
            </a:pPr>
            <a:r>
              <a:rPr lang="en-US" dirty="0" smtClean="0"/>
              <a:t>NASAC: Network </a:t>
            </a:r>
            <a:r>
              <a:rPr lang="en-US" dirty="0"/>
              <a:t>of African Science Academies </a:t>
            </a:r>
            <a:r>
              <a:rPr lang="en-GB" dirty="0" smtClean="0"/>
              <a:t>Consumer </a:t>
            </a:r>
            <a:r>
              <a:rPr lang="en-GB" dirty="0"/>
              <a:t>choices, food </a:t>
            </a:r>
            <a:r>
              <a:rPr lang="en-GB" dirty="0" smtClean="0"/>
              <a:t>safety</a:t>
            </a:r>
            <a:endParaRPr lang="en-GB" dirty="0"/>
          </a:p>
        </p:txBody>
      </p:sp>
    </p:spTree>
    <p:extLst>
      <p:ext uri="{BB962C8B-B14F-4D97-AF65-F5344CB8AC3E}">
        <p14:creationId xmlns:p14="http://schemas.microsoft.com/office/powerpoint/2010/main" val="20402892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28170" y="1540450"/>
            <a:ext cx="6977357" cy="4411464"/>
          </a:xfrm>
          <a:prstGeom prst="rect">
            <a:avLst/>
          </a:prstGeom>
        </p:spPr>
        <p:txBody>
          <a:bodyPr/>
          <a:lstStyle/>
          <a:p>
            <a:pPr>
              <a:lnSpc>
                <a:spcPts val="2000"/>
              </a:lnSpc>
              <a:spcAft>
                <a:spcPts val="600"/>
              </a:spcAft>
            </a:pPr>
            <a:r>
              <a:rPr lang="en-US" b="1" dirty="0" smtClean="0"/>
              <a:t>Regional European Project </a:t>
            </a:r>
            <a:r>
              <a:rPr lang="en-US" b="1" dirty="0"/>
              <a:t>on “Food and Nutrition Security and Agriculture” </a:t>
            </a:r>
            <a:endParaRPr lang="en-US" b="1" dirty="0" smtClean="0"/>
          </a:p>
          <a:p>
            <a:pPr marL="457200" indent="-228600">
              <a:lnSpc>
                <a:spcPts val="2000"/>
              </a:lnSpc>
              <a:spcAft>
                <a:spcPts val="600"/>
              </a:spcAft>
              <a:buFont typeface="Arial" panose="020B0604020202020204" pitchFamily="34" charset="0"/>
              <a:buChar char="•"/>
              <a:tabLst>
                <a:tab pos="457200" algn="l"/>
              </a:tabLst>
            </a:pPr>
            <a:r>
              <a:rPr lang="en-GB" dirty="0" smtClean="0"/>
              <a:t>Led by EASAC</a:t>
            </a:r>
          </a:p>
          <a:p>
            <a:pPr marL="457200" indent="-228600">
              <a:lnSpc>
                <a:spcPts val="2000"/>
              </a:lnSpc>
              <a:spcAft>
                <a:spcPts val="600"/>
              </a:spcAft>
              <a:buFont typeface="Arial" panose="020B0604020202020204" pitchFamily="34" charset="0"/>
              <a:buChar char="•"/>
              <a:tabLst>
                <a:tab pos="457200" algn="l"/>
              </a:tabLst>
            </a:pPr>
            <a:r>
              <a:rPr lang="en-US" dirty="0" smtClean="0"/>
              <a:t>Secretariat with German </a:t>
            </a:r>
            <a:r>
              <a:rPr lang="en-US" dirty="0"/>
              <a:t>National Academy of Sciences </a:t>
            </a:r>
            <a:r>
              <a:rPr lang="en-US" dirty="0" err="1" smtClean="0"/>
              <a:t>Leopoldina</a:t>
            </a:r>
            <a:endParaRPr lang="en-US" dirty="0" smtClean="0"/>
          </a:p>
          <a:p>
            <a:pPr marL="457200" indent="-228600">
              <a:lnSpc>
                <a:spcPts val="2000"/>
              </a:lnSpc>
              <a:spcAft>
                <a:spcPts val="600"/>
              </a:spcAft>
              <a:buFont typeface="Arial" panose="020B0604020202020204" pitchFamily="34" charset="0"/>
              <a:buChar char="•"/>
              <a:tabLst>
                <a:tab pos="457200" algn="l"/>
              </a:tabLst>
            </a:pPr>
            <a:r>
              <a:rPr lang="en-US" dirty="0" smtClean="0"/>
              <a:t>Co-chairs</a:t>
            </a:r>
            <a:r>
              <a:rPr lang="en-US" dirty="0"/>
              <a:t>: Volker </a:t>
            </a:r>
            <a:r>
              <a:rPr lang="en-US" dirty="0" err="1"/>
              <a:t>ter</a:t>
            </a:r>
            <a:r>
              <a:rPr lang="en-US" dirty="0"/>
              <a:t> </a:t>
            </a:r>
            <a:r>
              <a:rPr lang="en-US" dirty="0" err="1" smtClean="0"/>
              <a:t>Meulen</a:t>
            </a:r>
            <a:r>
              <a:rPr lang="en-US" dirty="0" smtClean="0"/>
              <a:t>, Joachim </a:t>
            </a:r>
            <a:r>
              <a:rPr lang="en-US" dirty="0"/>
              <a:t>von </a:t>
            </a:r>
            <a:r>
              <a:rPr lang="en-US" dirty="0" smtClean="0"/>
              <a:t>Braun</a:t>
            </a:r>
          </a:p>
          <a:p>
            <a:pPr marL="457200" indent="-228600">
              <a:lnSpc>
                <a:spcPts val="2000"/>
              </a:lnSpc>
              <a:spcAft>
                <a:spcPts val="600"/>
              </a:spcAft>
              <a:buFont typeface="Arial" panose="020B0604020202020204" pitchFamily="34" charset="0"/>
              <a:buChar char="•"/>
              <a:tabLst>
                <a:tab pos="457200" algn="l"/>
              </a:tabLst>
            </a:pPr>
            <a:endParaRPr lang="en-GB" dirty="0" smtClean="0">
              <a:solidFill>
                <a:srgbClr val="FFFF00"/>
              </a:solidFill>
            </a:endParaRPr>
          </a:p>
          <a:p>
            <a:pPr>
              <a:lnSpc>
                <a:spcPts val="2000"/>
              </a:lnSpc>
              <a:spcBef>
                <a:spcPts val="1200"/>
              </a:spcBef>
              <a:spcAft>
                <a:spcPts val="600"/>
              </a:spcAft>
            </a:pPr>
            <a:r>
              <a:rPr lang="en-US" b="1" dirty="0" smtClean="0"/>
              <a:t>Collaboration with JRC on </a:t>
            </a:r>
            <a:r>
              <a:rPr lang="en-GB" b="1" dirty="0" smtClean="0"/>
              <a:t>:</a:t>
            </a:r>
            <a:endParaRPr lang="en-GB" b="1" dirty="0"/>
          </a:p>
          <a:p>
            <a:pPr marL="457200" lvl="1">
              <a:lnSpc>
                <a:spcPts val="2000"/>
              </a:lnSpc>
              <a:spcAft>
                <a:spcPts val="600"/>
              </a:spcAft>
              <a:buFont typeface="Arial" panose="020B0604020202020204" pitchFamily="34" charset="0"/>
              <a:buChar char="•"/>
            </a:pPr>
            <a:r>
              <a:rPr lang="en-GB" dirty="0" smtClean="0"/>
              <a:t>Scientific exchange with the EASAC Food and Nutrition Security project Working Group</a:t>
            </a:r>
            <a:endParaRPr lang="en-GB" dirty="0"/>
          </a:p>
          <a:p>
            <a:pPr marL="457200" indent="-228600">
              <a:lnSpc>
                <a:spcPts val="2000"/>
              </a:lnSpc>
              <a:spcAft>
                <a:spcPts val="600"/>
              </a:spcAft>
              <a:buFont typeface="Arial" panose="020B0604020202020204" pitchFamily="34" charset="0"/>
              <a:buChar char="•"/>
            </a:pPr>
            <a:r>
              <a:rPr lang="en-US" dirty="0" smtClean="0"/>
              <a:t>How to reach the EU decision-makers, </a:t>
            </a:r>
            <a:r>
              <a:rPr lang="en-US" dirty="0" err="1" smtClean="0"/>
              <a:t>e.g</a:t>
            </a:r>
            <a:r>
              <a:rPr lang="en-US" dirty="0" smtClean="0"/>
              <a:t> Commission, Parliament or Council</a:t>
            </a:r>
            <a:endParaRPr lang="en-GB" dirty="0"/>
          </a:p>
        </p:txBody>
      </p:sp>
    </p:spTree>
    <p:extLst>
      <p:ext uri="{BB962C8B-B14F-4D97-AF65-F5344CB8AC3E}">
        <p14:creationId xmlns:p14="http://schemas.microsoft.com/office/powerpoint/2010/main" val="3515213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28170" y="1540450"/>
            <a:ext cx="6977357" cy="4411464"/>
          </a:xfrm>
          <a:prstGeom prst="rect">
            <a:avLst/>
          </a:prstGeom>
        </p:spPr>
        <p:txBody>
          <a:bodyPr/>
          <a:lstStyle/>
          <a:p>
            <a:pPr>
              <a:lnSpc>
                <a:spcPts val="2000"/>
              </a:lnSpc>
              <a:spcAft>
                <a:spcPts val="600"/>
              </a:spcAft>
            </a:pPr>
            <a:r>
              <a:rPr lang="en-US" b="1" dirty="0" smtClean="0"/>
              <a:t>Next steps:</a:t>
            </a:r>
          </a:p>
          <a:p>
            <a:pPr>
              <a:lnSpc>
                <a:spcPts val="2000"/>
              </a:lnSpc>
              <a:spcAft>
                <a:spcPts val="600"/>
              </a:spcAft>
            </a:pPr>
            <a:endParaRPr lang="en-US" b="1" dirty="0" smtClean="0"/>
          </a:p>
          <a:p>
            <a:pPr marL="457200" indent="-228600">
              <a:lnSpc>
                <a:spcPts val="2000"/>
              </a:lnSpc>
              <a:spcAft>
                <a:spcPts val="600"/>
              </a:spcAft>
              <a:buFont typeface="Arial" panose="020B0604020202020204" pitchFamily="34" charset="0"/>
              <a:buChar char="•"/>
              <a:tabLst>
                <a:tab pos="457200" algn="l"/>
              </a:tabLst>
            </a:pPr>
            <a:r>
              <a:rPr lang="en-GB" dirty="0" smtClean="0"/>
              <a:t>Working Group meeting Autumn 2016</a:t>
            </a:r>
          </a:p>
          <a:p>
            <a:pPr marL="457200" indent="-228600">
              <a:lnSpc>
                <a:spcPts val="2000"/>
              </a:lnSpc>
              <a:spcAft>
                <a:spcPts val="600"/>
              </a:spcAft>
              <a:buFont typeface="Arial" panose="020B0604020202020204" pitchFamily="34" charset="0"/>
              <a:buChar char="•"/>
              <a:tabLst>
                <a:tab pos="457200" algn="l"/>
              </a:tabLst>
            </a:pPr>
            <a:r>
              <a:rPr lang="en-GB" dirty="0" smtClean="0"/>
              <a:t>Regional EASAC report 2017 (plus 3 regional reports from other regions)</a:t>
            </a:r>
          </a:p>
          <a:p>
            <a:pPr marL="457200" indent="-228600">
              <a:lnSpc>
                <a:spcPts val="2000"/>
              </a:lnSpc>
              <a:spcAft>
                <a:spcPts val="600"/>
              </a:spcAft>
              <a:buFont typeface="Arial" panose="020B0604020202020204" pitchFamily="34" charset="0"/>
              <a:buChar char="•"/>
              <a:tabLst>
                <a:tab pos="457200" algn="l"/>
              </a:tabLst>
            </a:pPr>
            <a:r>
              <a:rPr lang="en-US" dirty="0" smtClean="0"/>
              <a:t>Interaction with decision-makers</a:t>
            </a:r>
          </a:p>
          <a:p>
            <a:pPr marL="457200" indent="-228600">
              <a:lnSpc>
                <a:spcPts val="2000"/>
              </a:lnSpc>
              <a:spcAft>
                <a:spcPts val="600"/>
              </a:spcAft>
              <a:buFont typeface="Arial" panose="020B0604020202020204" pitchFamily="34" charset="0"/>
              <a:buChar char="•"/>
              <a:tabLst>
                <a:tab pos="457200" algn="l"/>
              </a:tabLst>
            </a:pPr>
            <a:r>
              <a:rPr lang="en-US" dirty="0" smtClean="0"/>
              <a:t>Consolidated global report (4 regions) 2018</a:t>
            </a:r>
            <a:endParaRPr lang="en-GB" dirty="0"/>
          </a:p>
        </p:txBody>
      </p:sp>
    </p:spTree>
    <p:extLst>
      <p:ext uri="{BB962C8B-B14F-4D97-AF65-F5344CB8AC3E}">
        <p14:creationId xmlns:p14="http://schemas.microsoft.com/office/powerpoint/2010/main" val="1355896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Number Placeholder 4"/>
          <p:cNvSpPr>
            <a:spLocks noGrp="1"/>
          </p:cNvSpPr>
          <p:nvPr>
            <p:ph type="sldNum" sz="quarter" idx="4294967295"/>
          </p:nvPr>
        </p:nvSpPr>
        <p:spPr>
          <a:xfrm>
            <a:off x="6373813" y="6426200"/>
            <a:ext cx="2133600" cy="1539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fld id="{DC18FD47-5CD5-40C2-A548-EE49B75E739B}" type="slidenum">
              <a:rPr lang="en-US" sz="1000">
                <a:solidFill>
                  <a:srgbClr val="004494"/>
                </a:solidFill>
                <a:latin typeface="Verdana" pitchFamily="34" charset="0"/>
              </a:rPr>
              <a:pPr eaLnBrk="1" hangingPunct="1"/>
              <a:t>33</a:t>
            </a:fld>
            <a:endParaRPr lang="en-US" sz="1000">
              <a:solidFill>
                <a:srgbClr val="004494"/>
              </a:solidFill>
              <a:latin typeface="Verdana" pitchFamily="34" charset="0"/>
            </a:endParaRPr>
          </a:p>
        </p:txBody>
      </p:sp>
      <p:grpSp>
        <p:nvGrpSpPr>
          <p:cNvPr id="66562" name="Group 5"/>
          <p:cNvGrpSpPr>
            <a:grpSpLocks/>
          </p:cNvGrpSpPr>
          <p:nvPr/>
        </p:nvGrpSpPr>
        <p:grpSpPr bwMode="auto">
          <a:xfrm>
            <a:off x="381000" y="5638800"/>
            <a:ext cx="3600450" cy="1066800"/>
            <a:chOff x="1877844" y="5703778"/>
            <a:chExt cx="3744520" cy="1066198"/>
          </a:xfrm>
        </p:grpSpPr>
        <p:sp>
          <p:nvSpPr>
            <p:cNvPr id="66567" name="Text Box 2"/>
            <p:cNvSpPr txBox="1">
              <a:spLocks noChangeArrowheads="1"/>
            </p:cNvSpPr>
            <p:nvPr/>
          </p:nvSpPr>
          <p:spPr bwMode="auto">
            <a:xfrm>
              <a:off x="1877844" y="5825947"/>
              <a:ext cx="3744520" cy="944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r>
                <a:rPr lang="en-GB" b="1">
                  <a:solidFill>
                    <a:srgbClr val="262673"/>
                  </a:solidFill>
                  <a:latin typeface="Arial Rounded MT Bold" pitchFamily="-84" charset="0"/>
                  <a:cs typeface="Arial" pitchFamily="34" charset="0"/>
                </a:rPr>
                <a:t> </a:t>
              </a:r>
              <a:r>
                <a:rPr lang="en-GB" sz="2800" b="1">
                  <a:solidFill>
                    <a:srgbClr val="262673"/>
                  </a:solidFill>
                  <a:latin typeface="Arial Rounded MT Bold" pitchFamily="-84" charset="0"/>
                  <a:cs typeface="Arial" pitchFamily="34" charset="0"/>
                </a:rPr>
                <a:t>  </a:t>
              </a:r>
              <a:r>
                <a:rPr lang="en-GB" sz="3200" b="1">
                  <a:solidFill>
                    <a:srgbClr val="262673"/>
                  </a:solidFill>
                  <a:latin typeface="Arial Rounded MT Bold" pitchFamily="-84" charset="0"/>
                  <a:cs typeface="Arial" pitchFamily="34" charset="0"/>
                </a:rPr>
                <a:t>20</a:t>
              </a:r>
              <a:r>
                <a:rPr lang="en-GB" sz="2000" b="1">
                  <a:solidFill>
                    <a:srgbClr val="262673"/>
                  </a:solidFill>
                  <a:latin typeface="Arial Rounded MT Bold" pitchFamily="-84" charset="0"/>
                  <a:cs typeface="Arial" pitchFamily="34" charset="0"/>
                </a:rPr>
                <a:t> </a:t>
              </a:r>
              <a:r>
                <a:rPr lang="en-GB" sz="1800" b="1">
                  <a:solidFill>
                    <a:srgbClr val="262673"/>
                  </a:solidFill>
                  <a:latin typeface="Arial Rounded MT Bold" pitchFamily="-84" charset="0"/>
                  <a:cs typeface="Arial" pitchFamily="34" charset="0"/>
                </a:rPr>
                <a:t>years of                      </a:t>
              </a:r>
              <a:endParaRPr lang="en-GB" sz="2000" b="1">
                <a:solidFill>
                  <a:srgbClr val="262673"/>
                </a:solidFill>
                <a:latin typeface="Arial Rounded MT Bold" pitchFamily="-84" charset="0"/>
                <a:cs typeface="Arial" pitchFamily="34" charset="0"/>
              </a:endParaRPr>
            </a:p>
            <a:p>
              <a:pPr eaLnBrk="1" hangingPunct="1"/>
              <a:r>
                <a:rPr lang="en-GB" sz="1200" b="1" i="1">
                  <a:solidFill>
                    <a:srgbClr val="FF9900"/>
                  </a:solidFill>
                  <a:latin typeface="Arial Rounded MT Bold" pitchFamily="-84" charset="0"/>
                  <a:cs typeface="Arial" pitchFamily="34" charset="0"/>
                </a:rPr>
                <a:t>in support  to the implementation and  monitoring of Common Agricultural Policy</a:t>
              </a:r>
            </a:p>
          </p:txBody>
        </p:sp>
        <p:pic>
          <p:nvPicPr>
            <p:cNvPr id="66568" name="Picture 98" descr="Description: mars2009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9072" y="5703778"/>
              <a:ext cx="1287214" cy="66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6563" name="Picture 2"/>
          <p:cNvPicPr>
            <a:picLocks noChangeAspect="1" noChangeArrowheads="1"/>
          </p:cNvPicPr>
          <p:nvPr/>
        </p:nvPicPr>
        <p:blipFill>
          <a:blip r:embed="rId4">
            <a:lum bright="20000" contrast="-40000"/>
            <a:extLst>
              <a:ext uri="{28A0092B-C50C-407E-A947-70E740481C1C}">
                <a14:useLocalDpi xmlns:a14="http://schemas.microsoft.com/office/drawing/2010/main" val="0"/>
              </a:ext>
            </a:extLst>
          </a:blip>
          <a:srcRect/>
          <a:stretch>
            <a:fillRect/>
          </a:stretch>
        </p:blipFill>
        <p:spPr bwMode="auto">
          <a:xfrm>
            <a:off x="457200" y="1295400"/>
            <a:ext cx="8458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Box 2"/>
          <p:cNvSpPr txBox="1">
            <a:spLocks noChangeArrowheads="1"/>
          </p:cNvSpPr>
          <p:nvPr/>
        </p:nvSpPr>
        <p:spPr bwMode="auto">
          <a:xfrm>
            <a:off x="381000" y="5132388"/>
            <a:ext cx="239520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r>
              <a:rPr lang="en-US" sz="1400" dirty="0" smtClean="0">
                <a:solidFill>
                  <a:srgbClr val="000090"/>
                </a:solidFill>
              </a:rPr>
              <a:t>Contact:</a:t>
            </a:r>
            <a:endParaRPr lang="en-US" sz="1400" dirty="0">
              <a:solidFill>
                <a:srgbClr val="000090"/>
              </a:solidFill>
            </a:endParaRPr>
          </a:p>
          <a:p>
            <a:pPr eaLnBrk="1" hangingPunct="1"/>
            <a:r>
              <a:rPr lang="en-US" sz="1400" dirty="0">
                <a:solidFill>
                  <a:srgbClr val="000090"/>
                </a:solidFill>
              </a:rPr>
              <a:t>n</a:t>
            </a:r>
            <a:r>
              <a:rPr lang="en-US" sz="1400" dirty="0" smtClean="0">
                <a:solidFill>
                  <a:srgbClr val="000090"/>
                </a:solidFill>
              </a:rPr>
              <a:t>eil.hubbard@ec.europa.eu</a:t>
            </a:r>
            <a:endParaRPr lang="en-US" sz="1400" dirty="0">
              <a:solidFill>
                <a:srgbClr val="000090"/>
              </a:solidFill>
            </a:endParaRPr>
          </a:p>
          <a:p>
            <a:pPr eaLnBrk="1" hangingPunct="1"/>
            <a:endParaRPr lang="en-US" sz="1400" dirty="0">
              <a:solidFill>
                <a:srgbClr val="000090"/>
              </a:solidFill>
            </a:endParaRPr>
          </a:p>
        </p:txBody>
      </p:sp>
      <p:sp>
        <p:nvSpPr>
          <p:cNvPr id="66565" name="Text Box 4"/>
          <p:cNvSpPr txBox="1">
            <a:spLocks noChangeArrowheads="1"/>
          </p:cNvSpPr>
          <p:nvPr/>
        </p:nvSpPr>
        <p:spPr bwMode="auto">
          <a:xfrm>
            <a:off x="933450" y="1295400"/>
            <a:ext cx="52070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defTabSz="825500" eaLnBrk="0" hangingPunct="0">
              <a:defRPr sz="2400">
                <a:solidFill>
                  <a:schemeClr val="tx1"/>
                </a:solidFill>
                <a:latin typeface="Arial" pitchFamily="34" charset="0"/>
                <a:ea typeface="MS PGothic" pitchFamily="34" charset="-128"/>
              </a:defRPr>
            </a:lvl1pPr>
            <a:lvl2pPr marL="742950" indent="-285750" defTabSz="825500" eaLnBrk="0" hangingPunct="0">
              <a:defRPr sz="2400">
                <a:solidFill>
                  <a:schemeClr val="tx1"/>
                </a:solidFill>
                <a:latin typeface="Arial" pitchFamily="34" charset="0"/>
                <a:ea typeface="MS PGothic" pitchFamily="34" charset="-128"/>
              </a:defRPr>
            </a:lvl2pPr>
            <a:lvl3pPr marL="1143000" indent="-228600" defTabSz="825500" eaLnBrk="0" hangingPunct="0">
              <a:defRPr sz="2400">
                <a:solidFill>
                  <a:schemeClr val="tx1"/>
                </a:solidFill>
                <a:latin typeface="Arial" pitchFamily="34" charset="0"/>
                <a:ea typeface="MS PGothic" pitchFamily="34" charset="-128"/>
              </a:defRPr>
            </a:lvl3pPr>
            <a:lvl4pPr marL="1600200" indent="-228600" defTabSz="825500" eaLnBrk="0" hangingPunct="0">
              <a:defRPr sz="2400">
                <a:solidFill>
                  <a:schemeClr val="tx1"/>
                </a:solidFill>
                <a:latin typeface="Arial" pitchFamily="34" charset="0"/>
                <a:ea typeface="MS PGothic" pitchFamily="34" charset="-128"/>
              </a:defRPr>
            </a:lvl4pPr>
            <a:lvl5pPr marL="2057400" indent="-228600" defTabSz="825500" eaLnBrk="0" hangingPunct="0">
              <a:defRPr sz="2400">
                <a:solidFill>
                  <a:schemeClr val="tx1"/>
                </a:solidFill>
                <a:latin typeface="Arial" pitchFamily="34" charset="0"/>
                <a:ea typeface="MS PGothic" pitchFamily="34" charset="-128"/>
              </a:defRPr>
            </a:lvl5pPr>
            <a:lvl6pPr marL="2514600" indent="-228600" defTabSz="8255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8255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8255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8255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r>
              <a:rPr lang="it-IT" sz="3200">
                <a:solidFill>
                  <a:srgbClr val="004494"/>
                </a:solidFill>
                <a:latin typeface="Calibri" pitchFamily="34" charset="0"/>
              </a:rPr>
              <a:t>Thank you for your attention!</a:t>
            </a:r>
          </a:p>
        </p:txBody>
      </p:sp>
      <p:pic>
        <p:nvPicPr>
          <p:cNvPr id="665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4313" y="5400675"/>
            <a:ext cx="3621087"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673920"/>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636588" y="1295400"/>
            <a:ext cx="7870825" cy="862013"/>
          </a:xfrm>
        </p:spPr>
        <p:txBody>
          <a:bodyPr/>
          <a:lstStyle/>
          <a:p>
            <a:r>
              <a:rPr lang="en-US" altLang="en-US" smtClean="0">
                <a:latin typeface="Verdana" pitchFamily="34" charset="0"/>
              </a:rPr>
              <a:t>The challenge of food security – </a:t>
            </a:r>
            <a:br>
              <a:rPr lang="en-US" altLang="en-US" smtClean="0">
                <a:latin typeface="Verdana" pitchFamily="34" charset="0"/>
              </a:rPr>
            </a:br>
            <a:r>
              <a:rPr lang="en-US" altLang="en-US" smtClean="0">
                <a:latin typeface="Verdana" pitchFamily="34" charset="0"/>
              </a:rPr>
              <a:t>JRC activities:</a:t>
            </a:r>
            <a:endParaRPr lang="en-GB" altLang="en-US" smtClean="0">
              <a:latin typeface="Verdana" pitchFamily="34" charset="0"/>
            </a:endParaRPr>
          </a:p>
        </p:txBody>
      </p:sp>
      <p:grpSp>
        <p:nvGrpSpPr>
          <p:cNvPr id="36867" name="Group 19"/>
          <p:cNvGrpSpPr>
            <a:grpSpLocks/>
          </p:cNvGrpSpPr>
          <p:nvPr/>
        </p:nvGrpSpPr>
        <p:grpSpPr bwMode="auto">
          <a:xfrm>
            <a:off x="322263" y="2901950"/>
            <a:ext cx="8402637" cy="3548063"/>
            <a:chOff x="179388" y="2913063"/>
            <a:chExt cx="8785225" cy="3816350"/>
          </a:xfrm>
        </p:grpSpPr>
        <p:sp>
          <p:nvSpPr>
            <p:cNvPr id="21" name="Rounded Rectangle 20"/>
            <p:cNvSpPr/>
            <p:nvPr/>
          </p:nvSpPr>
          <p:spPr>
            <a:xfrm>
              <a:off x="745373" y="2913063"/>
              <a:ext cx="7595162" cy="3664378"/>
            </a:xfrm>
            <a:prstGeom prst="roundRect">
              <a:avLst>
                <a:gd name="adj" fmla="val 194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b="1">
                <a:solidFill>
                  <a:srgbClr val="004494"/>
                </a:solidFill>
              </a:endParaRPr>
            </a:p>
          </p:txBody>
        </p:sp>
        <p:sp>
          <p:nvSpPr>
            <p:cNvPr id="36872" name="Oval 6"/>
            <p:cNvSpPr>
              <a:spLocks noChangeArrowheads="1"/>
            </p:cNvSpPr>
            <p:nvPr/>
          </p:nvSpPr>
          <p:spPr bwMode="auto">
            <a:xfrm>
              <a:off x="3285529" y="3584767"/>
              <a:ext cx="1379538" cy="1096962"/>
            </a:xfrm>
            <a:prstGeom prst="ellipse">
              <a:avLst/>
            </a:prstGeom>
            <a:solidFill>
              <a:srgbClr val="CC0000">
                <a:alpha val="50195"/>
              </a:srgbClr>
            </a:solidFill>
            <a:ln w="9525" algn="ctr">
              <a:solidFill>
                <a:schemeClr val="tx1"/>
              </a:solidFill>
              <a:round/>
              <a:headEnd/>
              <a:tailEnd/>
            </a:ln>
          </p:spPr>
          <p:txBody>
            <a:bodyPr wrap="none"/>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a:lnSpc>
                  <a:spcPct val="100000"/>
                </a:lnSpc>
                <a:buClrTx/>
                <a:buFontTx/>
                <a:buNone/>
              </a:pPr>
              <a:endParaRPr lang="it-IT" altLang="en-US" sz="900" b="1"/>
            </a:p>
            <a:p>
              <a:pPr>
                <a:lnSpc>
                  <a:spcPct val="100000"/>
                </a:lnSpc>
                <a:buClrTx/>
                <a:buFontTx/>
                <a:buNone/>
              </a:pPr>
              <a:endParaRPr lang="it-IT" altLang="en-US" sz="900" b="1"/>
            </a:p>
            <a:p>
              <a:pPr>
                <a:lnSpc>
                  <a:spcPct val="100000"/>
                </a:lnSpc>
                <a:buClrTx/>
                <a:buFontTx/>
                <a:buNone/>
              </a:pPr>
              <a:r>
                <a:rPr lang="it-IT" altLang="en-US" sz="900" b="1"/>
                <a:t>Economics    </a:t>
              </a:r>
            </a:p>
          </p:txBody>
        </p:sp>
        <p:sp>
          <p:nvSpPr>
            <p:cNvPr id="23" name="Oval 22"/>
            <p:cNvSpPr/>
            <p:nvPr/>
          </p:nvSpPr>
          <p:spPr bwMode="auto">
            <a:xfrm>
              <a:off x="3962030" y="4313245"/>
              <a:ext cx="1445671" cy="1048429"/>
            </a:xfrm>
            <a:prstGeom prst="ellipse">
              <a:avLst/>
            </a:prstGeom>
            <a:solidFill>
              <a:srgbClr val="00CC99">
                <a:alpha val="50196"/>
              </a:srgbClr>
            </a:solidFill>
            <a:ln w="9525" cap="flat" cmpd="sng" algn="ctr">
              <a:solidFill>
                <a:schemeClr val="accent1">
                  <a:lumMod val="50000"/>
                </a:schemeClr>
              </a:solidFill>
              <a:prstDash val="solid"/>
              <a:round/>
              <a:headEnd type="none" w="med" len="med"/>
              <a:tailEnd type="none" w="med" len="med"/>
            </a:ln>
            <a:effectLst/>
            <a:extLst/>
          </p:spPr>
          <p:txBody>
            <a:bodyPr wrap="none"/>
            <a:lstStyle/>
            <a:p>
              <a:pPr algn="ctr" eaLnBrk="0" hangingPunct="0">
                <a:defRPr/>
              </a:pPr>
              <a:endParaRPr lang="it-IT" sz="900" b="1" dirty="0">
                <a:solidFill>
                  <a:srgbClr val="004494"/>
                </a:solidFill>
                <a:latin typeface="+mn-lt"/>
                <a:ea typeface="+mn-ea"/>
              </a:endParaRPr>
            </a:p>
            <a:p>
              <a:pPr algn="ctr" eaLnBrk="0" hangingPunct="0">
                <a:defRPr/>
              </a:pPr>
              <a:endParaRPr lang="it-IT" sz="900" b="1" dirty="0">
                <a:solidFill>
                  <a:srgbClr val="004494"/>
                </a:solidFill>
                <a:latin typeface="+mn-lt"/>
                <a:ea typeface="+mn-ea"/>
              </a:endParaRPr>
            </a:p>
            <a:p>
              <a:pPr algn="ctr" eaLnBrk="0" hangingPunct="0">
                <a:defRPr/>
              </a:pPr>
              <a:r>
                <a:rPr lang="it-IT" sz="900" b="1" dirty="0">
                  <a:solidFill>
                    <a:srgbClr val="004494"/>
                  </a:solidFill>
                  <a:latin typeface="+mn-lt"/>
                  <a:ea typeface="+mn-ea"/>
                </a:rPr>
                <a:t>Remote </a:t>
              </a:r>
              <a:r>
                <a:rPr lang="it-IT" sz="900" b="1" dirty="0" err="1">
                  <a:solidFill>
                    <a:srgbClr val="004494"/>
                  </a:solidFill>
                  <a:latin typeface="+mn-lt"/>
                  <a:ea typeface="+mn-ea"/>
                </a:rPr>
                <a:t>sensing</a:t>
              </a:r>
              <a:endParaRPr lang="it-IT" sz="900" b="1" dirty="0">
                <a:solidFill>
                  <a:srgbClr val="004494"/>
                </a:solidFill>
                <a:latin typeface="+mn-lt"/>
                <a:ea typeface="+mn-ea"/>
              </a:endParaRPr>
            </a:p>
          </p:txBody>
        </p:sp>
        <p:sp>
          <p:nvSpPr>
            <p:cNvPr id="36874" name="Oval 8"/>
            <p:cNvSpPr>
              <a:spLocks noChangeArrowheads="1"/>
            </p:cNvSpPr>
            <p:nvPr/>
          </p:nvSpPr>
          <p:spPr bwMode="auto">
            <a:xfrm>
              <a:off x="4454873" y="3560570"/>
              <a:ext cx="1439862" cy="1122363"/>
            </a:xfrm>
            <a:prstGeom prst="ellipse">
              <a:avLst/>
            </a:prstGeom>
            <a:solidFill>
              <a:srgbClr val="262699">
                <a:alpha val="50195"/>
              </a:srgbClr>
            </a:solidFill>
            <a:ln w="9525" algn="ctr">
              <a:solidFill>
                <a:schemeClr val="tx1"/>
              </a:solidFill>
              <a:round/>
              <a:headEnd/>
              <a:tailEnd/>
            </a:ln>
          </p:spPr>
          <p:txBody>
            <a:bodyPr wrap="none"/>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algn="ctr">
                <a:lnSpc>
                  <a:spcPct val="100000"/>
                </a:lnSpc>
                <a:buClrTx/>
                <a:buFontTx/>
                <a:buNone/>
              </a:pPr>
              <a:endParaRPr lang="it-IT" altLang="en-US" sz="900" b="1"/>
            </a:p>
            <a:p>
              <a:pPr algn="ctr">
                <a:lnSpc>
                  <a:spcPct val="100000"/>
                </a:lnSpc>
                <a:buClrTx/>
                <a:buFontTx/>
                <a:buNone/>
              </a:pPr>
              <a:endParaRPr lang="it-IT" altLang="en-US" sz="900" b="1"/>
            </a:p>
            <a:p>
              <a:pPr algn="ctr">
                <a:lnSpc>
                  <a:spcPct val="100000"/>
                </a:lnSpc>
                <a:buClrTx/>
                <a:buFontTx/>
                <a:buNone/>
              </a:pPr>
              <a:r>
                <a:rPr lang="it-IT" altLang="en-US" sz="900" b="1"/>
                <a:t>    Agrometeorolog-</a:t>
              </a:r>
            </a:p>
            <a:p>
              <a:pPr algn="ctr">
                <a:lnSpc>
                  <a:spcPct val="100000"/>
                </a:lnSpc>
                <a:buClrTx/>
                <a:buFontTx/>
                <a:buNone/>
              </a:pPr>
              <a:r>
                <a:rPr lang="it-IT" altLang="en-US" sz="900" b="1"/>
                <a:t>        ical modelling</a:t>
              </a:r>
            </a:p>
          </p:txBody>
        </p:sp>
        <p:sp>
          <p:nvSpPr>
            <p:cNvPr id="36875" name="Rounded Rectangle 9"/>
            <p:cNvSpPr>
              <a:spLocks noChangeArrowheads="1"/>
            </p:cNvSpPr>
            <p:nvPr/>
          </p:nvSpPr>
          <p:spPr bwMode="auto">
            <a:xfrm>
              <a:off x="1692275" y="3136900"/>
              <a:ext cx="2370932" cy="555625"/>
            </a:xfrm>
            <a:prstGeom prst="roundRect">
              <a:avLst>
                <a:gd name="adj" fmla="val 16667"/>
              </a:avLst>
            </a:prstGeom>
            <a:solidFill>
              <a:srgbClr val="FF9393"/>
            </a:solidFill>
            <a:ln w="9525" algn="ctr">
              <a:solidFill>
                <a:schemeClr val="tx1"/>
              </a:solidFill>
              <a:round/>
              <a:headEnd/>
              <a:tailEnd/>
            </a:ln>
          </p:spPr>
          <p:txBody>
            <a:bodyPr wrap="none"/>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a:lnSpc>
                  <a:spcPct val="100000"/>
                </a:lnSpc>
                <a:spcAft>
                  <a:spcPts val="300"/>
                </a:spcAft>
                <a:buClrTx/>
                <a:buFontTx/>
                <a:buNone/>
              </a:pPr>
              <a:r>
                <a:rPr lang="it-IT" altLang="en-US" sz="900" b="1"/>
                <a:t>Household  income/vulnerability</a:t>
              </a:r>
            </a:p>
            <a:p>
              <a:pPr>
                <a:lnSpc>
                  <a:spcPct val="100000"/>
                </a:lnSpc>
                <a:buClrTx/>
                <a:buFontTx/>
                <a:buNone/>
              </a:pPr>
              <a:r>
                <a:rPr lang="it-IT" altLang="en-US" sz="900" b="1"/>
                <a:t>Food prices,</a:t>
              </a:r>
            </a:p>
          </p:txBody>
        </p:sp>
        <p:sp>
          <p:nvSpPr>
            <p:cNvPr id="26" name="Rounded Rectangle 25"/>
            <p:cNvSpPr/>
            <p:nvPr/>
          </p:nvSpPr>
          <p:spPr bwMode="auto">
            <a:xfrm>
              <a:off x="4816819" y="5359967"/>
              <a:ext cx="2167675" cy="626666"/>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wrap="none"/>
            <a:lstStyle/>
            <a:p>
              <a:pPr eaLnBrk="0" hangingPunct="0">
                <a:defRPr/>
              </a:pPr>
              <a:r>
                <a:rPr lang="it-IT" sz="900" b="1" dirty="0">
                  <a:solidFill>
                    <a:srgbClr val="004494"/>
                  </a:solidFill>
                  <a:latin typeface="+mn-lt"/>
                  <a:ea typeface="+mn-ea"/>
                </a:rPr>
                <a:t>Vegetation status indicators</a:t>
              </a:r>
            </a:p>
            <a:p>
              <a:pPr eaLnBrk="0" hangingPunct="0">
                <a:defRPr/>
              </a:pPr>
              <a:r>
                <a:rPr lang="it-IT" sz="900" b="1" dirty="0" err="1">
                  <a:solidFill>
                    <a:srgbClr val="004494"/>
                  </a:solidFill>
                  <a:latin typeface="+mn-lt"/>
                  <a:ea typeface="+mn-ea"/>
                </a:rPr>
                <a:t>Biomass</a:t>
              </a:r>
              <a:r>
                <a:rPr lang="it-IT" sz="900" b="1" dirty="0">
                  <a:solidFill>
                    <a:srgbClr val="004494"/>
                  </a:solidFill>
                  <a:latin typeface="+mn-lt"/>
                  <a:ea typeface="+mn-ea"/>
                </a:rPr>
                <a:t> production </a:t>
              </a:r>
            </a:p>
            <a:p>
              <a:pPr eaLnBrk="0" hangingPunct="0">
                <a:defRPr/>
              </a:pPr>
              <a:r>
                <a:rPr lang="it-IT" sz="900" b="1" dirty="0" err="1">
                  <a:solidFill>
                    <a:srgbClr val="004494"/>
                  </a:solidFill>
                  <a:latin typeface="+mn-lt"/>
                  <a:ea typeface="+mn-ea"/>
                </a:rPr>
                <a:t>Cropland</a:t>
              </a:r>
              <a:r>
                <a:rPr lang="it-IT" sz="900" b="1" dirty="0">
                  <a:solidFill>
                    <a:srgbClr val="004494"/>
                  </a:solidFill>
                  <a:latin typeface="+mn-lt"/>
                  <a:ea typeface="+mn-ea"/>
                </a:rPr>
                <a:t> mapping</a:t>
              </a:r>
            </a:p>
          </p:txBody>
        </p:sp>
        <p:pic>
          <p:nvPicPr>
            <p:cNvPr id="368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6450" y="3155950"/>
              <a:ext cx="1808163"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p:cNvSpPr/>
            <p:nvPr/>
          </p:nvSpPr>
          <p:spPr bwMode="auto">
            <a:xfrm>
              <a:off x="5220145" y="3181147"/>
              <a:ext cx="2014975" cy="534459"/>
            </a:xfrm>
            <a:prstGeom prst="round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wrap="none"/>
            <a:lstStyle/>
            <a:p>
              <a:pPr eaLnBrk="0" hangingPunct="0">
                <a:defRPr/>
              </a:pPr>
              <a:r>
                <a:rPr lang="it-IT" sz="900" b="1" dirty="0">
                  <a:solidFill>
                    <a:srgbClr val="004494"/>
                  </a:solidFill>
                  <a:latin typeface="+mn-lt"/>
                  <a:ea typeface="+mn-ea"/>
                </a:rPr>
                <a:t>Crop growth modelling</a:t>
              </a:r>
            </a:p>
            <a:p>
              <a:pPr eaLnBrk="0" hangingPunct="0">
                <a:defRPr/>
              </a:pPr>
              <a:r>
                <a:rPr lang="it-IT" sz="900" b="1" dirty="0" err="1">
                  <a:solidFill>
                    <a:srgbClr val="004494"/>
                  </a:solidFill>
                  <a:latin typeface="+mn-lt"/>
                  <a:ea typeface="+mn-ea"/>
                </a:rPr>
                <a:t>Yield</a:t>
              </a:r>
              <a:r>
                <a:rPr lang="it-IT" sz="900" b="1" dirty="0">
                  <a:solidFill>
                    <a:srgbClr val="004494"/>
                  </a:solidFill>
                  <a:latin typeface="+mn-lt"/>
                  <a:ea typeface="+mn-ea"/>
                </a:rPr>
                <a:t>/production </a:t>
              </a:r>
              <a:r>
                <a:rPr lang="it-IT" sz="900" b="1" dirty="0" err="1">
                  <a:solidFill>
                    <a:srgbClr val="004494"/>
                  </a:solidFill>
                  <a:latin typeface="+mn-lt"/>
                  <a:ea typeface="+mn-ea"/>
                </a:rPr>
                <a:t>forecasts</a:t>
              </a:r>
              <a:r>
                <a:rPr lang="it-IT" sz="900" b="1" dirty="0">
                  <a:solidFill>
                    <a:srgbClr val="004494"/>
                  </a:solidFill>
                  <a:latin typeface="+mn-lt"/>
                  <a:ea typeface="+mn-ea"/>
                </a:rPr>
                <a:t> </a:t>
              </a:r>
            </a:p>
            <a:p>
              <a:pPr eaLnBrk="0" hangingPunct="0">
                <a:defRPr/>
              </a:pPr>
              <a:r>
                <a:rPr lang="it-IT" sz="900" b="1" dirty="0">
                  <a:solidFill>
                    <a:srgbClr val="004494"/>
                  </a:solidFill>
                  <a:latin typeface="+mn-lt"/>
                  <a:ea typeface="+mn-ea"/>
                </a:rPr>
                <a:t>Climate  scenarios</a:t>
              </a:r>
            </a:p>
          </p:txBody>
        </p:sp>
        <p:sp>
          <p:nvSpPr>
            <p:cNvPr id="36879" name="Rounded Rectangle 13"/>
            <p:cNvSpPr>
              <a:spLocks noChangeArrowheads="1"/>
            </p:cNvSpPr>
            <p:nvPr/>
          </p:nvSpPr>
          <p:spPr bwMode="auto">
            <a:xfrm>
              <a:off x="2260600" y="6391275"/>
              <a:ext cx="5111750" cy="277813"/>
            </a:xfrm>
            <a:prstGeom prst="roundRect">
              <a:avLst>
                <a:gd name="adj" fmla="val 16667"/>
              </a:avLst>
            </a:prstGeom>
            <a:solidFill>
              <a:srgbClr val="CCECFF"/>
            </a:solidFill>
            <a:ln w="9525" algn="ctr">
              <a:solidFill>
                <a:schemeClr val="tx1"/>
              </a:solidFill>
              <a:round/>
              <a:headEnd/>
              <a:tailEnd/>
            </a:ln>
          </p:spPr>
          <p:txBody>
            <a:bodyPr wrap="none"/>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algn="ctr">
                <a:lnSpc>
                  <a:spcPct val="100000"/>
                </a:lnSpc>
                <a:buClrTx/>
                <a:buFontTx/>
                <a:buNone/>
              </a:pPr>
              <a:r>
                <a:rPr lang="it-IT" altLang="en-US" sz="1000" b="1"/>
                <a:t>   Bulletins, Integrated food security phase classification (IPC)</a:t>
              </a:r>
            </a:p>
          </p:txBody>
        </p:sp>
        <p:sp>
          <p:nvSpPr>
            <p:cNvPr id="36880" name="Rounded Rectangle 14"/>
            <p:cNvSpPr>
              <a:spLocks noChangeArrowheads="1"/>
            </p:cNvSpPr>
            <p:nvPr/>
          </p:nvSpPr>
          <p:spPr bwMode="auto">
            <a:xfrm>
              <a:off x="2266950" y="6178550"/>
              <a:ext cx="5111750" cy="220663"/>
            </a:xfrm>
            <a:prstGeom prst="roundRect">
              <a:avLst>
                <a:gd name="adj" fmla="val 16667"/>
              </a:avLst>
            </a:prstGeom>
            <a:solidFill>
              <a:srgbClr val="133E95"/>
            </a:solidFill>
            <a:ln w="9525" algn="ctr">
              <a:solidFill>
                <a:schemeClr val="tx1"/>
              </a:solidFill>
              <a:round/>
              <a:headEnd/>
              <a:tailEnd/>
            </a:ln>
          </p:spPr>
          <p:txBody>
            <a:bodyPr wrap="none"/>
            <a:lstStyle>
              <a:lvl1pPr eaLnBrk="0" hangingPunct="0">
                <a:lnSpc>
                  <a:spcPts val="2400"/>
                </a:lnSpc>
                <a:buClr>
                  <a:srgbClr val="37ACDE"/>
                </a:buClr>
                <a:buFont typeface="Verdana" pitchFamily="34" charset="0"/>
                <a:defRPr>
                  <a:solidFill>
                    <a:srgbClr val="004494"/>
                  </a:solidFill>
                  <a:latin typeface="Verdana" pitchFamily="34" charset="0"/>
                  <a:ea typeface="ＭＳ Ｐゴシック"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ＭＳ Ｐゴシック"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ＭＳ Ｐゴシック" pitchFamily="34" charset="-128"/>
                </a:defRPr>
              </a:lvl3pPr>
              <a:lvl4pPr marL="1600200" indent="-228600" eaLnBrk="0" hangingPunct="0">
                <a:lnSpc>
                  <a:spcPts val="2400"/>
                </a:lnSpc>
                <a:buClr>
                  <a:srgbClr val="37ACDE"/>
                </a:buClr>
                <a:buFont typeface="Arial" charset="0"/>
                <a:buChar char="•"/>
                <a:defRPr sz="1600">
                  <a:solidFill>
                    <a:srgbClr val="004494"/>
                  </a:solidFill>
                  <a:latin typeface="Verdana" pitchFamily="34" charset="0"/>
                  <a:ea typeface="ＭＳ Ｐゴシック"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ＭＳ Ｐゴシック"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ＭＳ Ｐゴシック" pitchFamily="34" charset="-128"/>
                </a:defRPr>
              </a:lvl9pPr>
            </a:lstStyle>
            <a:p>
              <a:pPr algn="ctr">
                <a:lnSpc>
                  <a:spcPct val="100000"/>
                </a:lnSpc>
                <a:buClrTx/>
                <a:buFontTx/>
                <a:buNone/>
              </a:pPr>
              <a:r>
                <a:rPr lang="it-IT" altLang="en-US" sz="1000" b="1">
                  <a:solidFill>
                    <a:srgbClr val="FFFFFF"/>
                  </a:solidFill>
                </a:rPr>
                <a:t>For decision making</a:t>
              </a:r>
            </a:p>
          </p:txBody>
        </p:sp>
        <p:pic>
          <p:nvPicPr>
            <p:cNvPr id="36881" name="Picture 7" descr="Horn of Africa Sep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5627688"/>
              <a:ext cx="1568450" cy="11017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36882" name="Picture 2" descr="X:\foodsec\bulletins\HoA\FoodCrisis_HornOfAfrica_2011_situation_map_September2011_v2_sm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8175" y="4575175"/>
              <a:ext cx="1355725" cy="1492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6883" name="Picture 3" descr="X:\foodsec\bulletins\HoA\Prices_Baido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388" y="3571875"/>
              <a:ext cx="1931987"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91450" y="4922838"/>
              <a:ext cx="1173163" cy="174625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
        <p:nvSpPr>
          <p:cNvPr id="36868" name="Rectangle 4"/>
          <p:cNvSpPr>
            <a:spLocks noChangeArrowheads="1"/>
          </p:cNvSpPr>
          <p:nvPr/>
        </p:nvSpPr>
        <p:spPr bwMode="auto">
          <a:xfrm>
            <a:off x="215900" y="2160588"/>
            <a:ext cx="89281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66788" eaLnBrk="0" hangingPunct="0">
              <a:lnSpc>
                <a:spcPts val="2400"/>
              </a:lnSpc>
              <a:buClr>
                <a:srgbClr val="37ACDE"/>
              </a:buClr>
              <a:buFont typeface="Verdana" pitchFamily="34" charset="0"/>
              <a:tabLst>
                <a:tab pos="188913" algn="l"/>
              </a:tabLst>
              <a:defRPr>
                <a:solidFill>
                  <a:srgbClr val="004494"/>
                </a:solidFill>
                <a:latin typeface="Verdana" pitchFamily="34" charset="0"/>
                <a:ea typeface="ＭＳ Ｐゴシック" pitchFamily="34" charset="-128"/>
              </a:defRPr>
            </a:lvl1pPr>
            <a:lvl2pPr marL="742950" indent="-285750" defTabSz="966788" eaLnBrk="0" hangingPunct="0">
              <a:lnSpc>
                <a:spcPts val="2400"/>
              </a:lnSpc>
              <a:buClr>
                <a:srgbClr val="37ACDE"/>
              </a:buClr>
              <a:buFont typeface="Verdana" pitchFamily="34" charset="0"/>
              <a:buChar char="•"/>
              <a:tabLst>
                <a:tab pos="188913" algn="l"/>
              </a:tabLst>
              <a:defRPr>
                <a:solidFill>
                  <a:srgbClr val="004494"/>
                </a:solidFill>
                <a:latin typeface="Verdana" pitchFamily="34" charset="0"/>
                <a:ea typeface="ＭＳ Ｐゴシック" pitchFamily="34" charset="-128"/>
              </a:defRPr>
            </a:lvl2pPr>
            <a:lvl3pPr marL="1143000" indent="-228600" defTabSz="966788" eaLnBrk="0" hangingPunct="0">
              <a:lnSpc>
                <a:spcPts val="2400"/>
              </a:lnSpc>
              <a:buClr>
                <a:srgbClr val="37ACDE"/>
              </a:buClr>
              <a:buFont typeface="Wingdings" pitchFamily="2" charset="2"/>
              <a:buChar char="§"/>
              <a:tabLst>
                <a:tab pos="188913" algn="l"/>
              </a:tabLst>
              <a:defRPr sz="1600">
                <a:solidFill>
                  <a:srgbClr val="004494"/>
                </a:solidFill>
                <a:latin typeface="Verdana" pitchFamily="34" charset="0"/>
                <a:ea typeface="ＭＳ Ｐゴシック" pitchFamily="34" charset="-128"/>
              </a:defRPr>
            </a:lvl3pPr>
            <a:lvl4pPr marL="1600200" indent="-228600" defTabSz="966788" eaLnBrk="0" hangingPunct="0">
              <a:lnSpc>
                <a:spcPts val="2400"/>
              </a:lnSpc>
              <a:buClr>
                <a:srgbClr val="37ACDE"/>
              </a:buClr>
              <a:buFont typeface="Arial" charset="0"/>
              <a:buChar char="•"/>
              <a:tabLst>
                <a:tab pos="188913" algn="l"/>
              </a:tabLst>
              <a:defRPr sz="1600">
                <a:solidFill>
                  <a:srgbClr val="004494"/>
                </a:solidFill>
                <a:latin typeface="Verdana" pitchFamily="34" charset="0"/>
                <a:ea typeface="ＭＳ Ｐゴシック" pitchFamily="34" charset="-128"/>
              </a:defRPr>
            </a:lvl4pPr>
            <a:lvl5pPr marL="2057400" indent="-228600" defTabSz="966788" eaLnBrk="0" hangingPunct="0">
              <a:lnSpc>
                <a:spcPts val="2400"/>
              </a:lnSpc>
              <a:buClr>
                <a:srgbClr val="37ACDE"/>
              </a:buClr>
              <a:buFont typeface="Verdana" pitchFamily="34" charset="0"/>
              <a:buChar char="–"/>
              <a:tabLst>
                <a:tab pos="188913" algn="l"/>
              </a:tabLst>
              <a:defRPr sz="1600">
                <a:solidFill>
                  <a:srgbClr val="004494"/>
                </a:solidFill>
                <a:latin typeface="Verdana" pitchFamily="34" charset="0"/>
                <a:ea typeface="ＭＳ Ｐゴシック" pitchFamily="34" charset="-128"/>
              </a:defRPr>
            </a:lvl5pPr>
            <a:lvl6pPr marL="2514600" indent="-228600" defTabSz="966788" eaLnBrk="0" fontAlgn="base" hangingPunct="0">
              <a:lnSpc>
                <a:spcPts val="2400"/>
              </a:lnSpc>
              <a:spcBef>
                <a:spcPct val="0"/>
              </a:spcBef>
              <a:spcAft>
                <a:spcPct val="0"/>
              </a:spcAft>
              <a:buClr>
                <a:srgbClr val="37ACDE"/>
              </a:buClr>
              <a:buFont typeface="Verdana" pitchFamily="34" charset="0"/>
              <a:buChar char="–"/>
              <a:tabLst>
                <a:tab pos="188913" algn="l"/>
              </a:tabLst>
              <a:defRPr sz="1600">
                <a:solidFill>
                  <a:srgbClr val="004494"/>
                </a:solidFill>
                <a:latin typeface="Verdana" pitchFamily="34" charset="0"/>
                <a:ea typeface="ＭＳ Ｐゴシック" pitchFamily="34" charset="-128"/>
              </a:defRPr>
            </a:lvl6pPr>
            <a:lvl7pPr marL="2971800" indent="-228600" defTabSz="966788" eaLnBrk="0" fontAlgn="base" hangingPunct="0">
              <a:lnSpc>
                <a:spcPts val="2400"/>
              </a:lnSpc>
              <a:spcBef>
                <a:spcPct val="0"/>
              </a:spcBef>
              <a:spcAft>
                <a:spcPct val="0"/>
              </a:spcAft>
              <a:buClr>
                <a:srgbClr val="37ACDE"/>
              </a:buClr>
              <a:buFont typeface="Verdana" pitchFamily="34" charset="0"/>
              <a:buChar char="–"/>
              <a:tabLst>
                <a:tab pos="188913" algn="l"/>
              </a:tabLst>
              <a:defRPr sz="1600">
                <a:solidFill>
                  <a:srgbClr val="004494"/>
                </a:solidFill>
                <a:latin typeface="Verdana" pitchFamily="34" charset="0"/>
                <a:ea typeface="ＭＳ Ｐゴシック" pitchFamily="34" charset="-128"/>
              </a:defRPr>
            </a:lvl7pPr>
            <a:lvl8pPr marL="3429000" indent="-228600" defTabSz="966788" eaLnBrk="0" fontAlgn="base" hangingPunct="0">
              <a:lnSpc>
                <a:spcPts val="2400"/>
              </a:lnSpc>
              <a:spcBef>
                <a:spcPct val="0"/>
              </a:spcBef>
              <a:spcAft>
                <a:spcPct val="0"/>
              </a:spcAft>
              <a:buClr>
                <a:srgbClr val="37ACDE"/>
              </a:buClr>
              <a:buFont typeface="Verdana" pitchFamily="34" charset="0"/>
              <a:buChar char="–"/>
              <a:tabLst>
                <a:tab pos="188913" algn="l"/>
              </a:tabLst>
              <a:defRPr sz="1600">
                <a:solidFill>
                  <a:srgbClr val="004494"/>
                </a:solidFill>
                <a:latin typeface="Verdana" pitchFamily="34" charset="0"/>
                <a:ea typeface="ＭＳ Ｐゴシック" pitchFamily="34" charset="-128"/>
              </a:defRPr>
            </a:lvl8pPr>
            <a:lvl9pPr marL="3886200" indent="-228600" defTabSz="966788" eaLnBrk="0" fontAlgn="base" hangingPunct="0">
              <a:lnSpc>
                <a:spcPts val="2400"/>
              </a:lnSpc>
              <a:spcBef>
                <a:spcPct val="0"/>
              </a:spcBef>
              <a:spcAft>
                <a:spcPct val="0"/>
              </a:spcAft>
              <a:buClr>
                <a:srgbClr val="37ACDE"/>
              </a:buClr>
              <a:buFont typeface="Verdana" pitchFamily="34" charset="0"/>
              <a:buChar char="–"/>
              <a:tabLst>
                <a:tab pos="188913" algn="l"/>
              </a:tabLst>
              <a:defRPr sz="1600">
                <a:solidFill>
                  <a:srgbClr val="004494"/>
                </a:solidFill>
                <a:latin typeface="Verdana" pitchFamily="34" charset="0"/>
                <a:ea typeface="ＭＳ Ｐゴシック" pitchFamily="34" charset="-128"/>
              </a:defRPr>
            </a:lvl9pPr>
          </a:lstStyle>
          <a:p>
            <a:pPr algn="ctr" eaLnBrk="1" hangingPunct="1">
              <a:lnSpc>
                <a:spcPct val="100000"/>
              </a:lnSpc>
              <a:buClrTx/>
              <a:buFontTx/>
              <a:buNone/>
            </a:pPr>
            <a:r>
              <a:rPr lang="en-GB" altLang="en-US" sz="1600" b="1" dirty="0">
                <a:solidFill>
                  <a:srgbClr val="C00000"/>
                </a:solidFill>
              </a:rPr>
              <a:t>Approach to food security combining JRC skills to tackle: </a:t>
            </a:r>
          </a:p>
          <a:p>
            <a:pPr algn="ctr" eaLnBrk="1" hangingPunct="1">
              <a:lnSpc>
                <a:spcPct val="100000"/>
              </a:lnSpc>
              <a:buClrTx/>
              <a:buFontTx/>
              <a:buNone/>
            </a:pPr>
            <a:r>
              <a:rPr lang="en-GB" altLang="en-US" sz="1600" b="1" dirty="0">
                <a:solidFill>
                  <a:srgbClr val="C00000"/>
                </a:solidFill>
              </a:rPr>
              <a:t>availability, </a:t>
            </a:r>
            <a:r>
              <a:rPr lang="en-GB" altLang="en-US" sz="1600" b="1" dirty="0" smtClean="0">
                <a:solidFill>
                  <a:srgbClr val="C00000"/>
                </a:solidFill>
              </a:rPr>
              <a:t>access, </a:t>
            </a:r>
            <a:r>
              <a:rPr lang="en-GB" altLang="en-US" sz="1600" b="1" dirty="0">
                <a:solidFill>
                  <a:srgbClr val="C00000"/>
                </a:solidFill>
              </a:rPr>
              <a:t>utilisation, resilience</a:t>
            </a:r>
          </a:p>
        </p:txBody>
      </p:sp>
      <p:sp>
        <p:nvSpPr>
          <p:cNvPr id="2" name="Oval 1"/>
          <p:cNvSpPr/>
          <p:nvPr/>
        </p:nvSpPr>
        <p:spPr bwMode="auto">
          <a:xfrm>
            <a:off x="3657600" y="5045075"/>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nchor="ctr"/>
          <a:lstStyle/>
          <a:p>
            <a:pPr marL="3175">
              <a:defRPr/>
            </a:pPr>
            <a:endParaRPr lang="en-GB" sz="7600" b="1">
              <a:solidFill>
                <a:srgbClr val="FFD624"/>
              </a:solidFill>
              <a:latin typeface="Verdana" charset="0"/>
              <a:ea typeface="ＭＳ Ｐゴシック" charset="0"/>
            </a:endParaRPr>
          </a:p>
        </p:txBody>
      </p:sp>
      <p:sp>
        <p:nvSpPr>
          <p:cNvPr id="3" name="Oval 2"/>
          <p:cNvSpPr/>
          <p:nvPr/>
        </p:nvSpPr>
        <p:spPr bwMode="auto">
          <a:xfrm>
            <a:off x="3063875" y="5176838"/>
            <a:ext cx="2117725" cy="65722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nchor="ctr"/>
          <a:lstStyle/>
          <a:p>
            <a:pPr marL="3175">
              <a:defRPr/>
            </a:pPr>
            <a:r>
              <a:rPr lang="en-GB" sz="1600" b="1" dirty="0">
                <a:solidFill>
                  <a:srgbClr val="C00000"/>
                </a:solidFill>
                <a:latin typeface="Verdana" charset="0"/>
                <a:ea typeface="ＭＳ Ｐゴシック" charset="0"/>
              </a:rPr>
              <a:t>+Nutrition</a:t>
            </a:r>
          </a:p>
          <a:p>
            <a:pPr marL="3175">
              <a:defRPr/>
            </a:pPr>
            <a:r>
              <a:rPr lang="en-GB" sz="1600" b="1" dirty="0">
                <a:solidFill>
                  <a:srgbClr val="C00000"/>
                </a:solidFill>
                <a:latin typeface="Verdana" charset="0"/>
                <a:ea typeface="ＭＳ Ｐゴシック" charset="0"/>
              </a:rPr>
              <a:t>   (new)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89900" y="981075"/>
            <a:ext cx="1054100" cy="14954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5059" name="Slide Number Placeholder 4"/>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5BF0DFDE-70BB-4105-BB80-0BAA4938773D}" type="slidenum">
              <a:rPr lang="en-GB" smtClean="0">
                <a:solidFill>
                  <a:srgbClr val="004494"/>
                </a:solidFill>
                <a:latin typeface="Verdana" pitchFamily="34" charset="0"/>
              </a:rPr>
              <a:pPr eaLnBrk="1" fontAlgn="base" hangingPunct="1">
                <a:spcBef>
                  <a:spcPct val="0"/>
                </a:spcBef>
                <a:spcAft>
                  <a:spcPct val="0"/>
                </a:spcAft>
              </a:pPr>
              <a:t>5</a:t>
            </a:fld>
            <a:endParaRPr lang="en-GB" smtClean="0">
              <a:solidFill>
                <a:srgbClr val="004494"/>
              </a:solidFill>
              <a:latin typeface="Verdana" pitchFamily="34" charset="0"/>
            </a:endParaRPr>
          </a:p>
        </p:txBody>
      </p:sp>
      <p:sp>
        <p:nvSpPr>
          <p:cNvPr id="18435" name="Rectangle 3"/>
          <p:cNvSpPr>
            <a:spLocks noChangeArrowheads="1"/>
          </p:cNvSpPr>
          <p:nvPr/>
        </p:nvSpPr>
        <p:spPr bwMode="auto">
          <a:xfrm>
            <a:off x="179388" y="2987675"/>
            <a:ext cx="49688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marL="2057400" indent="-228600"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marL="25146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marL="29718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marL="34290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marL="38862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a:lnSpc>
                <a:spcPct val="100000"/>
              </a:lnSpc>
              <a:spcBef>
                <a:spcPts val="600"/>
              </a:spcBef>
              <a:buClrTx/>
              <a:defRPr/>
            </a:pPr>
            <a:r>
              <a:rPr lang="en-US" sz="1600" b="1" dirty="0" smtClean="0">
                <a:solidFill>
                  <a:srgbClr val="003399"/>
                </a:solidFill>
                <a:latin typeface="+mn-lt"/>
                <a:ea typeface="SimSun" panose="02010600030101010101" pitchFamily="2" charset="-122"/>
              </a:rPr>
              <a:t>EU policy context</a:t>
            </a:r>
            <a:r>
              <a:rPr lang="en-US" sz="1600" dirty="0" smtClean="0">
                <a:solidFill>
                  <a:srgbClr val="003399"/>
                </a:solidFill>
                <a:latin typeface="+mn-lt"/>
                <a:ea typeface="SimSun" panose="02010600030101010101" pitchFamily="2" charset="-122"/>
              </a:rPr>
              <a:t>: </a:t>
            </a:r>
            <a:endParaRPr lang="en-US" sz="1600" dirty="0" smtClean="0">
              <a:solidFill>
                <a:srgbClr val="003399"/>
              </a:solidFill>
              <a:ea typeface="SimSun" panose="02010600030101010101" pitchFamily="2" charset="-122"/>
            </a:endParaRPr>
          </a:p>
        </p:txBody>
      </p:sp>
      <p:sp>
        <p:nvSpPr>
          <p:cNvPr id="6" name="Text Box 3"/>
          <p:cNvSpPr txBox="1">
            <a:spLocks noChangeArrowheads="1"/>
          </p:cNvSpPr>
          <p:nvPr/>
        </p:nvSpPr>
        <p:spPr bwMode="auto">
          <a:xfrm>
            <a:off x="179388" y="1260475"/>
            <a:ext cx="5178425" cy="830263"/>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000" kern="1200">
                <a:solidFill>
                  <a:schemeClr val="tx1"/>
                </a:solidFill>
                <a:latin typeface="Arial Narrow" pitchFamily="34" charset="0"/>
                <a:ea typeface="+mn-ea"/>
                <a:cs typeface="Arial" charset="0"/>
              </a:defRPr>
            </a:lvl1pPr>
            <a:lvl2pPr marL="457200" algn="l" rtl="0" fontAlgn="base">
              <a:spcBef>
                <a:spcPct val="0"/>
              </a:spcBef>
              <a:spcAft>
                <a:spcPct val="0"/>
              </a:spcAft>
              <a:defRPr sz="2000" kern="1200">
                <a:solidFill>
                  <a:schemeClr val="tx1"/>
                </a:solidFill>
                <a:latin typeface="Arial Narrow" pitchFamily="34" charset="0"/>
                <a:ea typeface="+mn-ea"/>
                <a:cs typeface="Arial" charset="0"/>
              </a:defRPr>
            </a:lvl2pPr>
            <a:lvl3pPr marL="914400" algn="l" rtl="0" fontAlgn="base">
              <a:spcBef>
                <a:spcPct val="0"/>
              </a:spcBef>
              <a:spcAft>
                <a:spcPct val="0"/>
              </a:spcAft>
              <a:defRPr sz="2000" kern="1200">
                <a:solidFill>
                  <a:schemeClr val="tx1"/>
                </a:solidFill>
                <a:latin typeface="Arial Narrow" pitchFamily="34" charset="0"/>
                <a:ea typeface="+mn-ea"/>
                <a:cs typeface="Arial" charset="0"/>
              </a:defRPr>
            </a:lvl3pPr>
            <a:lvl4pPr marL="1371600" algn="l" rtl="0" fontAlgn="base">
              <a:spcBef>
                <a:spcPct val="0"/>
              </a:spcBef>
              <a:spcAft>
                <a:spcPct val="0"/>
              </a:spcAft>
              <a:defRPr sz="2000" kern="1200">
                <a:solidFill>
                  <a:schemeClr val="tx1"/>
                </a:solidFill>
                <a:latin typeface="Arial Narrow" pitchFamily="34" charset="0"/>
                <a:ea typeface="+mn-ea"/>
                <a:cs typeface="Arial" charset="0"/>
              </a:defRPr>
            </a:lvl4pPr>
            <a:lvl5pPr marL="1828800" algn="l" rtl="0" fontAlgn="base">
              <a:spcBef>
                <a:spcPct val="0"/>
              </a:spcBef>
              <a:spcAft>
                <a:spcPct val="0"/>
              </a:spcAft>
              <a:defRPr sz="2000" kern="1200">
                <a:solidFill>
                  <a:schemeClr val="tx1"/>
                </a:solidFill>
                <a:latin typeface="Arial Narrow" pitchFamily="34" charset="0"/>
                <a:ea typeface="+mn-ea"/>
                <a:cs typeface="Arial" charset="0"/>
              </a:defRPr>
            </a:lvl5pPr>
            <a:lvl6pPr marL="2286000" algn="l" defTabSz="914400" rtl="0" eaLnBrk="1" latinLnBrk="0" hangingPunct="1">
              <a:defRPr sz="2000" kern="1200">
                <a:solidFill>
                  <a:schemeClr val="tx1"/>
                </a:solidFill>
                <a:latin typeface="Arial Narrow" pitchFamily="34" charset="0"/>
                <a:ea typeface="+mn-ea"/>
                <a:cs typeface="Arial" charset="0"/>
              </a:defRPr>
            </a:lvl6pPr>
            <a:lvl7pPr marL="2743200" algn="l" defTabSz="914400" rtl="0" eaLnBrk="1" latinLnBrk="0" hangingPunct="1">
              <a:defRPr sz="2000" kern="1200">
                <a:solidFill>
                  <a:schemeClr val="tx1"/>
                </a:solidFill>
                <a:latin typeface="Arial Narrow" pitchFamily="34" charset="0"/>
                <a:ea typeface="+mn-ea"/>
                <a:cs typeface="Arial" charset="0"/>
              </a:defRPr>
            </a:lvl7pPr>
            <a:lvl8pPr marL="3200400" algn="l" defTabSz="914400" rtl="0" eaLnBrk="1" latinLnBrk="0" hangingPunct="1">
              <a:defRPr sz="2000" kern="1200">
                <a:solidFill>
                  <a:schemeClr val="tx1"/>
                </a:solidFill>
                <a:latin typeface="Arial Narrow" pitchFamily="34" charset="0"/>
                <a:ea typeface="+mn-ea"/>
                <a:cs typeface="Arial" charset="0"/>
              </a:defRPr>
            </a:lvl8pPr>
            <a:lvl9pPr marL="3657600" algn="l" defTabSz="914400" rtl="0" eaLnBrk="1" latinLnBrk="0" hangingPunct="1">
              <a:defRPr sz="2000" kern="1200">
                <a:solidFill>
                  <a:schemeClr val="tx1"/>
                </a:solidFill>
                <a:latin typeface="Arial Narrow" pitchFamily="34" charset="0"/>
                <a:ea typeface="+mn-ea"/>
                <a:cs typeface="Arial" charset="0"/>
              </a:defRPr>
            </a:lvl9pPr>
          </a:lstStyle>
          <a:p>
            <a:pPr>
              <a:spcBef>
                <a:spcPct val="20000"/>
              </a:spcBef>
              <a:defRPr/>
            </a:pPr>
            <a:r>
              <a:rPr lang="en-US" sz="2400" b="1" dirty="0" smtClean="0">
                <a:solidFill>
                  <a:srgbClr val="0F3777"/>
                </a:solidFill>
                <a:latin typeface="+mj-lt"/>
                <a:ea typeface="SimSun" pitchFamily="2" charset="-122"/>
              </a:rPr>
              <a:t>Food security assessment in developing countries</a:t>
            </a:r>
          </a:p>
        </p:txBody>
      </p:sp>
      <p:sp>
        <p:nvSpPr>
          <p:cNvPr id="7" name="Rectangle 3"/>
          <p:cNvSpPr>
            <a:spLocks noChangeArrowheads="1"/>
          </p:cNvSpPr>
          <p:nvPr/>
        </p:nvSpPr>
        <p:spPr bwMode="auto">
          <a:xfrm>
            <a:off x="212725" y="2435225"/>
            <a:ext cx="83994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marL="2057400" indent="-228600"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marL="25146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marL="29718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marL="34290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marL="38862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a:lnSpc>
                <a:spcPct val="100000"/>
              </a:lnSpc>
              <a:spcBef>
                <a:spcPts val="600"/>
              </a:spcBef>
              <a:buClrTx/>
              <a:buFontTx/>
              <a:buNone/>
              <a:defRPr/>
            </a:pPr>
            <a:r>
              <a:rPr lang="en-US" sz="1600" b="1" dirty="0" smtClean="0">
                <a:solidFill>
                  <a:srgbClr val="003399"/>
                </a:solidFill>
                <a:latin typeface="+mn-lt"/>
                <a:ea typeface="SimSun" panose="02010600030101010101" pitchFamily="2" charset="-122"/>
              </a:rPr>
              <a:t>EC priority</a:t>
            </a:r>
            <a:r>
              <a:rPr lang="en-US" sz="1600" dirty="0" smtClean="0">
                <a:solidFill>
                  <a:srgbClr val="003399"/>
                </a:solidFill>
                <a:latin typeface="+mn-lt"/>
                <a:ea typeface="SimSun" panose="02010600030101010101" pitchFamily="2" charset="-122"/>
              </a:rPr>
              <a:t>: EU as a </a:t>
            </a:r>
            <a:r>
              <a:rPr lang="en-US" sz="1600" dirty="0">
                <a:solidFill>
                  <a:srgbClr val="003399"/>
                </a:solidFill>
                <a:latin typeface="+mn-lt"/>
                <a:ea typeface="SimSun" panose="02010600030101010101" pitchFamily="2" charset="-122"/>
              </a:rPr>
              <a:t>Stronger Global </a:t>
            </a:r>
            <a:r>
              <a:rPr lang="en-US" sz="1600" dirty="0" smtClean="0">
                <a:solidFill>
                  <a:srgbClr val="003399"/>
                </a:solidFill>
                <a:latin typeface="+mn-lt"/>
                <a:ea typeface="SimSun" panose="02010600030101010101" pitchFamily="2" charset="-122"/>
              </a:rPr>
              <a:t>Actor</a:t>
            </a:r>
          </a:p>
        </p:txBody>
      </p:sp>
      <p:sp>
        <p:nvSpPr>
          <p:cNvPr id="8" name="Rectangle 3"/>
          <p:cNvSpPr>
            <a:spLocks noChangeArrowheads="1"/>
          </p:cNvSpPr>
          <p:nvPr/>
        </p:nvSpPr>
        <p:spPr bwMode="auto">
          <a:xfrm>
            <a:off x="238125" y="4985543"/>
            <a:ext cx="493395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marL="2057400" indent="-228600"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marL="25146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marL="29718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marL="34290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marL="38862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a:lnSpc>
                <a:spcPct val="100000"/>
              </a:lnSpc>
              <a:spcBef>
                <a:spcPts val="600"/>
              </a:spcBef>
              <a:buClrTx/>
              <a:buFontTx/>
              <a:buNone/>
              <a:defRPr/>
            </a:pPr>
            <a:r>
              <a:rPr lang="en-US" sz="1600" b="1" dirty="0" smtClean="0">
                <a:solidFill>
                  <a:srgbClr val="003399"/>
                </a:solidFill>
                <a:latin typeface="+mn-lt"/>
                <a:ea typeface="SimSun" panose="02010600030101010101" pitchFamily="2" charset="-122"/>
              </a:rPr>
              <a:t>Specific needs</a:t>
            </a:r>
            <a:r>
              <a:rPr lang="en-US" sz="1600" dirty="0" smtClean="0">
                <a:solidFill>
                  <a:srgbClr val="003399"/>
                </a:solidFill>
                <a:latin typeface="+mn-lt"/>
                <a:ea typeface="SimSun" panose="02010600030101010101" pitchFamily="2" charset="-122"/>
              </a:rPr>
              <a:t>:</a:t>
            </a:r>
          </a:p>
        </p:txBody>
      </p:sp>
      <p:pic>
        <p:nvPicPr>
          <p:cNvPr id="4506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57813" y="2832100"/>
            <a:ext cx="3786187" cy="40259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5" name="Picture 3"/>
          <p:cNvPicPr>
            <a:picLocks noChangeAspect="1"/>
          </p:cNvPicPr>
          <p:nvPr/>
        </p:nvPicPr>
        <p:blipFill>
          <a:blip r:embed="rId5">
            <a:extLst>
              <a:ext uri="{28A0092B-C50C-407E-A947-70E740481C1C}">
                <a14:useLocalDpi xmlns:a14="http://schemas.microsoft.com/office/drawing/2010/main" val="0"/>
              </a:ext>
            </a:extLst>
          </a:blip>
          <a:srcRect l="10001" t="24142" r="60043" b="57053"/>
          <a:stretch>
            <a:fillRect/>
          </a:stretch>
        </p:blipFill>
        <p:spPr bwMode="auto">
          <a:xfrm>
            <a:off x="7742238" y="2578100"/>
            <a:ext cx="1401762" cy="93503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6"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86625" y="1031875"/>
            <a:ext cx="1057275" cy="149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7"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81775" y="1079500"/>
            <a:ext cx="1057275" cy="1498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8" name="Picture 1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937250" y="1201738"/>
            <a:ext cx="1049338" cy="14811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9" name="Picture 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367338" y="1301750"/>
            <a:ext cx="1058862" cy="14970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3"/>
          <p:cNvSpPr>
            <a:spLocks noChangeArrowheads="1"/>
          </p:cNvSpPr>
          <p:nvPr/>
        </p:nvSpPr>
        <p:spPr bwMode="auto">
          <a:xfrm>
            <a:off x="611188" y="3317875"/>
            <a:ext cx="518795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marL="2057400" indent="-228600"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marL="25146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marL="29718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marL="34290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marL="38862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a:lnSpc>
                <a:spcPct val="100000"/>
              </a:lnSpc>
              <a:spcBef>
                <a:spcPts val="600"/>
              </a:spcBef>
              <a:buClrTx/>
              <a:defRPr/>
            </a:pPr>
            <a:r>
              <a:rPr lang="en-US" sz="1600" dirty="0" smtClean="0">
                <a:solidFill>
                  <a:srgbClr val="003399"/>
                </a:solidFill>
                <a:latin typeface="+mn-lt"/>
                <a:ea typeface="SimSun" panose="02010600030101010101" pitchFamily="2" charset="-122"/>
              </a:rPr>
              <a:t>EU </a:t>
            </a:r>
            <a:r>
              <a:rPr lang="en-US" sz="1600" dirty="0" smtClean="0">
                <a:solidFill>
                  <a:srgbClr val="003399"/>
                </a:solidFill>
                <a:ea typeface="SimSun" panose="02010600030101010101" pitchFamily="2" charset="-122"/>
              </a:rPr>
              <a:t>Commitment </a:t>
            </a:r>
            <a:r>
              <a:rPr lang="en-US" sz="1600" dirty="0">
                <a:solidFill>
                  <a:srgbClr val="003399"/>
                </a:solidFill>
                <a:ea typeface="SimSun" panose="02010600030101010101" pitchFamily="2" charset="-122"/>
              </a:rPr>
              <a:t>to </a:t>
            </a:r>
            <a:r>
              <a:rPr lang="en-US" sz="1600" smtClean="0">
                <a:solidFill>
                  <a:srgbClr val="003399"/>
                </a:solidFill>
                <a:ea typeface="SimSun" panose="02010600030101010101" pitchFamily="2" charset="-122"/>
              </a:rPr>
              <a:t>the 2nd </a:t>
            </a:r>
            <a:r>
              <a:rPr lang="en-US" sz="1600" dirty="0">
                <a:solidFill>
                  <a:srgbClr val="003399"/>
                </a:solidFill>
                <a:ea typeface="SimSun" panose="02010600030101010101" pitchFamily="2" charset="-122"/>
              </a:rPr>
              <a:t>S</a:t>
            </a:r>
            <a:r>
              <a:rPr lang="en-US" sz="1600" smtClean="0">
                <a:solidFill>
                  <a:srgbClr val="003399"/>
                </a:solidFill>
                <a:ea typeface="SimSun" panose="02010600030101010101" pitchFamily="2" charset="-122"/>
              </a:rPr>
              <a:t>DG </a:t>
            </a:r>
            <a:r>
              <a:rPr lang="en-US" sz="1600" dirty="0" smtClean="0">
                <a:solidFill>
                  <a:srgbClr val="003399"/>
                </a:solidFill>
                <a:ea typeface="SimSun" panose="02010600030101010101" pitchFamily="2" charset="-122"/>
              </a:rPr>
              <a:t>and</a:t>
            </a:r>
          </a:p>
          <a:p>
            <a:pPr>
              <a:lnSpc>
                <a:spcPct val="100000"/>
              </a:lnSpc>
              <a:buClrTx/>
              <a:defRPr/>
            </a:pPr>
            <a:r>
              <a:rPr lang="en-US" sz="1600" dirty="0" smtClean="0">
                <a:solidFill>
                  <a:srgbClr val="003399"/>
                </a:solidFill>
                <a:ea typeface="SimSun" panose="02010600030101010101" pitchFamily="2" charset="-122"/>
              </a:rPr>
              <a:t>the </a:t>
            </a:r>
            <a:r>
              <a:rPr lang="en-US" sz="1600" dirty="0">
                <a:solidFill>
                  <a:srgbClr val="003399"/>
                </a:solidFill>
                <a:ea typeface="SimSun" panose="02010600030101010101" pitchFamily="2" charset="-122"/>
              </a:rPr>
              <a:t>post-2015 development </a:t>
            </a:r>
            <a:r>
              <a:rPr lang="en-US" sz="1600" dirty="0" smtClean="0">
                <a:solidFill>
                  <a:srgbClr val="003399"/>
                </a:solidFill>
                <a:ea typeface="SimSun" panose="02010600030101010101" pitchFamily="2" charset="-122"/>
              </a:rPr>
              <a:t>agenda;</a:t>
            </a:r>
          </a:p>
          <a:p>
            <a:pPr>
              <a:lnSpc>
                <a:spcPct val="100000"/>
              </a:lnSpc>
              <a:spcBef>
                <a:spcPts val="600"/>
              </a:spcBef>
              <a:buClrTx/>
              <a:defRPr/>
            </a:pPr>
            <a:r>
              <a:rPr lang="en-US" sz="1600" dirty="0" smtClean="0">
                <a:solidFill>
                  <a:srgbClr val="003399"/>
                </a:solidFill>
                <a:ea typeface="SimSun" panose="02010600030101010101" pitchFamily="2" charset="-122"/>
              </a:rPr>
              <a:t>Evidence-based resource allocation for</a:t>
            </a:r>
          </a:p>
          <a:p>
            <a:pPr>
              <a:lnSpc>
                <a:spcPct val="100000"/>
              </a:lnSpc>
              <a:spcBef>
                <a:spcPts val="600"/>
              </a:spcBef>
              <a:buClrTx/>
              <a:defRPr/>
            </a:pPr>
            <a:r>
              <a:rPr lang="en-US" sz="1600" dirty="0" smtClean="0">
                <a:solidFill>
                  <a:srgbClr val="003399"/>
                </a:solidFill>
                <a:ea typeface="SimSun" panose="02010600030101010101" pitchFamily="2" charset="-122"/>
              </a:rPr>
              <a:t>the food security component of the </a:t>
            </a:r>
          </a:p>
          <a:p>
            <a:pPr>
              <a:lnSpc>
                <a:spcPct val="100000"/>
              </a:lnSpc>
              <a:spcBef>
                <a:spcPts val="600"/>
              </a:spcBef>
              <a:buClrTx/>
              <a:defRPr/>
            </a:pPr>
            <a:r>
              <a:rPr lang="en-US" sz="1600" dirty="0" smtClean="0">
                <a:solidFill>
                  <a:srgbClr val="003399"/>
                </a:solidFill>
                <a:ea typeface="SimSun" panose="02010600030101010101" pitchFamily="2" charset="-122"/>
              </a:rPr>
              <a:t>GPGC funding </a:t>
            </a:r>
            <a:r>
              <a:rPr lang="en-US" sz="1600" dirty="0">
                <a:solidFill>
                  <a:srgbClr val="003399"/>
                </a:solidFill>
                <a:ea typeface="SimSun" panose="02010600030101010101" pitchFamily="2" charset="-122"/>
              </a:rPr>
              <a:t>instrument </a:t>
            </a:r>
            <a:r>
              <a:rPr lang="en-US" sz="1600" dirty="0" smtClean="0">
                <a:solidFill>
                  <a:srgbClr val="003399"/>
                </a:solidFill>
                <a:ea typeface="SimSun" panose="02010600030101010101" pitchFamily="2" charset="-122"/>
              </a:rPr>
              <a:t>[</a:t>
            </a:r>
            <a:r>
              <a:rPr lang="en-US" sz="1600" dirty="0">
                <a:solidFill>
                  <a:srgbClr val="003399"/>
                </a:solidFill>
                <a:ea typeface="SimSun" panose="02010600030101010101" pitchFamily="2" charset="-122"/>
              </a:rPr>
              <a:t>C(2014)5072</a:t>
            </a:r>
            <a:r>
              <a:rPr lang="en-US" sz="1600" dirty="0" smtClean="0">
                <a:solidFill>
                  <a:srgbClr val="003399"/>
                </a:solidFill>
                <a:ea typeface="SimSun" panose="02010600030101010101" pitchFamily="2" charset="-122"/>
              </a:rPr>
              <a:t>].</a:t>
            </a:r>
          </a:p>
        </p:txBody>
      </p:sp>
      <p:sp>
        <p:nvSpPr>
          <p:cNvPr id="16" name="Rectangle 3"/>
          <p:cNvSpPr>
            <a:spLocks noChangeArrowheads="1"/>
          </p:cNvSpPr>
          <p:nvPr/>
        </p:nvSpPr>
        <p:spPr bwMode="auto">
          <a:xfrm>
            <a:off x="611188" y="5314837"/>
            <a:ext cx="4933950" cy="1391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marL="2057400" indent="-228600"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marL="25146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marL="29718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marL="34290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marL="3886200" indent="-228600"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a:lnSpc>
                <a:spcPct val="100000"/>
              </a:lnSpc>
              <a:spcBef>
                <a:spcPts val="600"/>
              </a:spcBef>
              <a:buClrTx/>
              <a:buFontTx/>
              <a:buNone/>
              <a:defRPr/>
            </a:pPr>
            <a:r>
              <a:rPr lang="en-US" sz="1600" dirty="0" smtClean="0">
                <a:solidFill>
                  <a:srgbClr val="003399"/>
                </a:solidFill>
                <a:latin typeface="+mn-lt"/>
                <a:ea typeface="SimSun" panose="02010600030101010101" pitchFamily="2" charset="-122"/>
              </a:rPr>
              <a:t>Rapid response to provide independent food security information for crisis areas (epidemic, conflicts, droughts)</a:t>
            </a:r>
          </a:p>
          <a:p>
            <a:pPr>
              <a:lnSpc>
                <a:spcPct val="100000"/>
              </a:lnSpc>
              <a:spcBef>
                <a:spcPts val="600"/>
              </a:spcBef>
              <a:buClrTx/>
              <a:buFontTx/>
              <a:buNone/>
              <a:defRPr/>
            </a:pPr>
            <a:r>
              <a:rPr lang="en-US" sz="1600" dirty="0" smtClean="0">
                <a:solidFill>
                  <a:srgbClr val="003399"/>
                </a:solidFill>
                <a:latin typeface="+mn-lt"/>
                <a:ea typeface="SimSun" panose="02010600030101010101" pitchFamily="2" charset="-122"/>
              </a:rPr>
              <a:t>Technical support and capacity building to EU funded initiatives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pPr>
              <a:defRPr/>
            </a:pPr>
            <a:fld id="{A46FF770-03E9-4ED0-8331-42F0DDCFFCE4}" type="slidenum">
              <a:rPr lang="en-GB" smtClean="0"/>
              <a:pPr>
                <a:defRPr/>
              </a:pPr>
              <a:t>6</a:t>
            </a:fld>
            <a:endParaRPr lang="en-GB"/>
          </a:p>
        </p:txBody>
      </p:sp>
      <p:sp>
        <p:nvSpPr>
          <p:cNvPr id="80899" name="Rectangle 3"/>
          <p:cNvSpPr>
            <a:spLocks noChangeArrowheads="1"/>
          </p:cNvSpPr>
          <p:nvPr/>
        </p:nvSpPr>
        <p:spPr bwMode="auto">
          <a:xfrm>
            <a:off x="250825" y="2060848"/>
            <a:ext cx="8893175" cy="282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82589" tIns="41294" rIns="82589" bIns="41294">
            <a:spAutoFit/>
          </a:bodyPr>
          <a:lstStyle/>
          <a:p>
            <a:pPr marL="434975" indent="-179388" defTabSz="825500" eaLnBrk="0" hangingPunct="0">
              <a:spcBef>
                <a:spcPct val="50000"/>
              </a:spcBef>
              <a:buFontTx/>
              <a:buChar char="•"/>
            </a:pPr>
            <a:r>
              <a:rPr lang="en-US" sz="1600" b="1" dirty="0">
                <a:solidFill>
                  <a:srgbClr val="003399"/>
                </a:solidFill>
                <a:latin typeface="+mn-lt"/>
                <a:ea typeface="SimSun" pitchFamily="2" charset="-122"/>
              </a:rPr>
              <a:t>Need of transparent process to assess food security conditions at regional, national and sub-national levels;</a:t>
            </a:r>
          </a:p>
          <a:p>
            <a:pPr marL="434975" indent="-179388" defTabSz="825500" eaLnBrk="0" hangingPunct="0">
              <a:spcBef>
                <a:spcPct val="50000"/>
              </a:spcBef>
              <a:buFontTx/>
              <a:buChar char="•"/>
            </a:pPr>
            <a:r>
              <a:rPr lang="en-US" sz="1600" b="1" dirty="0">
                <a:solidFill>
                  <a:srgbClr val="003399"/>
                </a:solidFill>
                <a:latin typeface="+mn-lt"/>
                <a:ea typeface="SimSun" pitchFamily="2" charset="-122"/>
              </a:rPr>
              <a:t>Efforts to develop objective methodologies;</a:t>
            </a:r>
          </a:p>
          <a:p>
            <a:pPr marL="434975" indent="-179388" defTabSz="825500" eaLnBrk="0" hangingPunct="0">
              <a:spcBef>
                <a:spcPct val="50000"/>
              </a:spcBef>
              <a:buFontTx/>
              <a:buChar char="•"/>
            </a:pPr>
            <a:r>
              <a:rPr lang="en-US" sz="1600" b="1" dirty="0">
                <a:solidFill>
                  <a:srgbClr val="003399"/>
                </a:solidFill>
                <a:latin typeface="+mn-lt"/>
                <a:ea typeface="SimSun" pitchFamily="2" charset="-122"/>
              </a:rPr>
              <a:t>Difficulties to effectively capture food security information through available indicators;</a:t>
            </a:r>
          </a:p>
          <a:p>
            <a:pPr marL="434975" indent="-179388" defTabSz="825500" eaLnBrk="0" hangingPunct="0">
              <a:spcBef>
                <a:spcPct val="50000"/>
              </a:spcBef>
              <a:buFontTx/>
              <a:buChar char="•"/>
            </a:pPr>
            <a:r>
              <a:rPr lang="en-US" sz="1600" b="1" dirty="0" smtClean="0">
                <a:solidFill>
                  <a:srgbClr val="003399"/>
                </a:solidFill>
                <a:latin typeface="+mn-lt"/>
                <a:ea typeface="SimSun" pitchFamily="2" charset="-122"/>
              </a:rPr>
              <a:t>Need to give 'simplified' information to decision-makers</a:t>
            </a:r>
            <a:r>
              <a:rPr lang="en-US" sz="1600" b="1" dirty="0">
                <a:solidFill>
                  <a:srgbClr val="003399"/>
                </a:solidFill>
                <a:latin typeface="+mn-lt"/>
                <a:ea typeface="SimSun" pitchFamily="2" charset="-122"/>
              </a:rPr>
              <a:t>: </a:t>
            </a:r>
            <a:r>
              <a:rPr lang="en-US" sz="1600" b="1" dirty="0" smtClean="0">
                <a:solidFill>
                  <a:srgbClr val="003399"/>
                </a:solidFill>
                <a:latin typeface="+mn-lt"/>
                <a:ea typeface="SimSun" pitchFamily="2" charset="-122"/>
              </a:rPr>
              <a:t>technicalities </a:t>
            </a:r>
            <a:r>
              <a:rPr lang="en-US" sz="1600" b="1" smtClean="0">
                <a:solidFill>
                  <a:srgbClr val="003399"/>
                </a:solidFill>
                <a:latin typeface="+mn-lt"/>
                <a:ea typeface="SimSun" pitchFamily="2" charset="-122"/>
              </a:rPr>
              <a:t>can be diluted </a:t>
            </a:r>
            <a:r>
              <a:rPr lang="en-US" sz="1600" b="1" dirty="0">
                <a:solidFill>
                  <a:srgbClr val="003399"/>
                </a:solidFill>
                <a:latin typeface="+mn-lt"/>
                <a:ea typeface="SimSun" pitchFamily="2" charset="-122"/>
              </a:rPr>
              <a:t>in discussions to reach a consensus;</a:t>
            </a:r>
          </a:p>
          <a:p>
            <a:pPr marL="254000" lvl="2" defTabSz="825500" eaLnBrk="0" hangingPunct="0">
              <a:spcBef>
                <a:spcPct val="50000"/>
              </a:spcBef>
            </a:pPr>
            <a:endParaRPr lang="en-US" sz="1400" b="1" dirty="0">
              <a:solidFill>
                <a:srgbClr val="003399"/>
              </a:solidFill>
              <a:latin typeface="+mn-lt"/>
              <a:ea typeface="SimSun" pitchFamily="2" charset="-122"/>
            </a:endParaRPr>
          </a:p>
          <a:p>
            <a:pPr marL="254000" lvl="2" defTabSz="825500" eaLnBrk="0" hangingPunct="0">
              <a:spcBef>
                <a:spcPct val="50000"/>
              </a:spcBef>
            </a:pPr>
            <a:endParaRPr lang="en-US" sz="1400" b="1" dirty="0">
              <a:solidFill>
                <a:srgbClr val="003399"/>
              </a:solidFill>
              <a:latin typeface="+mn-lt"/>
              <a:ea typeface="SimSun" pitchFamily="2" charset="-122"/>
            </a:endParaRPr>
          </a:p>
        </p:txBody>
      </p:sp>
      <p:sp>
        <p:nvSpPr>
          <p:cNvPr id="80900" name="Text Box 3"/>
          <p:cNvSpPr txBox="1">
            <a:spLocks noChangeArrowheads="1"/>
          </p:cNvSpPr>
          <p:nvPr/>
        </p:nvSpPr>
        <p:spPr bwMode="auto">
          <a:xfrm>
            <a:off x="203200" y="1125538"/>
            <a:ext cx="8388350" cy="4603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spcBef>
                <a:spcPct val="20000"/>
              </a:spcBef>
            </a:pPr>
            <a:r>
              <a:rPr lang="en-US" sz="2400" b="1">
                <a:solidFill>
                  <a:srgbClr val="0F3777"/>
                </a:solidFill>
                <a:latin typeface="Verdana" pitchFamily="34" charset="0"/>
                <a:ea typeface="SimSun" pitchFamily="2" charset="-122"/>
                <a:cs typeface="Arial" charset="0"/>
              </a:rPr>
              <a:t>Linking FS information with decision-making</a:t>
            </a:r>
          </a:p>
        </p:txBody>
      </p:sp>
      <p:pic>
        <p:nvPicPr>
          <p:cNvPr id="80901" name="Picture 1" descr="d:\Users\kayitfr\Desktop\IPC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5167313"/>
            <a:ext cx="3371850"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2" name="Picture 3" descr="X:\foodsec\Communication\Agric_Africa_Map4Guido\West_Africa_FoodSecurityAnalysis_ProjectedSituation_June20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4950" y="5094288"/>
            <a:ext cx="2490788" cy="176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5116513"/>
            <a:ext cx="2460625" cy="174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6016" y="2276872"/>
            <a:ext cx="4409869" cy="2585323"/>
          </a:xfrm>
        </p:spPr>
        <p:txBody>
          <a:bodyPr/>
          <a:lstStyle/>
          <a:p>
            <a:r>
              <a:rPr lang="en-US" dirty="0" smtClean="0"/>
              <a:t/>
            </a:r>
            <a:br>
              <a:rPr lang="en-US" dirty="0" smtClean="0"/>
            </a:br>
            <a:r>
              <a:rPr lang="en-US" dirty="0" smtClean="0"/>
              <a:t>Global Analysis </a:t>
            </a:r>
            <a:br>
              <a:rPr lang="en-US" dirty="0" smtClean="0"/>
            </a:br>
            <a:r>
              <a:rPr lang="en-US" dirty="0" smtClean="0"/>
              <a:t>of Food and Nutrition Security Situation in Food Crisis Hotspots</a:t>
            </a:r>
            <a:br>
              <a:rPr lang="en-US" dirty="0" smtClean="0"/>
            </a:br>
            <a:r>
              <a:rPr lang="en-US" dirty="0" smtClean="0"/>
              <a:t> </a:t>
            </a:r>
            <a:endParaRPr lang="it-IT" dirty="0"/>
          </a:p>
        </p:txBody>
      </p:sp>
      <p:sp>
        <p:nvSpPr>
          <p:cNvPr id="4" name="TextBox 3"/>
          <p:cNvSpPr txBox="1"/>
          <p:nvPr/>
        </p:nvSpPr>
        <p:spPr>
          <a:xfrm>
            <a:off x="4822621" y="5589240"/>
            <a:ext cx="3888432" cy="338554"/>
          </a:xfrm>
          <a:prstGeom prst="rect">
            <a:avLst/>
          </a:prstGeom>
          <a:noFill/>
        </p:spPr>
        <p:txBody>
          <a:bodyPr wrap="square" rtlCol="0">
            <a:spAutoFit/>
          </a:bodyPr>
          <a:lstStyle/>
          <a:p>
            <a:r>
              <a:rPr lang="it-IT" sz="1600" dirty="0" smtClean="0">
                <a:ln w="15875">
                  <a:noFill/>
                </a:ln>
                <a:solidFill>
                  <a:schemeClr val="accent2">
                    <a:lumMod val="75000"/>
                  </a:schemeClr>
                </a:solidFill>
              </a:rPr>
              <a:t>European Commission</a:t>
            </a:r>
          </a:p>
        </p:txBody>
      </p:sp>
      <p:sp>
        <p:nvSpPr>
          <p:cNvPr id="5" name="TextBox 4"/>
          <p:cNvSpPr txBox="1"/>
          <p:nvPr/>
        </p:nvSpPr>
        <p:spPr>
          <a:xfrm>
            <a:off x="4932040" y="6453336"/>
            <a:ext cx="4048864" cy="307777"/>
          </a:xfrm>
          <a:prstGeom prst="rect">
            <a:avLst/>
          </a:prstGeom>
          <a:noFill/>
        </p:spPr>
        <p:txBody>
          <a:bodyPr wrap="square" rtlCol="0">
            <a:spAutoFit/>
          </a:bodyPr>
          <a:lstStyle/>
          <a:p>
            <a:r>
              <a:rPr lang="it-IT" sz="1400" dirty="0" smtClean="0">
                <a:ln w="15875">
                  <a:noFill/>
                </a:ln>
                <a:solidFill>
                  <a:schemeClr val="accent2">
                    <a:lumMod val="75000"/>
                  </a:schemeClr>
                </a:solidFill>
              </a:rPr>
              <a:t>Istanbul, May 2016</a:t>
            </a:r>
            <a:endParaRPr lang="en-US" sz="1400" dirty="0">
              <a:solidFill>
                <a:srgbClr val="0070C0"/>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1" y="1030754"/>
            <a:ext cx="1800200" cy="72408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64991" y="1030754"/>
            <a:ext cx="2015913" cy="81407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2852936"/>
            <a:ext cx="4303997" cy="4005064"/>
          </a:xfrm>
          <a:prstGeom prst="rect">
            <a:avLst/>
          </a:prstGeom>
        </p:spPr>
      </p:pic>
      <p:sp>
        <p:nvSpPr>
          <p:cNvPr id="8" name="Rectangle 7"/>
          <p:cNvSpPr/>
          <p:nvPr/>
        </p:nvSpPr>
        <p:spPr bwMode="auto">
          <a:xfrm>
            <a:off x="4626627" y="1988840"/>
            <a:ext cx="3761797"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it-IT" sz="7600" b="1" i="0" u="none" strike="noStrike" cap="none" normalizeH="0" baseline="0">
              <a:ln>
                <a:noFill/>
              </a:ln>
              <a:solidFill>
                <a:srgbClr val="FFD624"/>
              </a:solidFill>
              <a:effectLst/>
              <a:latin typeface="Verdana" charset="0"/>
              <a:ea typeface="ＭＳ Ｐゴシック" charset="0"/>
            </a:endParaRPr>
          </a:p>
        </p:txBody>
      </p:sp>
    </p:spTree>
    <p:extLst>
      <p:ext uri="{BB962C8B-B14F-4D97-AF65-F5344CB8AC3E}">
        <p14:creationId xmlns:p14="http://schemas.microsoft.com/office/powerpoint/2010/main" val="647116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451520" y="1340768"/>
            <a:ext cx="8388350" cy="46166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000" kern="1200">
                <a:solidFill>
                  <a:schemeClr val="tx1"/>
                </a:solidFill>
                <a:latin typeface="Arial Narrow" pitchFamily="34" charset="0"/>
                <a:ea typeface="+mn-ea"/>
                <a:cs typeface="Arial" charset="0"/>
              </a:defRPr>
            </a:lvl1pPr>
            <a:lvl2pPr marL="457200" algn="l" rtl="0" fontAlgn="base">
              <a:spcBef>
                <a:spcPct val="0"/>
              </a:spcBef>
              <a:spcAft>
                <a:spcPct val="0"/>
              </a:spcAft>
              <a:defRPr sz="2000" kern="1200">
                <a:solidFill>
                  <a:schemeClr val="tx1"/>
                </a:solidFill>
                <a:latin typeface="Arial Narrow" pitchFamily="34" charset="0"/>
                <a:ea typeface="+mn-ea"/>
                <a:cs typeface="Arial" charset="0"/>
              </a:defRPr>
            </a:lvl2pPr>
            <a:lvl3pPr marL="914400" algn="l" rtl="0" fontAlgn="base">
              <a:spcBef>
                <a:spcPct val="0"/>
              </a:spcBef>
              <a:spcAft>
                <a:spcPct val="0"/>
              </a:spcAft>
              <a:defRPr sz="2000" kern="1200">
                <a:solidFill>
                  <a:schemeClr val="tx1"/>
                </a:solidFill>
                <a:latin typeface="Arial Narrow" pitchFamily="34" charset="0"/>
                <a:ea typeface="+mn-ea"/>
                <a:cs typeface="Arial" charset="0"/>
              </a:defRPr>
            </a:lvl3pPr>
            <a:lvl4pPr marL="1371600" algn="l" rtl="0" fontAlgn="base">
              <a:spcBef>
                <a:spcPct val="0"/>
              </a:spcBef>
              <a:spcAft>
                <a:spcPct val="0"/>
              </a:spcAft>
              <a:defRPr sz="2000" kern="1200">
                <a:solidFill>
                  <a:schemeClr val="tx1"/>
                </a:solidFill>
                <a:latin typeface="Arial Narrow" pitchFamily="34" charset="0"/>
                <a:ea typeface="+mn-ea"/>
                <a:cs typeface="Arial" charset="0"/>
              </a:defRPr>
            </a:lvl4pPr>
            <a:lvl5pPr marL="1828800" algn="l" rtl="0" fontAlgn="base">
              <a:spcBef>
                <a:spcPct val="0"/>
              </a:spcBef>
              <a:spcAft>
                <a:spcPct val="0"/>
              </a:spcAft>
              <a:defRPr sz="2000" kern="1200">
                <a:solidFill>
                  <a:schemeClr val="tx1"/>
                </a:solidFill>
                <a:latin typeface="Arial Narrow" pitchFamily="34" charset="0"/>
                <a:ea typeface="+mn-ea"/>
                <a:cs typeface="Arial" charset="0"/>
              </a:defRPr>
            </a:lvl5pPr>
            <a:lvl6pPr marL="2286000" algn="l" defTabSz="914400" rtl="0" eaLnBrk="1" latinLnBrk="0" hangingPunct="1">
              <a:defRPr sz="2000" kern="1200">
                <a:solidFill>
                  <a:schemeClr val="tx1"/>
                </a:solidFill>
                <a:latin typeface="Arial Narrow" pitchFamily="34" charset="0"/>
                <a:ea typeface="+mn-ea"/>
                <a:cs typeface="Arial" charset="0"/>
              </a:defRPr>
            </a:lvl6pPr>
            <a:lvl7pPr marL="2743200" algn="l" defTabSz="914400" rtl="0" eaLnBrk="1" latinLnBrk="0" hangingPunct="1">
              <a:defRPr sz="2000" kern="1200">
                <a:solidFill>
                  <a:schemeClr val="tx1"/>
                </a:solidFill>
                <a:latin typeface="Arial Narrow" pitchFamily="34" charset="0"/>
                <a:ea typeface="+mn-ea"/>
                <a:cs typeface="Arial" charset="0"/>
              </a:defRPr>
            </a:lvl7pPr>
            <a:lvl8pPr marL="3200400" algn="l" defTabSz="914400" rtl="0" eaLnBrk="1" latinLnBrk="0" hangingPunct="1">
              <a:defRPr sz="2000" kern="1200">
                <a:solidFill>
                  <a:schemeClr val="tx1"/>
                </a:solidFill>
                <a:latin typeface="Arial Narrow" pitchFamily="34" charset="0"/>
                <a:ea typeface="+mn-ea"/>
                <a:cs typeface="Arial" charset="0"/>
              </a:defRPr>
            </a:lvl8pPr>
            <a:lvl9pPr marL="3657600" algn="l" defTabSz="914400" rtl="0" eaLnBrk="1" latinLnBrk="0" hangingPunct="1">
              <a:defRPr sz="2000" kern="1200">
                <a:solidFill>
                  <a:schemeClr val="tx1"/>
                </a:solidFill>
                <a:latin typeface="Arial Narrow" pitchFamily="34" charset="0"/>
                <a:ea typeface="+mn-ea"/>
                <a:cs typeface="Arial" charset="0"/>
              </a:defRPr>
            </a:lvl9pPr>
          </a:lstStyle>
          <a:p>
            <a:pPr algn="ctr">
              <a:spcBef>
                <a:spcPct val="20000"/>
              </a:spcBef>
              <a:defRPr/>
            </a:pPr>
            <a:r>
              <a:rPr lang="en-US" sz="2400" b="1" dirty="0" smtClean="0">
                <a:solidFill>
                  <a:srgbClr val="0F3777"/>
                </a:solidFill>
                <a:latin typeface="+mj-lt"/>
                <a:ea typeface="SimSun" pitchFamily="2" charset="-122"/>
              </a:rPr>
              <a:t>Background</a:t>
            </a:r>
          </a:p>
        </p:txBody>
      </p:sp>
      <p:sp>
        <p:nvSpPr>
          <p:cNvPr id="9" name="Rectangle 12"/>
          <p:cNvSpPr>
            <a:spLocks noChangeArrowheads="1"/>
          </p:cNvSpPr>
          <p:nvPr/>
        </p:nvSpPr>
        <p:spPr bwMode="auto">
          <a:xfrm>
            <a:off x="454968" y="1988840"/>
            <a:ext cx="8424936" cy="429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marL="742950" indent="-285750"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marL="285750" indent="-285750">
              <a:lnSpc>
                <a:spcPct val="100000"/>
              </a:lnSpc>
              <a:spcBef>
                <a:spcPts val="600"/>
              </a:spcBef>
              <a:buClrTx/>
              <a:buFont typeface="Wingdings" panose="05000000000000000000" pitchFamily="2" charset="2"/>
              <a:buChar char="§"/>
            </a:pPr>
            <a:r>
              <a:rPr lang="it-IT" sz="1600" dirty="0" smtClean="0"/>
              <a:t>Need for a coherent and exhaustive (as much as possible) picture of food crises at a given period</a:t>
            </a:r>
          </a:p>
          <a:p>
            <a:pPr marL="285750" indent="-285750">
              <a:lnSpc>
                <a:spcPct val="100000"/>
              </a:lnSpc>
              <a:spcBef>
                <a:spcPts val="600"/>
              </a:spcBef>
              <a:buClrTx/>
              <a:buFont typeface="Wingdings" panose="05000000000000000000" pitchFamily="2" charset="2"/>
              <a:buChar char="§"/>
            </a:pPr>
            <a:endParaRPr lang="it-IT" sz="1600" dirty="0"/>
          </a:p>
          <a:p>
            <a:pPr marL="285750" indent="-285750">
              <a:lnSpc>
                <a:spcPct val="100000"/>
              </a:lnSpc>
              <a:spcBef>
                <a:spcPts val="600"/>
              </a:spcBef>
              <a:buClrTx/>
              <a:buFont typeface="Wingdings" panose="05000000000000000000" pitchFamily="2" charset="2"/>
              <a:buChar char="§"/>
            </a:pPr>
            <a:r>
              <a:rPr lang="it-IT" sz="1600" dirty="0" smtClean="0"/>
              <a:t>Support evidence-based decision-making for programming and fund allocation</a:t>
            </a:r>
          </a:p>
          <a:p>
            <a:pPr marL="285750" indent="-285750">
              <a:lnSpc>
                <a:spcPct val="100000"/>
              </a:lnSpc>
              <a:spcBef>
                <a:spcPts val="600"/>
              </a:spcBef>
              <a:buClrTx/>
              <a:buFont typeface="Wingdings" panose="05000000000000000000" pitchFamily="2" charset="2"/>
              <a:buChar char="§"/>
            </a:pPr>
            <a:endParaRPr lang="it-IT" sz="1600" dirty="0" smtClean="0"/>
          </a:p>
          <a:p>
            <a:pPr marL="285750" indent="-285750">
              <a:lnSpc>
                <a:spcPct val="100000"/>
              </a:lnSpc>
              <a:spcBef>
                <a:spcPts val="600"/>
              </a:spcBef>
              <a:buClrTx/>
              <a:buFont typeface="Wingdings" panose="05000000000000000000" pitchFamily="2" charset="2"/>
              <a:buChar char="§"/>
            </a:pPr>
            <a:r>
              <a:rPr lang="en-US" sz="1600" dirty="0" smtClean="0"/>
              <a:t>Global analysis considering all shocks and different regions of the world</a:t>
            </a:r>
          </a:p>
          <a:p>
            <a:pPr marL="1428750" lvl="2">
              <a:lnSpc>
                <a:spcPct val="100000"/>
              </a:lnSpc>
              <a:spcBef>
                <a:spcPts val="600"/>
              </a:spcBef>
              <a:buClrTx/>
            </a:pPr>
            <a:r>
              <a:rPr lang="en-US" dirty="0" smtClean="0"/>
              <a:t>Climatic shocks, namely the El Niño impact</a:t>
            </a:r>
          </a:p>
          <a:p>
            <a:pPr marL="1428750" lvl="2">
              <a:lnSpc>
                <a:spcPct val="100000"/>
              </a:lnSpc>
              <a:spcBef>
                <a:spcPts val="600"/>
              </a:spcBef>
              <a:buClrTx/>
            </a:pPr>
            <a:r>
              <a:rPr lang="en-US" dirty="0" smtClean="0"/>
              <a:t>Armed conflicts and political unrests</a:t>
            </a:r>
          </a:p>
          <a:p>
            <a:pPr marL="1428750" lvl="2">
              <a:lnSpc>
                <a:spcPct val="100000"/>
              </a:lnSpc>
              <a:spcBef>
                <a:spcPts val="600"/>
              </a:spcBef>
              <a:buClrTx/>
            </a:pPr>
            <a:r>
              <a:rPr lang="en-US" dirty="0" smtClean="0"/>
              <a:t>Refugees in host countries</a:t>
            </a:r>
          </a:p>
          <a:p>
            <a:pPr marL="1428750" lvl="2">
              <a:lnSpc>
                <a:spcPct val="100000"/>
              </a:lnSpc>
              <a:spcBef>
                <a:spcPts val="600"/>
              </a:spcBef>
              <a:buClrTx/>
            </a:pPr>
            <a:r>
              <a:rPr lang="en-US" dirty="0" smtClean="0"/>
              <a:t>Epidemics, like Ebola virus disease</a:t>
            </a:r>
          </a:p>
          <a:p>
            <a:pPr marL="1428750" lvl="2">
              <a:lnSpc>
                <a:spcPct val="100000"/>
              </a:lnSpc>
              <a:spcBef>
                <a:spcPts val="600"/>
              </a:spcBef>
              <a:buClrTx/>
            </a:pPr>
            <a:r>
              <a:rPr lang="en-US" dirty="0" smtClean="0"/>
              <a:t>Socioeconomic vulnerability – chronic food insecurity</a:t>
            </a:r>
          </a:p>
          <a:p>
            <a:pPr marL="285750" indent="-285750">
              <a:lnSpc>
                <a:spcPct val="100000"/>
              </a:lnSpc>
              <a:spcBef>
                <a:spcPts val="600"/>
              </a:spcBef>
              <a:buClrTx/>
              <a:buFont typeface="Wingdings" panose="05000000000000000000" pitchFamily="2" charset="2"/>
              <a:buChar char="§"/>
            </a:pPr>
            <a:r>
              <a:rPr lang="it-IT" sz="1600" dirty="0" smtClean="0"/>
              <a:t>A '</a:t>
            </a:r>
            <a:r>
              <a:rPr lang="it-IT" sz="1600" dirty="0" err="1" smtClean="0"/>
              <a:t>knowledge</a:t>
            </a:r>
            <a:r>
              <a:rPr lang="it-IT" sz="1600" dirty="0" smtClean="0"/>
              <a:t> management' task, </a:t>
            </a:r>
            <a:r>
              <a:rPr lang="it-IT" sz="1600" dirty="0" err="1" smtClean="0"/>
              <a:t>filling</a:t>
            </a:r>
            <a:r>
              <a:rPr lang="it-IT" sz="1600" dirty="0" smtClean="0"/>
              <a:t> in gaps </a:t>
            </a:r>
            <a:r>
              <a:rPr lang="it-IT" sz="1600" dirty="0" err="1" smtClean="0"/>
              <a:t>when</a:t>
            </a:r>
            <a:r>
              <a:rPr lang="it-IT" sz="1600" dirty="0" smtClean="0"/>
              <a:t> </a:t>
            </a:r>
            <a:r>
              <a:rPr lang="it-IT" sz="1600" dirty="0" err="1" smtClean="0"/>
              <a:t>possible</a:t>
            </a:r>
            <a:endParaRPr lang="it-IT" sz="1600" dirty="0" smtClean="0"/>
          </a:p>
        </p:txBody>
      </p:sp>
    </p:spTree>
    <p:extLst>
      <p:ext uri="{BB962C8B-B14F-4D97-AF65-F5344CB8AC3E}">
        <p14:creationId xmlns:p14="http://schemas.microsoft.com/office/powerpoint/2010/main" val="2437634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451520" y="1340768"/>
            <a:ext cx="8388350" cy="46166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000" kern="1200">
                <a:solidFill>
                  <a:schemeClr val="tx1"/>
                </a:solidFill>
                <a:latin typeface="Arial Narrow" pitchFamily="34" charset="0"/>
                <a:ea typeface="+mn-ea"/>
                <a:cs typeface="Arial" charset="0"/>
              </a:defRPr>
            </a:lvl1pPr>
            <a:lvl2pPr marL="457200" algn="l" rtl="0" fontAlgn="base">
              <a:spcBef>
                <a:spcPct val="0"/>
              </a:spcBef>
              <a:spcAft>
                <a:spcPct val="0"/>
              </a:spcAft>
              <a:defRPr sz="2000" kern="1200">
                <a:solidFill>
                  <a:schemeClr val="tx1"/>
                </a:solidFill>
                <a:latin typeface="Arial Narrow" pitchFamily="34" charset="0"/>
                <a:ea typeface="+mn-ea"/>
                <a:cs typeface="Arial" charset="0"/>
              </a:defRPr>
            </a:lvl2pPr>
            <a:lvl3pPr marL="914400" algn="l" rtl="0" fontAlgn="base">
              <a:spcBef>
                <a:spcPct val="0"/>
              </a:spcBef>
              <a:spcAft>
                <a:spcPct val="0"/>
              </a:spcAft>
              <a:defRPr sz="2000" kern="1200">
                <a:solidFill>
                  <a:schemeClr val="tx1"/>
                </a:solidFill>
                <a:latin typeface="Arial Narrow" pitchFamily="34" charset="0"/>
                <a:ea typeface="+mn-ea"/>
                <a:cs typeface="Arial" charset="0"/>
              </a:defRPr>
            </a:lvl3pPr>
            <a:lvl4pPr marL="1371600" algn="l" rtl="0" fontAlgn="base">
              <a:spcBef>
                <a:spcPct val="0"/>
              </a:spcBef>
              <a:spcAft>
                <a:spcPct val="0"/>
              </a:spcAft>
              <a:defRPr sz="2000" kern="1200">
                <a:solidFill>
                  <a:schemeClr val="tx1"/>
                </a:solidFill>
                <a:latin typeface="Arial Narrow" pitchFamily="34" charset="0"/>
                <a:ea typeface="+mn-ea"/>
                <a:cs typeface="Arial" charset="0"/>
              </a:defRPr>
            </a:lvl4pPr>
            <a:lvl5pPr marL="1828800" algn="l" rtl="0" fontAlgn="base">
              <a:spcBef>
                <a:spcPct val="0"/>
              </a:spcBef>
              <a:spcAft>
                <a:spcPct val="0"/>
              </a:spcAft>
              <a:defRPr sz="2000" kern="1200">
                <a:solidFill>
                  <a:schemeClr val="tx1"/>
                </a:solidFill>
                <a:latin typeface="Arial Narrow" pitchFamily="34" charset="0"/>
                <a:ea typeface="+mn-ea"/>
                <a:cs typeface="Arial" charset="0"/>
              </a:defRPr>
            </a:lvl5pPr>
            <a:lvl6pPr marL="2286000" algn="l" defTabSz="914400" rtl="0" eaLnBrk="1" latinLnBrk="0" hangingPunct="1">
              <a:defRPr sz="2000" kern="1200">
                <a:solidFill>
                  <a:schemeClr val="tx1"/>
                </a:solidFill>
                <a:latin typeface="Arial Narrow" pitchFamily="34" charset="0"/>
                <a:ea typeface="+mn-ea"/>
                <a:cs typeface="Arial" charset="0"/>
              </a:defRPr>
            </a:lvl6pPr>
            <a:lvl7pPr marL="2743200" algn="l" defTabSz="914400" rtl="0" eaLnBrk="1" latinLnBrk="0" hangingPunct="1">
              <a:defRPr sz="2000" kern="1200">
                <a:solidFill>
                  <a:schemeClr val="tx1"/>
                </a:solidFill>
                <a:latin typeface="Arial Narrow" pitchFamily="34" charset="0"/>
                <a:ea typeface="+mn-ea"/>
                <a:cs typeface="Arial" charset="0"/>
              </a:defRPr>
            </a:lvl7pPr>
            <a:lvl8pPr marL="3200400" algn="l" defTabSz="914400" rtl="0" eaLnBrk="1" latinLnBrk="0" hangingPunct="1">
              <a:defRPr sz="2000" kern="1200">
                <a:solidFill>
                  <a:schemeClr val="tx1"/>
                </a:solidFill>
                <a:latin typeface="Arial Narrow" pitchFamily="34" charset="0"/>
                <a:ea typeface="+mn-ea"/>
                <a:cs typeface="Arial" charset="0"/>
              </a:defRPr>
            </a:lvl8pPr>
            <a:lvl9pPr marL="3657600" algn="l" defTabSz="914400" rtl="0" eaLnBrk="1" latinLnBrk="0" hangingPunct="1">
              <a:defRPr sz="2000" kern="1200">
                <a:solidFill>
                  <a:schemeClr val="tx1"/>
                </a:solidFill>
                <a:latin typeface="Arial Narrow" pitchFamily="34" charset="0"/>
                <a:ea typeface="+mn-ea"/>
                <a:cs typeface="Arial" charset="0"/>
              </a:defRPr>
            </a:lvl9pPr>
          </a:lstStyle>
          <a:p>
            <a:pPr algn="ctr">
              <a:spcBef>
                <a:spcPct val="20000"/>
              </a:spcBef>
              <a:defRPr/>
            </a:pPr>
            <a:r>
              <a:rPr lang="en-US" sz="2400" b="1" dirty="0" smtClean="0">
                <a:solidFill>
                  <a:srgbClr val="0F3777"/>
                </a:solidFill>
                <a:latin typeface="+mj-lt"/>
                <a:ea typeface="SimSun" pitchFamily="2" charset="-122"/>
              </a:rPr>
              <a:t>Approach</a:t>
            </a:r>
          </a:p>
        </p:txBody>
      </p:sp>
      <p:sp>
        <p:nvSpPr>
          <p:cNvPr id="9" name="Rectangle 12"/>
          <p:cNvSpPr>
            <a:spLocks noChangeArrowheads="1"/>
          </p:cNvSpPr>
          <p:nvPr/>
        </p:nvSpPr>
        <p:spPr bwMode="auto">
          <a:xfrm>
            <a:off x="454968" y="1988840"/>
            <a:ext cx="8424936" cy="500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lIns="82589" tIns="41294" rIns="82589" bIns="41294">
            <a:spAutoFit/>
          </a:bodyPr>
          <a:lstStyle>
            <a:lvl1pPr defTabSz="825500">
              <a:lnSpc>
                <a:spcPts val="2400"/>
              </a:lnSpc>
              <a:buClr>
                <a:srgbClr val="37ACDE"/>
              </a:buClr>
              <a:buFont typeface="Verdana" panose="020B0604030504040204" pitchFamily="34" charset="0"/>
              <a:defRPr>
                <a:solidFill>
                  <a:srgbClr val="004494"/>
                </a:solidFill>
                <a:latin typeface="Verdana" panose="020B0604030504040204" pitchFamily="34" charset="0"/>
                <a:ea typeface="ＭＳ Ｐゴシック" panose="020B0600070205080204" pitchFamily="34" charset="-128"/>
              </a:defRPr>
            </a:lvl1pPr>
            <a:lvl2pPr marL="742950" indent="-285750" defTabSz="825500">
              <a:lnSpc>
                <a:spcPts val="2400"/>
              </a:lnSpc>
              <a:buClr>
                <a:srgbClr val="37ACDE"/>
              </a:buClr>
              <a:buFont typeface="Verdana" panose="020B0604030504040204" pitchFamily="34" charset="0"/>
              <a:buChar char="•"/>
              <a:defRPr>
                <a:solidFill>
                  <a:srgbClr val="004494"/>
                </a:solidFill>
                <a:latin typeface="Verdana" panose="020B0604030504040204" pitchFamily="34" charset="0"/>
                <a:ea typeface="ＭＳ Ｐゴシック" panose="020B0600070205080204" pitchFamily="34" charset="-128"/>
              </a:defRPr>
            </a:lvl2pPr>
            <a:lvl3pPr marL="1143000" indent="-228600" defTabSz="825500">
              <a:lnSpc>
                <a:spcPts val="2400"/>
              </a:lnSpc>
              <a:buClr>
                <a:srgbClr val="37ACDE"/>
              </a:buClr>
              <a:buFont typeface="Wingdings" panose="05000000000000000000" pitchFamily="2" charset="2"/>
              <a:buChar char="§"/>
              <a:defRPr sz="1600">
                <a:solidFill>
                  <a:srgbClr val="004494"/>
                </a:solidFill>
                <a:latin typeface="Verdana" panose="020B0604030504040204" pitchFamily="34" charset="0"/>
                <a:ea typeface="ＭＳ Ｐゴシック" panose="020B0600070205080204" pitchFamily="34" charset="-128"/>
              </a:defRPr>
            </a:lvl3pPr>
            <a:lvl4pPr marL="1600200" indent="-228600" defTabSz="825500">
              <a:lnSpc>
                <a:spcPts val="2400"/>
              </a:lnSpc>
              <a:buClr>
                <a:srgbClr val="37ACDE"/>
              </a:buClr>
              <a:buFont typeface="Arial" panose="020B0604020202020204" pitchFamily="34" charset="0"/>
              <a:buChar char="•"/>
              <a:defRPr sz="1600">
                <a:solidFill>
                  <a:srgbClr val="004494"/>
                </a:solidFill>
                <a:latin typeface="Verdana" panose="020B0604030504040204" pitchFamily="34" charset="0"/>
                <a:ea typeface="ＭＳ Ｐゴシック" panose="020B0600070205080204" pitchFamily="34" charset="-128"/>
              </a:defRPr>
            </a:lvl4pPr>
            <a:lvl5pPr defTabSz="825500">
              <a:lnSpc>
                <a:spcPts val="2400"/>
              </a:lnSpc>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5pPr>
            <a:lvl6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6pPr>
            <a:lvl7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7pPr>
            <a:lvl8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8pPr>
            <a:lvl9pPr defTabSz="825500" eaLnBrk="0" fontAlgn="base" hangingPunct="0">
              <a:lnSpc>
                <a:spcPts val="2400"/>
              </a:lnSpc>
              <a:spcBef>
                <a:spcPct val="0"/>
              </a:spcBef>
              <a:spcAft>
                <a:spcPct val="0"/>
              </a:spcAft>
              <a:buClr>
                <a:srgbClr val="37ACDE"/>
              </a:buClr>
              <a:buFont typeface="Verdana" panose="020B0604030504040204" pitchFamily="34" charset="0"/>
              <a:buChar char="–"/>
              <a:defRPr sz="1600">
                <a:solidFill>
                  <a:srgbClr val="004494"/>
                </a:solidFill>
                <a:latin typeface="Verdana" panose="020B0604030504040204" pitchFamily="34" charset="0"/>
                <a:ea typeface="ＭＳ Ｐゴシック" panose="020B0600070205080204" pitchFamily="34" charset="-128"/>
              </a:defRPr>
            </a:lvl9pPr>
          </a:lstStyle>
          <a:p>
            <a:pPr marL="285750" indent="-285750">
              <a:lnSpc>
                <a:spcPct val="100000"/>
              </a:lnSpc>
              <a:spcBef>
                <a:spcPts val="600"/>
              </a:spcBef>
              <a:buClrTx/>
              <a:buFont typeface="Wingdings" panose="05000000000000000000" pitchFamily="2" charset="2"/>
              <a:buChar char="§"/>
            </a:pPr>
            <a:r>
              <a:rPr lang="it-IT" sz="1600" dirty="0" smtClean="0"/>
              <a:t>Needs assessment in terms of food-insecure population</a:t>
            </a:r>
          </a:p>
          <a:p>
            <a:pPr marL="285750" indent="-285750">
              <a:lnSpc>
                <a:spcPct val="100000"/>
              </a:lnSpc>
              <a:spcBef>
                <a:spcPts val="600"/>
              </a:spcBef>
              <a:buClrTx/>
              <a:buFont typeface="Wingdings" panose="05000000000000000000" pitchFamily="2" charset="2"/>
              <a:buChar char="§"/>
            </a:pPr>
            <a:endParaRPr lang="it-IT" sz="1600" dirty="0"/>
          </a:p>
          <a:p>
            <a:pPr marL="285750" indent="-285750">
              <a:lnSpc>
                <a:spcPct val="100000"/>
              </a:lnSpc>
              <a:spcBef>
                <a:spcPts val="600"/>
              </a:spcBef>
              <a:buClrTx/>
              <a:buFont typeface="Wingdings" panose="05000000000000000000" pitchFamily="2" charset="2"/>
              <a:buChar char="§"/>
            </a:pPr>
            <a:r>
              <a:rPr lang="it-IT" sz="1600" dirty="0" smtClean="0"/>
              <a:t>Integrated Food Security Phase Classification (IPC) as a reference for levels of food insecurity</a:t>
            </a:r>
          </a:p>
          <a:p>
            <a:pPr marL="285750" indent="-285750">
              <a:lnSpc>
                <a:spcPct val="100000"/>
              </a:lnSpc>
              <a:spcBef>
                <a:spcPts val="600"/>
              </a:spcBef>
              <a:buClrTx/>
              <a:buFont typeface="Wingdings" panose="05000000000000000000" pitchFamily="2" charset="2"/>
              <a:buChar char="§"/>
            </a:pPr>
            <a:endParaRPr lang="it-IT" sz="1600" dirty="0" smtClean="0"/>
          </a:p>
          <a:p>
            <a:pPr marL="1028700" lvl="1">
              <a:lnSpc>
                <a:spcPct val="100000"/>
              </a:lnSpc>
              <a:spcBef>
                <a:spcPts val="600"/>
              </a:spcBef>
              <a:buClrTx/>
              <a:buFont typeface="Wingdings" panose="05000000000000000000" pitchFamily="2" charset="2"/>
              <a:buChar char="§"/>
            </a:pPr>
            <a:r>
              <a:rPr lang="en-US" sz="1600" dirty="0" smtClean="0"/>
              <a:t>IPC Phases indicate the severity of food insecurity </a:t>
            </a:r>
          </a:p>
          <a:p>
            <a:pPr marL="1028700" lvl="1">
              <a:lnSpc>
                <a:spcPct val="100000"/>
              </a:lnSpc>
              <a:spcBef>
                <a:spcPts val="600"/>
              </a:spcBef>
              <a:buClrTx/>
              <a:buFont typeface="Wingdings" panose="05000000000000000000" pitchFamily="2" charset="2"/>
              <a:buChar char="§"/>
            </a:pPr>
            <a:r>
              <a:rPr lang="en-US" sz="1600" dirty="0" smtClean="0"/>
              <a:t>Two categories retained in the final results:</a:t>
            </a:r>
          </a:p>
          <a:p>
            <a:pPr marL="1428750" lvl="2">
              <a:lnSpc>
                <a:spcPct val="100000"/>
              </a:lnSpc>
              <a:spcBef>
                <a:spcPts val="600"/>
              </a:spcBef>
              <a:buClrTx/>
            </a:pPr>
            <a:endParaRPr lang="it-IT" dirty="0" smtClean="0"/>
          </a:p>
          <a:p>
            <a:pPr marL="285750" indent="-285750">
              <a:lnSpc>
                <a:spcPct val="100000"/>
              </a:lnSpc>
              <a:spcBef>
                <a:spcPts val="600"/>
              </a:spcBef>
              <a:buClrTx/>
              <a:buFont typeface="Wingdings" panose="05000000000000000000" pitchFamily="2" charset="2"/>
              <a:buChar char="§"/>
            </a:pPr>
            <a:endParaRPr lang="it-IT" dirty="0" smtClean="0"/>
          </a:p>
          <a:p>
            <a:pPr>
              <a:lnSpc>
                <a:spcPct val="100000"/>
              </a:lnSpc>
              <a:spcBef>
                <a:spcPts val="600"/>
              </a:spcBef>
              <a:buClrTx/>
            </a:pPr>
            <a:endParaRPr lang="it-IT" dirty="0"/>
          </a:p>
        </p:txBody>
      </p:sp>
      <p:sp>
        <p:nvSpPr>
          <p:cNvPr id="2" name="Rectangle 1"/>
          <p:cNvSpPr/>
          <p:nvPr/>
        </p:nvSpPr>
        <p:spPr bwMode="auto">
          <a:xfrm>
            <a:off x="1331640" y="4653136"/>
            <a:ext cx="6120680" cy="576064"/>
          </a:xfrm>
          <a:prstGeom prst="rect">
            <a:avLst/>
          </a:prstGeom>
          <a:solidFill>
            <a:srgbClr val="FFFF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Verdana" charset="0"/>
                <a:ea typeface="ＭＳ Ｐゴシック" charset="0"/>
              </a:rPr>
              <a:t>IPC Phase 2 : 	Stressed</a:t>
            </a:r>
            <a:r>
              <a:rPr kumimoji="0" lang="en-US" sz="1600" b="1" i="0" u="none" strike="noStrike" cap="none" normalizeH="0" dirty="0" smtClean="0">
                <a:ln>
                  <a:noFill/>
                </a:ln>
                <a:solidFill>
                  <a:srgbClr val="002060"/>
                </a:solidFill>
                <a:effectLst/>
                <a:latin typeface="Verdana" charset="0"/>
                <a:ea typeface="ＭＳ Ｐゴシック" charset="0"/>
              </a:rPr>
              <a:t> situation</a:t>
            </a:r>
            <a:endParaRPr kumimoji="0" lang="it-IT" sz="1600" b="1" i="0" u="none" strike="noStrike" cap="none" normalizeH="0" baseline="0" dirty="0">
              <a:ln>
                <a:noFill/>
              </a:ln>
              <a:solidFill>
                <a:srgbClr val="002060"/>
              </a:solidFill>
              <a:effectLst/>
              <a:latin typeface="Verdana" charset="0"/>
              <a:ea typeface="ＭＳ Ｐゴシック" charset="0"/>
            </a:endParaRPr>
          </a:p>
        </p:txBody>
      </p:sp>
      <p:sp>
        <p:nvSpPr>
          <p:cNvPr id="7" name="Rectangle 6"/>
          <p:cNvSpPr/>
          <p:nvPr/>
        </p:nvSpPr>
        <p:spPr bwMode="auto">
          <a:xfrm>
            <a:off x="1331640" y="5229200"/>
            <a:ext cx="6120680" cy="576064"/>
          </a:xfrm>
          <a:prstGeom prst="rect">
            <a:avLst/>
          </a:prstGeom>
          <a:solidFill>
            <a:srgbClr val="FFC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060"/>
                </a:solidFill>
                <a:effectLst/>
                <a:latin typeface="Verdana" charset="0"/>
                <a:ea typeface="ＭＳ Ｐゴシック" charset="0"/>
              </a:rPr>
              <a:t>IPC Phase 3</a:t>
            </a:r>
            <a:r>
              <a:rPr lang="en-US" sz="1600" b="1" dirty="0" smtClean="0">
                <a:solidFill>
                  <a:srgbClr val="002060"/>
                </a:solidFill>
                <a:latin typeface="Verdana" charset="0"/>
                <a:ea typeface="ＭＳ Ｐゴシック" charset="0"/>
              </a:rPr>
              <a:t>+: 	Crisis and Emergency</a:t>
            </a:r>
            <a:endParaRPr kumimoji="0" lang="it-IT" sz="1600" b="1" i="0" u="none" strike="noStrike" cap="none" normalizeH="0" baseline="0" dirty="0">
              <a:ln>
                <a:noFill/>
              </a:ln>
              <a:solidFill>
                <a:srgbClr val="002060"/>
              </a:solidFill>
              <a:effectLst/>
              <a:latin typeface="Verdana" charset="0"/>
              <a:ea typeface="ＭＳ Ｐゴシック" charset="0"/>
            </a:endParaRPr>
          </a:p>
        </p:txBody>
      </p:sp>
    </p:spTree>
    <p:extLst>
      <p:ext uri="{BB962C8B-B14F-4D97-AF65-F5344CB8AC3E}">
        <p14:creationId xmlns:p14="http://schemas.microsoft.com/office/powerpoint/2010/main" val="290252325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JRC_Slide_Template_EN">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6200</TotalTime>
  <Words>2001</Words>
  <Application>Microsoft Office PowerPoint</Application>
  <PresentationFormat>On-screen Show (4:3)</PresentationFormat>
  <Paragraphs>333</Paragraphs>
  <Slides>33</Slides>
  <Notes>16</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2_JRC_Slide_Template_EN</vt:lpstr>
      <vt:lpstr>PowerPoint Presentation</vt:lpstr>
      <vt:lpstr>PowerPoint Presentation</vt:lpstr>
      <vt:lpstr>PowerPoint Presentation</vt:lpstr>
      <vt:lpstr>The challenge of food security –  JRC activities:</vt:lpstr>
      <vt:lpstr>PowerPoint Presentation</vt:lpstr>
      <vt:lpstr>PowerPoint Presentation</vt:lpstr>
      <vt:lpstr> Global Analysis  of Food and Nutrition Security Situation in Food Crisis Hotspots  </vt:lpstr>
      <vt:lpstr>PowerPoint Presentation</vt:lpstr>
      <vt:lpstr>PowerPoint Presentation</vt:lpstr>
      <vt:lpstr>PowerPoint Presentation</vt:lpstr>
      <vt:lpstr>Food-insecure population – situation in January 2016</vt:lpstr>
      <vt:lpstr>Food-insecure population – situation in January 2016</vt:lpstr>
      <vt:lpstr>PowerPoint Presentation</vt:lpstr>
      <vt:lpstr>PowerPoint Presentation</vt:lpstr>
      <vt:lpstr>PowerPoint Presentation</vt:lpstr>
      <vt:lpstr>PowerPoint Presentation</vt:lpstr>
      <vt:lpstr>CZECH AGRI Copernicus Project  from the user´s point of view  Lucie ŠAVELKOVÁ, Renáta SUCHÁ (SZIF, CZ) Luboš KUČERA, Václav VOBORA (GISAT, CZ)</vt:lpstr>
      <vt:lpstr>CZECH AGRI Copernicus Project:</vt:lpstr>
      <vt:lpstr>PowerPoint Presentation</vt:lpstr>
      <vt:lpstr>JRC MARS  Crop Monitoring Bulletin for Europe </vt:lpstr>
      <vt:lpstr>PowerPoint Presentation</vt:lpstr>
      <vt:lpstr>Objectives since the start of the project 20 years ago </vt:lpstr>
      <vt:lpstr>Cold spell at the end of April </vt:lpstr>
      <vt:lpstr>Cold spell impact </vt:lpstr>
      <vt:lpstr>Number of cold days </vt:lpstr>
      <vt:lpstr>Snow depth </vt:lpstr>
      <vt:lpstr>Minimum temperatures</vt:lpstr>
      <vt:lpstr>Partners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Research Centre</dc:title>
  <dc:creator>Grainne Mulhern</dc:creator>
  <cp:lastModifiedBy>HUBBARD Neil (JRC-ISPRA)</cp:lastModifiedBy>
  <cp:revision>706</cp:revision>
  <cp:lastPrinted>2016-03-04T16:10:44Z</cp:lastPrinted>
  <dcterms:created xsi:type="dcterms:W3CDTF">2012-03-21T15:19:35Z</dcterms:created>
  <dcterms:modified xsi:type="dcterms:W3CDTF">2016-06-08T14:17:43Z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UpdateToken">
    <vt:lpwstr>1</vt:lpwstr>
  </property>
  <property fmtid="{D5CDD505-2E9C-101B-9397-08002B2CF9AE}" pid="3" name="Offisync_ProviderInitializationData">
    <vt:lpwstr>https://connected.cnect.cec.eu.int</vt:lpwstr>
  </property>
  <property fmtid="{D5CDD505-2E9C-101B-9397-08002B2CF9AE}" pid="4" name="Jive_LatestUserAccountName">
    <vt:lpwstr>negreth</vt:lpwstr>
  </property>
  <property fmtid="{D5CDD505-2E9C-101B-9397-08002B2CF9AE}" pid="5" name="Offisync_ServerID">
    <vt:lpwstr>0d3b22a6-6203-4efc-8e8e-b5279256493b</vt:lpwstr>
  </property>
  <property fmtid="{D5CDD505-2E9C-101B-9397-08002B2CF9AE}" pid="6" name="Jive_VersionGuid">
    <vt:lpwstr>f315c6b6-d034-40c1-a2bb-87201655d23b</vt:lpwstr>
  </property>
  <property fmtid="{D5CDD505-2E9C-101B-9397-08002B2CF9AE}" pid="7" name="Offisync_UniqueId">
    <vt:lpwstr>82791</vt:lpwstr>
  </property>
  <property fmtid="{D5CDD505-2E9C-101B-9397-08002B2CF9AE}" pid="8" name="Jive_ModifiedButNotPublished">
    <vt:lpwstr/>
  </property>
</Properties>
</file>