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39" r:id="rId1"/>
    <p:sldMasterId id="2147485315" r:id="rId2"/>
    <p:sldMasterId id="2147485317" r:id="rId3"/>
    <p:sldMasterId id="2147485378" r:id="rId4"/>
    <p:sldMasterId id="2147487044" r:id="rId5"/>
  </p:sldMasterIdLst>
  <p:notesMasterIdLst>
    <p:notesMasterId r:id="rId29"/>
  </p:notesMasterIdLst>
  <p:handoutMasterIdLst>
    <p:handoutMasterId r:id="rId30"/>
  </p:handoutMasterIdLst>
  <p:sldIdLst>
    <p:sldId id="636" r:id="rId6"/>
    <p:sldId id="643" r:id="rId7"/>
    <p:sldId id="645" r:id="rId8"/>
    <p:sldId id="635" r:id="rId9"/>
    <p:sldId id="637" r:id="rId10"/>
    <p:sldId id="638" r:id="rId11"/>
    <p:sldId id="647" r:id="rId12"/>
    <p:sldId id="656" r:id="rId13"/>
    <p:sldId id="666" r:id="rId14"/>
    <p:sldId id="658" r:id="rId15"/>
    <p:sldId id="659" r:id="rId16"/>
    <p:sldId id="660" r:id="rId17"/>
    <p:sldId id="662" r:id="rId18"/>
    <p:sldId id="657" r:id="rId19"/>
    <p:sldId id="650" r:id="rId20"/>
    <p:sldId id="652" r:id="rId21"/>
    <p:sldId id="654" r:id="rId22"/>
    <p:sldId id="674" r:id="rId23"/>
    <p:sldId id="672" r:id="rId24"/>
    <p:sldId id="640" r:id="rId25"/>
    <p:sldId id="669" r:id="rId26"/>
    <p:sldId id="675" r:id="rId27"/>
    <p:sldId id="679" r:id="rId28"/>
  </p:sldIdLst>
  <p:sldSz cx="9906000" cy="6858000" type="A4"/>
  <p:notesSz cx="6669088" cy="9775825"/>
  <p:defaultTextStyle>
    <a:defPPr>
      <a:defRPr lang="en-GB"/>
    </a:defPPr>
    <a:lvl1pPr algn="l" rtl="0" eaLnBrk="0" fontAlgn="base" hangingPunct="0">
      <a:lnSpc>
        <a:spcPct val="80000"/>
      </a:lnSpc>
      <a:spcBef>
        <a:spcPct val="25000"/>
      </a:spcBef>
      <a:spcAft>
        <a:spcPct val="10000"/>
      </a:spcAft>
      <a:buClr>
        <a:schemeClr val="tx1"/>
      </a:buClr>
      <a:buSzPct val="115000"/>
      <a:defRPr sz="2000" b="1" kern="1200">
        <a:solidFill>
          <a:srgbClr val="0F3277"/>
        </a:solidFill>
        <a:latin typeface="Arial" charset="0"/>
        <a:ea typeface="+mn-ea"/>
        <a:cs typeface="+mn-cs"/>
      </a:defRPr>
    </a:lvl1pPr>
    <a:lvl2pPr marL="457200" algn="l" rtl="0" eaLnBrk="0" fontAlgn="base" hangingPunct="0">
      <a:lnSpc>
        <a:spcPct val="80000"/>
      </a:lnSpc>
      <a:spcBef>
        <a:spcPct val="25000"/>
      </a:spcBef>
      <a:spcAft>
        <a:spcPct val="10000"/>
      </a:spcAft>
      <a:buClr>
        <a:schemeClr val="tx1"/>
      </a:buClr>
      <a:buSzPct val="115000"/>
      <a:defRPr sz="2000" b="1" kern="1200">
        <a:solidFill>
          <a:srgbClr val="0F3277"/>
        </a:solidFill>
        <a:latin typeface="Arial" charset="0"/>
        <a:ea typeface="+mn-ea"/>
        <a:cs typeface="+mn-cs"/>
      </a:defRPr>
    </a:lvl2pPr>
    <a:lvl3pPr marL="914400" algn="l" rtl="0" eaLnBrk="0" fontAlgn="base" hangingPunct="0">
      <a:lnSpc>
        <a:spcPct val="80000"/>
      </a:lnSpc>
      <a:spcBef>
        <a:spcPct val="25000"/>
      </a:spcBef>
      <a:spcAft>
        <a:spcPct val="10000"/>
      </a:spcAft>
      <a:buClr>
        <a:schemeClr val="tx1"/>
      </a:buClr>
      <a:buSzPct val="115000"/>
      <a:defRPr sz="2000" b="1" kern="1200">
        <a:solidFill>
          <a:srgbClr val="0F3277"/>
        </a:solidFill>
        <a:latin typeface="Arial" charset="0"/>
        <a:ea typeface="+mn-ea"/>
        <a:cs typeface="+mn-cs"/>
      </a:defRPr>
    </a:lvl3pPr>
    <a:lvl4pPr marL="1371600" algn="l" rtl="0" eaLnBrk="0" fontAlgn="base" hangingPunct="0">
      <a:lnSpc>
        <a:spcPct val="80000"/>
      </a:lnSpc>
      <a:spcBef>
        <a:spcPct val="25000"/>
      </a:spcBef>
      <a:spcAft>
        <a:spcPct val="10000"/>
      </a:spcAft>
      <a:buClr>
        <a:schemeClr val="tx1"/>
      </a:buClr>
      <a:buSzPct val="115000"/>
      <a:defRPr sz="2000" b="1" kern="1200">
        <a:solidFill>
          <a:srgbClr val="0F3277"/>
        </a:solidFill>
        <a:latin typeface="Arial" charset="0"/>
        <a:ea typeface="+mn-ea"/>
        <a:cs typeface="+mn-cs"/>
      </a:defRPr>
    </a:lvl4pPr>
    <a:lvl5pPr marL="1828800" algn="l" rtl="0" eaLnBrk="0" fontAlgn="base" hangingPunct="0">
      <a:lnSpc>
        <a:spcPct val="80000"/>
      </a:lnSpc>
      <a:spcBef>
        <a:spcPct val="25000"/>
      </a:spcBef>
      <a:spcAft>
        <a:spcPct val="10000"/>
      </a:spcAft>
      <a:buClr>
        <a:schemeClr val="tx1"/>
      </a:buClr>
      <a:buSzPct val="115000"/>
      <a:defRPr sz="2000" b="1" kern="1200">
        <a:solidFill>
          <a:srgbClr val="0F3277"/>
        </a:solidFill>
        <a:latin typeface="Arial" charset="0"/>
        <a:ea typeface="+mn-ea"/>
        <a:cs typeface="+mn-cs"/>
      </a:defRPr>
    </a:lvl5pPr>
    <a:lvl6pPr marL="2286000" algn="l" defTabSz="914400" rtl="0" eaLnBrk="1" latinLnBrk="0" hangingPunct="1">
      <a:defRPr sz="2000" b="1" kern="1200">
        <a:solidFill>
          <a:srgbClr val="0F3277"/>
        </a:solidFill>
        <a:latin typeface="Arial" charset="0"/>
        <a:ea typeface="+mn-ea"/>
        <a:cs typeface="+mn-cs"/>
      </a:defRPr>
    </a:lvl6pPr>
    <a:lvl7pPr marL="2743200" algn="l" defTabSz="914400" rtl="0" eaLnBrk="1" latinLnBrk="0" hangingPunct="1">
      <a:defRPr sz="2000" b="1" kern="1200">
        <a:solidFill>
          <a:srgbClr val="0F3277"/>
        </a:solidFill>
        <a:latin typeface="Arial" charset="0"/>
        <a:ea typeface="+mn-ea"/>
        <a:cs typeface="+mn-cs"/>
      </a:defRPr>
    </a:lvl7pPr>
    <a:lvl8pPr marL="3200400" algn="l" defTabSz="914400" rtl="0" eaLnBrk="1" latinLnBrk="0" hangingPunct="1">
      <a:defRPr sz="2000" b="1" kern="1200">
        <a:solidFill>
          <a:srgbClr val="0F3277"/>
        </a:solidFill>
        <a:latin typeface="Arial" charset="0"/>
        <a:ea typeface="+mn-ea"/>
        <a:cs typeface="+mn-cs"/>
      </a:defRPr>
    </a:lvl8pPr>
    <a:lvl9pPr marL="3657600" algn="l" defTabSz="914400" rtl="0" eaLnBrk="1" latinLnBrk="0" hangingPunct="1">
      <a:defRPr sz="2000" b="1" kern="1200">
        <a:solidFill>
          <a:srgbClr val="0F3277"/>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CFFCC"/>
    <a:srgbClr val="005696"/>
    <a:srgbClr val="0F3277"/>
    <a:srgbClr val="03A138"/>
    <a:srgbClr val="CC0000"/>
    <a:srgbClr val="FF8B8B"/>
    <a:srgbClr val="FF27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4254" autoAdjust="0"/>
    <p:restoredTop sz="91542" autoAdjust="0"/>
  </p:normalViewPr>
  <p:slideViewPr>
    <p:cSldViewPr>
      <p:cViewPr varScale="1">
        <p:scale>
          <a:sx n="104" d="100"/>
          <a:sy n="104" d="100"/>
        </p:scale>
        <p:origin x="-1434" y="-96"/>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8" d="100"/>
          <a:sy n="78" d="100"/>
        </p:scale>
        <p:origin x="-2118" y="-102"/>
      </p:cViewPr>
      <p:guideLst>
        <p:guide orient="horz" pos="3078"/>
        <p:guide pos="210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 Id="rId4" Type="http://schemas.openxmlformats.org/officeDocument/2006/relationships/image" Target="../media/image3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image" Target="../media/image30.png"/><Relationship Id="rId4" Type="http://schemas.openxmlformats.org/officeDocument/2006/relationships/image" Target="../media/image32.png"/></Relationships>
</file>

<file path=ppt/diagrams/colors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55C54B-FE06-4E59-9822-CF1FC5C848ED}" type="doc">
      <dgm:prSet loTypeId="urn:microsoft.com/office/officeart/2008/layout/HexagonCluster" loCatId="relationship" qsTypeId="urn:microsoft.com/office/officeart/2005/8/quickstyle/simple1" qsCatId="simple" csTypeId="urn:microsoft.com/office/officeart/2005/8/colors/accent4_1" csCatId="accent4" phldr="1"/>
      <dgm:spPr/>
      <dgm:t>
        <a:bodyPr/>
        <a:lstStyle/>
        <a:p>
          <a:endParaRPr lang="fr-BE"/>
        </a:p>
      </dgm:t>
    </dgm:pt>
    <dgm:pt modelId="{D06B4B28-BBFF-4689-B5F0-843414CB3A71}">
      <dgm:prSet phldrT="[Text]" custT="1"/>
      <dgm:spPr>
        <a:solidFill>
          <a:srgbClr val="BDDEFF"/>
        </a:solidFill>
      </dgm:spPr>
      <dgm:t>
        <a:bodyPr/>
        <a:lstStyle/>
        <a:p>
          <a:r>
            <a:rPr lang="fr-BE" sz="3200" dirty="0" smtClean="0"/>
            <a:t>B</a:t>
          </a:r>
          <a:endParaRPr lang="fr-BE" sz="3200" dirty="0"/>
        </a:p>
      </dgm:t>
    </dgm:pt>
    <dgm:pt modelId="{4951F45C-1130-4295-BA67-E488DFA87551}" type="parTrans" cxnId="{E1836FE5-EA61-49F1-B269-C48028618834}">
      <dgm:prSet/>
      <dgm:spPr/>
      <dgm:t>
        <a:bodyPr/>
        <a:lstStyle/>
        <a:p>
          <a:endParaRPr lang="fr-BE"/>
        </a:p>
      </dgm:t>
    </dgm:pt>
    <dgm:pt modelId="{58BA4F17-4EC5-44EE-A65C-958DFC7389FC}" type="sibTrans" cxnId="{E1836FE5-EA61-49F1-B269-C48028618834}">
      <dgm:prSet/>
      <dgm:spPr>
        <a:blipFill rotWithShape="1">
          <a:blip xmlns:r="http://schemas.openxmlformats.org/officeDocument/2006/relationships" r:embed="rId1"/>
          <a:stretch>
            <a:fillRect/>
          </a:stretch>
        </a:blipFill>
      </dgm:spPr>
      <dgm:t>
        <a:bodyPr/>
        <a:lstStyle/>
        <a:p>
          <a:endParaRPr lang="fr-BE"/>
        </a:p>
      </dgm:t>
    </dgm:pt>
    <dgm:pt modelId="{F046BBC2-C741-4C08-895B-FEEF4F576D0B}">
      <dgm:prSet phldrT="[Text]" custT="1"/>
      <dgm:spPr>
        <a:solidFill>
          <a:srgbClr val="BDDEFF"/>
        </a:solidFill>
      </dgm:spPr>
      <dgm:t>
        <a:bodyPr/>
        <a:lstStyle/>
        <a:p>
          <a:r>
            <a:rPr lang="fr-BE" sz="3600" dirty="0" smtClean="0"/>
            <a:t>R</a:t>
          </a:r>
          <a:endParaRPr lang="fr-BE" sz="1400" dirty="0"/>
        </a:p>
      </dgm:t>
    </dgm:pt>
    <dgm:pt modelId="{8F40F81F-C31E-4229-9598-D9BDFF9CE38B}" type="parTrans" cxnId="{B0AC6C40-AD2A-407F-A111-5B14BA9AC6EE}">
      <dgm:prSet/>
      <dgm:spPr/>
      <dgm:t>
        <a:bodyPr/>
        <a:lstStyle/>
        <a:p>
          <a:endParaRPr lang="fr-BE"/>
        </a:p>
      </dgm:t>
    </dgm:pt>
    <dgm:pt modelId="{9A2BA288-88BC-4346-8EB2-72E4937B665D}" type="sibTrans" cxnId="{B0AC6C40-AD2A-407F-A111-5B14BA9AC6EE}">
      <dgm:prSet/>
      <dgm:spPr>
        <a:blipFill rotWithShape="1">
          <a:blip xmlns:r="http://schemas.openxmlformats.org/officeDocument/2006/relationships" r:embed="rId2"/>
          <a:stretch>
            <a:fillRect/>
          </a:stretch>
        </a:blipFill>
      </dgm:spPr>
      <dgm:t>
        <a:bodyPr/>
        <a:lstStyle/>
        <a:p>
          <a:endParaRPr lang="fr-BE"/>
        </a:p>
      </dgm:t>
    </dgm:pt>
    <dgm:pt modelId="{A458F70D-F21D-4924-9AE6-198B3BF4B205}">
      <dgm:prSet phldrT="[Text]" custT="1"/>
      <dgm:spPr>
        <a:solidFill>
          <a:srgbClr val="BDDEFF"/>
        </a:solidFill>
      </dgm:spPr>
      <dgm:t>
        <a:bodyPr/>
        <a:lstStyle/>
        <a:p>
          <a:r>
            <a:rPr lang="fr-BE" sz="3200" dirty="0" smtClean="0"/>
            <a:t>N</a:t>
          </a:r>
          <a:endParaRPr lang="fr-BE" sz="3200" dirty="0"/>
        </a:p>
      </dgm:t>
    </dgm:pt>
    <dgm:pt modelId="{47813595-4B78-4AEF-935A-BF64FAB2B611}" type="parTrans" cxnId="{FFA08CBE-65C9-4616-BDB0-0BA78CF638DE}">
      <dgm:prSet/>
      <dgm:spPr/>
      <dgm:t>
        <a:bodyPr/>
        <a:lstStyle/>
        <a:p>
          <a:endParaRPr lang="fr-BE"/>
        </a:p>
      </dgm:t>
    </dgm:pt>
    <dgm:pt modelId="{4761678B-835E-4886-A8DC-FB2D9C5A5759}" type="sibTrans" cxnId="{FFA08CBE-65C9-4616-BDB0-0BA78CF638DE}">
      <dgm:prSet/>
      <dgm:spPr>
        <a:blipFill rotWithShape="1">
          <a:blip xmlns:r="http://schemas.openxmlformats.org/officeDocument/2006/relationships" r:embed="rId3"/>
          <a:stretch>
            <a:fillRect/>
          </a:stretch>
        </a:blipFill>
      </dgm:spPr>
      <dgm:t>
        <a:bodyPr/>
        <a:lstStyle/>
        <a:p>
          <a:endParaRPr lang="fr-BE"/>
        </a:p>
      </dgm:t>
    </dgm:pt>
    <dgm:pt modelId="{D22181B3-BB4C-488F-85CC-B539BBE92189}">
      <dgm:prSet phldrT="[Text]" custT="1"/>
      <dgm:spPr>
        <a:solidFill>
          <a:srgbClr val="BDDEFF"/>
        </a:solidFill>
      </dgm:spPr>
      <dgm:t>
        <a:bodyPr/>
        <a:lstStyle/>
        <a:p>
          <a:r>
            <a:rPr lang="fr-BE" sz="3600" dirty="0" smtClean="0"/>
            <a:t>C</a:t>
          </a:r>
          <a:endParaRPr lang="fr-BE" sz="2800" dirty="0"/>
        </a:p>
      </dgm:t>
    </dgm:pt>
    <dgm:pt modelId="{626C44DB-7FFB-4B27-B649-7407F00389BE}" type="parTrans" cxnId="{80EB3989-4122-4847-96DF-656599023371}">
      <dgm:prSet/>
      <dgm:spPr/>
      <dgm:t>
        <a:bodyPr/>
        <a:lstStyle/>
        <a:p>
          <a:endParaRPr lang="fr-BE"/>
        </a:p>
      </dgm:t>
    </dgm:pt>
    <dgm:pt modelId="{AF96096C-17A4-477D-8D48-8F0321096CE9}" type="sibTrans" cxnId="{80EB3989-4122-4847-96DF-656599023371}">
      <dgm:prSet/>
      <dgm:spPr>
        <a:blipFill rotWithShape="1">
          <a:blip xmlns:r="http://schemas.openxmlformats.org/officeDocument/2006/relationships" r:embed="rId4"/>
          <a:stretch>
            <a:fillRect/>
          </a:stretch>
        </a:blipFill>
      </dgm:spPr>
      <dgm:t>
        <a:bodyPr/>
        <a:lstStyle/>
        <a:p>
          <a:endParaRPr lang="fr-BE"/>
        </a:p>
      </dgm:t>
    </dgm:pt>
    <dgm:pt modelId="{CCA8A975-0335-4125-BBB5-DCCF3110E940}">
      <dgm:prSet phldrT="[Text]" custT="1"/>
      <dgm:spPr>
        <a:solidFill>
          <a:srgbClr val="BDDEFF"/>
        </a:solidFill>
      </dgm:spPr>
      <dgm:t>
        <a:bodyPr/>
        <a:lstStyle/>
        <a:p>
          <a:r>
            <a:rPr lang="fr-BE" sz="3600" dirty="0" smtClean="0"/>
            <a:t>E</a:t>
          </a:r>
          <a:endParaRPr lang="fr-BE" sz="3600" dirty="0"/>
        </a:p>
      </dgm:t>
    </dgm:pt>
    <dgm:pt modelId="{C00EE536-579C-488C-BCB7-D3B43396569F}" type="sibTrans" cxnId="{D12145E0-E93F-4FDA-97E7-D32E9FB799D7}">
      <dgm:prSet/>
      <dgm:spPr/>
      <dgm:t>
        <a:bodyPr/>
        <a:lstStyle/>
        <a:p>
          <a:endParaRPr lang="fr-BE"/>
        </a:p>
      </dgm:t>
    </dgm:pt>
    <dgm:pt modelId="{77F8F450-5C5E-4F88-B125-2FE95B42E6F9}" type="parTrans" cxnId="{D12145E0-E93F-4FDA-97E7-D32E9FB799D7}">
      <dgm:prSet/>
      <dgm:spPr/>
      <dgm:t>
        <a:bodyPr/>
        <a:lstStyle/>
        <a:p>
          <a:endParaRPr lang="fr-BE"/>
        </a:p>
      </dgm:t>
    </dgm:pt>
    <dgm:pt modelId="{1CB48D83-D44C-480F-A010-94BE0292AFA5}" type="pres">
      <dgm:prSet presAssocID="{E455C54B-FE06-4E59-9822-CF1FC5C848ED}" presName="Name0" presStyleCnt="0">
        <dgm:presLayoutVars>
          <dgm:chMax val="21"/>
          <dgm:chPref val="21"/>
        </dgm:presLayoutVars>
      </dgm:prSet>
      <dgm:spPr/>
      <dgm:t>
        <a:bodyPr/>
        <a:lstStyle/>
        <a:p>
          <a:endParaRPr lang="fr-BE"/>
        </a:p>
      </dgm:t>
    </dgm:pt>
    <dgm:pt modelId="{6B3B0C82-FB37-4AC7-8D49-62938164B8AB}" type="pres">
      <dgm:prSet presAssocID="{D06B4B28-BBFF-4689-B5F0-843414CB3A71}" presName="text1" presStyleCnt="0"/>
      <dgm:spPr/>
    </dgm:pt>
    <dgm:pt modelId="{B2BBE27E-99C4-4C24-B94F-F5A515DA4D55}" type="pres">
      <dgm:prSet presAssocID="{D06B4B28-BBFF-4689-B5F0-843414CB3A71}" presName="textRepeatNode" presStyleLbl="alignNode1" presStyleIdx="0" presStyleCnt="5">
        <dgm:presLayoutVars>
          <dgm:chMax val="0"/>
          <dgm:chPref val="0"/>
          <dgm:bulletEnabled val="1"/>
        </dgm:presLayoutVars>
      </dgm:prSet>
      <dgm:spPr/>
      <dgm:t>
        <a:bodyPr/>
        <a:lstStyle/>
        <a:p>
          <a:endParaRPr lang="fr-BE"/>
        </a:p>
      </dgm:t>
    </dgm:pt>
    <dgm:pt modelId="{79EF7462-1279-434E-9EC5-1F5C6A36A554}" type="pres">
      <dgm:prSet presAssocID="{D06B4B28-BBFF-4689-B5F0-843414CB3A71}" presName="textaccent1" presStyleCnt="0"/>
      <dgm:spPr/>
    </dgm:pt>
    <dgm:pt modelId="{0F825F3C-6624-465D-8127-DE942D71FB50}" type="pres">
      <dgm:prSet presAssocID="{D06B4B28-BBFF-4689-B5F0-843414CB3A71}" presName="accentRepeatNode" presStyleLbl="solidAlignAcc1" presStyleIdx="0" presStyleCnt="10"/>
      <dgm:spPr>
        <a:solidFill>
          <a:srgbClr val="E2AC00"/>
        </a:solidFill>
      </dgm:spPr>
    </dgm:pt>
    <dgm:pt modelId="{52E4BEED-40B1-4D35-A02F-0C51F8D5F0D3}" type="pres">
      <dgm:prSet presAssocID="{58BA4F17-4EC5-44EE-A65C-958DFC7389FC}" presName="image1" presStyleCnt="0"/>
      <dgm:spPr/>
    </dgm:pt>
    <dgm:pt modelId="{931376A7-926C-4F5F-8EF0-F7848AA26B15}" type="pres">
      <dgm:prSet presAssocID="{58BA4F17-4EC5-44EE-A65C-958DFC7389FC}" presName="imageRepeatNode" presStyleLbl="alignAcc1" presStyleIdx="0" presStyleCnt="5"/>
      <dgm:spPr/>
      <dgm:t>
        <a:bodyPr/>
        <a:lstStyle/>
        <a:p>
          <a:endParaRPr lang="fr-BE"/>
        </a:p>
      </dgm:t>
    </dgm:pt>
    <dgm:pt modelId="{A85B91AE-46D0-4CE8-A3CB-60F971042EAF}" type="pres">
      <dgm:prSet presAssocID="{58BA4F17-4EC5-44EE-A65C-958DFC7389FC}" presName="imageaccent1" presStyleCnt="0"/>
      <dgm:spPr/>
    </dgm:pt>
    <dgm:pt modelId="{63A958A8-7DEB-461D-A8DB-3646C8061B14}" type="pres">
      <dgm:prSet presAssocID="{58BA4F17-4EC5-44EE-A65C-958DFC7389FC}" presName="accentRepeatNode" presStyleLbl="solidAlignAcc1" presStyleIdx="1" presStyleCnt="10"/>
      <dgm:spPr>
        <a:solidFill>
          <a:srgbClr val="E2AC00"/>
        </a:solidFill>
      </dgm:spPr>
    </dgm:pt>
    <dgm:pt modelId="{1A824974-C7AE-458B-9042-0B4C7556BDA5}" type="pres">
      <dgm:prSet presAssocID="{F046BBC2-C741-4C08-895B-FEEF4F576D0B}" presName="text2" presStyleCnt="0"/>
      <dgm:spPr/>
    </dgm:pt>
    <dgm:pt modelId="{C3357BD6-E315-4928-99F6-460D446D8B0E}" type="pres">
      <dgm:prSet presAssocID="{F046BBC2-C741-4C08-895B-FEEF4F576D0B}" presName="textRepeatNode" presStyleLbl="alignNode1" presStyleIdx="1" presStyleCnt="5">
        <dgm:presLayoutVars>
          <dgm:chMax val="0"/>
          <dgm:chPref val="0"/>
          <dgm:bulletEnabled val="1"/>
        </dgm:presLayoutVars>
      </dgm:prSet>
      <dgm:spPr/>
      <dgm:t>
        <a:bodyPr/>
        <a:lstStyle/>
        <a:p>
          <a:endParaRPr lang="fr-BE"/>
        </a:p>
      </dgm:t>
    </dgm:pt>
    <dgm:pt modelId="{3D91E7B7-6B45-42CA-AA9F-EC71CC570241}" type="pres">
      <dgm:prSet presAssocID="{F046BBC2-C741-4C08-895B-FEEF4F576D0B}" presName="textaccent2" presStyleCnt="0"/>
      <dgm:spPr/>
    </dgm:pt>
    <dgm:pt modelId="{E4B71773-9A75-462E-943F-362FCDC567AB}" type="pres">
      <dgm:prSet presAssocID="{F046BBC2-C741-4C08-895B-FEEF4F576D0B}" presName="accentRepeatNode" presStyleLbl="solidAlignAcc1" presStyleIdx="2" presStyleCnt="10"/>
      <dgm:spPr>
        <a:solidFill>
          <a:srgbClr val="FFFF00"/>
        </a:solidFill>
      </dgm:spPr>
    </dgm:pt>
    <dgm:pt modelId="{FD064553-41BA-4E43-AFE2-5A66AA0C924C}" type="pres">
      <dgm:prSet presAssocID="{9A2BA288-88BC-4346-8EB2-72E4937B665D}" presName="image2" presStyleCnt="0"/>
      <dgm:spPr/>
    </dgm:pt>
    <dgm:pt modelId="{870DD921-DDE7-4BFE-BC93-9272E5F16E6F}" type="pres">
      <dgm:prSet presAssocID="{9A2BA288-88BC-4346-8EB2-72E4937B665D}" presName="imageRepeatNode" presStyleLbl="alignAcc1" presStyleIdx="1" presStyleCnt="5"/>
      <dgm:spPr/>
      <dgm:t>
        <a:bodyPr/>
        <a:lstStyle/>
        <a:p>
          <a:endParaRPr lang="fr-BE"/>
        </a:p>
      </dgm:t>
    </dgm:pt>
    <dgm:pt modelId="{7E8E5378-C216-4A2A-ACEC-BA68F29DD3F2}" type="pres">
      <dgm:prSet presAssocID="{9A2BA288-88BC-4346-8EB2-72E4937B665D}" presName="imageaccent2" presStyleCnt="0"/>
      <dgm:spPr/>
    </dgm:pt>
    <dgm:pt modelId="{706AD97E-2FB9-4FF3-801E-108B3D981D27}" type="pres">
      <dgm:prSet presAssocID="{9A2BA288-88BC-4346-8EB2-72E4937B665D}" presName="accentRepeatNode" presStyleLbl="solidAlignAcc1" presStyleIdx="3" presStyleCnt="10"/>
      <dgm:spPr>
        <a:solidFill>
          <a:srgbClr val="FFFF00"/>
        </a:solidFill>
      </dgm:spPr>
    </dgm:pt>
    <dgm:pt modelId="{3700A1E6-1676-4348-AD3B-F0228E4FC7E7}" type="pres">
      <dgm:prSet presAssocID="{D22181B3-BB4C-488F-85CC-B539BBE92189}" presName="text3" presStyleCnt="0"/>
      <dgm:spPr/>
    </dgm:pt>
    <dgm:pt modelId="{8A64FA94-3C51-4066-A476-BB275BB1D49B}" type="pres">
      <dgm:prSet presAssocID="{D22181B3-BB4C-488F-85CC-B539BBE92189}" presName="textRepeatNode" presStyleLbl="alignNode1" presStyleIdx="2" presStyleCnt="5" custLinFactNeighborX="2394" custLinFactNeighborY="4182">
        <dgm:presLayoutVars>
          <dgm:chMax val="0"/>
          <dgm:chPref val="0"/>
          <dgm:bulletEnabled val="1"/>
        </dgm:presLayoutVars>
      </dgm:prSet>
      <dgm:spPr/>
      <dgm:t>
        <a:bodyPr/>
        <a:lstStyle/>
        <a:p>
          <a:endParaRPr lang="fr-BE"/>
        </a:p>
      </dgm:t>
    </dgm:pt>
    <dgm:pt modelId="{9DA2A5EE-0A3B-489F-A656-5767D33E6CF4}" type="pres">
      <dgm:prSet presAssocID="{D22181B3-BB4C-488F-85CC-B539BBE92189}" presName="textaccent3" presStyleCnt="0"/>
      <dgm:spPr/>
    </dgm:pt>
    <dgm:pt modelId="{DD14AA64-048B-4D8E-BAE6-E5EAD1A57A79}" type="pres">
      <dgm:prSet presAssocID="{D22181B3-BB4C-488F-85CC-B539BBE92189}" presName="accentRepeatNode" presStyleLbl="solidAlignAcc1" presStyleIdx="4" presStyleCnt="10"/>
      <dgm:spPr>
        <a:solidFill>
          <a:srgbClr val="3E6FD2"/>
        </a:solidFill>
      </dgm:spPr>
    </dgm:pt>
    <dgm:pt modelId="{F870F219-1874-46C1-90DA-D580698928BE}" type="pres">
      <dgm:prSet presAssocID="{AF96096C-17A4-477D-8D48-8F0321096CE9}" presName="image3" presStyleCnt="0"/>
      <dgm:spPr/>
    </dgm:pt>
    <dgm:pt modelId="{A248E3F4-3FA4-4246-8B90-1C15B2911610}" type="pres">
      <dgm:prSet presAssocID="{AF96096C-17A4-477D-8D48-8F0321096CE9}" presName="imageRepeatNode" presStyleLbl="alignAcc1" presStyleIdx="2" presStyleCnt="5"/>
      <dgm:spPr/>
      <dgm:t>
        <a:bodyPr/>
        <a:lstStyle/>
        <a:p>
          <a:endParaRPr lang="fr-BE"/>
        </a:p>
      </dgm:t>
    </dgm:pt>
    <dgm:pt modelId="{C8F51235-28B7-4913-913A-C01616AD2E23}" type="pres">
      <dgm:prSet presAssocID="{AF96096C-17A4-477D-8D48-8F0321096CE9}" presName="imageaccent3" presStyleCnt="0"/>
      <dgm:spPr/>
    </dgm:pt>
    <dgm:pt modelId="{F17BCCDC-398F-4ED7-8469-49E891952478}" type="pres">
      <dgm:prSet presAssocID="{AF96096C-17A4-477D-8D48-8F0321096CE9}" presName="accentRepeatNode" presStyleLbl="solidAlignAcc1" presStyleIdx="5" presStyleCnt="10"/>
      <dgm:spPr>
        <a:solidFill>
          <a:srgbClr val="3E6FD2"/>
        </a:solidFill>
      </dgm:spPr>
    </dgm:pt>
    <dgm:pt modelId="{95BD5A23-2833-4286-9E76-26416DDE29BE}" type="pres">
      <dgm:prSet presAssocID="{A458F70D-F21D-4924-9AE6-198B3BF4B205}" presName="text4" presStyleCnt="0"/>
      <dgm:spPr/>
    </dgm:pt>
    <dgm:pt modelId="{3838E130-A67E-4FDC-B4D2-3CD91B63F8B3}" type="pres">
      <dgm:prSet presAssocID="{A458F70D-F21D-4924-9AE6-198B3BF4B205}" presName="textRepeatNode" presStyleLbl="alignNode1" presStyleIdx="3" presStyleCnt="5">
        <dgm:presLayoutVars>
          <dgm:chMax val="0"/>
          <dgm:chPref val="0"/>
          <dgm:bulletEnabled val="1"/>
        </dgm:presLayoutVars>
      </dgm:prSet>
      <dgm:spPr/>
      <dgm:t>
        <a:bodyPr/>
        <a:lstStyle/>
        <a:p>
          <a:endParaRPr lang="fr-BE"/>
        </a:p>
      </dgm:t>
    </dgm:pt>
    <dgm:pt modelId="{E4CC395F-8DAF-4914-8D51-9AE50FF78130}" type="pres">
      <dgm:prSet presAssocID="{A458F70D-F21D-4924-9AE6-198B3BF4B205}" presName="textaccent4" presStyleCnt="0"/>
      <dgm:spPr/>
    </dgm:pt>
    <dgm:pt modelId="{1DB11EF1-F5CA-466B-BD7D-3A89957FD721}" type="pres">
      <dgm:prSet presAssocID="{A458F70D-F21D-4924-9AE6-198B3BF4B205}" presName="accentRepeatNode" presStyleLbl="solidAlignAcc1" presStyleIdx="6" presStyleCnt="10"/>
      <dgm:spPr>
        <a:solidFill>
          <a:srgbClr val="00B050"/>
        </a:solidFill>
      </dgm:spPr>
    </dgm:pt>
    <dgm:pt modelId="{D0F0D414-F639-4F9A-ADC4-E23B1B443030}" type="pres">
      <dgm:prSet presAssocID="{4761678B-835E-4886-A8DC-FB2D9C5A5759}" presName="image4" presStyleCnt="0"/>
      <dgm:spPr/>
    </dgm:pt>
    <dgm:pt modelId="{C0215147-B70D-4AE1-A7D0-A5B597D1510C}" type="pres">
      <dgm:prSet presAssocID="{4761678B-835E-4886-A8DC-FB2D9C5A5759}" presName="imageRepeatNode" presStyleLbl="alignAcc1" presStyleIdx="3" presStyleCnt="5" custLinFactNeighborY="1672"/>
      <dgm:spPr/>
      <dgm:t>
        <a:bodyPr/>
        <a:lstStyle/>
        <a:p>
          <a:endParaRPr lang="fr-BE"/>
        </a:p>
      </dgm:t>
    </dgm:pt>
    <dgm:pt modelId="{F02FABAF-E738-42AA-8767-8BCA200F1109}" type="pres">
      <dgm:prSet presAssocID="{4761678B-835E-4886-A8DC-FB2D9C5A5759}" presName="imageaccent4" presStyleCnt="0"/>
      <dgm:spPr/>
    </dgm:pt>
    <dgm:pt modelId="{64A8C9C9-7A30-4757-BB58-7587E28BD552}" type="pres">
      <dgm:prSet presAssocID="{4761678B-835E-4886-A8DC-FB2D9C5A5759}" presName="accentRepeatNode" presStyleLbl="solidAlignAcc1" presStyleIdx="7" presStyleCnt="10"/>
      <dgm:spPr>
        <a:solidFill>
          <a:srgbClr val="00B050"/>
        </a:solidFill>
      </dgm:spPr>
    </dgm:pt>
    <dgm:pt modelId="{4BA97459-2A0F-4925-A9D5-592548CC6CA0}" type="pres">
      <dgm:prSet presAssocID="{CCA8A975-0335-4125-BBB5-DCCF3110E940}" presName="text5" presStyleCnt="0"/>
      <dgm:spPr/>
    </dgm:pt>
    <dgm:pt modelId="{FB57E72F-034A-40CC-814B-45B4233E095F}" type="pres">
      <dgm:prSet presAssocID="{CCA8A975-0335-4125-BBB5-DCCF3110E940}" presName="textRepeatNode" presStyleLbl="alignNode1" presStyleIdx="4" presStyleCnt="5">
        <dgm:presLayoutVars>
          <dgm:chMax val="0"/>
          <dgm:chPref val="0"/>
          <dgm:bulletEnabled val="1"/>
        </dgm:presLayoutVars>
      </dgm:prSet>
      <dgm:spPr/>
      <dgm:t>
        <a:bodyPr/>
        <a:lstStyle/>
        <a:p>
          <a:endParaRPr lang="fr-BE"/>
        </a:p>
      </dgm:t>
    </dgm:pt>
    <dgm:pt modelId="{8B2E190D-BE06-4FD6-A601-092672E56904}" type="pres">
      <dgm:prSet presAssocID="{CCA8A975-0335-4125-BBB5-DCCF3110E940}" presName="textaccent5" presStyleCnt="0"/>
      <dgm:spPr/>
    </dgm:pt>
    <dgm:pt modelId="{2B718210-06FA-4CE1-B127-162AC6FD13E2}" type="pres">
      <dgm:prSet presAssocID="{CCA8A975-0335-4125-BBB5-DCCF3110E940}" presName="accentRepeatNode" presStyleLbl="solidAlignAcc1" presStyleIdx="8" presStyleCnt="10"/>
      <dgm:spPr>
        <a:solidFill>
          <a:srgbClr val="FF0000"/>
        </a:solidFill>
      </dgm:spPr>
    </dgm:pt>
    <dgm:pt modelId="{447367B4-D6D3-4CE4-825D-E34A9782C227}" type="pres">
      <dgm:prSet presAssocID="{C00EE536-579C-488C-BCB7-D3B43396569F}" presName="image5" presStyleCnt="0"/>
      <dgm:spPr/>
    </dgm:pt>
    <dgm:pt modelId="{FFBAFEDF-7D1B-4B2B-AADF-EF10C298A6B2}" type="pres">
      <dgm:prSet presAssocID="{C00EE536-579C-488C-BCB7-D3B43396569F}" presName="imageRepeatNode" presStyleLbl="alignAcc1" presStyleIdx="4" presStyleCnt="5"/>
      <dgm:spPr/>
      <dgm:t>
        <a:bodyPr/>
        <a:lstStyle/>
        <a:p>
          <a:endParaRPr lang="fr-BE"/>
        </a:p>
      </dgm:t>
    </dgm:pt>
    <dgm:pt modelId="{31563698-1332-4629-AF6C-6FEA73EEA5B2}" type="pres">
      <dgm:prSet presAssocID="{C00EE536-579C-488C-BCB7-D3B43396569F}" presName="imageaccent5" presStyleCnt="0"/>
      <dgm:spPr/>
    </dgm:pt>
    <dgm:pt modelId="{7C2D90EF-E809-4F2C-B280-CEBCF446C609}" type="pres">
      <dgm:prSet presAssocID="{C00EE536-579C-488C-BCB7-D3B43396569F}" presName="accentRepeatNode" presStyleLbl="solidAlignAcc1" presStyleIdx="9" presStyleCnt="10"/>
      <dgm:spPr>
        <a:solidFill>
          <a:srgbClr val="FF0000"/>
        </a:solidFill>
      </dgm:spPr>
    </dgm:pt>
  </dgm:ptLst>
  <dgm:cxnLst>
    <dgm:cxn modelId="{FFA08CBE-65C9-4616-BDB0-0BA78CF638DE}" srcId="{E455C54B-FE06-4E59-9822-CF1FC5C848ED}" destId="{A458F70D-F21D-4924-9AE6-198B3BF4B205}" srcOrd="3" destOrd="0" parTransId="{47813595-4B78-4AEF-935A-BF64FAB2B611}" sibTransId="{4761678B-835E-4886-A8DC-FB2D9C5A5759}"/>
    <dgm:cxn modelId="{74F1EC30-663A-4BE6-891F-30C14B8A7FD3}" type="presOf" srcId="{F046BBC2-C741-4C08-895B-FEEF4F576D0B}" destId="{C3357BD6-E315-4928-99F6-460D446D8B0E}" srcOrd="0" destOrd="0" presId="urn:microsoft.com/office/officeart/2008/layout/HexagonCluster"/>
    <dgm:cxn modelId="{FFB71011-E09C-4A9E-820C-F5E16F2FFC47}" type="presOf" srcId="{AF96096C-17A4-477D-8D48-8F0321096CE9}" destId="{A248E3F4-3FA4-4246-8B90-1C15B2911610}" srcOrd="0" destOrd="0" presId="urn:microsoft.com/office/officeart/2008/layout/HexagonCluster"/>
    <dgm:cxn modelId="{D12145E0-E93F-4FDA-97E7-D32E9FB799D7}" srcId="{E455C54B-FE06-4E59-9822-CF1FC5C848ED}" destId="{CCA8A975-0335-4125-BBB5-DCCF3110E940}" srcOrd="4" destOrd="0" parTransId="{77F8F450-5C5E-4F88-B125-2FE95B42E6F9}" sibTransId="{C00EE536-579C-488C-BCB7-D3B43396569F}"/>
    <dgm:cxn modelId="{72D29C69-F6A4-4FBE-96E2-BF534AA0F3CB}" type="presOf" srcId="{A458F70D-F21D-4924-9AE6-198B3BF4B205}" destId="{3838E130-A67E-4FDC-B4D2-3CD91B63F8B3}" srcOrd="0" destOrd="0" presId="urn:microsoft.com/office/officeart/2008/layout/HexagonCluster"/>
    <dgm:cxn modelId="{E1836FE5-EA61-49F1-B269-C48028618834}" srcId="{E455C54B-FE06-4E59-9822-CF1FC5C848ED}" destId="{D06B4B28-BBFF-4689-B5F0-843414CB3A71}" srcOrd="0" destOrd="0" parTransId="{4951F45C-1130-4295-BA67-E488DFA87551}" sibTransId="{58BA4F17-4EC5-44EE-A65C-958DFC7389FC}"/>
    <dgm:cxn modelId="{24CB6856-1127-41BA-ABA1-0FF8BF5FD74C}" type="presOf" srcId="{9A2BA288-88BC-4346-8EB2-72E4937B665D}" destId="{870DD921-DDE7-4BFE-BC93-9272E5F16E6F}" srcOrd="0" destOrd="0" presId="urn:microsoft.com/office/officeart/2008/layout/HexagonCluster"/>
    <dgm:cxn modelId="{F2A1DC34-F755-4D99-9788-0B438017563A}" type="presOf" srcId="{CCA8A975-0335-4125-BBB5-DCCF3110E940}" destId="{FB57E72F-034A-40CC-814B-45B4233E095F}" srcOrd="0" destOrd="0" presId="urn:microsoft.com/office/officeart/2008/layout/HexagonCluster"/>
    <dgm:cxn modelId="{B0AC6C40-AD2A-407F-A111-5B14BA9AC6EE}" srcId="{E455C54B-FE06-4E59-9822-CF1FC5C848ED}" destId="{F046BBC2-C741-4C08-895B-FEEF4F576D0B}" srcOrd="1" destOrd="0" parTransId="{8F40F81F-C31E-4229-9598-D9BDFF9CE38B}" sibTransId="{9A2BA288-88BC-4346-8EB2-72E4937B665D}"/>
    <dgm:cxn modelId="{C6BFE5DC-FA40-4B2E-A9AE-78F05A9B2080}" type="presOf" srcId="{4761678B-835E-4886-A8DC-FB2D9C5A5759}" destId="{C0215147-B70D-4AE1-A7D0-A5B597D1510C}" srcOrd="0" destOrd="0" presId="urn:microsoft.com/office/officeart/2008/layout/HexagonCluster"/>
    <dgm:cxn modelId="{06E28598-B843-4956-A5A0-B9038D8938E2}" type="presOf" srcId="{C00EE536-579C-488C-BCB7-D3B43396569F}" destId="{FFBAFEDF-7D1B-4B2B-AADF-EF10C298A6B2}" srcOrd="0" destOrd="0" presId="urn:microsoft.com/office/officeart/2008/layout/HexagonCluster"/>
    <dgm:cxn modelId="{A3B8DE17-AA5C-4B85-B51E-BD1FB3D85F2D}" type="presOf" srcId="{E455C54B-FE06-4E59-9822-CF1FC5C848ED}" destId="{1CB48D83-D44C-480F-A010-94BE0292AFA5}" srcOrd="0" destOrd="0" presId="urn:microsoft.com/office/officeart/2008/layout/HexagonCluster"/>
    <dgm:cxn modelId="{80EB3989-4122-4847-96DF-656599023371}" srcId="{E455C54B-FE06-4E59-9822-CF1FC5C848ED}" destId="{D22181B3-BB4C-488F-85CC-B539BBE92189}" srcOrd="2" destOrd="0" parTransId="{626C44DB-7FFB-4B27-B649-7407F00389BE}" sibTransId="{AF96096C-17A4-477D-8D48-8F0321096CE9}"/>
    <dgm:cxn modelId="{2C10DD5F-BA51-4E51-8545-F338587A957C}" type="presOf" srcId="{58BA4F17-4EC5-44EE-A65C-958DFC7389FC}" destId="{931376A7-926C-4F5F-8EF0-F7848AA26B15}" srcOrd="0" destOrd="0" presId="urn:microsoft.com/office/officeart/2008/layout/HexagonCluster"/>
    <dgm:cxn modelId="{C9BEF2A9-935B-45BC-8F2E-F3F5862F7D01}" type="presOf" srcId="{D22181B3-BB4C-488F-85CC-B539BBE92189}" destId="{8A64FA94-3C51-4066-A476-BB275BB1D49B}" srcOrd="0" destOrd="0" presId="urn:microsoft.com/office/officeart/2008/layout/HexagonCluster"/>
    <dgm:cxn modelId="{53DEE8C0-1154-47A7-A54B-CD2520870981}" type="presOf" srcId="{D06B4B28-BBFF-4689-B5F0-843414CB3A71}" destId="{B2BBE27E-99C4-4C24-B94F-F5A515DA4D55}" srcOrd="0" destOrd="0" presId="urn:microsoft.com/office/officeart/2008/layout/HexagonCluster"/>
    <dgm:cxn modelId="{55CFFC34-0504-4CC5-B72F-5E155DD33399}" type="presParOf" srcId="{1CB48D83-D44C-480F-A010-94BE0292AFA5}" destId="{6B3B0C82-FB37-4AC7-8D49-62938164B8AB}" srcOrd="0" destOrd="0" presId="urn:microsoft.com/office/officeart/2008/layout/HexagonCluster"/>
    <dgm:cxn modelId="{F8CEFF2B-AA79-4194-9B9B-CFC89A4721E6}" type="presParOf" srcId="{6B3B0C82-FB37-4AC7-8D49-62938164B8AB}" destId="{B2BBE27E-99C4-4C24-B94F-F5A515DA4D55}" srcOrd="0" destOrd="0" presId="urn:microsoft.com/office/officeart/2008/layout/HexagonCluster"/>
    <dgm:cxn modelId="{3AE81915-1B45-422F-8F14-F3D7E3164BED}" type="presParOf" srcId="{1CB48D83-D44C-480F-A010-94BE0292AFA5}" destId="{79EF7462-1279-434E-9EC5-1F5C6A36A554}" srcOrd="1" destOrd="0" presId="urn:microsoft.com/office/officeart/2008/layout/HexagonCluster"/>
    <dgm:cxn modelId="{E9B30600-B207-45FA-9088-FBC496F1A2C3}" type="presParOf" srcId="{79EF7462-1279-434E-9EC5-1F5C6A36A554}" destId="{0F825F3C-6624-465D-8127-DE942D71FB50}" srcOrd="0" destOrd="0" presId="urn:microsoft.com/office/officeart/2008/layout/HexagonCluster"/>
    <dgm:cxn modelId="{E334E8EE-22FB-4736-9AD7-19157CBD179B}" type="presParOf" srcId="{1CB48D83-D44C-480F-A010-94BE0292AFA5}" destId="{52E4BEED-40B1-4D35-A02F-0C51F8D5F0D3}" srcOrd="2" destOrd="0" presId="urn:microsoft.com/office/officeart/2008/layout/HexagonCluster"/>
    <dgm:cxn modelId="{6EFC5127-8A72-4AEB-B49C-65610BFACB14}" type="presParOf" srcId="{52E4BEED-40B1-4D35-A02F-0C51F8D5F0D3}" destId="{931376A7-926C-4F5F-8EF0-F7848AA26B15}" srcOrd="0" destOrd="0" presId="urn:microsoft.com/office/officeart/2008/layout/HexagonCluster"/>
    <dgm:cxn modelId="{A2C1C77C-3D65-4244-8A24-5A306DC11059}" type="presParOf" srcId="{1CB48D83-D44C-480F-A010-94BE0292AFA5}" destId="{A85B91AE-46D0-4CE8-A3CB-60F971042EAF}" srcOrd="3" destOrd="0" presId="urn:microsoft.com/office/officeart/2008/layout/HexagonCluster"/>
    <dgm:cxn modelId="{9ACB5C97-EB23-42C6-A12D-980E6568A8DF}" type="presParOf" srcId="{A85B91AE-46D0-4CE8-A3CB-60F971042EAF}" destId="{63A958A8-7DEB-461D-A8DB-3646C8061B14}" srcOrd="0" destOrd="0" presId="urn:microsoft.com/office/officeart/2008/layout/HexagonCluster"/>
    <dgm:cxn modelId="{C94CFD9D-88AC-45DC-A0D8-8A3F643EB465}" type="presParOf" srcId="{1CB48D83-D44C-480F-A010-94BE0292AFA5}" destId="{1A824974-C7AE-458B-9042-0B4C7556BDA5}" srcOrd="4" destOrd="0" presId="urn:microsoft.com/office/officeart/2008/layout/HexagonCluster"/>
    <dgm:cxn modelId="{28FE1B3D-BFB7-4CDC-86A0-6156264FFED5}" type="presParOf" srcId="{1A824974-C7AE-458B-9042-0B4C7556BDA5}" destId="{C3357BD6-E315-4928-99F6-460D446D8B0E}" srcOrd="0" destOrd="0" presId="urn:microsoft.com/office/officeart/2008/layout/HexagonCluster"/>
    <dgm:cxn modelId="{7AA7D978-EE8F-43AE-8CD8-B9B18920B7CB}" type="presParOf" srcId="{1CB48D83-D44C-480F-A010-94BE0292AFA5}" destId="{3D91E7B7-6B45-42CA-AA9F-EC71CC570241}" srcOrd="5" destOrd="0" presId="urn:microsoft.com/office/officeart/2008/layout/HexagonCluster"/>
    <dgm:cxn modelId="{848431DA-56FD-4107-A0BA-5C79B8E3E90B}" type="presParOf" srcId="{3D91E7B7-6B45-42CA-AA9F-EC71CC570241}" destId="{E4B71773-9A75-462E-943F-362FCDC567AB}" srcOrd="0" destOrd="0" presId="urn:microsoft.com/office/officeart/2008/layout/HexagonCluster"/>
    <dgm:cxn modelId="{B43195C8-99CA-4494-B0C7-F60E8C8FEF07}" type="presParOf" srcId="{1CB48D83-D44C-480F-A010-94BE0292AFA5}" destId="{FD064553-41BA-4E43-AFE2-5A66AA0C924C}" srcOrd="6" destOrd="0" presId="urn:microsoft.com/office/officeart/2008/layout/HexagonCluster"/>
    <dgm:cxn modelId="{A3E412FE-C5BF-40A4-B59F-8F4239539D33}" type="presParOf" srcId="{FD064553-41BA-4E43-AFE2-5A66AA0C924C}" destId="{870DD921-DDE7-4BFE-BC93-9272E5F16E6F}" srcOrd="0" destOrd="0" presId="urn:microsoft.com/office/officeart/2008/layout/HexagonCluster"/>
    <dgm:cxn modelId="{41CE67DF-1688-40B6-A308-8F38E15BB2CA}" type="presParOf" srcId="{1CB48D83-D44C-480F-A010-94BE0292AFA5}" destId="{7E8E5378-C216-4A2A-ACEC-BA68F29DD3F2}" srcOrd="7" destOrd="0" presId="urn:microsoft.com/office/officeart/2008/layout/HexagonCluster"/>
    <dgm:cxn modelId="{F6841627-2D1D-411A-A137-88B0D0D3441D}" type="presParOf" srcId="{7E8E5378-C216-4A2A-ACEC-BA68F29DD3F2}" destId="{706AD97E-2FB9-4FF3-801E-108B3D981D27}" srcOrd="0" destOrd="0" presId="urn:microsoft.com/office/officeart/2008/layout/HexagonCluster"/>
    <dgm:cxn modelId="{811DCE45-AAD6-493A-A650-689A5DA1F489}" type="presParOf" srcId="{1CB48D83-D44C-480F-A010-94BE0292AFA5}" destId="{3700A1E6-1676-4348-AD3B-F0228E4FC7E7}" srcOrd="8" destOrd="0" presId="urn:microsoft.com/office/officeart/2008/layout/HexagonCluster"/>
    <dgm:cxn modelId="{C085D20F-7D5E-4255-93EE-37238C589100}" type="presParOf" srcId="{3700A1E6-1676-4348-AD3B-F0228E4FC7E7}" destId="{8A64FA94-3C51-4066-A476-BB275BB1D49B}" srcOrd="0" destOrd="0" presId="urn:microsoft.com/office/officeart/2008/layout/HexagonCluster"/>
    <dgm:cxn modelId="{7C09A313-369D-49FF-A391-ADF944C4B45E}" type="presParOf" srcId="{1CB48D83-D44C-480F-A010-94BE0292AFA5}" destId="{9DA2A5EE-0A3B-489F-A656-5767D33E6CF4}" srcOrd="9" destOrd="0" presId="urn:microsoft.com/office/officeart/2008/layout/HexagonCluster"/>
    <dgm:cxn modelId="{7B04FC52-6480-42A9-ABA4-401D522DE053}" type="presParOf" srcId="{9DA2A5EE-0A3B-489F-A656-5767D33E6CF4}" destId="{DD14AA64-048B-4D8E-BAE6-E5EAD1A57A79}" srcOrd="0" destOrd="0" presId="urn:microsoft.com/office/officeart/2008/layout/HexagonCluster"/>
    <dgm:cxn modelId="{6639A201-FEE6-436A-9718-26D0164D966D}" type="presParOf" srcId="{1CB48D83-D44C-480F-A010-94BE0292AFA5}" destId="{F870F219-1874-46C1-90DA-D580698928BE}" srcOrd="10" destOrd="0" presId="urn:microsoft.com/office/officeart/2008/layout/HexagonCluster"/>
    <dgm:cxn modelId="{7C974679-1165-408F-95D2-6DAF57FEEE59}" type="presParOf" srcId="{F870F219-1874-46C1-90DA-D580698928BE}" destId="{A248E3F4-3FA4-4246-8B90-1C15B2911610}" srcOrd="0" destOrd="0" presId="urn:microsoft.com/office/officeart/2008/layout/HexagonCluster"/>
    <dgm:cxn modelId="{DB3A5045-6F2B-42E7-9CF1-D7C68407B9BC}" type="presParOf" srcId="{1CB48D83-D44C-480F-A010-94BE0292AFA5}" destId="{C8F51235-28B7-4913-913A-C01616AD2E23}" srcOrd="11" destOrd="0" presId="urn:microsoft.com/office/officeart/2008/layout/HexagonCluster"/>
    <dgm:cxn modelId="{0B9983AE-02B7-4C09-9D0B-A0B361DAF25F}" type="presParOf" srcId="{C8F51235-28B7-4913-913A-C01616AD2E23}" destId="{F17BCCDC-398F-4ED7-8469-49E891952478}" srcOrd="0" destOrd="0" presId="urn:microsoft.com/office/officeart/2008/layout/HexagonCluster"/>
    <dgm:cxn modelId="{5A5F825F-1809-45E0-9B97-B17F3AA1A831}" type="presParOf" srcId="{1CB48D83-D44C-480F-A010-94BE0292AFA5}" destId="{95BD5A23-2833-4286-9E76-26416DDE29BE}" srcOrd="12" destOrd="0" presId="urn:microsoft.com/office/officeart/2008/layout/HexagonCluster"/>
    <dgm:cxn modelId="{7F9163C4-456D-4B86-8424-A1CCA899FD3D}" type="presParOf" srcId="{95BD5A23-2833-4286-9E76-26416DDE29BE}" destId="{3838E130-A67E-4FDC-B4D2-3CD91B63F8B3}" srcOrd="0" destOrd="0" presId="urn:microsoft.com/office/officeart/2008/layout/HexagonCluster"/>
    <dgm:cxn modelId="{0E7AABFC-2FAA-492B-9D85-4D763ECD7B4E}" type="presParOf" srcId="{1CB48D83-D44C-480F-A010-94BE0292AFA5}" destId="{E4CC395F-8DAF-4914-8D51-9AE50FF78130}" srcOrd="13" destOrd="0" presId="urn:microsoft.com/office/officeart/2008/layout/HexagonCluster"/>
    <dgm:cxn modelId="{83C355D6-4B44-47B4-BD0F-64D601F5A737}" type="presParOf" srcId="{E4CC395F-8DAF-4914-8D51-9AE50FF78130}" destId="{1DB11EF1-F5CA-466B-BD7D-3A89957FD721}" srcOrd="0" destOrd="0" presId="urn:microsoft.com/office/officeart/2008/layout/HexagonCluster"/>
    <dgm:cxn modelId="{596B4FFB-800C-4FCA-B480-FBB03958DB02}" type="presParOf" srcId="{1CB48D83-D44C-480F-A010-94BE0292AFA5}" destId="{D0F0D414-F639-4F9A-ADC4-E23B1B443030}" srcOrd="14" destOrd="0" presId="urn:microsoft.com/office/officeart/2008/layout/HexagonCluster"/>
    <dgm:cxn modelId="{3F1C3CFD-E94E-4AFF-B330-3273DA81ACBA}" type="presParOf" srcId="{D0F0D414-F639-4F9A-ADC4-E23B1B443030}" destId="{C0215147-B70D-4AE1-A7D0-A5B597D1510C}" srcOrd="0" destOrd="0" presId="urn:microsoft.com/office/officeart/2008/layout/HexagonCluster"/>
    <dgm:cxn modelId="{36C9DADE-8CAA-455B-8DD9-A75DAA346FB7}" type="presParOf" srcId="{1CB48D83-D44C-480F-A010-94BE0292AFA5}" destId="{F02FABAF-E738-42AA-8767-8BCA200F1109}" srcOrd="15" destOrd="0" presId="urn:microsoft.com/office/officeart/2008/layout/HexagonCluster"/>
    <dgm:cxn modelId="{C19646C9-75F2-4C1D-AA82-A649306BB17C}" type="presParOf" srcId="{F02FABAF-E738-42AA-8767-8BCA200F1109}" destId="{64A8C9C9-7A30-4757-BB58-7587E28BD552}" srcOrd="0" destOrd="0" presId="urn:microsoft.com/office/officeart/2008/layout/HexagonCluster"/>
    <dgm:cxn modelId="{15738D6E-3134-4DF2-A735-61181FB0CFE0}" type="presParOf" srcId="{1CB48D83-D44C-480F-A010-94BE0292AFA5}" destId="{4BA97459-2A0F-4925-A9D5-592548CC6CA0}" srcOrd="16" destOrd="0" presId="urn:microsoft.com/office/officeart/2008/layout/HexagonCluster"/>
    <dgm:cxn modelId="{87310CAD-DC1B-4CD6-9BA0-50BAA49FBC9F}" type="presParOf" srcId="{4BA97459-2A0F-4925-A9D5-592548CC6CA0}" destId="{FB57E72F-034A-40CC-814B-45B4233E095F}" srcOrd="0" destOrd="0" presId="urn:microsoft.com/office/officeart/2008/layout/HexagonCluster"/>
    <dgm:cxn modelId="{7D962F57-439E-4ACB-A45C-30F902EE415E}" type="presParOf" srcId="{1CB48D83-D44C-480F-A010-94BE0292AFA5}" destId="{8B2E190D-BE06-4FD6-A601-092672E56904}" srcOrd="17" destOrd="0" presId="urn:microsoft.com/office/officeart/2008/layout/HexagonCluster"/>
    <dgm:cxn modelId="{0272955E-542A-4CFF-9E22-C59C938C4E78}" type="presParOf" srcId="{8B2E190D-BE06-4FD6-A601-092672E56904}" destId="{2B718210-06FA-4CE1-B127-162AC6FD13E2}" srcOrd="0" destOrd="0" presId="urn:microsoft.com/office/officeart/2008/layout/HexagonCluster"/>
    <dgm:cxn modelId="{BCA8ECB0-9C56-4D09-B517-D0C5ABE2E5E1}" type="presParOf" srcId="{1CB48D83-D44C-480F-A010-94BE0292AFA5}" destId="{447367B4-D6D3-4CE4-825D-E34A9782C227}" srcOrd="18" destOrd="0" presId="urn:microsoft.com/office/officeart/2008/layout/HexagonCluster"/>
    <dgm:cxn modelId="{6FBFD17C-959D-4736-B7FA-144D4EF154EA}" type="presParOf" srcId="{447367B4-D6D3-4CE4-825D-E34A9782C227}" destId="{FFBAFEDF-7D1B-4B2B-AADF-EF10C298A6B2}" srcOrd="0" destOrd="0" presId="urn:microsoft.com/office/officeart/2008/layout/HexagonCluster"/>
    <dgm:cxn modelId="{90ECF1A6-1BEB-402D-BDFC-2D778D9A32C1}" type="presParOf" srcId="{1CB48D83-D44C-480F-A010-94BE0292AFA5}" destId="{31563698-1332-4629-AF6C-6FEA73EEA5B2}" srcOrd="19" destOrd="0" presId="urn:microsoft.com/office/officeart/2008/layout/HexagonCluster"/>
    <dgm:cxn modelId="{410D3777-24FC-41B6-8E50-D4E7774B40B4}" type="presParOf" srcId="{31563698-1332-4629-AF6C-6FEA73EEA5B2}" destId="{7C2D90EF-E809-4F2C-B280-CEBCF446C609}"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BBE27E-99C4-4C24-B94F-F5A515DA4D55}">
      <dsp:nvSpPr>
        <dsp:cNvPr id="0" name=""/>
        <dsp:cNvSpPr/>
      </dsp:nvSpPr>
      <dsp:spPr>
        <a:xfrm>
          <a:off x="812501" y="1914878"/>
          <a:ext cx="944164" cy="810593"/>
        </a:xfrm>
        <a:prstGeom prst="hexagon">
          <a:avLst>
            <a:gd name="adj" fmla="val 25000"/>
            <a:gd name="vf" fmla="val 115470"/>
          </a:avLst>
        </a:prstGeom>
        <a:solidFill>
          <a:srgbClr val="BDDEFF"/>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0640" rIns="0" bIns="40640" numCol="1" spcCol="1270" anchor="ctr" anchorCtr="0">
          <a:noAutofit/>
        </a:bodyPr>
        <a:lstStyle/>
        <a:p>
          <a:pPr lvl="0" algn="ctr" defTabSz="1422400">
            <a:lnSpc>
              <a:spcPct val="90000"/>
            </a:lnSpc>
            <a:spcBef>
              <a:spcPct val="0"/>
            </a:spcBef>
            <a:spcAft>
              <a:spcPct val="35000"/>
            </a:spcAft>
          </a:pPr>
          <a:r>
            <a:rPr lang="fr-BE" sz="3200" kern="1200" dirty="0" smtClean="0"/>
            <a:t>B</a:t>
          </a:r>
          <a:endParaRPr lang="fr-BE" sz="3200" kern="1200" dirty="0"/>
        </a:p>
      </dsp:txBody>
      <dsp:txXfrm>
        <a:off x="958731" y="2040421"/>
        <a:ext cx="651704" cy="559507"/>
      </dsp:txXfrm>
    </dsp:sp>
    <dsp:sp modelId="{0F825F3C-6624-465D-8127-DE942D71FB50}">
      <dsp:nvSpPr>
        <dsp:cNvPr id="0" name=""/>
        <dsp:cNvSpPr/>
      </dsp:nvSpPr>
      <dsp:spPr>
        <a:xfrm>
          <a:off x="835029" y="2277347"/>
          <a:ext cx="110135" cy="94932"/>
        </a:xfrm>
        <a:prstGeom prst="hexagon">
          <a:avLst>
            <a:gd name="adj" fmla="val 25000"/>
            <a:gd name="vf" fmla="val 115470"/>
          </a:avLst>
        </a:prstGeom>
        <a:solidFill>
          <a:srgbClr val="E2AC00"/>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1376A7-926C-4F5F-8EF0-F7848AA26B15}">
      <dsp:nvSpPr>
        <dsp:cNvPr id="0" name=""/>
        <dsp:cNvSpPr/>
      </dsp:nvSpPr>
      <dsp:spPr>
        <a:xfrm>
          <a:off x="0" y="1466754"/>
          <a:ext cx="944164" cy="810593"/>
        </a:xfrm>
        <a:prstGeom prst="hexagon">
          <a:avLst>
            <a:gd name="adj" fmla="val 25000"/>
            <a:gd name="vf" fmla="val 115470"/>
          </a:avLst>
        </a:prstGeom>
        <a:blipFill rotWithShape="1">
          <a:blip xmlns:r="http://schemas.openxmlformats.org/officeDocument/2006/relationships" r:embed="rId1"/>
          <a:stretch>
            <a:fillRect/>
          </a:stretch>
        </a:blip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A958A8-7DEB-461D-A8DB-3646C8061B14}">
      <dsp:nvSpPr>
        <dsp:cNvPr id="0" name=""/>
        <dsp:cNvSpPr/>
      </dsp:nvSpPr>
      <dsp:spPr>
        <a:xfrm>
          <a:off x="646797" y="2169685"/>
          <a:ext cx="110135" cy="94932"/>
        </a:xfrm>
        <a:prstGeom prst="hexagon">
          <a:avLst>
            <a:gd name="adj" fmla="val 25000"/>
            <a:gd name="vf" fmla="val 115470"/>
          </a:avLst>
        </a:prstGeom>
        <a:solidFill>
          <a:srgbClr val="E2AC00"/>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3357BD6-E315-4928-99F6-460D446D8B0E}">
      <dsp:nvSpPr>
        <dsp:cNvPr id="0" name=""/>
        <dsp:cNvSpPr/>
      </dsp:nvSpPr>
      <dsp:spPr>
        <a:xfrm>
          <a:off x="1625003" y="1464165"/>
          <a:ext cx="944164" cy="810593"/>
        </a:xfrm>
        <a:prstGeom prst="hexagon">
          <a:avLst>
            <a:gd name="adj" fmla="val 25000"/>
            <a:gd name="vf" fmla="val 115470"/>
          </a:avLst>
        </a:prstGeom>
        <a:solidFill>
          <a:srgbClr val="BDDEFF"/>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5720" rIns="0" bIns="45720" numCol="1" spcCol="1270" anchor="ctr" anchorCtr="0">
          <a:noAutofit/>
        </a:bodyPr>
        <a:lstStyle/>
        <a:p>
          <a:pPr lvl="0" algn="ctr" defTabSz="1600200">
            <a:lnSpc>
              <a:spcPct val="90000"/>
            </a:lnSpc>
            <a:spcBef>
              <a:spcPct val="0"/>
            </a:spcBef>
            <a:spcAft>
              <a:spcPct val="35000"/>
            </a:spcAft>
          </a:pPr>
          <a:r>
            <a:rPr lang="fr-BE" sz="3600" kern="1200" dirty="0" smtClean="0"/>
            <a:t>R</a:t>
          </a:r>
          <a:endParaRPr lang="fr-BE" sz="1400" kern="1200" dirty="0"/>
        </a:p>
      </dsp:txBody>
      <dsp:txXfrm>
        <a:off x="1771233" y="1589708"/>
        <a:ext cx="651704" cy="559507"/>
      </dsp:txXfrm>
    </dsp:sp>
    <dsp:sp modelId="{E4B71773-9A75-462E-943F-362FCDC567AB}">
      <dsp:nvSpPr>
        <dsp:cNvPr id="0" name=""/>
        <dsp:cNvSpPr/>
      </dsp:nvSpPr>
      <dsp:spPr>
        <a:xfrm>
          <a:off x="2274805" y="2165370"/>
          <a:ext cx="110135" cy="94932"/>
        </a:xfrm>
        <a:prstGeom prst="hexagon">
          <a:avLst>
            <a:gd name="adj" fmla="val 25000"/>
            <a:gd name="vf" fmla="val 115470"/>
          </a:avLst>
        </a:prstGeom>
        <a:solidFill>
          <a:srgbClr val="FFFF00"/>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70DD921-DDE7-4BFE-BC93-9272E5F16E6F}">
      <dsp:nvSpPr>
        <dsp:cNvPr id="0" name=""/>
        <dsp:cNvSpPr/>
      </dsp:nvSpPr>
      <dsp:spPr>
        <a:xfrm>
          <a:off x="2437005" y="1913152"/>
          <a:ext cx="944164" cy="810593"/>
        </a:xfrm>
        <a:prstGeom prst="hexagon">
          <a:avLst>
            <a:gd name="adj" fmla="val 25000"/>
            <a:gd name="vf" fmla="val 115470"/>
          </a:avLst>
        </a:prstGeom>
        <a:blipFill rotWithShape="1">
          <a:blip xmlns:r="http://schemas.openxmlformats.org/officeDocument/2006/relationships" r:embed="rId2"/>
          <a:stretch>
            <a:fillRect/>
          </a:stretch>
        </a:blip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06AD97E-2FB9-4FF3-801E-108B3D981D27}">
      <dsp:nvSpPr>
        <dsp:cNvPr id="0" name=""/>
        <dsp:cNvSpPr/>
      </dsp:nvSpPr>
      <dsp:spPr>
        <a:xfrm>
          <a:off x="2460033" y="2273895"/>
          <a:ext cx="110135" cy="94932"/>
        </a:xfrm>
        <a:prstGeom prst="hexagon">
          <a:avLst>
            <a:gd name="adj" fmla="val 25000"/>
            <a:gd name="vf" fmla="val 115470"/>
          </a:avLst>
        </a:prstGeom>
        <a:solidFill>
          <a:srgbClr val="FFFF00"/>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64FA94-3C51-4066-A476-BB275BB1D49B}">
      <dsp:nvSpPr>
        <dsp:cNvPr id="0" name=""/>
        <dsp:cNvSpPr/>
      </dsp:nvSpPr>
      <dsp:spPr>
        <a:xfrm>
          <a:off x="835105" y="1052529"/>
          <a:ext cx="944164" cy="810593"/>
        </a:xfrm>
        <a:prstGeom prst="hexagon">
          <a:avLst>
            <a:gd name="adj" fmla="val 25000"/>
            <a:gd name="vf" fmla="val 115470"/>
          </a:avLst>
        </a:prstGeom>
        <a:solidFill>
          <a:srgbClr val="BDDEFF"/>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5720" rIns="0" bIns="45720" numCol="1" spcCol="1270" anchor="ctr" anchorCtr="0">
          <a:noAutofit/>
        </a:bodyPr>
        <a:lstStyle/>
        <a:p>
          <a:pPr lvl="0" algn="ctr" defTabSz="1600200">
            <a:lnSpc>
              <a:spcPct val="90000"/>
            </a:lnSpc>
            <a:spcBef>
              <a:spcPct val="0"/>
            </a:spcBef>
            <a:spcAft>
              <a:spcPct val="35000"/>
            </a:spcAft>
          </a:pPr>
          <a:r>
            <a:rPr lang="fr-BE" sz="3600" kern="1200" dirty="0" smtClean="0"/>
            <a:t>C</a:t>
          </a:r>
          <a:endParaRPr lang="fr-BE" sz="2800" kern="1200" dirty="0"/>
        </a:p>
      </dsp:txBody>
      <dsp:txXfrm>
        <a:off x="981335" y="1178072"/>
        <a:ext cx="651704" cy="559507"/>
      </dsp:txXfrm>
    </dsp:sp>
    <dsp:sp modelId="{DD14AA64-048B-4D8E-BAE6-E5EAD1A57A79}">
      <dsp:nvSpPr>
        <dsp:cNvPr id="0" name=""/>
        <dsp:cNvSpPr/>
      </dsp:nvSpPr>
      <dsp:spPr>
        <a:xfrm>
          <a:off x="1459299" y="1033949"/>
          <a:ext cx="110135" cy="94932"/>
        </a:xfrm>
        <a:prstGeom prst="hexagon">
          <a:avLst>
            <a:gd name="adj" fmla="val 25000"/>
            <a:gd name="vf" fmla="val 115470"/>
          </a:avLst>
        </a:prstGeom>
        <a:solidFill>
          <a:srgbClr val="3E6FD2"/>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248E3F4-3FA4-4246-8B90-1C15B2911610}">
      <dsp:nvSpPr>
        <dsp:cNvPr id="0" name=""/>
        <dsp:cNvSpPr/>
      </dsp:nvSpPr>
      <dsp:spPr>
        <a:xfrm>
          <a:off x="1625003" y="567917"/>
          <a:ext cx="944164" cy="810593"/>
        </a:xfrm>
        <a:prstGeom prst="hexagon">
          <a:avLst>
            <a:gd name="adj" fmla="val 25000"/>
            <a:gd name="vf" fmla="val 115470"/>
          </a:avLst>
        </a:prstGeom>
        <a:blipFill rotWithShape="1">
          <a:blip xmlns:r="http://schemas.openxmlformats.org/officeDocument/2006/relationships" r:embed="rId3"/>
          <a:stretch>
            <a:fillRect/>
          </a:stretch>
        </a:blip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7BCCDC-398F-4ED7-8469-49E891952478}">
      <dsp:nvSpPr>
        <dsp:cNvPr id="0" name=""/>
        <dsp:cNvSpPr/>
      </dsp:nvSpPr>
      <dsp:spPr>
        <a:xfrm>
          <a:off x="1651536" y="927150"/>
          <a:ext cx="110135" cy="94932"/>
        </a:xfrm>
        <a:prstGeom prst="hexagon">
          <a:avLst>
            <a:gd name="adj" fmla="val 25000"/>
            <a:gd name="vf" fmla="val 115470"/>
          </a:avLst>
        </a:prstGeom>
        <a:solidFill>
          <a:srgbClr val="3E6FD2"/>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838E130-A67E-4FDC-B4D2-3CD91B63F8B3}">
      <dsp:nvSpPr>
        <dsp:cNvPr id="0" name=""/>
        <dsp:cNvSpPr/>
      </dsp:nvSpPr>
      <dsp:spPr>
        <a:xfrm>
          <a:off x="2437005" y="1016904"/>
          <a:ext cx="944164" cy="810593"/>
        </a:xfrm>
        <a:prstGeom prst="hexagon">
          <a:avLst>
            <a:gd name="adj" fmla="val 25000"/>
            <a:gd name="vf" fmla="val 115470"/>
          </a:avLst>
        </a:prstGeom>
        <a:solidFill>
          <a:srgbClr val="BDDEFF"/>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0640" rIns="0" bIns="40640" numCol="1" spcCol="1270" anchor="ctr" anchorCtr="0">
          <a:noAutofit/>
        </a:bodyPr>
        <a:lstStyle/>
        <a:p>
          <a:pPr lvl="0" algn="ctr" defTabSz="1422400">
            <a:lnSpc>
              <a:spcPct val="90000"/>
            </a:lnSpc>
            <a:spcBef>
              <a:spcPct val="0"/>
            </a:spcBef>
            <a:spcAft>
              <a:spcPct val="35000"/>
            </a:spcAft>
          </a:pPr>
          <a:r>
            <a:rPr lang="fr-BE" sz="3200" kern="1200" dirty="0" smtClean="0"/>
            <a:t>N</a:t>
          </a:r>
          <a:endParaRPr lang="fr-BE" sz="3200" kern="1200" dirty="0"/>
        </a:p>
      </dsp:txBody>
      <dsp:txXfrm>
        <a:off x="2583235" y="1142447"/>
        <a:ext cx="651704" cy="559507"/>
      </dsp:txXfrm>
    </dsp:sp>
    <dsp:sp modelId="{1DB11EF1-F5CA-466B-BD7D-3A89957FD721}">
      <dsp:nvSpPr>
        <dsp:cNvPr id="0" name=""/>
        <dsp:cNvSpPr/>
      </dsp:nvSpPr>
      <dsp:spPr>
        <a:xfrm>
          <a:off x="3254012" y="1376137"/>
          <a:ext cx="110135" cy="94932"/>
        </a:xfrm>
        <a:prstGeom prst="hexagon">
          <a:avLst>
            <a:gd name="adj" fmla="val 25000"/>
            <a:gd name="vf" fmla="val 115470"/>
          </a:avLst>
        </a:prstGeom>
        <a:solidFill>
          <a:srgbClr val="00B050"/>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0215147-B70D-4AE1-A7D0-A5B597D1510C}">
      <dsp:nvSpPr>
        <dsp:cNvPr id="0" name=""/>
        <dsp:cNvSpPr/>
      </dsp:nvSpPr>
      <dsp:spPr>
        <a:xfrm>
          <a:off x="3249506" y="1486132"/>
          <a:ext cx="944164" cy="810593"/>
        </a:xfrm>
        <a:prstGeom prst="hexagon">
          <a:avLst>
            <a:gd name="adj" fmla="val 25000"/>
            <a:gd name="vf" fmla="val 115470"/>
          </a:avLst>
        </a:prstGeom>
        <a:blipFill rotWithShape="1">
          <a:blip xmlns:r="http://schemas.openxmlformats.org/officeDocument/2006/relationships" r:embed="rId4"/>
          <a:stretch>
            <a:fillRect/>
          </a:stretch>
        </a:blip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A8C9C9-7A30-4757-BB58-7587E28BD552}">
      <dsp:nvSpPr>
        <dsp:cNvPr id="0" name=""/>
        <dsp:cNvSpPr/>
      </dsp:nvSpPr>
      <dsp:spPr>
        <a:xfrm>
          <a:off x="3433734" y="1487251"/>
          <a:ext cx="110135" cy="94932"/>
        </a:xfrm>
        <a:prstGeom prst="hexagon">
          <a:avLst>
            <a:gd name="adj" fmla="val 25000"/>
            <a:gd name="vf" fmla="val 115470"/>
          </a:avLst>
        </a:prstGeom>
        <a:solidFill>
          <a:srgbClr val="00B050"/>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B57E72F-034A-40CC-814B-45B4233E095F}">
      <dsp:nvSpPr>
        <dsp:cNvPr id="0" name=""/>
        <dsp:cNvSpPr/>
      </dsp:nvSpPr>
      <dsp:spPr>
        <a:xfrm>
          <a:off x="3249506" y="576547"/>
          <a:ext cx="944164" cy="810593"/>
        </a:xfrm>
        <a:prstGeom prst="hexagon">
          <a:avLst>
            <a:gd name="adj" fmla="val 25000"/>
            <a:gd name="vf" fmla="val 115470"/>
          </a:avLst>
        </a:prstGeom>
        <a:solidFill>
          <a:srgbClr val="BDDEFF"/>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5720" rIns="0" bIns="45720" numCol="1" spcCol="1270" anchor="ctr" anchorCtr="0">
          <a:noAutofit/>
        </a:bodyPr>
        <a:lstStyle/>
        <a:p>
          <a:pPr lvl="0" algn="ctr" defTabSz="1600200">
            <a:lnSpc>
              <a:spcPct val="90000"/>
            </a:lnSpc>
            <a:spcBef>
              <a:spcPct val="0"/>
            </a:spcBef>
            <a:spcAft>
              <a:spcPct val="35000"/>
            </a:spcAft>
          </a:pPr>
          <a:r>
            <a:rPr lang="fr-BE" sz="3600" kern="1200" dirty="0" smtClean="0"/>
            <a:t>E</a:t>
          </a:r>
          <a:endParaRPr lang="fr-BE" sz="3600" kern="1200" dirty="0"/>
        </a:p>
      </dsp:txBody>
      <dsp:txXfrm>
        <a:off x="3395736" y="702090"/>
        <a:ext cx="651704" cy="559507"/>
      </dsp:txXfrm>
    </dsp:sp>
    <dsp:sp modelId="{2B718210-06FA-4CE1-B127-162AC6FD13E2}">
      <dsp:nvSpPr>
        <dsp:cNvPr id="0" name=""/>
        <dsp:cNvSpPr/>
      </dsp:nvSpPr>
      <dsp:spPr>
        <a:xfrm>
          <a:off x="4066514" y="939879"/>
          <a:ext cx="110135" cy="94932"/>
        </a:xfrm>
        <a:prstGeom prst="hexagon">
          <a:avLst>
            <a:gd name="adj" fmla="val 25000"/>
            <a:gd name="vf" fmla="val 115470"/>
          </a:avLst>
        </a:prstGeom>
        <a:solidFill>
          <a:srgbClr val="FF0000"/>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BAFEDF-7D1B-4B2B-AADF-EF10C298A6B2}">
      <dsp:nvSpPr>
        <dsp:cNvPr id="0" name=""/>
        <dsp:cNvSpPr/>
      </dsp:nvSpPr>
      <dsp:spPr>
        <a:xfrm>
          <a:off x="4062008" y="1028770"/>
          <a:ext cx="944164" cy="810593"/>
        </a:xfrm>
        <a:prstGeom prst="hexagon">
          <a:avLst>
            <a:gd name="adj" fmla="val 25000"/>
            <a:gd name="vf" fmla="val 115470"/>
          </a:avLst>
        </a:prstGeom>
        <a:solidFill>
          <a:schemeClr val="accent4">
            <a:alpha val="90000"/>
            <a:tint val="4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C2D90EF-E809-4F2C-B280-CEBCF446C609}">
      <dsp:nvSpPr>
        <dsp:cNvPr id="0" name=""/>
        <dsp:cNvSpPr/>
      </dsp:nvSpPr>
      <dsp:spPr>
        <a:xfrm>
          <a:off x="4250240" y="1046894"/>
          <a:ext cx="110135" cy="94932"/>
        </a:xfrm>
        <a:prstGeom prst="hexagon">
          <a:avLst>
            <a:gd name="adj" fmla="val 25000"/>
            <a:gd name="vf" fmla="val 115470"/>
          </a:avLst>
        </a:prstGeom>
        <a:solidFill>
          <a:srgbClr val="FF0000"/>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25400" y="-33338"/>
            <a:ext cx="2894013" cy="560388"/>
          </a:xfrm>
          <a:prstGeom prst="rect">
            <a:avLst/>
          </a:prstGeom>
          <a:noFill/>
          <a:ln>
            <a:noFill/>
          </a:ln>
          <a:extLst/>
        </p:spPr>
        <p:txBody>
          <a:bodyPr vert="horz" wrap="square" lIns="18875" tIns="0" rIns="18875" bIns="0" numCol="1" anchor="t" anchorCtr="0" compatLnSpc="1">
            <a:prstTxWarp prst="textNoShape">
              <a:avLst/>
            </a:prstTxWarp>
          </a:bodyPr>
          <a:lstStyle>
            <a:lvl1pPr>
              <a:lnSpc>
                <a:spcPct val="100000"/>
              </a:lnSpc>
              <a:spcBef>
                <a:spcPct val="0"/>
              </a:spcBef>
              <a:spcAft>
                <a:spcPct val="0"/>
              </a:spcAft>
              <a:buClrTx/>
              <a:buSzTx/>
              <a:defRPr sz="1000" b="0" i="1">
                <a:solidFill>
                  <a:schemeClr val="tx1"/>
                </a:solidFill>
                <a:latin typeface="Times New Roman" pitchFamily="18" charset="0"/>
              </a:defRPr>
            </a:lvl1pPr>
          </a:lstStyle>
          <a:p>
            <a:pPr>
              <a:defRPr/>
            </a:pPr>
            <a:endParaRPr lang="en-US" altLang="en-US"/>
          </a:p>
        </p:txBody>
      </p:sp>
      <p:sp>
        <p:nvSpPr>
          <p:cNvPr id="4099" name="Rectangle 3"/>
          <p:cNvSpPr>
            <a:spLocks noGrp="1" noChangeArrowheads="1"/>
          </p:cNvSpPr>
          <p:nvPr>
            <p:ph type="dt" sz="quarter" idx="1"/>
          </p:nvPr>
        </p:nvSpPr>
        <p:spPr bwMode="auto">
          <a:xfrm>
            <a:off x="3800475" y="-33338"/>
            <a:ext cx="2894013" cy="560388"/>
          </a:xfrm>
          <a:prstGeom prst="rect">
            <a:avLst/>
          </a:prstGeom>
          <a:noFill/>
          <a:ln>
            <a:noFill/>
          </a:ln>
          <a:extLst/>
        </p:spPr>
        <p:txBody>
          <a:bodyPr vert="horz" wrap="square" lIns="18875" tIns="0" rIns="18875" bIns="0" numCol="1" anchor="t" anchorCtr="0" compatLnSpc="1">
            <a:prstTxWarp prst="textNoShape">
              <a:avLst/>
            </a:prstTxWarp>
          </a:bodyPr>
          <a:lstStyle>
            <a:lvl1pPr algn="r">
              <a:lnSpc>
                <a:spcPct val="100000"/>
              </a:lnSpc>
              <a:spcBef>
                <a:spcPct val="0"/>
              </a:spcBef>
              <a:spcAft>
                <a:spcPct val="0"/>
              </a:spcAft>
              <a:buClrTx/>
              <a:buSzTx/>
              <a:defRPr sz="1000" b="0" i="1">
                <a:solidFill>
                  <a:schemeClr val="tx1"/>
                </a:solidFill>
                <a:latin typeface="Times New Roman" pitchFamily="18" charset="0"/>
              </a:defRPr>
            </a:lvl1pPr>
          </a:lstStyle>
          <a:p>
            <a:pPr>
              <a:defRPr/>
            </a:pPr>
            <a:endParaRPr lang="en-US" altLang="en-US"/>
          </a:p>
        </p:txBody>
      </p:sp>
      <p:sp>
        <p:nvSpPr>
          <p:cNvPr id="4100" name="Rectangle 4"/>
          <p:cNvSpPr>
            <a:spLocks noGrp="1" noChangeArrowheads="1"/>
          </p:cNvSpPr>
          <p:nvPr>
            <p:ph type="ftr" sz="quarter" idx="2"/>
          </p:nvPr>
        </p:nvSpPr>
        <p:spPr bwMode="auto">
          <a:xfrm>
            <a:off x="-25400" y="9247188"/>
            <a:ext cx="2894013" cy="558800"/>
          </a:xfrm>
          <a:prstGeom prst="rect">
            <a:avLst/>
          </a:prstGeom>
          <a:noFill/>
          <a:ln>
            <a:noFill/>
          </a:ln>
          <a:extLst/>
        </p:spPr>
        <p:txBody>
          <a:bodyPr vert="horz" wrap="square" lIns="18875" tIns="0" rIns="18875" bIns="0" numCol="1" anchor="b" anchorCtr="0" compatLnSpc="1">
            <a:prstTxWarp prst="textNoShape">
              <a:avLst/>
            </a:prstTxWarp>
          </a:bodyPr>
          <a:lstStyle>
            <a:lvl1pPr>
              <a:lnSpc>
                <a:spcPct val="100000"/>
              </a:lnSpc>
              <a:spcBef>
                <a:spcPct val="0"/>
              </a:spcBef>
              <a:spcAft>
                <a:spcPct val="0"/>
              </a:spcAft>
              <a:buClrTx/>
              <a:buSzTx/>
              <a:defRPr sz="1000" b="0" i="1">
                <a:solidFill>
                  <a:schemeClr val="tx1"/>
                </a:solidFill>
                <a:latin typeface="Times New Roman" pitchFamily="18" charset="0"/>
              </a:defRPr>
            </a:lvl1pPr>
          </a:lstStyle>
          <a:p>
            <a:pPr>
              <a:defRPr/>
            </a:pPr>
            <a:endParaRPr lang="en-US" altLang="en-US"/>
          </a:p>
        </p:txBody>
      </p:sp>
      <p:sp>
        <p:nvSpPr>
          <p:cNvPr id="4101" name="Rectangle 5"/>
          <p:cNvSpPr>
            <a:spLocks noGrp="1" noChangeArrowheads="1"/>
          </p:cNvSpPr>
          <p:nvPr>
            <p:ph type="sldNum" sz="quarter" idx="3"/>
          </p:nvPr>
        </p:nvSpPr>
        <p:spPr bwMode="auto">
          <a:xfrm>
            <a:off x="3800475" y="9247188"/>
            <a:ext cx="2894013" cy="558800"/>
          </a:xfrm>
          <a:prstGeom prst="rect">
            <a:avLst/>
          </a:prstGeom>
          <a:noFill/>
          <a:ln>
            <a:noFill/>
          </a:ln>
          <a:extLst/>
        </p:spPr>
        <p:txBody>
          <a:bodyPr vert="horz" wrap="square" lIns="18875" tIns="0" rIns="18875" bIns="0" numCol="1" anchor="b" anchorCtr="0" compatLnSpc="1">
            <a:prstTxWarp prst="textNoShape">
              <a:avLst/>
            </a:prstTxWarp>
          </a:bodyPr>
          <a:lstStyle>
            <a:lvl1pPr algn="r">
              <a:lnSpc>
                <a:spcPct val="100000"/>
              </a:lnSpc>
              <a:spcBef>
                <a:spcPct val="0"/>
              </a:spcBef>
              <a:spcAft>
                <a:spcPct val="0"/>
              </a:spcAft>
              <a:buClrTx/>
              <a:buSzTx/>
              <a:defRPr sz="1000" b="0" i="1">
                <a:solidFill>
                  <a:schemeClr val="tx1"/>
                </a:solidFill>
                <a:latin typeface="Times New Roman" pitchFamily="18" charset="0"/>
              </a:defRPr>
            </a:lvl1pPr>
          </a:lstStyle>
          <a:p>
            <a:pPr>
              <a:defRPr/>
            </a:pPr>
            <a:fld id="{66954441-2FD6-4F13-80A1-8D448C3C8225}" type="slidenum">
              <a:rPr lang="en-GB" altLang="en-US"/>
              <a:pPr>
                <a:defRPr/>
              </a:pPr>
              <a:t>‹#›</a:t>
            </a:fld>
            <a:endParaRPr lang="en-GB" altLang="en-US"/>
          </a:p>
        </p:txBody>
      </p:sp>
    </p:spTree>
    <p:extLst>
      <p:ext uri="{BB962C8B-B14F-4D97-AF65-F5344CB8AC3E}">
        <p14:creationId xmlns:p14="http://schemas.microsoft.com/office/powerpoint/2010/main" val="2000721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25400" y="-34925"/>
            <a:ext cx="2894013" cy="561975"/>
          </a:xfrm>
          <a:prstGeom prst="rect">
            <a:avLst/>
          </a:prstGeom>
          <a:noFill/>
          <a:ln>
            <a:noFill/>
          </a:ln>
          <a:extLst/>
        </p:spPr>
        <p:txBody>
          <a:bodyPr vert="horz" wrap="square" lIns="18875" tIns="0" rIns="18875" bIns="0" numCol="1" anchor="t" anchorCtr="0" compatLnSpc="1">
            <a:prstTxWarp prst="textNoShape">
              <a:avLst/>
            </a:prstTxWarp>
          </a:bodyPr>
          <a:lstStyle>
            <a:lvl1pPr>
              <a:lnSpc>
                <a:spcPct val="100000"/>
              </a:lnSpc>
              <a:spcBef>
                <a:spcPct val="0"/>
              </a:spcBef>
              <a:spcAft>
                <a:spcPct val="0"/>
              </a:spcAft>
              <a:buClrTx/>
              <a:buSzTx/>
              <a:defRPr sz="1000" b="0" i="1">
                <a:solidFill>
                  <a:schemeClr val="tx1"/>
                </a:solidFill>
                <a:latin typeface="Times New Roman" pitchFamily="18" charset="0"/>
              </a:defRPr>
            </a:lvl1pPr>
          </a:lstStyle>
          <a:p>
            <a:pPr>
              <a:defRPr/>
            </a:pPr>
            <a:endParaRPr lang="en-US" altLang="en-US"/>
          </a:p>
        </p:txBody>
      </p:sp>
      <p:sp>
        <p:nvSpPr>
          <p:cNvPr id="2051" name="Rectangle 3"/>
          <p:cNvSpPr>
            <a:spLocks noGrp="1" noChangeArrowheads="1"/>
          </p:cNvSpPr>
          <p:nvPr>
            <p:ph type="dt" idx="1"/>
          </p:nvPr>
        </p:nvSpPr>
        <p:spPr bwMode="auto">
          <a:xfrm>
            <a:off x="3800475" y="-34925"/>
            <a:ext cx="2894013" cy="561975"/>
          </a:xfrm>
          <a:prstGeom prst="rect">
            <a:avLst/>
          </a:prstGeom>
          <a:noFill/>
          <a:ln>
            <a:noFill/>
          </a:ln>
          <a:extLst/>
        </p:spPr>
        <p:txBody>
          <a:bodyPr vert="horz" wrap="square" lIns="18875" tIns="0" rIns="18875" bIns="0" numCol="1" anchor="t" anchorCtr="0" compatLnSpc="1">
            <a:prstTxWarp prst="textNoShape">
              <a:avLst/>
            </a:prstTxWarp>
          </a:bodyPr>
          <a:lstStyle>
            <a:lvl1pPr algn="r">
              <a:lnSpc>
                <a:spcPct val="100000"/>
              </a:lnSpc>
              <a:spcBef>
                <a:spcPct val="0"/>
              </a:spcBef>
              <a:spcAft>
                <a:spcPct val="0"/>
              </a:spcAft>
              <a:buClrTx/>
              <a:buSzTx/>
              <a:defRPr sz="1000" b="0" i="1">
                <a:solidFill>
                  <a:schemeClr val="tx1"/>
                </a:solidFill>
                <a:latin typeface="Times New Roman" pitchFamily="18" charset="0"/>
              </a:defRPr>
            </a:lvl1pPr>
          </a:lstStyle>
          <a:p>
            <a:pPr>
              <a:defRPr/>
            </a:pPr>
            <a:endParaRPr lang="en-US" altLang="en-US"/>
          </a:p>
        </p:txBody>
      </p:sp>
      <p:sp>
        <p:nvSpPr>
          <p:cNvPr id="74756" name="Rectangle 4"/>
          <p:cNvSpPr>
            <a:spLocks noGrp="1" noRot="1" noChangeAspect="1" noChangeArrowheads="1" noTextEdit="1"/>
          </p:cNvSpPr>
          <p:nvPr>
            <p:ph type="sldImg" idx="2"/>
          </p:nvPr>
        </p:nvSpPr>
        <p:spPr bwMode="auto">
          <a:xfrm>
            <a:off x="684213" y="758825"/>
            <a:ext cx="5300662" cy="3670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906463" y="4660900"/>
            <a:ext cx="4856162" cy="4360863"/>
          </a:xfrm>
          <a:prstGeom prst="rect">
            <a:avLst/>
          </a:prstGeom>
          <a:noFill/>
          <a:ln>
            <a:noFill/>
          </a:ln>
          <a:extLst/>
        </p:spPr>
        <p:txBody>
          <a:bodyPr vert="horz" wrap="square" lIns="91230" tIns="45616" rIns="91230" bIns="45616"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2054" name="Rectangle 6"/>
          <p:cNvSpPr>
            <a:spLocks noGrp="1" noChangeArrowheads="1"/>
          </p:cNvSpPr>
          <p:nvPr>
            <p:ph type="ftr" sz="quarter" idx="4"/>
          </p:nvPr>
        </p:nvSpPr>
        <p:spPr bwMode="auto">
          <a:xfrm>
            <a:off x="-25400" y="9247188"/>
            <a:ext cx="2894013" cy="561975"/>
          </a:xfrm>
          <a:prstGeom prst="rect">
            <a:avLst/>
          </a:prstGeom>
          <a:noFill/>
          <a:ln>
            <a:noFill/>
          </a:ln>
          <a:extLst/>
        </p:spPr>
        <p:txBody>
          <a:bodyPr vert="horz" wrap="square" lIns="18875" tIns="0" rIns="18875" bIns="0" numCol="1" anchor="b" anchorCtr="0" compatLnSpc="1">
            <a:prstTxWarp prst="textNoShape">
              <a:avLst/>
            </a:prstTxWarp>
          </a:bodyPr>
          <a:lstStyle>
            <a:lvl1pPr>
              <a:lnSpc>
                <a:spcPct val="100000"/>
              </a:lnSpc>
              <a:spcBef>
                <a:spcPct val="0"/>
              </a:spcBef>
              <a:spcAft>
                <a:spcPct val="0"/>
              </a:spcAft>
              <a:buClrTx/>
              <a:buSzTx/>
              <a:defRPr sz="1000" b="0" i="1">
                <a:solidFill>
                  <a:schemeClr val="tx1"/>
                </a:solidFill>
                <a:latin typeface="Times New Roman" pitchFamily="18" charset="0"/>
              </a:defRPr>
            </a:lvl1pPr>
          </a:lstStyle>
          <a:p>
            <a:pPr>
              <a:defRPr/>
            </a:pPr>
            <a:endParaRPr lang="en-US" altLang="en-US"/>
          </a:p>
        </p:txBody>
      </p:sp>
      <p:sp>
        <p:nvSpPr>
          <p:cNvPr id="2055" name="Rectangle 7"/>
          <p:cNvSpPr>
            <a:spLocks noGrp="1" noChangeArrowheads="1"/>
          </p:cNvSpPr>
          <p:nvPr>
            <p:ph type="sldNum" sz="quarter" idx="5"/>
          </p:nvPr>
        </p:nvSpPr>
        <p:spPr bwMode="auto">
          <a:xfrm>
            <a:off x="3800475" y="9247188"/>
            <a:ext cx="2894013" cy="561975"/>
          </a:xfrm>
          <a:prstGeom prst="rect">
            <a:avLst/>
          </a:prstGeom>
          <a:noFill/>
          <a:ln>
            <a:noFill/>
          </a:ln>
          <a:extLst/>
        </p:spPr>
        <p:txBody>
          <a:bodyPr vert="horz" wrap="square" lIns="18875" tIns="0" rIns="18875" bIns="0" numCol="1" anchor="b" anchorCtr="0" compatLnSpc="1">
            <a:prstTxWarp prst="textNoShape">
              <a:avLst/>
            </a:prstTxWarp>
          </a:bodyPr>
          <a:lstStyle>
            <a:lvl1pPr algn="r">
              <a:lnSpc>
                <a:spcPct val="100000"/>
              </a:lnSpc>
              <a:spcBef>
                <a:spcPct val="0"/>
              </a:spcBef>
              <a:spcAft>
                <a:spcPct val="0"/>
              </a:spcAft>
              <a:buClrTx/>
              <a:buSzTx/>
              <a:defRPr sz="1000" b="0" i="1">
                <a:solidFill>
                  <a:schemeClr val="tx1"/>
                </a:solidFill>
                <a:latin typeface="Times New Roman" pitchFamily="18" charset="0"/>
              </a:defRPr>
            </a:lvl1pPr>
          </a:lstStyle>
          <a:p>
            <a:pPr>
              <a:defRPr/>
            </a:pPr>
            <a:fld id="{7F6418AA-B84F-4457-A8BB-D6DBC1F67BAA}" type="slidenum">
              <a:rPr lang="en-GB" altLang="en-US"/>
              <a:pPr>
                <a:defRPr/>
              </a:pPr>
              <a:t>‹#›</a:t>
            </a:fld>
            <a:endParaRPr lang="en-GB" altLang="en-US"/>
          </a:p>
        </p:txBody>
      </p:sp>
    </p:spTree>
    <p:extLst>
      <p:ext uri="{BB962C8B-B14F-4D97-AF65-F5344CB8AC3E}">
        <p14:creationId xmlns:p14="http://schemas.microsoft.com/office/powerpoint/2010/main" val="2291467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ec.europa.eu/energy/technology/set_plan/set_plan_en.ht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7578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700">
              <a:defRPr sz="2000" b="1">
                <a:solidFill>
                  <a:srgbClr val="0F3277"/>
                </a:solidFill>
                <a:latin typeface="Arial" charset="0"/>
              </a:defRPr>
            </a:lvl1pPr>
            <a:lvl2pPr marL="741363" indent="-284163" defTabSz="901700">
              <a:defRPr sz="2000" b="1">
                <a:solidFill>
                  <a:srgbClr val="0F3277"/>
                </a:solidFill>
                <a:latin typeface="Arial" charset="0"/>
              </a:defRPr>
            </a:lvl2pPr>
            <a:lvl3pPr marL="1141413" indent="-227013" defTabSz="901700">
              <a:defRPr sz="2000" b="1">
                <a:solidFill>
                  <a:srgbClr val="0F3277"/>
                </a:solidFill>
                <a:latin typeface="Arial" charset="0"/>
              </a:defRPr>
            </a:lvl3pPr>
            <a:lvl4pPr marL="1598613" indent="-227013" defTabSz="901700">
              <a:defRPr sz="2000" b="1">
                <a:solidFill>
                  <a:srgbClr val="0F3277"/>
                </a:solidFill>
                <a:latin typeface="Arial" charset="0"/>
              </a:defRPr>
            </a:lvl4pPr>
            <a:lvl5pPr marL="2055813" indent="-227013" defTabSz="901700">
              <a:defRPr sz="2000" b="1">
                <a:solidFill>
                  <a:srgbClr val="0F3277"/>
                </a:solidFill>
                <a:latin typeface="Arial" charset="0"/>
              </a:defRPr>
            </a:lvl5pPr>
            <a:lvl6pPr marL="2513013" indent="-227013" defTabSz="9017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6pPr>
            <a:lvl7pPr marL="2970213" indent="-227013" defTabSz="9017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7pPr>
            <a:lvl8pPr marL="3427413" indent="-227013" defTabSz="9017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8pPr>
            <a:lvl9pPr marL="3884613" indent="-227013" defTabSz="9017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9pPr>
          </a:lstStyle>
          <a:p>
            <a:pPr>
              <a:buClr>
                <a:srgbClr val="000000"/>
              </a:buClr>
            </a:pPr>
            <a:fld id="{F67D65D5-BE74-4826-B106-32ADF6408831}" type="slidenum">
              <a:rPr lang="en-GB" altLang="en-US" sz="1000" b="0">
                <a:solidFill>
                  <a:srgbClr val="000000"/>
                </a:solidFill>
                <a:latin typeface="Times New Roman" pitchFamily="18" charset="0"/>
              </a:rPr>
              <a:pPr>
                <a:buClr>
                  <a:srgbClr val="000000"/>
                </a:buClr>
              </a:pPr>
              <a:t>1</a:t>
            </a:fld>
            <a:endParaRPr lang="en-GB" altLang="en-US" sz="1000" b="0" dirty="0">
              <a:solidFill>
                <a:srgbClr val="000000"/>
              </a:solidFill>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7F6418AA-B84F-4457-A8BB-D6DBC1F67BAA}" type="slidenum">
              <a:rPr lang="en-GB" altLang="en-US" smtClean="0"/>
              <a:pPr>
                <a:defRPr/>
              </a:pPr>
              <a:t>15</a:t>
            </a:fld>
            <a:endParaRPr lang="en-GB" altLang="en-US"/>
          </a:p>
        </p:txBody>
      </p:sp>
    </p:spTree>
    <p:extLst>
      <p:ext uri="{BB962C8B-B14F-4D97-AF65-F5344CB8AC3E}">
        <p14:creationId xmlns:p14="http://schemas.microsoft.com/office/powerpoint/2010/main" val="1019821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xfrm>
            <a:off x="684213" y="758825"/>
            <a:ext cx="5300662" cy="3670300"/>
          </a:xfrm>
          <a:ln/>
        </p:spPr>
      </p:sp>
      <p:sp>
        <p:nvSpPr>
          <p:cNvPr id="522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endParaRPr>
          </a:p>
        </p:txBody>
      </p:sp>
      <p:sp>
        <p:nvSpPr>
          <p:cNvPr id="52228" name="Date Placeholder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30468" indent="-280949" eaLnBrk="0" hangingPunct="0">
              <a:spcBef>
                <a:spcPct val="30000"/>
              </a:spcBef>
              <a:defRPr sz="1200">
                <a:solidFill>
                  <a:schemeClr val="tx1"/>
                </a:solidFill>
                <a:latin typeface="Arial" pitchFamily="34" charset="0"/>
              </a:defRPr>
            </a:lvl2pPr>
            <a:lvl3pPr marL="1123798" indent="-224760" eaLnBrk="0" hangingPunct="0">
              <a:spcBef>
                <a:spcPct val="30000"/>
              </a:spcBef>
              <a:defRPr sz="1200">
                <a:solidFill>
                  <a:schemeClr val="tx1"/>
                </a:solidFill>
                <a:latin typeface="Arial" pitchFamily="34" charset="0"/>
              </a:defRPr>
            </a:lvl3pPr>
            <a:lvl4pPr marL="1573317" indent="-224760" eaLnBrk="0" hangingPunct="0">
              <a:spcBef>
                <a:spcPct val="30000"/>
              </a:spcBef>
              <a:defRPr sz="1200">
                <a:solidFill>
                  <a:schemeClr val="tx1"/>
                </a:solidFill>
                <a:latin typeface="Arial" pitchFamily="34" charset="0"/>
              </a:defRPr>
            </a:lvl4pPr>
            <a:lvl5pPr marL="2022836" indent="-224760" eaLnBrk="0" hangingPunct="0">
              <a:spcBef>
                <a:spcPct val="30000"/>
              </a:spcBef>
              <a:defRPr sz="1200">
                <a:solidFill>
                  <a:schemeClr val="tx1"/>
                </a:solidFill>
                <a:latin typeface="Arial" pitchFamily="34" charset="0"/>
              </a:defRPr>
            </a:lvl5pPr>
            <a:lvl6pPr marL="2472355" indent="-224760" eaLnBrk="0" fontAlgn="base" hangingPunct="0">
              <a:spcBef>
                <a:spcPct val="30000"/>
              </a:spcBef>
              <a:spcAft>
                <a:spcPct val="0"/>
              </a:spcAft>
              <a:defRPr sz="1200">
                <a:solidFill>
                  <a:schemeClr val="tx1"/>
                </a:solidFill>
                <a:latin typeface="Arial" pitchFamily="34" charset="0"/>
              </a:defRPr>
            </a:lvl6pPr>
            <a:lvl7pPr marL="2921874" indent="-224760" eaLnBrk="0" fontAlgn="base" hangingPunct="0">
              <a:spcBef>
                <a:spcPct val="30000"/>
              </a:spcBef>
              <a:spcAft>
                <a:spcPct val="0"/>
              </a:spcAft>
              <a:defRPr sz="1200">
                <a:solidFill>
                  <a:schemeClr val="tx1"/>
                </a:solidFill>
                <a:latin typeface="Arial" pitchFamily="34" charset="0"/>
              </a:defRPr>
            </a:lvl7pPr>
            <a:lvl8pPr marL="3371393" indent="-224760" eaLnBrk="0" fontAlgn="base" hangingPunct="0">
              <a:spcBef>
                <a:spcPct val="30000"/>
              </a:spcBef>
              <a:spcAft>
                <a:spcPct val="0"/>
              </a:spcAft>
              <a:defRPr sz="1200">
                <a:solidFill>
                  <a:schemeClr val="tx1"/>
                </a:solidFill>
                <a:latin typeface="Arial" pitchFamily="34" charset="0"/>
              </a:defRPr>
            </a:lvl8pPr>
            <a:lvl9pPr marL="3820912" indent="-22476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endParaRPr lang="en-US" altLang="en-US" smtClean="0"/>
          </a:p>
        </p:txBody>
      </p:sp>
      <p:sp>
        <p:nvSpPr>
          <p:cNvPr id="52229" name="Slide Number Placeholder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30468" indent="-280949" eaLnBrk="0" hangingPunct="0">
              <a:spcBef>
                <a:spcPct val="30000"/>
              </a:spcBef>
              <a:defRPr sz="1200">
                <a:solidFill>
                  <a:schemeClr val="tx1"/>
                </a:solidFill>
                <a:latin typeface="Arial" pitchFamily="34" charset="0"/>
              </a:defRPr>
            </a:lvl2pPr>
            <a:lvl3pPr marL="1123798" indent="-224760" eaLnBrk="0" hangingPunct="0">
              <a:spcBef>
                <a:spcPct val="30000"/>
              </a:spcBef>
              <a:defRPr sz="1200">
                <a:solidFill>
                  <a:schemeClr val="tx1"/>
                </a:solidFill>
                <a:latin typeface="Arial" pitchFamily="34" charset="0"/>
              </a:defRPr>
            </a:lvl3pPr>
            <a:lvl4pPr marL="1573317" indent="-224760" eaLnBrk="0" hangingPunct="0">
              <a:spcBef>
                <a:spcPct val="30000"/>
              </a:spcBef>
              <a:defRPr sz="1200">
                <a:solidFill>
                  <a:schemeClr val="tx1"/>
                </a:solidFill>
                <a:latin typeface="Arial" pitchFamily="34" charset="0"/>
              </a:defRPr>
            </a:lvl4pPr>
            <a:lvl5pPr marL="2022836" indent="-224760" eaLnBrk="0" hangingPunct="0">
              <a:spcBef>
                <a:spcPct val="30000"/>
              </a:spcBef>
              <a:defRPr sz="1200">
                <a:solidFill>
                  <a:schemeClr val="tx1"/>
                </a:solidFill>
                <a:latin typeface="Arial" pitchFamily="34" charset="0"/>
              </a:defRPr>
            </a:lvl5pPr>
            <a:lvl6pPr marL="2472355" indent="-224760" eaLnBrk="0" fontAlgn="base" hangingPunct="0">
              <a:spcBef>
                <a:spcPct val="30000"/>
              </a:spcBef>
              <a:spcAft>
                <a:spcPct val="0"/>
              </a:spcAft>
              <a:defRPr sz="1200">
                <a:solidFill>
                  <a:schemeClr val="tx1"/>
                </a:solidFill>
                <a:latin typeface="Arial" pitchFamily="34" charset="0"/>
              </a:defRPr>
            </a:lvl6pPr>
            <a:lvl7pPr marL="2921874" indent="-224760" eaLnBrk="0" fontAlgn="base" hangingPunct="0">
              <a:spcBef>
                <a:spcPct val="30000"/>
              </a:spcBef>
              <a:spcAft>
                <a:spcPct val="0"/>
              </a:spcAft>
              <a:defRPr sz="1200">
                <a:solidFill>
                  <a:schemeClr val="tx1"/>
                </a:solidFill>
                <a:latin typeface="Arial" pitchFamily="34" charset="0"/>
              </a:defRPr>
            </a:lvl7pPr>
            <a:lvl8pPr marL="3371393" indent="-224760" eaLnBrk="0" fontAlgn="base" hangingPunct="0">
              <a:spcBef>
                <a:spcPct val="30000"/>
              </a:spcBef>
              <a:spcAft>
                <a:spcPct val="0"/>
              </a:spcAft>
              <a:defRPr sz="1200">
                <a:solidFill>
                  <a:schemeClr val="tx1"/>
                </a:solidFill>
                <a:latin typeface="Arial" pitchFamily="34" charset="0"/>
              </a:defRPr>
            </a:lvl8pPr>
            <a:lvl9pPr marL="3820912" indent="-22476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16B4C193-DAE3-49B5-A0C8-43077EE97667}" type="slidenum">
              <a:rPr lang="en-GB" altLang="en-US" smtClean="0">
                <a:ea typeface="ＭＳ Ｐゴシック" pitchFamily="34" charset="-128"/>
              </a:rPr>
              <a:pPr eaLnBrk="1" hangingPunct="1">
                <a:spcBef>
                  <a:spcPct val="0"/>
                </a:spcBef>
              </a:pPr>
              <a:t>16</a:t>
            </a:fld>
            <a:endParaRPr lang="en-GB" altLang="en-US" smtClean="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JRC is participating in JOPRAD, a H2020 Coordination and Support Action with the task of delivering a proposal for Joint Programming, that, pending acceptance of "the community" could start operating with a call in 2017. The role of JRC in that forthcoming Joint Programming will be discussed in the preparation phase, and be part of the proposal to the community, but the preparation phase IS NOT joint programming.</a:t>
            </a:r>
          </a:p>
        </p:txBody>
      </p:sp>
      <p:sp>
        <p:nvSpPr>
          <p:cNvPr id="4" name="Slide Number Placeholder 3"/>
          <p:cNvSpPr>
            <a:spLocks noGrp="1"/>
          </p:cNvSpPr>
          <p:nvPr>
            <p:ph type="sldNum" sz="quarter" idx="10"/>
          </p:nvPr>
        </p:nvSpPr>
        <p:spPr/>
        <p:txBody>
          <a:bodyPr/>
          <a:lstStyle/>
          <a:p>
            <a:pPr>
              <a:defRPr/>
            </a:pPr>
            <a:fld id="{7F6418AA-B84F-4457-A8BB-D6DBC1F67BAA}" type="slidenum">
              <a:rPr lang="en-GB" altLang="en-US" smtClean="0"/>
              <a:pPr>
                <a:defRPr/>
              </a:pPr>
              <a:t>17</a:t>
            </a:fld>
            <a:endParaRPr lang="en-GB" altLang="en-US"/>
          </a:p>
        </p:txBody>
      </p:sp>
    </p:spTree>
    <p:extLst>
      <p:ext uri="{BB962C8B-B14F-4D97-AF65-F5344CB8AC3E}">
        <p14:creationId xmlns:p14="http://schemas.microsoft.com/office/powerpoint/2010/main" val="33713087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684213" y="758825"/>
            <a:ext cx="5300662" cy="367030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57347"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GB" alt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783350" y="9349772"/>
            <a:ext cx="2893516" cy="4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44" tIns="46622" rIns="93244" bIns="46622" anchor="b"/>
          <a:lstStyle>
            <a:lvl1pPr defTabSz="935038">
              <a:spcBef>
                <a:spcPct val="30000"/>
              </a:spcBef>
              <a:defRPr sz="1200">
                <a:solidFill>
                  <a:schemeClr val="tx1"/>
                </a:solidFill>
                <a:latin typeface="Arial" charset="0"/>
              </a:defRPr>
            </a:lvl1pPr>
            <a:lvl2pPr marL="742950" indent="-285750" defTabSz="935038">
              <a:spcBef>
                <a:spcPct val="30000"/>
              </a:spcBef>
              <a:defRPr sz="1200">
                <a:solidFill>
                  <a:schemeClr val="tx1"/>
                </a:solidFill>
                <a:latin typeface="Arial" charset="0"/>
              </a:defRPr>
            </a:lvl2pPr>
            <a:lvl3pPr marL="1143000" indent="-228600" defTabSz="935038">
              <a:spcBef>
                <a:spcPct val="30000"/>
              </a:spcBef>
              <a:defRPr sz="1200">
                <a:solidFill>
                  <a:schemeClr val="tx1"/>
                </a:solidFill>
                <a:latin typeface="Arial" charset="0"/>
              </a:defRPr>
            </a:lvl3pPr>
            <a:lvl4pPr marL="1600200" indent="-228600" defTabSz="935038">
              <a:spcBef>
                <a:spcPct val="30000"/>
              </a:spcBef>
              <a:defRPr sz="1200">
                <a:solidFill>
                  <a:schemeClr val="tx1"/>
                </a:solidFill>
                <a:latin typeface="Arial" charset="0"/>
              </a:defRPr>
            </a:lvl4pPr>
            <a:lvl5pPr marL="2057400" indent="-228600" defTabSz="935038">
              <a:spcBef>
                <a:spcPct val="30000"/>
              </a:spcBef>
              <a:defRPr sz="1200">
                <a:solidFill>
                  <a:schemeClr val="tx1"/>
                </a:solidFill>
                <a:latin typeface="Arial" charset="0"/>
              </a:defRPr>
            </a:lvl5pPr>
            <a:lvl6pPr marL="2514600" indent="-228600" defTabSz="935038" eaLnBrk="0" fontAlgn="base" hangingPunct="0">
              <a:spcBef>
                <a:spcPct val="30000"/>
              </a:spcBef>
              <a:spcAft>
                <a:spcPct val="0"/>
              </a:spcAft>
              <a:defRPr sz="1200">
                <a:solidFill>
                  <a:schemeClr val="tx1"/>
                </a:solidFill>
                <a:latin typeface="Arial" charset="0"/>
              </a:defRPr>
            </a:lvl6pPr>
            <a:lvl7pPr marL="2971800" indent="-228600" defTabSz="935038" eaLnBrk="0" fontAlgn="base" hangingPunct="0">
              <a:spcBef>
                <a:spcPct val="30000"/>
              </a:spcBef>
              <a:spcAft>
                <a:spcPct val="0"/>
              </a:spcAft>
              <a:defRPr sz="1200">
                <a:solidFill>
                  <a:schemeClr val="tx1"/>
                </a:solidFill>
                <a:latin typeface="Arial" charset="0"/>
              </a:defRPr>
            </a:lvl7pPr>
            <a:lvl8pPr marL="3429000" indent="-228600" defTabSz="935038" eaLnBrk="0" fontAlgn="base" hangingPunct="0">
              <a:spcBef>
                <a:spcPct val="30000"/>
              </a:spcBef>
              <a:spcAft>
                <a:spcPct val="0"/>
              </a:spcAft>
              <a:defRPr sz="1200">
                <a:solidFill>
                  <a:schemeClr val="tx1"/>
                </a:solidFill>
                <a:latin typeface="Arial" charset="0"/>
              </a:defRPr>
            </a:lvl8pPr>
            <a:lvl9pPr marL="3886200" indent="-228600" defTabSz="935038"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596CBDBF-16AE-40C6-8CB4-5FF55310B7C9}" type="slidenum">
              <a:rPr lang="en-US" altLang="en-US">
                <a:latin typeface="Times New Roman" pitchFamily="18" charset="0"/>
              </a:rPr>
              <a:pPr algn="r" eaLnBrk="1" hangingPunct="1">
                <a:spcBef>
                  <a:spcPct val="0"/>
                </a:spcBef>
              </a:pPr>
              <a:t>19</a:t>
            </a:fld>
            <a:endParaRPr lang="en-US" altLang="en-US">
              <a:latin typeface="Times New Roman" pitchFamily="18" charset="0"/>
            </a:endParaRPr>
          </a:p>
        </p:txBody>
      </p:sp>
      <p:sp>
        <p:nvSpPr>
          <p:cNvPr id="34819" name="Rectangle 2"/>
          <p:cNvSpPr>
            <a:spLocks noGrp="1" noRot="1" noChangeAspect="1" noChangeArrowheads="1" noTextEdit="1"/>
          </p:cNvSpPr>
          <p:nvPr>
            <p:ph type="sldImg"/>
          </p:nvPr>
        </p:nvSpPr>
        <p:spPr>
          <a:xfrm>
            <a:off x="679450" y="765175"/>
            <a:ext cx="5335588" cy="3695700"/>
          </a:xfrm>
          <a:ln/>
        </p:spPr>
      </p:sp>
      <p:sp>
        <p:nvSpPr>
          <p:cNvPr id="34820" name="Rectangle 3"/>
          <p:cNvSpPr>
            <a:spLocks noGrp="1" noChangeArrowheads="1"/>
          </p:cNvSpPr>
          <p:nvPr>
            <p:ph type="body" idx="1"/>
          </p:nvPr>
        </p:nvSpPr>
        <p:spPr>
          <a:xfrm>
            <a:off x="906947" y="4694394"/>
            <a:ext cx="4862974" cy="48691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44" tIns="46622" rIns="93244" bIns="46622"/>
          <a:lstStyle/>
          <a:p>
            <a:pPr eaLnBrk="1" hangingPunct="1">
              <a:spcBef>
                <a:spcPct val="20000"/>
              </a:spcBef>
              <a:buFontTx/>
              <a:buNone/>
            </a:pPr>
            <a:r>
              <a:rPr lang="en-US" altLang="en-US" sz="1400" i="1" dirty="0" err="1" smtClean="0">
                <a:solidFill>
                  <a:srgbClr val="3E6FD2"/>
                </a:solidFill>
              </a:rPr>
              <a:t>JRC-Ispra</a:t>
            </a:r>
            <a:r>
              <a:rPr lang="en-US" altLang="en-US" sz="1400" i="1" dirty="0" smtClean="0">
                <a:solidFill>
                  <a:srgbClr val="3E6FD2"/>
                </a:solidFill>
              </a:rPr>
              <a:t> </a:t>
            </a:r>
            <a:r>
              <a:rPr lang="en-US" altLang="en-US" sz="1400" i="1" baseline="0" dirty="0" smtClean="0">
                <a:solidFill>
                  <a:srgbClr val="3E6FD2"/>
                </a:solidFill>
              </a:rPr>
              <a:t> decommissioning: e</a:t>
            </a:r>
            <a:r>
              <a:rPr lang="en-US" altLang="en-US" sz="1400" i="1" dirty="0" smtClean="0">
                <a:solidFill>
                  <a:srgbClr val="3E6FD2"/>
                </a:solidFill>
              </a:rPr>
              <a:t>xperimental reactors;</a:t>
            </a:r>
            <a:r>
              <a:rPr lang="en-US" altLang="en-US" sz="1400" i="1" baseline="0" dirty="0" smtClean="0">
                <a:solidFill>
                  <a:srgbClr val="3E6FD2"/>
                </a:solidFill>
              </a:rPr>
              <a:t> h</a:t>
            </a:r>
            <a:r>
              <a:rPr lang="en-US" altLang="en-US" sz="1400" i="1" dirty="0" smtClean="0">
                <a:solidFill>
                  <a:srgbClr val="3E6FD2"/>
                </a:solidFill>
              </a:rPr>
              <a:t>ot cells and radiochemistry plants; waste management facilities;</a:t>
            </a:r>
            <a:r>
              <a:rPr lang="en-US" altLang="en-US" sz="1400" i="1" baseline="0" dirty="0" smtClean="0">
                <a:solidFill>
                  <a:srgbClr val="3E6FD2"/>
                </a:solidFill>
              </a:rPr>
              <a:t> </a:t>
            </a:r>
            <a:r>
              <a:rPr lang="en-US" altLang="en-US" sz="1400" i="1" dirty="0" smtClean="0">
                <a:solidFill>
                  <a:srgbClr val="3E6FD2"/>
                </a:solidFill>
              </a:rPr>
              <a:t>waste legacies </a:t>
            </a:r>
            <a:endParaRPr lang="en-GB" altLang="en-US" sz="1400" i="1" dirty="0" smtClean="0">
              <a:solidFill>
                <a:srgbClr val="3E6FD2"/>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Institute of Nuclear Materials Management (INMM) is an international technical and professional organization that works to promote safe handling of nuclear material and the safe practice of nuclear materials management through publications, as well as organized presentations and meetings.</a:t>
            </a:r>
            <a:endParaRPr lang="en-GB" dirty="0"/>
          </a:p>
        </p:txBody>
      </p:sp>
      <p:sp>
        <p:nvSpPr>
          <p:cNvPr id="4" name="Slide Number Placeholder 3"/>
          <p:cNvSpPr>
            <a:spLocks noGrp="1"/>
          </p:cNvSpPr>
          <p:nvPr>
            <p:ph type="sldNum" sz="quarter" idx="10"/>
          </p:nvPr>
        </p:nvSpPr>
        <p:spPr/>
        <p:txBody>
          <a:bodyPr/>
          <a:lstStyle/>
          <a:p>
            <a:pPr>
              <a:defRPr/>
            </a:pPr>
            <a:fld id="{7F6418AA-B84F-4457-A8BB-D6DBC1F67BAA}" type="slidenum">
              <a:rPr lang="en-GB" altLang="en-US" smtClean="0"/>
              <a:pPr>
                <a:defRPr/>
              </a:pPr>
              <a:t>20</a:t>
            </a:fld>
            <a:endParaRPr lang="en-GB" altLang="en-US"/>
          </a:p>
        </p:txBody>
      </p:sp>
    </p:spTree>
    <p:extLst>
      <p:ext uri="{BB962C8B-B14F-4D97-AF65-F5344CB8AC3E}">
        <p14:creationId xmlns:p14="http://schemas.microsoft.com/office/powerpoint/2010/main" val="4013885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buClr>
                <a:srgbClr val="37ACDE"/>
              </a:buClr>
            </a:pPr>
            <a:r>
              <a:rPr lang="en-GB" altLang="en-US" sz="1200" b="0" i="0" dirty="0" smtClean="0">
                <a:solidFill>
                  <a:srgbClr val="0F3277"/>
                </a:solidFill>
                <a:latin typeface="Arial Narrow" pitchFamily="34" charset="0"/>
                <a:ea typeface="ＭＳ Ｐゴシック" pitchFamily="34" charset="-128"/>
                <a:cs typeface="Arial" pitchFamily="34" charset="0"/>
              </a:rPr>
              <a:t>Established 1957</a:t>
            </a:r>
            <a:r>
              <a:rPr lang="en-GB" altLang="en-US" sz="1200" b="0" i="0" dirty="0" smtClean="0">
                <a:solidFill>
                  <a:srgbClr val="FF0000"/>
                </a:solidFill>
                <a:latin typeface="Arial Narrow" pitchFamily="34" charset="0"/>
                <a:ea typeface="ＭＳ Ｐゴシック" pitchFamily="34" charset="-128"/>
                <a:cs typeface="Arial" pitchFamily="34" charset="0"/>
              </a:rPr>
              <a:t>,</a:t>
            </a:r>
            <a:r>
              <a:rPr lang="en-GB" altLang="en-US" sz="1200" b="0" i="0" baseline="0" dirty="0" smtClean="0">
                <a:solidFill>
                  <a:srgbClr val="FF0000"/>
                </a:solidFill>
                <a:latin typeface="Arial Narrow" pitchFamily="34" charset="0"/>
                <a:ea typeface="ＭＳ Ｐゴシック" pitchFamily="34" charset="-128"/>
                <a:cs typeface="Arial" pitchFamily="34" charset="0"/>
              </a:rPr>
              <a:t> ~</a:t>
            </a:r>
            <a:r>
              <a:rPr lang="en-GB" altLang="en-US" sz="1200" b="0" i="0" dirty="0" smtClean="0">
                <a:solidFill>
                  <a:srgbClr val="FF0000"/>
                </a:solidFill>
                <a:latin typeface="Arial" pitchFamily="34" charset="0"/>
                <a:ea typeface="ＭＳ Ｐゴシック" pitchFamily="34" charset="-128"/>
                <a:cs typeface="Arial" pitchFamily="34" charset="0"/>
              </a:rPr>
              <a:t>3000 </a:t>
            </a:r>
            <a:r>
              <a:rPr lang="en-GB" altLang="en-US" sz="1200" b="0" i="0" dirty="0" smtClean="0">
                <a:solidFill>
                  <a:srgbClr val="FF0000"/>
                </a:solidFill>
                <a:latin typeface="Arial Narrow" pitchFamily="34" charset="0"/>
                <a:ea typeface="ＭＳ Ｐゴシック" pitchFamily="34" charset="-128"/>
                <a:cs typeface="Arial" pitchFamily="34" charset="0"/>
              </a:rPr>
              <a:t>staff</a:t>
            </a:r>
            <a:r>
              <a:rPr lang="en-GB" altLang="en-US" sz="1200" b="0" i="0" dirty="0" smtClean="0">
                <a:solidFill>
                  <a:srgbClr val="0F3277"/>
                </a:solidFill>
                <a:latin typeface="Arial Narrow" pitchFamily="34" charset="0"/>
                <a:ea typeface="ＭＳ Ｐゴシック" pitchFamily="34" charset="-128"/>
                <a:cs typeface="Arial" pitchFamily="34" charset="0"/>
              </a:rPr>
              <a:t>,</a:t>
            </a:r>
            <a:r>
              <a:rPr lang="en-GB" altLang="en-US" sz="1200" b="0" i="0" baseline="0" dirty="0" smtClean="0">
                <a:solidFill>
                  <a:srgbClr val="0F3277"/>
                </a:solidFill>
                <a:latin typeface="Arial Narrow" pitchFamily="34" charset="0"/>
                <a:ea typeface="ＭＳ Ｐゴシック" pitchFamily="34" charset="-128"/>
                <a:cs typeface="Arial" pitchFamily="34" charset="0"/>
              </a:rPr>
              <a:t> </a:t>
            </a:r>
            <a:r>
              <a:rPr lang="en-GB" altLang="en-US" sz="1200" b="0" i="0" dirty="0" smtClean="0">
                <a:solidFill>
                  <a:srgbClr val="FF0000"/>
                </a:solidFill>
                <a:latin typeface="Arial Narrow" pitchFamily="34" charset="0"/>
                <a:ea typeface="ＭＳ Ｐゴシック" pitchFamily="34" charset="-128"/>
                <a:cs typeface="Arial" pitchFamily="34" charset="0"/>
              </a:rPr>
              <a:t>1200-1400 scientific publications </a:t>
            </a:r>
            <a:endParaRPr lang="en-GB" altLang="en-US" sz="1200" b="0" i="0" dirty="0" smtClean="0">
              <a:solidFill>
                <a:srgbClr val="0F3277"/>
              </a:solidFill>
              <a:latin typeface="Arial Narrow" pitchFamily="34" charset="0"/>
              <a:ea typeface="ＭＳ Ｐゴシック" pitchFamily="34" charset="-128"/>
              <a:cs typeface="Arial" pitchFamily="34" charset="0"/>
            </a:endParaRPr>
          </a:p>
          <a:p>
            <a:pPr eaLnBrk="1" hangingPunct="1">
              <a:spcBef>
                <a:spcPct val="10000"/>
              </a:spcBef>
              <a:buClr>
                <a:srgbClr val="37ACDE"/>
              </a:buClr>
            </a:pPr>
            <a:r>
              <a:rPr lang="en-GB" altLang="en-US" sz="1200" b="0" i="0" dirty="0" smtClean="0">
                <a:solidFill>
                  <a:srgbClr val="0F3277"/>
                </a:solidFill>
                <a:latin typeface="Arial Narrow" pitchFamily="34" charset="0"/>
                <a:ea typeface="ＭＳ Ｐゴシック" pitchFamily="34" charset="-128"/>
                <a:cs typeface="Arial" pitchFamily="34" charset="0"/>
              </a:rPr>
              <a:t>Budget: ~</a:t>
            </a:r>
            <a:r>
              <a:rPr lang="en-GB" altLang="en-US" sz="1200" b="0" i="0" dirty="0" smtClean="0">
                <a:solidFill>
                  <a:srgbClr val="FF0000"/>
                </a:solidFill>
                <a:latin typeface="Arial Narrow" pitchFamily="34" charset="0"/>
                <a:ea typeface="ＭＳ Ｐゴシック" pitchFamily="34" charset="-128"/>
                <a:cs typeface="Arial" pitchFamily="34" charset="0"/>
              </a:rPr>
              <a:t>€393 million </a:t>
            </a:r>
            <a:r>
              <a:rPr lang="en-GB" altLang="en-US" sz="1200" b="0" i="0" dirty="0" smtClean="0">
                <a:solidFill>
                  <a:srgbClr val="0F3277"/>
                </a:solidFill>
                <a:latin typeface="Arial Narrow" pitchFamily="34" charset="0"/>
                <a:ea typeface="ＭＳ Ｐゴシック" pitchFamily="34" charset="-128"/>
                <a:cs typeface="Arial" pitchFamily="34" charset="0"/>
              </a:rPr>
              <a:t>annually, plus </a:t>
            </a:r>
            <a:r>
              <a:rPr lang="en-GB" altLang="en-US" sz="1200" b="0" i="0" dirty="0" smtClean="0">
                <a:solidFill>
                  <a:srgbClr val="FF0000"/>
                </a:solidFill>
                <a:latin typeface="Arial Narrow" pitchFamily="34" charset="0"/>
                <a:ea typeface="ＭＳ Ｐゴシック" pitchFamily="34" charset="-128"/>
                <a:cs typeface="Arial" pitchFamily="34" charset="0"/>
              </a:rPr>
              <a:t>€73 million </a:t>
            </a:r>
            <a:r>
              <a:rPr lang="en-GB" altLang="en-US" sz="1200" b="0" i="0" dirty="0" smtClean="0">
                <a:solidFill>
                  <a:srgbClr val="0F3277"/>
                </a:solidFill>
                <a:latin typeface="Arial Narrow" pitchFamily="34" charset="0"/>
                <a:ea typeface="ＭＳ Ｐゴシック" pitchFamily="34" charset="-128"/>
                <a:cs typeface="Arial" pitchFamily="34" charset="0"/>
              </a:rPr>
              <a:t>earned income </a:t>
            </a:r>
          </a:p>
          <a:p>
            <a:pPr algn="l">
              <a:spcBef>
                <a:spcPct val="50000"/>
              </a:spcBef>
              <a:buClrTx/>
              <a:buFontTx/>
              <a:buNone/>
            </a:pPr>
            <a:r>
              <a:rPr lang="en-GB" altLang="en-US" sz="1800" b="0" i="0" dirty="0" smtClean="0">
                <a:solidFill>
                  <a:srgbClr val="FF6600"/>
                </a:solidFill>
                <a:latin typeface="Tahoma" pitchFamily="34" charset="0"/>
                <a:ea typeface="ＭＳ Ｐゴシック" pitchFamily="34" charset="-128"/>
              </a:rPr>
              <a:t>Total budget: € 1603 million;</a:t>
            </a:r>
            <a:r>
              <a:rPr lang="en-GB" altLang="en-US" sz="1800" b="0" i="0" baseline="0" dirty="0" smtClean="0">
                <a:solidFill>
                  <a:srgbClr val="FF6600"/>
                </a:solidFill>
                <a:latin typeface="Tahoma" pitchFamily="34" charset="0"/>
                <a:ea typeface="ＭＳ Ｐゴシック" pitchFamily="34" charset="-128"/>
              </a:rPr>
              <a:t> </a:t>
            </a:r>
            <a:r>
              <a:rPr lang="en-GB" altLang="en-US" sz="1200" b="0" i="0" dirty="0" smtClean="0">
                <a:latin typeface="Tahoma" pitchFamily="34" charset="0"/>
                <a:ea typeface="ＭＳ Ｐゴシック" pitchFamily="34" charset="-128"/>
              </a:rPr>
              <a:t>ITER (2014-2020): € 2915 million in current values (outside H2020)</a:t>
            </a:r>
          </a:p>
          <a:p>
            <a:pPr eaLnBrk="1" hangingPunct="1">
              <a:spcBef>
                <a:spcPct val="10000"/>
              </a:spcBef>
              <a:buClr>
                <a:srgbClr val="37ACDE"/>
              </a:buClr>
            </a:pPr>
            <a:endParaRPr lang="en-GB" altLang="en-US" sz="1200" i="0" dirty="0" smtClean="0">
              <a:solidFill>
                <a:srgbClr val="0F3277"/>
              </a:solidFill>
              <a:latin typeface="Arial Narrow" pitchFamily="34" charset="0"/>
              <a:ea typeface="ＭＳ Ｐゴシック" pitchFamily="34" charset="-128"/>
              <a:cs typeface="Arial" pitchFamily="34" charset="0"/>
            </a:endParaRPr>
          </a:p>
        </p:txBody>
      </p:sp>
      <p:sp>
        <p:nvSpPr>
          <p:cNvPr id="4" name="Slide Number Placeholder 3"/>
          <p:cNvSpPr>
            <a:spLocks noGrp="1"/>
          </p:cNvSpPr>
          <p:nvPr>
            <p:ph type="sldNum" sz="quarter" idx="10"/>
          </p:nvPr>
        </p:nvSpPr>
        <p:spPr/>
        <p:txBody>
          <a:bodyPr/>
          <a:lstStyle/>
          <a:p>
            <a:pPr>
              <a:defRPr/>
            </a:pPr>
            <a:fld id="{7F6418AA-B84F-4457-A8BB-D6DBC1F67BAA}" type="slidenum">
              <a:rPr lang="en-GB" altLang="en-US" smtClean="0"/>
              <a:pPr>
                <a:defRPr/>
              </a:pPr>
              <a:t>2</a:t>
            </a:fld>
            <a:endParaRPr lang="en-GB" altLang="en-US" dirty="0"/>
          </a:p>
        </p:txBody>
      </p:sp>
    </p:spTree>
    <p:extLst>
      <p:ext uri="{BB962C8B-B14F-4D97-AF65-F5344CB8AC3E}">
        <p14:creationId xmlns:p14="http://schemas.microsoft.com/office/powerpoint/2010/main" val="1915529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684213" y="730250"/>
            <a:ext cx="5300662" cy="3670300"/>
          </a:xfrm>
          <a:ln/>
        </p:spPr>
      </p:sp>
      <p:sp>
        <p:nvSpPr>
          <p:cNvPr id="50179" name="Rectangle 3"/>
          <p:cNvSpPr>
            <a:spLocks noGrp="1" noChangeArrowheads="1"/>
          </p:cNvSpPr>
          <p:nvPr>
            <p:ph type="body" idx="1"/>
          </p:nvPr>
        </p:nvSpPr>
        <p:spPr>
          <a:xfrm>
            <a:off x="666598" y="4643243"/>
            <a:ext cx="5335893" cy="439779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0" kern="0" dirty="0" smtClean="0">
                <a:latin typeface="Verdana" pitchFamily="34" charset="0"/>
                <a:ea typeface="ＭＳ Ｐゴシック"/>
              </a:rPr>
              <a:t>OSL:</a:t>
            </a:r>
            <a:r>
              <a:rPr lang="en-US" altLang="en-US" sz="1200" b="0" kern="0" baseline="0" dirty="0" smtClean="0">
                <a:latin typeface="Verdana" pitchFamily="34" charset="0"/>
                <a:ea typeface="ＭＳ Ｐゴシック"/>
              </a:rPr>
              <a:t> </a:t>
            </a:r>
            <a:r>
              <a:rPr lang="en-US" altLang="en-US" sz="1200" b="0" kern="0" dirty="0" smtClean="0">
                <a:latin typeface="Verdana" pitchFamily="34" charset="0"/>
                <a:ea typeface="ＭＳ Ｐゴシック"/>
              </a:rPr>
              <a:t>e.g. automated separation unit foil heating device, upgrade K-edge systems</a:t>
            </a:r>
            <a:r>
              <a:rPr lang="en-GB" altLang="en-US" sz="1200" b="0" kern="0" dirty="0" smtClean="0">
                <a:solidFill>
                  <a:srgbClr val="004494"/>
                </a:solidFill>
              </a:rPr>
              <a:t> </a:t>
            </a:r>
          </a:p>
          <a:p>
            <a:r>
              <a:rPr lang="en-GB" altLang="en-US" sz="1200" b="0" kern="0" dirty="0" smtClean="0">
                <a:solidFill>
                  <a:srgbClr val="004494"/>
                </a:solidFill>
              </a:rPr>
              <a:t>LG-SIMS since Feb 2013</a:t>
            </a:r>
            <a:endParaRPr lang="en-US" altLang="en-US"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7F6418AA-B84F-4457-A8BB-D6DBC1F67BAA}" type="slidenum">
              <a:rPr lang="en-GB" altLang="en-US" smtClean="0"/>
              <a:pPr>
                <a:defRPr/>
              </a:pPr>
              <a:t>7</a:t>
            </a:fld>
            <a:endParaRPr lang="en-GB" altLang="en-US"/>
          </a:p>
        </p:txBody>
      </p:sp>
    </p:spTree>
    <p:extLst>
      <p:ext uri="{BB962C8B-B14F-4D97-AF65-F5344CB8AC3E}">
        <p14:creationId xmlns:p14="http://schemas.microsoft.com/office/powerpoint/2010/main" val="2905301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image des diapositives 1"/>
          <p:cNvSpPr>
            <a:spLocks noGrp="1" noRot="1" noChangeAspect="1" noTextEdit="1"/>
          </p:cNvSpPr>
          <p:nvPr>
            <p:ph type="sldImg"/>
          </p:nvPr>
        </p:nvSpPr>
        <p:spPr>
          <a:xfrm>
            <a:off x="687388" y="758825"/>
            <a:ext cx="5300662" cy="3670300"/>
          </a:xfrm>
          <a:ln/>
        </p:spPr>
      </p:sp>
      <p:sp>
        <p:nvSpPr>
          <p:cNvPr id="51203" name="Espace réservé des commentaires 2"/>
          <p:cNvSpPr>
            <a:spLocks noGrp="1"/>
          </p:cNvSpPr>
          <p:nvPr>
            <p:ph type="body" idx="1"/>
          </p:nvPr>
        </p:nvSpPr>
        <p:spPr>
          <a:xfrm>
            <a:off x="904891" y="4665130"/>
            <a:ext cx="4859307" cy="43587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69" tIns="45835" rIns="91669" bIns="45835"/>
          <a:lstStyle/>
          <a:p>
            <a:pPr eaLnBrk="1" hangingPunct="1">
              <a:spcBef>
                <a:spcPct val="0"/>
              </a:spcBef>
              <a:buClrTx/>
              <a:buFontTx/>
              <a:buNone/>
            </a:pPr>
            <a:r>
              <a:rPr lang="en-GB" altLang="en-US" sz="1200" i="0" dirty="0" smtClean="0"/>
              <a:t>- Instrument for nuclear safety cooperation:</a:t>
            </a:r>
            <a:r>
              <a:rPr lang="en-GB" altLang="en-US" sz="1200" i="0" baseline="0" dirty="0" smtClean="0"/>
              <a:t> </a:t>
            </a:r>
            <a:r>
              <a:rPr lang="en-GB" altLang="en-US" sz="1200" i="0" dirty="0" smtClean="0"/>
              <a:t>&gt;100 projects, &gt;€350M,</a:t>
            </a:r>
            <a:r>
              <a:rPr lang="en-GB" altLang="en-US" sz="1200" i="0" baseline="0" dirty="0" smtClean="0"/>
              <a:t> </a:t>
            </a:r>
            <a:r>
              <a:rPr lang="en-GB" altLang="en-US" sz="1200" i="0" dirty="0" smtClean="0"/>
              <a:t>&gt;20 countries worldwide</a:t>
            </a:r>
          </a:p>
          <a:p>
            <a:pPr eaLnBrk="1" hangingPunct="1">
              <a:spcBef>
                <a:spcPct val="0"/>
              </a:spcBef>
              <a:buClrTx/>
              <a:buFontTx/>
              <a:buNone/>
            </a:pPr>
            <a:r>
              <a:rPr lang="en-GB" altLang="en-US" sz="1200" i="0" dirty="0" smtClean="0"/>
              <a:t>- implementation of the Nuclear Safety Directive;</a:t>
            </a:r>
            <a:r>
              <a:rPr lang="en-GB" altLang="en-US" sz="1200" i="0" baseline="0" dirty="0" smtClean="0"/>
              <a:t> </a:t>
            </a:r>
            <a:r>
              <a:rPr lang="en-GB" altLang="en-US" sz="1200" i="0" dirty="0" smtClean="0"/>
              <a:t>Support to Euratom obligations (opinion on investments under Art. 41 of the Euratom Treaty)</a:t>
            </a:r>
          </a:p>
          <a:p>
            <a:pPr eaLnBrk="1" hangingPunct="1">
              <a:spcBef>
                <a:spcPct val="0"/>
              </a:spcBef>
              <a:buClrTx/>
              <a:buFontTx/>
              <a:buNone/>
            </a:pPr>
            <a:r>
              <a:rPr lang="en-GB" altLang="en-US" sz="1200" i="0" dirty="0" smtClean="0"/>
              <a:t>- Support to Euratom participation in the Convention of Nuclear Safety;</a:t>
            </a:r>
            <a:r>
              <a:rPr lang="en-GB" altLang="en-US" sz="1200" i="0" baseline="0" dirty="0" smtClean="0"/>
              <a:t> </a:t>
            </a:r>
            <a:r>
              <a:rPr lang="en-GB" altLang="en-US" sz="1200" i="0" dirty="0" smtClean="0"/>
              <a:t>IRRS missions</a:t>
            </a:r>
          </a:p>
          <a:p>
            <a:endParaRPr lang="fr-BE" altLang="en-US" dirty="0" smtClean="0">
              <a:latin typeface="Arial" pitchFamily="34" charset="0"/>
              <a:ea typeface="ＭＳ Ｐゴシック" pitchFamily="34" charset="-128"/>
            </a:endParaRPr>
          </a:p>
        </p:txBody>
      </p:sp>
      <p:sp>
        <p:nvSpPr>
          <p:cNvPr id="51204" name="Espace réservé du numéro de diapositive 3"/>
          <p:cNvSpPr txBox="1">
            <a:spLocks noGrp="1"/>
          </p:cNvSpPr>
          <p:nvPr/>
        </p:nvSpPr>
        <p:spPr bwMode="auto">
          <a:xfrm>
            <a:off x="3800228" y="9247402"/>
            <a:ext cx="2893780" cy="561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965" tIns="0" rIns="18965" bIns="0" anchor="b"/>
          <a:lstStyle>
            <a:lvl1pPr defTabSz="958850" eaLnBrk="0" hangingPunct="0">
              <a:spcBef>
                <a:spcPct val="30000"/>
              </a:spcBef>
              <a:defRPr sz="1200">
                <a:solidFill>
                  <a:schemeClr val="tx1"/>
                </a:solidFill>
                <a:latin typeface="Arial" pitchFamily="34" charset="0"/>
              </a:defRPr>
            </a:lvl1pPr>
            <a:lvl2pPr marL="742950" indent="-285750" defTabSz="958850" eaLnBrk="0" hangingPunct="0">
              <a:spcBef>
                <a:spcPct val="30000"/>
              </a:spcBef>
              <a:defRPr sz="1200">
                <a:solidFill>
                  <a:schemeClr val="tx1"/>
                </a:solidFill>
                <a:latin typeface="Arial" pitchFamily="34" charset="0"/>
              </a:defRPr>
            </a:lvl2pPr>
            <a:lvl3pPr marL="1143000" indent="-228600" defTabSz="958850" eaLnBrk="0" hangingPunct="0">
              <a:spcBef>
                <a:spcPct val="30000"/>
              </a:spcBef>
              <a:defRPr sz="1200">
                <a:solidFill>
                  <a:schemeClr val="tx1"/>
                </a:solidFill>
                <a:latin typeface="Arial" pitchFamily="34" charset="0"/>
              </a:defRPr>
            </a:lvl3pPr>
            <a:lvl4pPr marL="1600200" indent="-228600" defTabSz="958850" eaLnBrk="0" hangingPunct="0">
              <a:spcBef>
                <a:spcPct val="30000"/>
              </a:spcBef>
              <a:defRPr sz="1200">
                <a:solidFill>
                  <a:schemeClr val="tx1"/>
                </a:solidFill>
                <a:latin typeface="Arial" pitchFamily="34" charset="0"/>
              </a:defRPr>
            </a:lvl4pPr>
            <a:lvl5pPr marL="2057400" indent="-228600" defTabSz="958850" eaLnBrk="0" hangingPunct="0">
              <a:spcBef>
                <a:spcPct val="30000"/>
              </a:spcBef>
              <a:defRPr sz="1200">
                <a:solidFill>
                  <a:schemeClr val="tx1"/>
                </a:solidFill>
                <a:latin typeface="Arial" pitchFamily="34" charset="0"/>
              </a:defRPr>
            </a:lvl5pPr>
            <a:lvl6pPr marL="2514600" indent="-228600" defTabSz="958850" eaLnBrk="0" fontAlgn="base" hangingPunct="0">
              <a:spcBef>
                <a:spcPct val="30000"/>
              </a:spcBef>
              <a:spcAft>
                <a:spcPct val="0"/>
              </a:spcAft>
              <a:defRPr sz="1200">
                <a:solidFill>
                  <a:schemeClr val="tx1"/>
                </a:solidFill>
                <a:latin typeface="Arial" pitchFamily="34" charset="0"/>
              </a:defRPr>
            </a:lvl6pPr>
            <a:lvl7pPr marL="2971800" indent="-228600" defTabSz="958850" eaLnBrk="0" fontAlgn="base" hangingPunct="0">
              <a:spcBef>
                <a:spcPct val="30000"/>
              </a:spcBef>
              <a:spcAft>
                <a:spcPct val="0"/>
              </a:spcAft>
              <a:defRPr sz="1200">
                <a:solidFill>
                  <a:schemeClr val="tx1"/>
                </a:solidFill>
                <a:latin typeface="Arial" pitchFamily="34" charset="0"/>
              </a:defRPr>
            </a:lvl7pPr>
            <a:lvl8pPr marL="3429000" indent="-228600" defTabSz="958850" eaLnBrk="0" fontAlgn="base" hangingPunct="0">
              <a:spcBef>
                <a:spcPct val="30000"/>
              </a:spcBef>
              <a:spcAft>
                <a:spcPct val="0"/>
              </a:spcAft>
              <a:defRPr sz="1200">
                <a:solidFill>
                  <a:schemeClr val="tx1"/>
                </a:solidFill>
                <a:latin typeface="Arial" pitchFamily="34" charset="0"/>
              </a:defRPr>
            </a:lvl8pPr>
            <a:lvl9pPr marL="3886200" indent="-228600" defTabSz="958850" eaLnBrk="0" fontAlgn="base" hangingPunct="0">
              <a:spcBef>
                <a:spcPct val="30000"/>
              </a:spcBef>
              <a:spcAft>
                <a:spcPct val="0"/>
              </a:spcAft>
              <a:defRPr sz="1200">
                <a:solidFill>
                  <a:schemeClr val="tx1"/>
                </a:solidFill>
                <a:latin typeface="Arial" pitchFamily="34" charset="0"/>
              </a:defRPr>
            </a:lvl9pPr>
          </a:lstStyle>
          <a:p>
            <a:pPr algn="r" eaLnBrk="1" hangingPunct="1">
              <a:spcBef>
                <a:spcPct val="0"/>
              </a:spcBef>
            </a:pPr>
            <a:fld id="{5FFECE1B-F02E-41EE-ADFB-899C55A828EA}" type="slidenum">
              <a:rPr lang="en-US" altLang="en-US" sz="1000" i="1">
                <a:latin typeface="Times New Roman" pitchFamily="18" charset="0"/>
                <a:ea typeface="ＭＳ Ｐゴシック" pitchFamily="34" charset="-128"/>
              </a:rPr>
              <a:pPr algn="r" eaLnBrk="1" hangingPunct="1">
                <a:spcBef>
                  <a:spcPct val="0"/>
                </a:spcBef>
              </a:pPr>
              <a:t>8</a:t>
            </a:fld>
            <a:endParaRPr lang="en-US" altLang="en-US" sz="1000" i="1">
              <a:latin typeface="Times New Roman" pitchFamily="18" charset="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715963" y="755650"/>
            <a:ext cx="5300662" cy="3670300"/>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68611" name="Rectangle 3"/>
          <p:cNvSpPr>
            <a:spLocks noGrp="1" noChangeArrowheads="1"/>
          </p:cNvSpPr>
          <p:nvPr>
            <p:ph type="body" idx="1"/>
          </p:nvPr>
        </p:nvSpPr>
        <p:spPr>
          <a:xfrm>
            <a:off x="900218" y="4610413"/>
            <a:ext cx="4901360" cy="4435313"/>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GB" altLang="ja-JP" dirty="0" smtClean="0">
                <a:latin typeface="Arial" pitchFamily="34" charset="0"/>
              </a:rPr>
              <a:t>Integration of a </a:t>
            </a:r>
            <a:r>
              <a:rPr lang="en-GB" altLang="ja-JP" b="1" dirty="0" smtClean="0">
                <a:latin typeface="Arial" pitchFamily="34" charset="0"/>
              </a:rPr>
              <a:t>stronger scientific base into fuel cycle research</a:t>
            </a:r>
            <a:r>
              <a:rPr lang="en-GB" altLang="ja-JP" dirty="0" smtClean="0">
                <a:latin typeface="Arial" pitchFamily="34" charset="0"/>
              </a:rPr>
              <a:t> should play a much more important role than in the past </a:t>
            </a:r>
          </a:p>
          <a:p>
            <a:r>
              <a:rPr lang="en-GB" altLang="ja-JP" b="1" dirty="0" smtClean="0">
                <a:latin typeface="Arial" pitchFamily="34" charset="0"/>
              </a:rPr>
              <a:t>Theoretical </a:t>
            </a:r>
            <a:r>
              <a:rPr lang="en-GB" altLang="ja-JP" b="1" dirty="0" smtClean="0">
                <a:latin typeface="Arial" pitchFamily="34" charset="0"/>
              </a:rPr>
              <a:t>approaches</a:t>
            </a:r>
            <a:r>
              <a:rPr lang="en-GB" altLang="ja-JP" dirty="0" smtClean="0">
                <a:latin typeface="Arial" pitchFamily="34" charset="0"/>
              </a:rPr>
              <a:t> in molecular chemistry, solid state physics and material science can be deployed </a:t>
            </a:r>
            <a:r>
              <a:rPr lang="en-GB" altLang="ja-JP" b="1" dirty="0" smtClean="0">
                <a:latin typeface="Arial" pitchFamily="34" charset="0"/>
              </a:rPr>
              <a:t>in many aspects of the fuel cycle</a:t>
            </a:r>
            <a:r>
              <a:rPr lang="en-GB" altLang="ja-JP" dirty="0" smtClean="0">
                <a:latin typeface="Arial" pitchFamily="34" charset="0"/>
              </a:rPr>
              <a:t>.</a:t>
            </a:r>
          </a:p>
          <a:p>
            <a:r>
              <a:rPr lang="en-GB" altLang="ja-JP" dirty="0" smtClean="0">
                <a:latin typeface="Arial" pitchFamily="34" charset="0"/>
              </a:rPr>
              <a:t>Better </a:t>
            </a:r>
            <a:r>
              <a:rPr lang="en-GB" altLang="ja-JP" dirty="0" smtClean="0">
                <a:latin typeface="Arial" pitchFamily="34" charset="0"/>
              </a:rPr>
              <a:t>understanding of the physical </a:t>
            </a:r>
            <a:r>
              <a:rPr lang="en-GB" altLang="ja-JP" dirty="0" smtClean="0">
                <a:latin typeface="Arial" pitchFamily="34" charset="0"/>
              </a:rPr>
              <a:t>processes;</a:t>
            </a:r>
            <a:r>
              <a:rPr lang="en-GB" altLang="ja-JP" baseline="0" dirty="0" smtClean="0">
                <a:latin typeface="Arial" pitchFamily="34" charset="0"/>
              </a:rPr>
              <a:t> </a:t>
            </a:r>
            <a:r>
              <a:rPr lang="en-GB" altLang="ja-JP" dirty="0" smtClean="0">
                <a:latin typeface="Arial" pitchFamily="34" charset="0"/>
              </a:rPr>
              <a:t>Improved </a:t>
            </a:r>
            <a:r>
              <a:rPr lang="en-GB" altLang="ja-JP" dirty="0" smtClean="0">
                <a:latin typeface="Arial" pitchFamily="34" charset="0"/>
              </a:rPr>
              <a:t>experiment </a:t>
            </a:r>
            <a:r>
              <a:rPr lang="en-GB" altLang="ja-JP" dirty="0" smtClean="0">
                <a:latin typeface="Arial" pitchFamily="34" charset="0"/>
              </a:rPr>
              <a:t>design; shorter </a:t>
            </a:r>
            <a:r>
              <a:rPr lang="en-GB" altLang="ja-JP" dirty="0" smtClean="0">
                <a:latin typeface="Arial" pitchFamily="34" charset="0"/>
              </a:rPr>
              <a:t>R&amp;D periods to attain the goals of safe, secure and clean energy systems</a:t>
            </a:r>
            <a:endParaRPr lang="en-GB" altLang="en-US" dirty="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ALFRED, MYRRHA and also ALLEGRO</a:t>
            </a:r>
            <a:endParaRPr lang="en-GB" dirty="0"/>
          </a:p>
        </p:txBody>
      </p:sp>
      <p:sp>
        <p:nvSpPr>
          <p:cNvPr id="4" name="Slide Number Placeholder 3"/>
          <p:cNvSpPr>
            <a:spLocks noGrp="1"/>
          </p:cNvSpPr>
          <p:nvPr>
            <p:ph type="sldNum" sz="quarter" idx="10"/>
          </p:nvPr>
        </p:nvSpPr>
        <p:spPr/>
        <p:txBody>
          <a:bodyPr/>
          <a:lstStyle/>
          <a:p>
            <a:pPr>
              <a:defRPr/>
            </a:pPr>
            <a:fld id="{7F6418AA-B84F-4457-A8BB-D6DBC1F67BAA}" type="slidenum">
              <a:rPr lang="en-GB" altLang="en-US" smtClean="0"/>
              <a:pPr>
                <a:defRPr/>
              </a:pPr>
              <a:t>11</a:t>
            </a:fld>
            <a:endParaRPr lang="en-GB" altLang="en-US"/>
          </a:p>
        </p:txBody>
      </p:sp>
    </p:spTree>
    <p:extLst>
      <p:ext uri="{BB962C8B-B14F-4D97-AF65-F5344CB8AC3E}">
        <p14:creationId xmlns:p14="http://schemas.microsoft.com/office/powerpoint/2010/main" val="394580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Times New Roman" pitchFamily="18" charset="0"/>
                <a:ea typeface="+mn-ea"/>
                <a:cs typeface="+mn-cs"/>
              </a:rPr>
              <a:t>EERA is the public research pillar of the EU </a:t>
            </a:r>
            <a:r>
              <a:rPr lang="en-GB" sz="1200" b="1" i="0" kern="1200" dirty="0" smtClean="0">
                <a:solidFill>
                  <a:schemeClr val="tx1"/>
                </a:solidFill>
                <a:effectLst/>
                <a:latin typeface="Times New Roman" pitchFamily="18" charset="0"/>
                <a:ea typeface="+mn-ea"/>
                <a:cs typeface="+mn-cs"/>
                <a:hlinkClick r:id="rId3"/>
              </a:rPr>
              <a:t>Strategic Energy Technology Plan</a:t>
            </a:r>
            <a:r>
              <a:rPr lang="en-GB" sz="1200" b="0" i="0" kern="1200" dirty="0" smtClean="0">
                <a:solidFill>
                  <a:schemeClr val="tx1"/>
                </a:solidFill>
                <a:effectLst/>
                <a:latin typeface="Times New Roman" pitchFamily="18" charset="0"/>
                <a:ea typeface="+mn-ea"/>
                <a:cs typeface="+mn-cs"/>
              </a:rPr>
              <a:t> (SET-Plan). This  tightly focused strategy aims at</a:t>
            </a:r>
          </a:p>
          <a:p>
            <a:r>
              <a:rPr lang="en-GB" sz="1200" b="0" i="0" kern="1200" dirty="0" smtClean="0">
                <a:solidFill>
                  <a:schemeClr val="tx1"/>
                </a:solidFill>
                <a:effectLst/>
                <a:latin typeface="Times New Roman" pitchFamily="18" charset="0"/>
                <a:ea typeface="+mn-ea"/>
                <a:cs typeface="+mn-cs"/>
              </a:rPr>
              <a:t>The European SET-Plan aims to accelerate the development and deployment of low-carbon technologies. It seeks to improve new technologies and bring down costs by co-ordinating research and helping to finance projects. SET-Plan promotes research and innovation efforts across Europe by supporting technologies with the greatest impact on the EU's transformation to a low-carbon energy system. It promotes cooperation amongst EU countries, companies, research institutions, and the EU itself.</a:t>
            </a:r>
          </a:p>
          <a:p>
            <a:r>
              <a:rPr lang="en-GB" sz="1200" b="0" i="0" kern="1200" dirty="0" smtClean="0">
                <a:solidFill>
                  <a:schemeClr val="tx1"/>
                </a:solidFill>
                <a:effectLst/>
                <a:latin typeface="Times New Roman" pitchFamily="18" charset="0"/>
                <a:ea typeface="+mn-ea"/>
                <a:cs typeface="+mn-cs"/>
              </a:rPr>
              <a:t>The SET-Plan includes the SET-Plan Steering Group, European Industrial Initiatives, the European Energy Research Alliance, and the SET-Plan Information System.</a:t>
            </a:r>
          </a:p>
          <a:p>
            <a:r>
              <a:rPr lang="en-GB" sz="1200" b="0" i="0" kern="1200" dirty="0" smtClean="0">
                <a:solidFill>
                  <a:schemeClr val="tx1"/>
                </a:solidFill>
                <a:effectLst/>
                <a:latin typeface="Times New Roman" pitchFamily="18" charset="0"/>
                <a:ea typeface="+mn-ea"/>
                <a:cs typeface="+mn-cs"/>
              </a:rPr>
              <a:t>Accelerating the European energy system transformation- An integrated Strategic Energy Technology (SET) Plan to implement the 5th pillar of the Energy Union</a:t>
            </a:r>
          </a:p>
          <a:p>
            <a:r>
              <a:rPr lang="en-GB" sz="1200" b="0" i="0" kern="1200" dirty="0" smtClean="0">
                <a:solidFill>
                  <a:schemeClr val="tx1"/>
                </a:solidFill>
                <a:effectLst/>
                <a:latin typeface="Times New Roman" pitchFamily="18" charset="0"/>
                <a:ea typeface="+mn-ea"/>
                <a:cs typeface="+mn-cs"/>
              </a:rPr>
              <a:t>accelerating the development and market uptake of key low carbon technologies. The European Commission’s Energy Union strategy, adopted in February 2015, dedicates one of its five dimensions to research, innovation and competitiveness. The integrated SET-Plan will play a central role in a new European energy Research &amp; Innovation (R&amp;I) approach designed to accelerate the energy system transformation. </a:t>
            </a:r>
            <a:endParaRPr lang="en-GB" dirty="0"/>
          </a:p>
        </p:txBody>
      </p:sp>
      <p:sp>
        <p:nvSpPr>
          <p:cNvPr id="4" name="Slide Number Placeholder 3"/>
          <p:cNvSpPr>
            <a:spLocks noGrp="1"/>
          </p:cNvSpPr>
          <p:nvPr>
            <p:ph type="sldNum" sz="quarter" idx="10"/>
          </p:nvPr>
        </p:nvSpPr>
        <p:spPr/>
        <p:txBody>
          <a:bodyPr/>
          <a:lstStyle/>
          <a:p>
            <a:pPr>
              <a:defRPr/>
            </a:pPr>
            <a:fld id="{7F6418AA-B84F-4457-A8BB-D6DBC1F67BAA}" type="slidenum">
              <a:rPr lang="en-GB" altLang="en-US" smtClean="0"/>
              <a:pPr>
                <a:defRPr/>
              </a:pPr>
              <a:t>13</a:t>
            </a:fld>
            <a:endParaRPr lang="en-GB" altLang="en-US"/>
          </a:p>
        </p:txBody>
      </p:sp>
    </p:spTree>
    <p:extLst>
      <p:ext uri="{BB962C8B-B14F-4D97-AF65-F5344CB8AC3E}">
        <p14:creationId xmlns:p14="http://schemas.microsoft.com/office/powerpoint/2010/main" val="2724520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i="0" dirty="0" smtClean="0">
                <a:solidFill>
                  <a:srgbClr val="004494"/>
                </a:solidFill>
                <a:ea typeface="ＭＳ Ｐゴシック" pitchFamily="34" charset="-128"/>
              </a:rPr>
              <a:t>Initial approach 2 groups – Current version 7 groups</a:t>
            </a:r>
          </a:p>
        </p:txBody>
      </p:sp>
      <p:sp>
        <p:nvSpPr>
          <p:cNvPr id="4" name="Slide Number Placeholder 3"/>
          <p:cNvSpPr>
            <a:spLocks noGrp="1"/>
          </p:cNvSpPr>
          <p:nvPr>
            <p:ph type="sldNum" sz="quarter" idx="10"/>
          </p:nvPr>
        </p:nvSpPr>
        <p:spPr/>
        <p:txBody>
          <a:bodyPr/>
          <a:lstStyle/>
          <a:p>
            <a:pPr>
              <a:defRPr/>
            </a:pPr>
            <a:fld id="{7F6418AA-B84F-4457-A8BB-D6DBC1F67BAA}" type="slidenum">
              <a:rPr lang="en-GB" altLang="en-US" smtClean="0"/>
              <a:pPr>
                <a:defRPr/>
              </a:pPr>
              <a:t>14</a:t>
            </a:fld>
            <a:endParaRPr lang="en-GB" altLang="en-US"/>
          </a:p>
        </p:txBody>
      </p:sp>
    </p:spTree>
    <p:extLst>
      <p:ext uri="{BB962C8B-B14F-4D97-AF65-F5344CB8AC3E}">
        <p14:creationId xmlns:p14="http://schemas.microsoft.com/office/powerpoint/2010/main" val="31321786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Rectangle 2"/>
          <p:cNvSpPr/>
          <p:nvPr userDrawn="1"/>
        </p:nvSpPr>
        <p:spPr>
          <a:xfrm>
            <a:off x="0" y="0"/>
            <a:ext cx="9906000" cy="105251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000" b="1">
                <a:solidFill>
                  <a:srgbClr val="0F3277"/>
                </a:solidFill>
                <a:latin typeface="Arial" charset="0"/>
              </a:defRPr>
            </a:lvl1pPr>
            <a:lvl2pPr marL="742950" indent="-285750" defTabSz="457200">
              <a:defRPr sz="2000" b="1">
                <a:solidFill>
                  <a:srgbClr val="0F3277"/>
                </a:solidFill>
                <a:latin typeface="Arial" charset="0"/>
              </a:defRPr>
            </a:lvl2pPr>
            <a:lvl3pPr marL="1143000" indent="-228600" defTabSz="457200">
              <a:defRPr sz="2000" b="1">
                <a:solidFill>
                  <a:srgbClr val="0F3277"/>
                </a:solidFill>
                <a:latin typeface="Arial" charset="0"/>
              </a:defRPr>
            </a:lvl3pPr>
            <a:lvl4pPr marL="1600200" indent="-228600" defTabSz="457200">
              <a:defRPr sz="2000" b="1">
                <a:solidFill>
                  <a:srgbClr val="0F3277"/>
                </a:solidFill>
                <a:latin typeface="Arial" charset="0"/>
              </a:defRPr>
            </a:lvl4pPr>
            <a:lvl5pPr marL="2057400" indent="-228600" defTabSz="457200">
              <a:defRPr sz="2000" b="1">
                <a:solidFill>
                  <a:srgbClr val="0F3277"/>
                </a:solidFill>
                <a:latin typeface="Arial" charset="0"/>
              </a:defRPr>
            </a:lvl5pPr>
            <a:lvl6pPr marL="25146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6pPr>
            <a:lvl7pPr marL="29718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7pPr>
            <a:lvl8pPr marL="34290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8pPr>
            <a:lvl9pPr marL="38862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9pPr>
          </a:lstStyle>
          <a:p>
            <a:pPr algn="ctr" eaLnBrk="1" hangingPunct="1">
              <a:lnSpc>
                <a:spcPct val="100000"/>
              </a:lnSpc>
              <a:spcBef>
                <a:spcPct val="0"/>
              </a:spcBef>
              <a:spcAft>
                <a:spcPct val="0"/>
              </a:spcAft>
              <a:buClrTx/>
              <a:buSzTx/>
              <a:defRPr/>
            </a:pPr>
            <a:endParaRPr lang="en-US" altLang="en-US" sz="1800" b="0" smtClean="0">
              <a:solidFill>
                <a:srgbClr val="FFFFFF"/>
              </a:solidFill>
            </a:endParaRPr>
          </a:p>
        </p:txBody>
      </p:sp>
      <p:pic>
        <p:nvPicPr>
          <p:cNvPr id="4" name="Picture 10" descr="JRC_Slides_Logo_EN.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05300" y="333375"/>
            <a:ext cx="1435100"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JRC_Slides_Footer.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92638" y="6488113"/>
            <a:ext cx="612775" cy="396875"/>
          </a:xfrm>
          <a:prstGeom prst="rect">
            <a:avLst/>
          </a:prstGeom>
          <a:solidFill>
            <a:srgbClr val="000066"/>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082" name="Rectangle 10"/>
          <p:cNvSpPr>
            <a:spLocks noGrp="1" noChangeArrowheads="1"/>
          </p:cNvSpPr>
          <p:nvPr>
            <p:ph type="ctrTitle" sz="quarter"/>
          </p:nvPr>
        </p:nvSpPr>
        <p:spPr/>
        <p:txBody>
          <a:bodyPr/>
          <a:lstStyle>
            <a:lvl1pPr>
              <a:defRPr/>
            </a:lvl1pPr>
          </a:lstStyle>
          <a:p>
            <a:r>
              <a:rPr lang="en-GB"/>
              <a:t>Click to edit Master title style</a:t>
            </a:r>
          </a:p>
        </p:txBody>
      </p:sp>
      <p:sp>
        <p:nvSpPr>
          <p:cNvPr id="6" name="Rectangle 12"/>
          <p:cNvSpPr>
            <a:spLocks noGrp="1" noChangeArrowheads="1"/>
          </p:cNvSpPr>
          <p:nvPr>
            <p:ph type="sldNum" sz="quarter" idx="10"/>
          </p:nvPr>
        </p:nvSpPr>
        <p:spPr/>
        <p:txBody>
          <a:bodyPr/>
          <a:lstStyle>
            <a:lvl1pPr>
              <a:defRPr/>
            </a:lvl1pPr>
          </a:lstStyle>
          <a:p>
            <a:pPr>
              <a:defRPr/>
            </a:pPr>
            <a:fld id="{51224A1E-EC43-41DC-9151-67DF36C8AE9B}" type="slidenum">
              <a:rPr lang="en-GB" altLang="en-US"/>
              <a:pPr>
                <a:defRPr/>
              </a:pPr>
              <a:t>‹#›</a:t>
            </a:fld>
            <a:endParaRPr lang="en-GB" altLang="en-US"/>
          </a:p>
        </p:txBody>
      </p:sp>
    </p:spTree>
    <p:extLst>
      <p:ext uri="{BB962C8B-B14F-4D97-AF65-F5344CB8AC3E}">
        <p14:creationId xmlns:p14="http://schemas.microsoft.com/office/powerpoint/2010/main" val="4006884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5"/>
            <a:ext cx="8420100" cy="430887"/>
          </a:xfrm>
        </p:spPr>
        <p:txBody>
          <a:bodyPr/>
          <a:lstStyle>
            <a:lvl1pPr algn="l">
              <a:defRPr sz="2800" b="1" cap="all" baseline="0"/>
            </a:lvl1pPr>
          </a:lstStyle>
          <a:p>
            <a:r>
              <a:rPr lang="en-US"/>
              <a:t>Click to edit Master title style</a:t>
            </a:r>
          </a:p>
        </p:txBody>
      </p:sp>
      <p:sp>
        <p:nvSpPr>
          <p:cNvPr id="3" name="Text Placeholder 2"/>
          <p:cNvSpPr>
            <a:spLocks noGrp="1"/>
          </p:cNvSpPr>
          <p:nvPr>
            <p:ph type="body" idx="1"/>
          </p:nvPr>
        </p:nvSpPr>
        <p:spPr>
          <a:xfrm>
            <a:off x="782506" y="4099127"/>
            <a:ext cx="8420100" cy="307777"/>
          </a:xfrm>
        </p:spPr>
        <p:txBody>
          <a:bodyPr anchor="b"/>
          <a:lstStyle>
            <a:lvl1pPr marL="0" indent="0">
              <a:buNone/>
              <a:defRPr sz="1800" baseline="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xfrm>
            <a:off x="690562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fld id="{62E5C5CE-E47B-4855-AE95-3CE9E1637AC1}" type="slidenum">
              <a:rPr lang="en-GB" altLang="en-US"/>
              <a:pPr>
                <a:defRPr/>
              </a:pPr>
              <a:t>‹#›</a:t>
            </a:fld>
            <a:endParaRPr lang="en-GB" altLang="en-US"/>
          </a:p>
        </p:txBody>
      </p:sp>
      <p:sp>
        <p:nvSpPr>
          <p:cNvPr id="5" name="Rectangle 4"/>
          <p:cNvSpPr>
            <a:spLocks noGrp="1" noChangeArrowheads="1"/>
          </p:cNvSpPr>
          <p:nvPr>
            <p:ph type="dt" sz="half" idx="11"/>
          </p:nvPr>
        </p:nvSpPr>
        <p:spPr>
          <a:xfrm>
            <a:off x="68897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endParaRPr lang="en-US" altLang="en-US"/>
          </a:p>
        </p:txBody>
      </p:sp>
    </p:spTree>
    <p:extLst>
      <p:ext uri="{BB962C8B-B14F-4D97-AF65-F5344CB8AC3E}">
        <p14:creationId xmlns:p14="http://schemas.microsoft.com/office/powerpoint/2010/main" val="2750238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90300" y="1612256"/>
            <a:ext cx="8525400" cy="430887"/>
          </a:xfrm>
        </p:spPr>
        <p:txBody>
          <a:bodyPr/>
          <a:lstStyle/>
          <a:p>
            <a:r>
              <a:rPr lang="en-US"/>
              <a:t>Click to edit Master title style</a:t>
            </a:r>
          </a:p>
        </p:txBody>
      </p:sp>
      <p:sp>
        <p:nvSpPr>
          <p:cNvPr id="3" name="Content Placeholder 2"/>
          <p:cNvSpPr>
            <a:spLocks noGrp="1"/>
          </p:cNvSpPr>
          <p:nvPr>
            <p:ph sz="half" idx="1"/>
          </p:nvPr>
        </p:nvSpPr>
        <p:spPr>
          <a:xfrm>
            <a:off x="690300" y="2492375"/>
            <a:ext cx="4137900" cy="1528624"/>
          </a:xfrm>
        </p:spPr>
        <p:txBody>
          <a:bodyPr/>
          <a:lstStyle>
            <a:lvl1pPr>
              <a:defRPr sz="1800"/>
            </a:lvl1pPr>
            <a:lvl2pPr marL="228600" indent="-228600">
              <a:buFont typeface="Verdana"/>
              <a:buChar char="•"/>
              <a:defRPr sz="1800" baseline="0"/>
            </a:lvl2pPr>
            <a:lvl3pPr marL="457200" indent="-228600">
              <a:buFont typeface="Wingdings" charset="2"/>
              <a:buChar char="§"/>
              <a:defRPr sz="1600"/>
            </a:lvl3pPr>
            <a:lvl4pPr>
              <a:defRPr sz="1600" baseline="0"/>
            </a:lvl4pPr>
            <a:lvl5pPr marL="914400">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77800" y="2492380"/>
            <a:ext cx="4137900" cy="1533753"/>
          </a:xfrm>
        </p:spPr>
        <p:txBody>
          <a:bodyPr/>
          <a:lstStyle>
            <a:lvl1pPr>
              <a:defRPr sz="1800"/>
            </a:lvl1pPr>
            <a:lvl2pPr marL="228600" indent="-228600">
              <a:buFont typeface="Verdana"/>
              <a:buChar char="•"/>
              <a:defRPr sz="1800"/>
            </a:lvl2pPr>
            <a:lvl3pPr marL="457200" indent="-228600">
              <a:buFont typeface="Wingdings" charset="2"/>
              <a:buChar char="§"/>
              <a:defRPr sz="1600"/>
            </a:lvl3pPr>
            <a:lvl4pPr>
              <a:defRPr sz="1600" baseline="0"/>
            </a:lvl4pPr>
            <a:lvl5pPr>
              <a:defRPr sz="1600" baseline="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xfrm>
            <a:off x="690562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fld id="{1194B28F-C635-4CA1-BC73-00AE6ADE7472}" type="slidenum">
              <a:rPr lang="en-GB" altLang="en-US"/>
              <a:pPr>
                <a:defRPr/>
              </a:pPr>
              <a:t>‹#›</a:t>
            </a:fld>
            <a:endParaRPr lang="en-GB" altLang="en-US"/>
          </a:p>
        </p:txBody>
      </p:sp>
      <p:sp>
        <p:nvSpPr>
          <p:cNvPr id="6" name="Rectangle 4"/>
          <p:cNvSpPr>
            <a:spLocks noGrp="1" noChangeArrowheads="1"/>
          </p:cNvSpPr>
          <p:nvPr>
            <p:ph type="dt" sz="half" idx="11"/>
          </p:nvPr>
        </p:nvSpPr>
        <p:spPr>
          <a:xfrm>
            <a:off x="68897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endParaRPr lang="en-US" altLang="en-US"/>
          </a:p>
        </p:txBody>
      </p:sp>
    </p:spTree>
    <p:extLst>
      <p:ext uri="{BB962C8B-B14F-4D97-AF65-F5344CB8AC3E}">
        <p14:creationId xmlns:p14="http://schemas.microsoft.com/office/powerpoint/2010/main" val="25790053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sldNum" sz="quarter" idx="10"/>
          </p:nvPr>
        </p:nvSpPr>
        <p:spPr>
          <a:xfrm>
            <a:off x="690562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fld id="{FCF9B057-62AA-4163-AF3C-290D491DCCA1}" type="slidenum">
              <a:rPr lang="en-GB" altLang="en-US"/>
              <a:pPr>
                <a:defRPr/>
              </a:pPr>
              <a:t>‹#›</a:t>
            </a:fld>
            <a:endParaRPr lang="en-GB" altLang="en-US"/>
          </a:p>
        </p:txBody>
      </p:sp>
      <p:sp>
        <p:nvSpPr>
          <p:cNvPr id="4" name="Rectangle 4"/>
          <p:cNvSpPr>
            <a:spLocks noGrp="1" noChangeArrowheads="1"/>
          </p:cNvSpPr>
          <p:nvPr>
            <p:ph type="dt" sz="half" idx="11"/>
          </p:nvPr>
        </p:nvSpPr>
        <p:spPr>
          <a:xfrm>
            <a:off x="68897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endParaRPr lang="en-US" altLang="en-US"/>
          </a:p>
        </p:txBody>
      </p:sp>
    </p:spTree>
    <p:extLst>
      <p:ext uri="{BB962C8B-B14F-4D97-AF65-F5344CB8AC3E}">
        <p14:creationId xmlns:p14="http://schemas.microsoft.com/office/powerpoint/2010/main" val="33609847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690562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fld id="{77D5D906-0036-4D63-A60C-6BACEC2D1D28}" type="slidenum">
              <a:rPr lang="en-GB" altLang="en-US"/>
              <a:pPr>
                <a:defRPr/>
              </a:pPr>
              <a:t>‹#›</a:t>
            </a:fld>
            <a:endParaRPr lang="en-GB" altLang="en-US"/>
          </a:p>
        </p:txBody>
      </p:sp>
      <p:sp>
        <p:nvSpPr>
          <p:cNvPr id="3" name="Rectangle 4"/>
          <p:cNvSpPr>
            <a:spLocks noGrp="1" noChangeArrowheads="1"/>
          </p:cNvSpPr>
          <p:nvPr>
            <p:ph type="dt" sz="half" idx="11"/>
          </p:nvPr>
        </p:nvSpPr>
        <p:spPr>
          <a:xfrm>
            <a:off x="68897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endParaRPr lang="en-US" altLang="en-US"/>
          </a:p>
        </p:txBody>
      </p:sp>
    </p:spTree>
    <p:extLst>
      <p:ext uri="{BB962C8B-B14F-4D97-AF65-F5344CB8AC3E}">
        <p14:creationId xmlns:p14="http://schemas.microsoft.com/office/powerpoint/2010/main" val="143173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90300" y="1612256"/>
            <a:ext cx="2730000" cy="615553"/>
          </a:xfrm>
        </p:spPr>
        <p:txBody>
          <a:bodyPr/>
          <a:lstStyle>
            <a:lvl1pPr>
              <a:defRPr sz="2000"/>
            </a:lvl1pPr>
          </a:lstStyle>
          <a:p>
            <a:r>
              <a:rPr lang="en-US"/>
              <a:t>Click to edit Master title style</a:t>
            </a:r>
          </a:p>
        </p:txBody>
      </p:sp>
      <p:sp>
        <p:nvSpPr>
          <p:cNvPr id="3" name="Content Placeholder 2"/>
          <p:cNvSpPr>
            <a:spLocks noGrp="1"/>
          </p:cNvSpPr>
          <p:nvPr>
            <p:ph sz="half" idx="1"/>
          </p:nvPr>
        </p:nvSpPr>
        <p:spPr>
          <a:xfrm>
            <a:off x="690300" y="2492378"/>
            <a:ext cx="2730000" cy="1846659"/>
          </a:xfrm>
        </p:spPr>
        <p:txBody>
          <a:bodyPr/>
          <a:lstStyle>
            <a:lvl1pPr>
              <a:defRPr sz="1800"/>
            </a:lvl1pPr>
            <a:lvl2pPr marL="228600" indent="-228600">
              <a:buFont typeface="Verdana"/>
              <a:buChar char="•"/>
              <a:defRPr sz="1800" baseline="0"/>
            </a:lvl2pPr>
            <a:lvl3pPr marL="457200" indent="-228600">
              <a:buFont typeface="Wingdings" charset="2"/>
              <a:buChar char="§"/>
              <a:defRPr sz="1600"/>
            </a:lvl3pPr>
            <a:lvl4pPr>
              <a:defRPr sz="1600" baseline="0"/>
            </a:lvl4pPr>
            <a:lvl5pPr marL="914400">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755700" y="1612257"/>
            <a:ext cx="5460000" cy="1538883"/>
          </a:xfrm>
        </p:spPr>
        <p:txBody>
          <a:bodyPr/>
          <a:lstStyle>
            <a:lvl1pPr>
              <a:defRPr sz="1800"/>
            </a:lvl1pPr>
            <a:lvl2pPr marL="228600" indent="-228600">
              <a:buFont typeface="Verdana"/>
              <a:buChar char="•"/>
              <a:defRPr sz="1800"/>
            </a:lvl2pPr>
            <a:lvl3pPr marL="457200" indent="-228600">
              <a:buFont typeface="Wingdings" charset="2"/>
              <a:buChar char="§"/>
              <a:defRPr sz="1600"/>
            </a:lvl3pPr>
            <a:lvl4pPr>
              <a:defRPr sz="1600" baseline="0"/>
            </a:lvl4pPr>
            <a:lvl5pPr>
              <a:defRPr sz="1600" baseline="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xfrm>
            <a:off x="690562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fld id="{90254194-06B5-4CAA-952F-550C2693895A}" type="slidenum">
              <a:rPr lang="en-GB" altLang="en-US"/>
              <a:pPr>
                <a:defRPr/>
              </a:pPr>
              <a:t>‹#›</a:t>
            </a:fld>
            <a:endParaRPr lang="en-GB" altLang="en-US"/>
          </a:p>
        </p:txBody>
      </p:sp>
      <p:sp>
        <p:nvSpPr>
          <p:cNvPr id="6" name="Rectangle 4"/>
          <p:cNvSpPr>
            <a:spLocks noGrp="1" noChangeArrowheads="1"/>
          </p:cNvSpPr>
          <p:nvPr>
            <p:ph type="dt" sz="half" idx="11"/>
          </p:nvPr>
        </p:nvSpPr>
        <p:spPr>
          <a:xfrm>
            <a:off x="68897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endParaRPr lang="en-US" altLang="en-US"/>
          </a:p>
        </p:txBody>
      </p:sp>
    </p:spTree>
    <p:extLst>
      <p:ext uri="{BB962C8B-B14F-4D97-AF65-F5344CB8AC3E}">
        <p14:creationId xmlns:p14="http://schemas.microsoft.com/office/powerpoint/2010/main" val="2031323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059565"/>
            <a:ext cx="5943600" cy="307777"/>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81200" y="1612801"/>
            <a:ext cx="5943600" cy="30777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981200" y="5367338"/>
            <a:ext cx="5943600" cy="230832"/>
          </a:xfrm>
        </p:spPr>
        <p:txBody>
          <a:bodyPr/>
          <a:lstStyle>
            <a:lvl1pPr marL="0" indent="0">
              <a:lnSpc>
                <a:spcPts val="1800"/>
              </a:lnSpc>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xfrm>
            <a:off x="690562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fld id="{92BFF460-6324-4E63-AC89-E6B3829F5328}" type="slidenum">
              <a:rPr lang="en-GB" altLang="en-US"/>
              <a:pPr>
                <a:defRPr/>
              </a:pPr>
              <a:t>‹#›</a:t>
            </a:fld>
            <a:endParaRPr lang="en-GB" altLang="en-US"/>
          </a:p>
        </p:txBody>
      </p:sp>
      <p:sp>
        <p:nvSpPr>
          <p:cNvPr id="6" name="Rectangle 4"/>
          <p:cNvSpPr>
            <a:spLocks noGrp="1" noChangeArrowheads="1"/>
          </p:cNvSpPr>
          <p:nvPr>
            <p:ph type="dt" sz="half" idx="11"/>
          </p:nvPr>
        </p:nvSpPr>
        <p:spPr>
          <a:xfrm>
            <a:off x="68897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endParaRPr lang="en-US" altLang="en-US"/>
          </a:p>
        </p:txBody>
      </p:sp>
    </p:spTree>
    <p:extLst>
      <p:ext uri="{BB962C8B-B14F-4D97-AF65-F5344CB8AC3E}">
        <p14:creationId xmlns:p14="http://schemas.microsoft.com/office/powerpoint/2010/main" val="36050333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6446378" y="2416179"/>
            <a:ext cx="2769989" cy="18466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xfrm>
            <a:off x="690562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fld id="{E0FE6F90-EE67-4E80-A1A0-227270B06A2E}" type="slidenum">
              <a:rPr lang="en-GB" altLang="en-US"/>
              <a:pPr>
                <a:defRPr/>
              </a:pPr>
              <a:t>‹#›</a:t>
            </a:fld>
            <a:endParaRPr lang="en-GB" altLang="en-US"/>
          </a:p>
        </p:txBody>
      </p:sp>
      <p:sp>
        <p:nvSpPr>
          <p:cNvPr id="5" name="Rectangle 4"/>
          <p:cNvSpPr>
            <a:spLocks noGrp="1" noChangeArrowheads="1"/>
          </p:cNvSpPr>
          <p:nvPr>
            <p:ph type="dt" sz="half" idx="11"/>
          </p:nvPr>
        </p:nvSpPr>
        <p:spPr>
          <a:xfrm>
            <a:off x="68897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endParaRPr lang="en-US" altLang="en-US"/>
          </a:p>
        </p:txBody>
      </p:sp>
    </p:spTree>
    <p:extLst>
      <p:ext uri="{BB962C8B-B14F-4D97-AF65-F5344CB8AC3E}">
        <p14:creationId xmlns:p14="http://schemas.microsoft.com/office/powerpoint/2010/main" val="34157464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48927" y="1339850"/>
            <a:ext cx="861774" cy="46815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462392" y="1339850"/>
            <a:ext cx="1538883" cy="468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xfrm>
            <a:off x="690562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fld id="{3D930FE6-B7B7-4B3D-88F5-8C922DA5DE6F}" type="slidenum">
              <a:rPr lang="en-GB" altLang="en-US"/>
              <a:pPr>
                <a:defRPr/>
              </a:pPr>
              <a:t>‹#›</a:t>
            </a:fld>
            <a:endParaRPr lang="en-GB" altLang="en-US"/>
          </a:p>
        </p:txBody>
      </p:sp>
      <p:sp>
        <p:nvSpPr>
          <p:cNvPr id="5" name="Rectangle 4"/>
          <p:cNvSpPr>
            <a:spLocks noGrp="1" noChangeArrowheads="1"/>
          </p:cNvSpPr>
          <p:nvPr>
            <p:ph type="dt" sz="half" idx="11"/>
          </p:nvPr>
        </p:nvSpPr>
        <p:spPr>
          <a:xfrm>
            <a:off x="68897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endParaRPr lang="en-US" altLang="en-US"/>
          </a:p>
        </p:txBody>
      </p:sp>
    </p:spTree>
    <p:extLst>
      <p:ext uri="{BB962C8B-B14F-4D97-AF65-F5344CB8AC3E}">
        <p14:creationId xmlns:p14="http://schemas.microsoft.com/office/powerpoint/2010/main" val="6108645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3162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9397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681041" y="1825625"/>
            <a:ext cx="8543925"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sldNum" sz="quarter" idx="10"/>
          </p:nvPr>
        </p:nvSpPr>
        <p:spPr>
          <a:xfrm>
            <a:off x="6905625" y="6426200"/>
            <a:ext cx="2311400" cy="123825"/>
          </a:xfrm>
        </p:spPr>
        <p:txBody>
          <a:bodyPr/>
          <a:lstStyle>
            <a:lvl1pPr>
              <a:lnSpc>
                <a:spcPct val="80000"/>
              </a:lnSpc>
              <a:spcBef>
                <a:spcPct val="25000"/>
              </a:spcBef>
              <a:spcAft>
                <a:spcPct val="10000"/>
              </a:spcAft>
              <a:buClr>
                <a:srgbClr val="000000"/>
              </a:buClr>
              <a:buSzPct val="115000"/>
              <a:defRPr/>
            </a:lvl1pPr>
          </a:lstStyle>
          <a:p>
            <a:pPr>
              <a:defRPr/>
            </a:pPr>
            <a:fld id="{324F561C-87EE-4779-B303-AE187D69E902}" type="slidenum">
              <a:rPr lang="en-US" altLang="en-US"/>
              <a:pPr>
                <a:defRPr/>
              </a:pPr>
              <a:t>‹#›</a:t>
            </a:fld>
            <a:endParaRPr lang="en-US" altLang="en-US"/>
          </a:p>
        </p:txBody>
      </p:sp>
      <p:sp>
        <p:nvSpPr>
          <p:cNvPr id="5" name="Rectangle 4"/>
          <p:cNvSpPr>
            <a:spLocks noGrp="1" noChangeArrowheads="1"/>
          </p:cNvSpPr>
          <p:nvPr>
            <p:ph type="dt" sz="half" idx="11"/>
          </p:nvPr>
        </p:nvSpPr>
        <p:spPr>
          <a:xfrm>
            <a:off x="688975" y="6426200"/>
            <a:ext cx="2311400" cy="123825"/>
          </a:xfrm>
        </p:spPr>
        <p:txBody>
          <a:bodyPr/>
          <a:lstStyle>
            <a:lvl1pPr>
              <a:lnSpc>
                <a:spcPct val="80000"/>
              </a:lnSpc>
              <a:spcBef>
                <a:spcPct val="25000"/>
              </a:spcBef>
              <a:spcAft>
                <a:spcPct val="10000"/>
              </a:spcAft>
              <a:buClr>
                <a:srgbClr val="000000"/>
              </a:buClr>
              <a:buSzPct val="115000"/>
              <a:defRPr/>
            </a:lvl1pPr>
          </a:lstStyle>
          <a:p>
            <a:pPr>
              <a:defRPr/>
            </a:pPr>
            <a:endParaRPr lang="en-US" altLang="en-US"/>
          </a:p>
        </p:txBody>
      </p:sp>
    </p:spTree>
    <p:extLst>
      <p:ext uri="{BB962C8B-B14F-4D97-AF65-F5344CB8AC3E}">
        <p14:creationId xmlns:p14="http://schemas.microsoft.com/office/powerpoint/2010/main" val="2825112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7473950" y="6597650"/>
            <a:ext cx="2311400" cy="123825"/>
          </a:xfrm>
        </p:spPr>
        <p:txBody>
          <a:bodyPr/>
          <a:lstStyle>
            <a:lvl1pPr>
              <a:lnSpc>
                <a:spcPct val="80000"/>
              </a:lnSpc>
              <a:spcBef>
                <a:spcPct val="25000"/>
              </a:spcBef>
              <a:spcAft>
                <a:spcPct val="10000"/>
              </a:spcAft>
              <a:buClr>
                <a:srgbClr val="000000"/>
              </a:buClr>
              <a:buSzPct val="115000"/>
              <a:defRPr/>
            </a:lvl1pPr>
          </a:lstStyle>
          <a:p>
            <a:pPr>
              <a:defRPr/>
            </a:pPr>
            <a:fld id="{FF800AF2-F60D-4865-8E21-714F925BB8D9}" type="slidenum">
              <a:rPr lang="en-US" altLang="en-US"/>
              <a:pPr>
                <a:defRPr/>
              </a:pPr>
              <a:t>‹#›</a:t>
            </a:fld>
            <a:endParaRPr lang="en-US" altLang="en-US"/>
          </a:p>
        </p:txBody>
      </p:sp>
      <p:sp>
        <p:nvSpPr>
          <p:cNvPr id="3" name="Rectangle 4"/>
          <p:cNvSpPr>
            <a:spLocks noGrp="1" noChangeArrowheads="1"/>
          </p:cNvSpPr>
          <p:nvPr>
            <p:ph type="dt" sz="half" idx="11"/>
          </p:nvPr>
        </p:nvSpPr>
        <p:spPr>
          <a:xfrm>
            <a:off x="688975" y="6426200"/>
            <a:ext cx="2311400" cy="123825"/>
          </a:xfrm>
        </p:spPr>
        <p:txBody>
          <a:bodyPr/>
          <a:lstStyle>
            <a:lvl1pPr>
              <a:lnSpc>
                <a:spcPct val="80000"/>
              </a:lnSpc>
              <a:spcBef>
                <a:spcPct val="25000"/>
              </a:spcBef>
              <a:spcAft>
                <a:spcPct val="10000"/>
              </a:spcAft>
              <a:buClr>
                <a:srgbClr val="000000"/>
              </a:buClr>
              <a:buSzPct val="115000"/>
              <a:defRPr/>
            </a:lvl1pPr>
          </a:lstStyle>
          <a:p>
            <a:pPr>
              <a:defRPr/>
            </a:pPr>
            <a:endParaRPr lang="en-US" altLang="en-US"/>
          </a:p>
        </p:txBody>
      </p:sp>
    </p:spTree>
    <p:extLst>
      <p:ext uri="{BB962C8B-B14F-4D97-AF65-F5344CB8AC3E}">
        <p14:creationId xmlns:p14="http://schemas.microsoft.com/office/powerpoint/2010/main" val="2386780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10" descr="JRC_Slides_Foot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21213" y="6461125"/>
            <a:ext cx="663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0" y="0"/>
            <a:ext cx="9906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000" b="1">
                <a:solidFill>
                  <a:srgbClr val="0F3277"/>
                </a:solidFill>
                <a:latin typeface="Arial" charset="0"/>
              </a:defRPr>
            </a:lvl1pPr>
            <a:lvl2pPr marL="742950" indent="-285750" defTabSz="457200">
              <a:defRPr sz="2000" b="1">
                <a:solidFill>
                  <a:srgbClr val="0F3277"/>
                </a:solidFill>
                <a:latin typeface="Arial" charset="0"/>
              </a:defRPr>
            </a:lvl2pPr>
            <a:lvl3pPr marL="1143000" indent="-228600" defTabSz="457200">
              <a:defRPr sz="2000" b="1">
                <a:solidFill>
                  <a:srgbClr val="0F3277"/>
                </a:solidFill>
                <a:latin typeface="Arial" charset="0"/>
              </a:defRPr>
            </a:lvl3pPr>
            <a:lvl4pPr marL="1600200" indent="-228600" defTabSz="457200">
              <a:defRPr sz="2000" b="1">
                <a:solidFill>
                  <a:srgbClr val="0F3277"/>
                </a:solidFill>
                <a:latin typeface="Arial" charset="0"/>
              </a:defRPr>
            </a:lvl4pPr>
            <a:lvl5pPr marL="2057400" indent="-228600" defTabSz="457200">
              <a:defRPr sz="2000" b="1">
                <a:solidFill>
                  <a:srgbClr val="0F3277"/>
                </a:solidFill>
                <a:latin typeface="Arial" charset="0"/>
              </a:defRPr>
            </a:lvl5pPr>
            <a:lvl6pPr marL="25146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6pPr>
            <a:lvl7pPr marL="29718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7pPr>
            <a:lvl8pPr marL="34290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8pPr>
            <a:lvl9pPr marL="38862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9pPr>
          </a:lstStyle>
          <a:p>
            <a:pPr algn="ctr">
              <a:spcBef>
                <a:spcPct val="0"/>
              </a:spcBef>
              <a:spcAft>
                <a:spcPct val="0"/>
              </a:spcAft>
              <a:buClr>
                <a:srgbClr val="000000"/>
              </a:buClr>
              <a:defRPr/>
            </a:pPr>
            <a:endParaRPr lang="en-US" altLang="en-US" sz="1800" b="0" smtClean="0">
              <a:solidFill>
                <a:srgbClr val="FFFFFF"/>
              </a:solidFill>
              <a:latin typeface="Times New Roman" pitchFamily="18" charset="0"/>
            </a:endParaRPr>
          </a:p>
        </p:txBody>
      </p:sp>
      <p:pic>
        <p:nvPicPr>
          <p:cNvPr id="6" name="Picture 10" descr="JRC_Slides_Logo_EN.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03713" y="258763"/>
            <a:ext cx="155416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
          <p:cNvSpPr>
            <a:spLocks noGrp="1" noChangeArrowheads="1"/>
          </p:cNvSpPr>
          <p:nvPr>
            <p:ph type="title"/>
          </p:nvPr>
        </p:nvSpPr>
        <p:spPr bwMode="auto">
          <a:xfrm>
            <a:off x="690300" y="1612256"/>
            <a:ext cx="85254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p>
            <a:pPr lvl="0"/>
            <a:r>
              <a:rPr lang="en-GB"/>
              <a:t>Title</a:t>
            </a:r>
          </a:p>
        </p:txBody>
      </p:sp>
      <p:sp>
        <p:nvSpPr>
          <p:cNvPr id="25" name="Content Placeholder 2"/>
          <p:cNvSpPr>
            <a:spLocks noGrp="1"/>
          </p:cNvSpPr>
          <p:nvPr>
            <p:ph idx="10"/>
          </p:nvPr>
        </p:nvSpPr>
        <p:spPr>
          <a:xfrm>
            <a:off x="690300" y="2416180"/>
            <a:ext cx="8525400" cy="302647"/>
          </a:xfrm>
          <a:prstGeom prst="rect">
            <a:avLst/>
          </a:prstGeom>
        </p:spPr>
        <p:txBody>
          <a:bodyPr/>
          <a:lstStyle>
            <a:lvl1pPr algn="r">
              <a:defRPr/>
            </a:lvl1pPr>
            <a:lvl2pPr marL="228600" indent="-228600">
              <a:buFont typeface="Wingdings" charset="2"/>
              <a:buChar char="§"/>
              <a:defRPr sz="1800" b="0" i="0" baseline="0">
                <a:latin typeface="Verdana"/>
              </a:defRPr>
            </a:lvl2pPr>
            <a:lvl3pPr marL="457200" indent="-228600">
              <a:buClr>
                <a:srgbClr val="37ACDE"/>
              </a:buClr>
              <a:buFont typeface="Verdana"/>
              <a:buChar char="•"/>
              <a:defRPr sz="1600" baseline="0">
                <a:latin typeface="Verdana"/>
              </a:defRPr>
            </a:lvl3pPr>
            <a:lvl4pPr marL="685800" indent="-228600">
              <a:lnSpc>
                <a:spcPts val="2400"/>
              </a:lnSpc>
              <a:spcBef>
                <a:spcPts val="0"/>
              </a:spcBef>
              <a:buClr>
                <a:srgbClr val="37ACDE"/>
              </a:buClr>
              <a:buFont typeface="Arial"/>
              <a:buChar char="•"/>
              <a:defRPr sz="1600" baseline="0">
                <a:solidFill>
                  <a:srgbClr val="004494"/>
                </a:solidFill>
                <a:latin typeface="Verdana"/>
              </a:defRPr>
            </a:lvl4pPr>
            <a:lvl5pPr marL="914400" indent="-228600">
              <a:lnSpc>
                <a:spcPts val="2400"/>
              </a:lnSpc>
              <a:spcBef>
                <a:spcPts val="0"/>
              </a:spcBef>
              <a:buClr>
                <a:srgbClr val="37ACDE"/>
              </a:buClr>
              <a:buFont typeface="Verdana"/>
              <a:buChar char="–"/>
              <a:defRPr sz="1600" baseline="0">
                <a:solidFill>
                  <a:srgbClr val="004494"/>
                </a:solidFill>
                <a:latin typeface="Verdana"/>
              </a:defRPr>
            </a:lvl5pPr>
          </a:lstStyle>
          <a:p>
            <a:pPr lvl="0"/>
            <a:r>
              <a:rPr lang="en-US"/>
              <a:t>Click to edit Master text styles</a:t>
            </a:r>
          </a:p>
        </p:txBody>
      </p:sp>
      <p:sp>
        <p:nvSpPr>
          <p:cNvPr id="7" name="Rectangle 6"/>
          <p:cNvSpPr>
            <a:spLocks noGrp="1" noChangeArrowheads="1"/>
          </p:cNvSpPr>
          <p:nvPr>
            <p:ph type="sldNum" sz="quarter" idx="11"/>
          </p:nvPr>
        </p:nvSpPr>
        <p:spPr/>
        <p:txBody>
          <a:bodyPr/>
          <a:lstStyle>
            <a:lvl1pPr>
              <a:defRPr/>
            </a:lvl1pPr>
          </a:lstStyle>
          <a:p>
            <a:pPr>
              <a:defRPr/>
            </a:pPr>
            <a:fld id="{D9409122-E6F7-4308-A155-185E2867ABF9}" type="slidenum">
              <a:rPr lang="en-GB" altLang="en-US"/>
              <a:pPr>
                <a:defRPr/>
              </a:pPr>
              <a:t>‹#›</a:t>
            </a:fld>
            <a:endParaRPr lang="en-GB" altLang="en-US"/>
          </a:p>
        </p:txBody>
      </p:sp>
      <p:sp>
        <p:nvSpPr>
          <p:cNvPr id="8" name="Rectangle 4"/>
          <p:cNvSpPr>
            <a:spLocks noGrp="1" noChangeArrowheads="1"/>
          </p:cNvSpPr>
          <p:nvPr>
            <p:ph type="dt" sz="half" idx="12"/>
          </p:nvPr>
        </p:nvSpPr>
        <p:spPr/>
        <p:txBody>
          <a:bodyPr/>
          <a:lstStyle>
            <a:lvl1pPr>
              <a:defRPr/>
            </a:lvl1pPr>
          </a:lstStyle>
          <a:p>
            <a:pPr>
              <a:defRPr/>
            </a:pPr>
            <a:endParaRPr lang="en-US" altLang="en-US"/>
          </a:p>
        </p:txBody>
      </p:sp>
    </p:spTree>
    <p:extLst>
      <p:ext uri="{BB962C8B-B14F-4D97-AF65-F5344CB8AC3E}">
        <p14:creationId xmlns:p14="http://schemas.microsoft.com/office/powerpoint/2010/main" val="136247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231106"/>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xfrm>
            <a:off x="688975" y="6426200"/>
            <a:ext cx="2311400" cy="461665"/>
          </a:xfrm>
          <a:ln/>
        </p:spPr>
        <p:txBody>
          <a:bodyPr/>
          <a:lstStyle>
            <a:lvl1pPr>
              <a:defRPr/>
            </a:lvl1pPr>
          </a:lstStyle>
          <a:p>
            <a:pPr>
              <a:defRPr/>
            </a:pPr>
            <a:r>
              <a:rPr lang="en-US"/>
              <a:t>U.S.DoE – Euratom, Steering Committee Meting, INL Idaho Falls, 23-24/04/2013</a:t>
            </a:r>
            <a:endParaRPr lang="en-GB"/>
          </a:p>
        </p:txBody>
      </p:sp>
      <p:sp>
        <p:nvSpPr>
          <p:cNvPr id="5" name="Rectangle 5"/>
          <p:cNvSpPr>
            <a:spLocks noGrp="1" noChangeArrowheads="1"/>
          </p:cNvSpPr>
          <p:nvPr>
            <p:ph type="ftr" sz="quarter" idx="11"/>
          </p:nvPr>
        </p:nvSpPr>
        <p:spPr>
          <a:xfrm>
            <a:off x="3314039" y="6237288"/>
            <a:ext cx="3136900" cy="476250"/>
          </a:xfrm>
          <a:prstGeom prst="rect">
            <a:avLst/>
          </a:prstGeom>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1A58681F-07EB-4BC4-B591-96B1065DF097}" type="slidenum">
              <a:rPr lang="en-GB"/>
              <a:pPr>
                <a:defRPr/>
              </a:pPr>
              <a:t>‹#›</a:t>
            </a:fld>
            <a:endParaRPr lang="en-GB"/>
          </a:p>
        </p:txBody>
      </p:sp>
    </p:spTree>
    <p:extLst>
      <p:ext uri="{BB962C8B-B14F-4D97-AF65-F5344CB8AC3E}">
        <p14:creationId xmlns:p14="http://schemas.microsoft.com/office/powerpoint/2010/main" val="722176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descr="JRC_Slides_Footer.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1081" y="6461126"/>
            <a:ext cx="66384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0" y="0"/>
            <a:ext cx="9906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6" name="Picture 10" descr="JRC_Slides_Logo_EN.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02919" y="258764"/>
            <a:ext cx="155469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
          <p:cNvSpPr>
            <a:spLocks noGrp="1" noChangeArrowheads="1"/>
          </p:cNvSpPr>
          <p:nvPr>
            <p:ph type="title"/>
          </p:nvPr>
        </p:nvSpPr>
        <p:spPr bwMode="auto">
          <a:xfrm>
            <a:off x="690300" y="1612256"/>
            <a:ext cx="85254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p>
            <a:pPr lvl="0"/>
            <a:r>
              <a:rPr lang="en-GB"/>
              <a:t>Title</a:t>
            </a:r>
          </a:p>
        </p:txBody>
      </p:sp>
      <p:sp>
        <p:nvSpPr>
          <p:cNvPr id="25" name="Content Placeholder 2"/>
          <p:cNvSpPr>
            <a:spLocks noGrp="1"/>
          </p:cNvSpPr>
          <p:nvPr>
            <p:ph idx="10"/>
          </p:nvPr>
        </p:nvSpPr>
        <p:spPr>
          <a:xfrm>
            <a:off x="690300" y="2416176"/>
            <a:ext cx="8525400" cy="302647"/>
          </a:xfrm>
          <a:prstGeom prst="rect">
            <a:avLst/>
          </a:prstGeom>
        </p:spPr>
        <p:txBody>
          <a:bodyPr/>
          <a:lstStyle>
            <a:lvl1pPr algn="r">
              <a:defRPr/>
            </a:lvl1pPr>
            <a:lvl2pPr marL="228600" indent="-228600">
              <a:buFont typeface="Wingdings" charset="2"/>
              <a:buChar char="§"/>
              <a:defRPr sz="1800" b="0" i="0" baseline="0">
                <a:latin typeface="Verdana"/>
              </a:defRPr>
            </a:lvl2pPr>
            <a:lvl3pPr marL="457200" indent="-228600">
              <a:buClr>
                <a:srgbClr val="37ACDE"/>
              </a:buClr>
              <a:buFont typeface="Verdana"/>
              <a:buChar char="•"/>
              <a:defRPr sz="1600" baseline="0">
                <a:latin typeface="Verdana"/>
              </a:defRPr>
            </a:lvl3pPr>
            <a:lvl4pPr marL="685800" indent="-228600">
              <a:lnSpc>
                <a:spcPts val="2400"/>
              </a:lnSpc>
              <a:spcBef>
                <a:spcPts val="0"/>
              </a:spcBef>
              <a:buClr>
                <a:srgbClr val="37ACDE"/>
              </a:buClr>
              <a:buFont typeface="Arial"/>
              <a:buChar char="•"/>
              <a:defRPr sz="1600" baseline="0">
                <a:solidFill>
                  <a:srgbClr val="004494"/>
                </a:solidFill>
                <a:latin typeface="Verdana"/>
              </a:defRPr>
            </a:lvl4pPr>
            <a:lvl5pPr marL="914400" indent="-228600">
              <a:lnSpc>
                <a:spcPts val="2400"/>
              </a:lnSpc>
              <a:spcBef>
                <a:spcPts val="0"/>
              </a:spcBef>
              <a:buClr>
                <a:srgbClr val="37ACDE"/>
              </a:buClr>
              <a:buFont typeface="Verdana"/>
              <a:buChar char="–"/>
              <a:defRPr sz="1600" baseline="0">
                <a:solidFill>
                  <a:srgbClr val="004494"/>
                </a:solidFill>
                <a:latin typeface="Verdana"/>
              </a:defRPr>
            </a:lvl5pPr>
          </a:lstStyle>
          <a:p>
            <a:pPr lvl="0"/>
            <a:r>
              <a:rPr lang="en-US"/>
              <a:t>Click to edit Master text styles</a:t>
            </a:r>
          </a:p>
        </p:txBody>
      </p:sp>
      <p:sp>
        <p:nvSpPr>
          <p:cNvPr id="7" name="Rectangle 6"/>
          <p:cNvSpPr>
            <a:spLocks noGrp="1" noChangeArrowheads="1"/>
          </p:cNvSpPr>
          <p:nvPr>
            <p:ph type="sldNum" sz="quarter" idx="11"/>
          </p:nvPr>
        </p:nvSpPr>
        <p:spPr/>
        <p:txBody>
          <a:bodyPr/>
          <a:lstStyle>
            <a:lvl1pPr>
              <a:defRPr/>
            </a:lvl1pPr>
          </a:lstStyle>
          <a:p>
            <a:pPr>
              <a:defRPr/>
            </a:pPr>
            <a:fld id="{49358F87-CE52-4E69-BC71-02484919CF19}" type="slidenum">
              <a:rPr lang="en-US" altLang="en-US"/>
              <a:pPr>
                <a:defRPr/>
              </a:pPr>
              <a:t>‹#›</a:t>
            </a:fld>
            <a:endParaRPr lang="en-US" altLang="en-US"/>
          </a:p>
        </p:txBody>
      </p:sp>
    </p:spTree>
    <p:extLst>
      <p:ext uri="{BB962C8B-B14F-4D97-AF65-F5344CB8AC3E}">
        <p14:creationId xmlns:p14="http://schemas.microsoft.com/office/powerpoint/2010/main" val="2012330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JRC_Slides_Foot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21213" y="6461125"/>
            <a:ext cx="663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0"/>
          <p:cNvSpPr/>
          <p:nvPr/>
        </p:nvSpPr>
        <p:spPr>
          <a:xfrm>
            <a:off x="0" y="0"/>
            <a:ext cx="9906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000" b="1">
                <a:solidFill>
                  <a:srgbClr val="0F3277"/>
                </a:solidFill>
                <a:latin typeface="Arial" charset="0"/>
              </a:defRPr>
            </a:lvl1pPr>
            <a:lvl2pPr marL="742950" indent="-285750" defTabSz="457200">
              <a:defRPr sz="2000" b="1">
                <a:solidFill>
                  <a:srgbClr val="0F3277"/>
                </a:solidFill>
                <a:latin typeface="Arial" charset="0"/>
              </a:defRPr>
            </a:lvl2pPr>
            <a:lvl3pPr marL="1143000" indent="-228600" defTabSz="457200">
              <a:defRPr sz="2000" b="1">
                <a:solidFill>
                  <a:srgbClr val="0F3277"/>
                </a:solidFill>
                <a:latin typeface="Arial" charset="0"/>
              </a:defRPr>
            </a:lvl3pPr>
            <a:lvl4pPr marL="1600200" indent="-228600" defTabSz="457200">
              <a:defRPr sz="2000" b="1">
                <a:solidFill>
                  <a:srgbClr val="0F3277"/>
                </a:solidFill>
                <a:latin typeface="Arial" charset="0"/>
              </a:defRPr>
            </a:lvl4pPr>
            <a:lvl5pPr marL="2057400" indent="-228600" defTabSz="457200">
              <a:defRPr sz="2000" b="1">
                <a:solidFill>
                  <a:srgbClr val="0F3277"/>
                </a:solidFill>
                <a:latin typeface="Arial" charset="0"/>
              </a:defRPr>
            </a:lvl5pPr>
            <a:lvl6pPr marL="25146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6pPr>
            <a:lvl7pPr marL="29718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7pPr>
            <a:lvl8pPr marL="34290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8pPr>
            <a:lvl9pPr marL="38862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9pPr>
          </a:lstStyle>
          <a:p>
            <a:pPr algn="ctr" eaLnBrk="1" hangingPunct="1">
              <a:lnSpc>
                <a:spcPct val="100000"/>
              </a:lnSpc>
              <a:spcBef>
                <a:spcPct val="0"/>
              </a:spcBef>
              <a:spcAft>
                <a:spcPct val="0"/>
              </a:spcAft>
              <a:buClrTx/>
              <a:buSzTx/>
              <a:defRPr/>
            </a:pPr>
            <a:endParaRPr lang="en-US" altLang="en-US" sz="1800" b="0" smtClean="0">
              <a:solidFill>
                <a:srgbClr val="FFFFFF"/>
              </a:solidFill>
              <a:latin typeface="Verdana" pitchFamily="34" charset="0"/>
            </a:endParaRPr>
          </a:p>
        </p:txBody>
      </p:sp>
      <p:pic>
        <p:nvPicPr>
          <p:cNvPr id="6" name="Picture 10" descr="JRC_Slides_Logo_EN.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03713" y="258763"/>
            <a:ext cx="155416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
          <p:cNvSpPr>
            <a:spLocks noGrp="1" noChangeArrowheads="1"/>
          </p:cNvSpPr>
          <p:nvPr>
            <p:ph type="title"/>
          </p:nvPr>
        </p:nvSpPr>
        <p:spPr bwMode="auto">
          <a:xfrm>
            <a:off x="690300" y="1612256"/>
            <a:ext cx="85254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p>
            <a:pPr lvl="0"/>
            <a:r>
              <a:rPr lang="en-GB"/>
              <a:t>Title</a:t>
            </a:r>
          </a:p>
        </p:txBody>
      </p:sp>
      <p:sp>
        <p:nvSpPr>
          <p:cNvPr id="25" name="Content Placeholder 2"/>
          <p:cNvSpPr>
            <a:spLocks noGrp="1"/>
          </p:cNvSpPr>
          <p:nvPr>
            <p:ph idx="10"/>
          </p:nvPr>
        </p:nvSpPr>
        <p:spPr>
          <a:xfrm>
            <a:off x="690300" y="2416180"/>
            <a:ext cx="8525400" cy="307777"/>
          </a:xfrm>
        </p:spPr>
        <p:txBody>
          <a:bodyPr/>
          <a:lstStyle>
            <a:lvl1pPr algn="r">
              <a:defRPr/>
            </a:lvl1pPr>
            <a:lvl2pPr marL="228600" indent="-228600">
              <a:buFont typeface="Wingdings" charset="2"/>
              <a:buChar char="§"/>
              <a:defRPr sz="1800" b="0" i="0" baseline="0">
                <a:latin typeface="Verdana"/>
              </a:defRPr>
            </a:lvl2pPr>
            <a:lvl3pPr marL="457200" indent="-228600">
              <a:buClr>
                <a:srgbClr val="37ACDE"/>
              </a:buClr>
              <a:buFont typeface="Verdana"/>
              <a:buChar char="•"/>
              <a:defRPr sz="1600" baseline="0">
                <a:latin typeface="Verdana"/>
              </a:defRPr>
            </a:lvl3pPr>
            <a:lvl4pPr marL="685800" indent="-228600">
              <a:lnSpc>
                <a:spcPts val="2400"/>
              </a:lnSpc>
              <a:spcBef>
                <a:spcPts val="0"/>
              </a:spcBef>
              <a:buClr>
                <a:srgbClr val="37ACDE"/>
              </a:buClr>
              <a:buFont typeface="Arial"/>
              <a:buChar char="•"/>
              <a:defRPr sz="1600" baseline="0">
                <a:solidFill>
                  <a:srgbClr val="004494"/>
                </a:solidFill>
                <a:latin typeface="Verdana"/>
              </a:defRPr>
            </a:lvl4pPr>
            <a:lvl5pPr marL="914400" indent="-228600">
              <a:lnSpc>
                <a:spcPts val="2400"/>
              </a:lnSpc>
              <a:spcBef>
                <a:spcPts val="0"/>
              </a:spcBef>
              <a:buClr>
                <a:srgbClr val="37ACDE"/>
              </a:buClr>
              <a:buFont typeface="Verdana"/>
              <a:buChar char="–"/>
              <a:defRPr sz="1600" baseline="0">
                <a:solidFill>
                  <a:srgbClr val="004494"/>
                </a:solidFill>
                <a:latin typeface="Verdana"/>
              </a:defRPr>
            </a:lvl5pPr>
          </a:lstStyle>
          <a:p>
            <a:pPr lvl="0"/>
            <a:r>
              <a:rPr lang="en-US"/>
              <a:t>Click to edit Master text styles</a:t>
            </a:r>
          </a:p>
        </p:txBody>
      </p:sp>
      <p:sp>
        <p:nvSpPr>
          <p:cNvPr id="7" name="Rectangle 6"/>
          <p:cNvSpPr>
            <a:spLocks noGrp="1" noChangeArrowheads="1"/>
          </p:cNvSpPr>
          <p:nvPr>
            <p:ph type="sldNum" sz="quarter" idx="11"/>
          </p:nvPr>
        </p:nvSpPr>
        <p:spPr>
          <a:xfrm>
            <a:off x="690562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fld id="{C628C8AC-473A-46CC-8D75-098927C10524}" type="slidenum">
              <a:rPr lang="en-GB" altLang="en-US"/>
              <a:pPr>
                <a:defRPr/>
              </a:pPr>
              <a:t>‹#›</a:t>
            </a:fld>
            <a:endParaRPr lang="en-GB" altLang="en-US"/>
          </a:p>
        </p:txBody>
      </p:sp>
      <p:sp>
        <p:nvSpPr>
          <p:cNvPr id="8" name="Rectangle 4"/>
          <p:cNvSpPr>
            <a:spLocks noGrp="1" noChangeArrowheads="1"/>
          </p:cNvSpPr>
          <p:nvPr>
            <p:ph type="dt" sz="half" idx="12"/>
          </p:nvPr>
        </p:nvSpPr>
        <p:spPr>
          <a:xfrm>
            <a:off x="68897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endParaRPr lang="en-US" altLang="en-US"/>
          </a:p>
        </p:txBody>
      </p:sp>
    </p:spTree>
    <p:extLst>
      <p:ext uri="{BB962C8B-B14F-4D97-AF65-F5344CB8AC3E}">
        <p14:creationId xmlns:p14="http://schemas.microsoft.com/office/powerpoint/2010/main" val="269105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90300" y="2416175"/>
            <a:ext cx="8525400" cy="1528624"/>
          </a:xfrm>
        </p:spPr>
        <p:txBody>
          <a:bodyPr/>
          <a:lstStyle>
            <a:lvl2pPr marL="228600" indent="-228600">
              <a:buFont typeface="Verdana"/>
              <a:buChar char="•"/>
              <a:defRPr sz="1800" b="0" i="0" baseline="0">
                <a:latin typeface="Verdana"/>
              </a:defRPr>
            </a:lvl2pPr>
            <a:lvl3pPr marL="457200" indent="-228600">
              <a:buClr>
                <a:srgbClr val="37ACDE"/>
              </a:buClr>
              <a:buFont typeface="Wingdings" charset="2"/>
              <a:buChar char="§"/>
              <a:defRPr sz="1600" baseline="0">
                <a:latin typeface="Verdana"/>
              </a:defRPr>
            </a:lvl3pPr>
            <a:lvl4pPr marL="685800" indent="-228600">
              <a:lnSpc>
                <a:spcPts val="2400"/>
              </a:lnSpc>
              <a:spcBef>
                <a:spcPts val="0"/>
              </a:spcBef>
              <a:buClr>
                <a:srgbClr val="37ACDE"/>
              </a:buClr>
              <a:buFont typeface="Arial"/>
              <a:buChar char="•"/>
              <a:defRPr sz="1600" baseline="0">
                <a:solidFill>
                  <a:srgbClr val="004494"/>
                </a:solidFill>
                <a:latin typeface="Verdana"/>
              </a:defRPr>
            </a:lvl4pPr>
            <a:lvl5pPr marL="914400" indent="-228600">
              <a:lnSpc>
                <a:spcPts val="2400"/>
              </a:lnSpc>
              <a:spcBef>
                <a:spcPts val="0"/>
              </a:spcBef>
              <a:buClr>
                <a:srgbClr val="37ACDE"/>
              </a:buClr>
              <a:buFont typeface="Verdana"/>
              <a:buChar char="–"/>
              <a:defRPr sz="1600" baseline="0">
                <a:solidFill>
                  <a:srgbClr val="004494"/>
                </a:solidFill>
                <a:latin typeface="Verdan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xfrm>
            <a:off x="690562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fld id="{56556FFF-19D7-40FB-A627-0F339961D44B}" type="slidenum">
              <a:rPr lang="en-GB" altLang="en-US"/>
              <a:pPr>
                <a:defRPr/>
              </a:pPr>
              <a:t>‹#›</a:t>
            </a:fld>
            <a:endParaRPr lang="en-GB" altLang="en-US"/>
          </a:p>
        </p:txBody>
      </p:sp>
      <p:sp>
        <p:nvSpPr>
          <p:cNvPr id="5" name="Rectangle 4"/>
          <p:cNvSpPr>
            <a:spLocks noGrp="1" noChangeArrowheads="1"/>
          </p:cNvSpPr>
          <p:nvPr>
            <p:ph type="dt" sz="half" idx="11"/>
          </p:nvPr>
        </p:nvSpPr>
        <p:spPr>
          <a:xfrm>
            <a:off x="688975" y="6426200"/>
            <a:ext cx="2311400" cy="123825"/>
          </a:xfrm>
        </p:spPr>
        <p:txBody>
          <a:bodyPr/>
          <a:lstStyle>
            <a:lvl1pPr eaLnBrk="0" hangingPunct="0">
              <a:lnSpc>
                <a:spcPct val="80000"/>
              </a:lnSpc>
              <a:spcBef>
                <a:spcPct val="25000"/>
              </a:spcBef>
              <a:spcAft>
                <a:spcPct val="10000"/>
              </a:spcAft>
              <a:buClr>
                <a:schemeClr val="tx1"/>
              </a:buClr>
              <a:buSzPct val="115000"/>
              <a:defRPr>
                <a:solidFill>
                  <a:srgbClr val="0F3277"/>
                </a:solidFill>
                <a:latin typeface="Arial" charset="0"/>
              </a:defRPr>
            </a:lvl1pPr>
          </a:lstStyle>
          <a:p>
            <a:pPr>
              <a:defRPr/>
            </a:pPr>
            <a:endParaRPr lang="en-US" altLang="en-US"/>
          </a:p>
        </p:txBody>
      </p:sp>
    </p:spTree>
    <p:extLst>
      <p:ext uri="{BB962C8B-B14F-4D97-AF65-F5344CB8AC3E}">
        <p14:creationId xmlns:p14="http://schemas.microsoft.com/office/powerpoint/2010/main" val="338597497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3.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4.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7.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heme" Target="../theme/theme4.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5.xml"/><Relationship Id="rId1" Type="http://schemas.openxmlformats.org/officeDocument/2006/relationships/slideLayout" Target="../slideLayouts/slideLayout18.xml"/><Relationship Id="rId5" Type="http://schemas.openxmlformats.org/officeDocument/2006/relationships/image" Target="../media/image2.pn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
          <p:cNvSpPr>
            <a:spLocks noGrp="1" noChangeArrowheads="1"/>
          </p:cNvSpPr>
          <p:nvPr>
            <p:ph type="title"/>
          </p:nvPr>
        </p:nvSpPr>
        <p:spPr bwMode="auto">
          <a:xfrm>
            <a:off x="2171700" y="204788"/>
            <a:ext cx="556418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smtClean="0"/>
              <a:t>Click to edit Master title style</a:t>
            </a:r>
          </a:p>
        </p:txBody>
      </p:sp>
      <p:sp>
        <p:nvSpPr>
          <p:cNvPr id="8204" name="Rectangle 12"/>
          <p:cNvSpPr>
            <a:spLocks noGrp="1" noChangeArrowheads="1"/>
          </p:cNvSpPr>
          <p:nvPr>
            <p:ph type="sldNum" sz="quarter" idx="4"/>
          </p:nvPr>
        </p:nvSpPr>
        <p:spPr bwMode="auto">
          <a:xfrm>
            <a:off x="9417050" y="765175"/>
            <a:ext cx="360363" cy="2159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lnSpc>
                <a:spcPct val="100000"/>
              </a:lnSpc>
              <a:spcBef>
                <a:spcPct val="0"/>
              </a:spcBef>
              <a:spcAft>
                <a:spcPct val="0"/>
              </a:spcAft>
              <a:buClrTx/>
              <a:buSzTx/>
              <a:defRPr sz="1000" b="0">
                <a:solidFill>
                  <a:schemeClr val="bg1"/>
                </a:solidFill>
                <a:ea typeface="ＭＳ Ｐゴシック" pitchFamily="34" charset="-128"/>
              </a:defRPr>
            </a:lvl1pPr>
          </a:lstStyle>
          <a:p>
            <a:pPr>
              <a:defRPr/>
            </a:pPr>
            <a:fld id="{5A9B974F-F98C-44BC-880C-ED4B22B571A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7030" r:id="rId1"/>
  </p:sldLayoutIdLst>
  <p:timing>
    <p:tnLst>
      <p:par>
        <p:cTn id="1" dur="indefinite" restart="never" nodeType="tmRoot"/>
      </p:par>
    </p:tnLst>
  </p:timing>
  <p:hf hdr="0" ftr="0" dt="0"/>
  <p:txStyles>
    <p:titleStyle>
      <a:lvl1pPr algn="ctr" rtl="0" eaLnBrk="0" fontAlgn="base" hangingPunct="0">
        <a:spcBef>
          <a:spcPct val="0"/>
        </a:spcBef>
        <a:spcAft>
          <a:spcPct val="0"/>
        </a:spcAft>
        <a:defRPr sz="2200" b="1">
          <a:solidFill>
            <a:srgbClr val="0F3277"/>
          </a:solidFill>
          <a:latin typeface="Arial" charset="0"/>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p:titleStyle>
    <p:bodyStyle>
      <a:lvl1pPr marL="344488" indent="-344488" algn="l" rtl="0" eaLnBrk="0" fontAlgn="base" hangingPunct="0">
        <a:spcBef>
          <a:spcPct val="0"/>
        </a:spcBef>
        <a:spcAft>
          <a:spcPct val="0"/>
        </a:spcAft>
        <a:buClr>
          <a:schemeClr val="tx1"/>
        </a:buClr>
        <a:buSzPct val="115000"/>
        <a:buChar char="•"/>
        <a:defRPr sz="2800" b="1">
          <a:solidFill>
            <a:srgbClr val="0F3277"/>
          </a:solidFill>
          <a:latin typeface="Arial" charset="0"/>
          <a:ea typeface="+mn-ea"/>
          <a:cs typeface="+mn-cs"/>
        </a:defRPr>
      </a:lvl1pPr>
      <a:lvl2pPr marL="742950" indent="-284163" algn="l" rtl="0" eaLnBrk="0" fontAlgn="base" hangingPunct="0">
        <a:spcBef>
          <a:spcPct val="0"/>
        </a:spcBef>
        <a:spcAft>
          <a:spcPct val="0"/>
        </a:spcAft>
        <a:buChar char="–"/>
        <a:defRPr sz="2000">
          <a:solidFill>
            <a:srgbClr val="0F3277"/>
          </a:solidFill>
          <a:latin typeface="Arial" charset="0"/>
        </a:defRPr>
      </a:lvl2pPr>
      <a:lvl3pPr marL="1143000" indent="-228600" algn="l" rtl="0" eaLnBrk="0" fontAlgn="base" hangingPunct="0">
        <a:spcBef>
          <a:spcPct val="0"/>
        </a:spcBef>
        <a:spcAft>
          <a:spcPct val="0"/>
        </a:spcAft>
        <a:buFont typeface="Wingdings" pitchFamily="2" charset="2"/>
        <a:buChar char="§"/>
        <a:defRPr sz="2400">
          <a:solidFill>
            <a:srgbClr val="0F3277"/>
          </a:solidFill>
          <a:latin typeface="Arial" charset="0"/>
        </a:defRPr>
      </a:lvl3pPr>
      <a:lvl4pPr marL="1562100" indent="-230188" algn="l" rtl="0" eaLnBrk="0" fontAlgn="base" hangingPunct="0">
        <a:spcBef>
          <a:spcPct val="0"/>
        </a:spcBef>
        <a:spcAft>
          <a:spcPct val="0"/>
        </a:spcAft>
        <a:buChar char="•"/>
        <a:defRPr sz="1600">
          <a:solidFill>
            <a:srgbClr val="0F3277"/>
          </a:solidFill>
          <a:latin typeface="Arial" charset="0"/>
        </a:defRPr>
      </a:lvl4pPr>
      <a:lvl5pPr marL="1981200" indent="-228600" algn="l" rtl="0" eaLnBrk="0" fontAlgn="base" hangingPunct="0">
        <a:spcBef>
          <a:spcPct val="0"/>
        </a:spcBef>
        <a:spcAft>
          <a:spcPct val="0"/>
        </a:spcAft>
        <a:buChar char="–"/>
        <a:defRPr sz="1400">
          <a:solidFill>
            <a:srgbClr val="0F3277"/>
          </a:solidFill>
          <a:latin typeface="Arial" charset="0"/>
        </a:defRPr>
      </a:lvl5pPr>
      <a:lvl6pPr marL="2438400" indent="-228600" algn="l" rtl="0" eaLnBrk="0" fontAlgn="base" hangingPunct="0">
        <a:spcBef>
          <a:spcPct val="0"/>
        </a:spcBef>
        <a:spcAft>
          <a:spcPct val="0"/>
        </a:spcAft>
        <a:buChar char="–"/>
        <a:defRPr sz="1400">
          <a:solidFill>
            <a:srgbClr val="0F3277"/>
          </a:solidFill>
          <a:latin typeface="+mn-lt"/>
        </a:defRPr>
      </a:lvl6pPr>
      <a:lvl7pPr marL="2895600" indent="-228600" algn="l" rtl="0" eaLnBrk="0" fontAlgn="base" hangingPunct="0">
        <a:spcBef>
          <a:spcPct val="0"/>
        </a:spcBef>
        <a:spcAft>
          <a:spcPct val="0"/>
        </a:spcAft>
        <a:buChar char="–"/>
        <a:defRPr sz="1400">
          <a:solidFill>
            <a:srgbClr val="0F3277"/>
          </a:solidFill>
          <a:latin typeface="+mn-lt"/>
        </a:defRPr>
      </a:lvl7pPr>
      <a:lvl8pPr marL="3352800" indent="-228600" algn="l" rtl="0" eaLnBrk="0" fontAlgn="base" hangingPunct="0">
        <a:spcBef>
          <a:spcPct val="0"/>
        </a:spcBef>
        <a:spcAft>
          <a:spcPct val="0"/>
        </a:spcAft>
        <a:buChar char="–"/>
        <a:defRPr sz="1400">
          <a:solidFill>
            <a:srgbClr val="0F3277"/>
          </a:solidFill>
          <a:latin typeface="+mn-lt"/>
        </a:defRPr>
      </a:lvl8pPr>
      <a:lvl9pPr marL="3810000" indent="-228600" algn="l" rtl="0" eaLnBrk="0" fontAlgn="base" hangingPunct="0">
        <a:spcBef>
          <a:spcPct val="0"/>
        </a:spcBef>
        <a:spcAft>
          <a:spcPct val="0"/>
        </a:spcAft>
        <a:buChar char="–"/>
        <a:defRPr sz="1400">
          <a:solidFill>
            <a:srgbClr val="0F3277"/>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5F5C7"/>
        </a:solidFill>
        <a:effectLst/>
      </p:bgPr>
    </p:bg>
    <p:spTree>
      <p:nvGrpSpPr>
        <p:cNvPr id="1" name=""/>
        <p:cNvGrpSpPr/>
        <p:nvPr/>
      </p:nvGrpSpPr>
      <p:grpSpPr>
        <a:xfrm>
          <a:off x="0" y="0"/>
          <a:ext cx="0" cy="0"/>
          <a:chOff x="0" y="0"/>
          <a:chExt cx="0" cy="0"/>
        </a:xfrm>
      </p:grpSpPr>
      <p:pic>
        <p:nvPicPr>
          <p:cNvPr id="2050" name="Picture 4" descr="H:\Desktop\JRC ppt\Images\background.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700" y="1052513"/>
            <a:ext cx="9918700" cy="579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0" y="0"/>
            <a:ext cx="9906000" cy="105251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000" b="1">
                <a:solidFill>
                  <a:srgbClr val="0F3277"/>
                </a:solidFill>
                <a:latin typeface="Arial" charset="0"/>
              </a:defRPr>
            </a:lvl1pPr>
            <a:lvl2pPr marL="742950" indent="-285750" defTabSz="457200">
              <a:defRPr sz="2000" b="1">
                <a:solidFill>
                  <a:srgbClr val="0F3277"/>
                </a:solidFill>
                <a:latin typeface="Arial" charset="0"/>
              </a:defRPr>
            </a:lvl2pPr>
            <a:lvl3pPr marL="1143000" indent="-228600" defTabSz="457200">
              <a:defRPr sz="2000" b="1">
                <a:solidFill>
                  <a:srgbClr val="0F3277"/>
                </a:solidFill>
                <a:latin typeface="Arial" charset="0"/>
              </a:defRPr>
            </a:lvl3pPr>
            <a:lvl4pPr marL="1600200" indent="-228600" defTabSz="457200">
              <a:defRPr sz="2000" b="1">
                <a:solidFill>
                  <a:srgbClr val="0F3277"/>
                </a:solidFill>
                <a:latin typeface="Arial" charset="0"/>
              </a:defRPr>
            </a:lvl4pPr>
            <a:lvl5pPr marL="2057400" indent="-228600" defTabSz="457200">
              <a:defRPr sz="2000" b="1">
                <a:solidFill>
                  <a:srgbClr val="0F3277"/>
                </a:solidFill>
                <a:latin typeface="Arial" charset="0"/>
              </a:defRPr>
            </a:lvl5pPr>
            <a:lvl6pPr marL="25146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6pPr>
            <a:lvl7pPr marL="29718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7pPr>
            <a:lvl8pPr marL="34290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8pPr>
            <a:lvl9pPr marL="38862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9pPr>
          </a:lstStyle>
          <a:p>
            <a:pPr algn="ctr" eaLnBrk="1" hangingPunct="1">
              <a:lnSpc>
                <a:spcPct val="100000"/>
              </a:lnSpc>
              <a:spcBef>
                <a:spcPct val="0"/>
              </a:spcBef>
              <a:spcAft>
                <a:spcPct val="0"/>
              </a:spcAft>
              <a:buClrTx/>
              <a:buSzTx/>
              <a:defRPr/>
            </a:pPr>
            <a:endParaRPr lang="en-US" altLang="en-US" sz="1800" b="0" smtClean="0">
              <a:solidFill>
                <a:srgbClr val="FFFFFF"/>
              </a:solidFill>
            </a:endParaRPr>
          </a:p>
        </p:txBody>
      </p:sp>
      <p:pic>
        <p:nvPicPr>
          <p:cNvPr id="2052" name="Picture 10" descr="JRC_Slides_Logo_EN.pn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305300" y="347663"/>
            <a:ext cx="14462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0" descr="JRC_Slides_Footer.pn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4592638" y="6461125"/>
            <a:ext cx="612775" cy="396875"/>
          </a:xfrm>
          <a:prstGeom prst="rect">
            <a:avLst/>
          </a:prstGeom>
          <a:solidFill>
            <a:srgbClr val="000066"/>
          </a:solidFill>
          <a:ln>
            <a:noFill/>
          </a:ln>
          <a:extLst>
            <a:ext uri="{91240B29-F687-4F45-9708-019B960494DF}">
              <a14:hiddenLine xmlns:a14="http://schemas.microsoft.com/office/drawing/2010/main" w="9525">
                <a:solidFill>
                  <a:srgbClr val="0F3277"/>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7028" r:id="rId1"/>
  </p:sldLayoutIdLst>
  <p:timing>
    <p:tnLst>
      <p:par>
        <p:cTn id="1" dur="indefinite" restart="never" nodeType="tmRoot"/>
      </p:par>
    </p:tnLst>
  </p:timing>
  <p:hf hdr="0" ftr="0" dt="0"/>
  <p:txStyles>
    <p:titleStyle>
      <a:lvl1pPr algn="ctr" rtl="0" eaLnBrk="0" fontAlgn="base" hangingPunct="0">
        <a:spcBef>
          <a:spcPct val="0"/>
        </a:spcBef>
        <a:spcAft>
          <a:spcPct val="0"/>
        </a:spcAft>
        <a:defRPr sz="2200" b="1">
          <a:solidFill>
            <a:srgbClr val="0F3277"/>
          </a:solidFill>
          <a:latin typeface="Arial" charset="0"/>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p:titleStyle>
    <p:bodyStyle>
      <a:lvl1pPr marL="344488" indent="-344488" algn="l" rtl="0" eaLnBrk="0" fontAlgn="base" hangingPunct="0">
        <a:spcBef>
          <a:spcPct val="0"/>
        </a:spcBef>
        <a:spcAft>
          <a:spcPct val="0"/>
        </a:spcAft>
        <a:buClr>
          <a:schemeClr val="tx1"/>
        </a:buClr>
        <a:buSzPct val="115000"/>
        <a:defRPr sz="2800" b="1">
          <a:solidFill>
            <a:srgbClr val="0F3277"/>
          </a:solidFill>
          <a:latin typeface="Arial" charset="0"/>
          <a:ea typeface="+mn-ea"/>
          <a:cs typeface="+mn-cs"/>
        </a:defRPr>
      </a:lvl1pPr>
      <a:lvl2pPr marL="742950" indent="-284163" algn="l" rtl="0" eaLnBrk="0" fontAlgn="base" hangingPunct="0">
        <a:spcBef>
          <a:spcPct val="0"/>
        </a:spcBef>
        <a:spcAft>
          <a:spcPct val="0"/>
        </a:spcAft>
        <a:defRPr sz="2000">
          <a:solidFill>
            <a:srgbClr val="0F3277"/>
          </a:solidFill>
          <a:latin typeface="Arial" charset="0"/>
        </a:defRPr>
      </a:lvl2pPr>
      <a:lvl3pPr marL="1143000" indent="-228600" algn="l" rtl="0" eaLnBrk="0" fontAlgn="base" hangingPunct="0">
        <a:spcBef>
          <a:spcPct val="0"/>
        </a:spcBef>
        <a:spcAft>
          <a:spcPct val="0"/>
        </a:spcAft>
        <a:buFont typeface="Wingdings" pitchFamily="2" charset="2"/>
        <a:buChar char="§"/>
        <a:defRPr>
          <a:solidFill>
            <a:srgbClr val="0F3277"/>
          </a:solidFill>
          <a:latin typeface="Arial" charset="0"/>
        </a:defRPr>
      </a:lvl3pPr>
      <a:lvl4pPr marL="1562100" indent="-230188" algn="l" rtl="0" eaLnBrk="0" fontAlgn="base" hangingPunct="0">
        <a:spcBef>
          <a:spcPct val="0"/>
        </a:spcBef>
        <a:spcAft>
          <a:spcPct val="0"/>
        </a:spcAft>
        <a:buChar char="•"/>
        <a:defRPr sz="1600">
          <a:solidFill>
            <a:srgbClr val="0F3277"/>
          </a:solidFill>
          <a:latin typeface="Arial" charset="0"/>
        </a:defRPr>
      </a:lvl4pPr>
      <a:lvl5pPr marL="1981200" indent="-228600" algn="l" rtl="0" eaLnBrk="0" fontAlgn="base" hangingPunct="0">
        <a:spcBef>
          <a:spcPct val="0"/>
        </a:spcBef>
        <a:spcAft>
          <a:spcPct val="0"/>
        </a:spcAft>
        <a:buChar char="–"/>
        <a:defRPr sz="1400">
          <a:solidFill>
            <a:srgbClr val="0F3277"/>
          </a:solidFill>
          <a:latin typeface="Arial" charset="0"/>
        </a:defRPr>
      </a:lvl5pPr>
      <a:lvl6pPr marL="2438400" indent="-228600" algn="l" rtl="0" eaLnBrk="0" fontAlgn="base" hangingPunct="0">
        <a:spcBef>
          <a:spcPct val="0"/>
        </a:spcBef>
        <a:spcAft>
          <a:spcPct val="0"/>
        </a:spcAft>
        <a:buChar char="–"/>
        <a:defRPr sz="1400">
          <a:solidFill>
            <a:srgbClr val="0F3277"/>
          </a:solidFill>
          <a:latin typeface="+mn-lt"/>
        </a:defRPr>
      </a:lvl6pPr>
      <a:lvl7pPr marL="2895600" indent="-228600" algn="l" rtl="0" eaLnBrk="0" fontAlgn="base" hangingPunct="0">
        <a:spcBef>
          <a:spcPct val="0"/>
        </a:spcBef>
        <a:spcAft>
          <a:spcPct val="0"/>
        </a:spcAft>
        <a:buChar char="–"/>
        <a:defRPr sz="1400">
          <a:solidFill>
            <a:srgbClr val="0F3277"/>
          </a:solidFill>
          <a:latin typeface="+mn-lt"/>
        </a:defRPr>
      </a:lvl7pPr>
      <a:lvl8pPr marL="3352800" indent="-228600" algn="l" rtl="0" eaLnBrk="0" fontAlgn="base" hangingPunct="0">
        <a:spcBef>
          <a:spcPct val="0"/>
        </a:spcBef>
        <a:spcAft>
          <a:spcPct val="0"/>
        </a:spcAft>
        <a:buChar char="–"/>
        <a:defRPr sz="1400">
          <a:solidFill>
            <a:srgbClr val="0F3277"/>
          </a:solidFill>
          <a:latin typeface="+mn-lt"/>
        </a:defRPr>
      </a:lvl8pPr>
      <a:lvl9pPr marL="3810000" indent="-228600" algn="l" rtl="0" eaLnBrk="0" fontAlgn="base" hangingPunct="0">
        <a:spcBef>
          <a:spcPct val="0"/>
        </a:spcBef>
        <a:spcAft>
          <a:spcPct val="0"/>
        </a:spcAft>
        <a:buChar char="–"/>
        <a:defRPr sz="1400">
          <a:solidFill>
            <a:srgbClr val="0F3277"/>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5F5C7"/>
        </a:solidFill>
        <a:effectLst/>
      </p:bgPr>
    </p:bg>
    <p:spTree>
      <p:nvGrpSpPr>
        <p:cNvPr id="1" name=""/>
        <p:cNvGrpSpPr/>
        <p:nvPr/>
      </p:nvGrpSpPr>
      <p:grpSpPr>
        <a:xfrm>
          <a:off x="0" y="0"/>
          <a:ext cx="0" cy="0"/>
          <a:chOff x="0" y="0"/>
          <a:chExt cx="0" cy="0"/>
        </a:xfrm>
      </p:grpSpPr>
      <p:pic>
        <p:nvPicPr>
          <p:cNvPr id="3074" name="Picture 10" descr="JRC_Slides_Footer.pn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4621213" y="6461125"/>
            <a:ext cx="663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userDrawn="1"/>
        </p:nvSpPr>
        <p:spPr>
          <a:xfrm>
            <a:off x="0" y="0"/>
            <a:ext cx="9906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000" b="1">
                <a:solidFill>
                  <a:srgbClr val="0F3277"/>
                </a:solidFill>
                <a:latin typeface="Arial" charset="0"/>
              </a:defRPr>
            </a:lvl1pPr>
            <a:lvl2pPr marL="742950" indent="-285750" defTabSz="457200">
              <a:defRPr sz="2000" b="1">
                <a:solidFill>
                  <a:srgbClr val="0F3277"/>
                </a:solidFill>
                <a:latin typeface="Arial" charset="0"/>
              </a:defRPr>
            </a:lvl2pPr>
            <a:lvl3pPr marL="1143000" indent="-228600" defTabSz="457200">
              <a:defRPr sz="2000" b="1">
                <a:solidFill>
                  <a:srgbClr val="0F3277"/>
                </a:solidFill>
                <a:latin typeface="Arial" charset="0"/>
              </a:defRPr>
            </a:lvl3pPr>
            <a:lvl4pPr marL="1600200" indent="-228600" defTabSz="457200">
              <a:defRPr sz="2000" b="1">
                <a:solidFill>
                  <a:srgbClr val="0F3277"/>
                </a:solidFill>
                <a:latin typeface="Arial" charset="0"/>
              </a:defRPr>
            </a:lvl4pPr>
            <a:lvl5pPr marL="2057400" indent="-228600" defTabSz="457200">
              <a:defRPr sz="2000" b="1">
                <a:solidFill>
                  <a:srgbClr val="0F3277"/>
                </a:solidFill>
                <a:latin typeface="Arial" charset="0"/>
              </a:defRPr>
            </a:lvl5pPr>
            <a:lvl6pPr marL="25146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6pPr>
            <a:lvl7pPr marL="29718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7pPr>
            <a:lvl8pPr marL="34290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8pPr>
            <a:lvl9pPr marL="38862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9pPr>
          </a:lstStyle>
          <a:p>
            <a:pPr algn="ctr" eaLnBrk="1" hangingPunct="1">
              <a:lnSpc>
                <a:spcPct val="100000"/>
              </a:lnSpc>
              <a:spcBef>
                <a:spcPct val="0"/>
              </a:spcBef>
              <a:spcAft>
                <a:spcPct val="0"/>
              </a:spcAft>
              <a:buClrTx/>
              <a:buSzTx/>
              <a:defRPr/>
            </a:pPr>
            <a:endParaRPr lang="en-US" altLang="en-US" sz="1800" b="0" smtClean="0">
              <a:solidFill>
                <a:srgbClr val="FFFFFF"/>
              </a:solidFill>
              <a:latin typeface="Times New Roman" pitchFamily="18" charset="0"/>
            </a:endParaRPr>
          </a:p>
        </p:txBody>
      </p:sp>
      <p:pic>
        <p:nvPicPr>
          <p:cNvPr id="3076" name="Picture 10" descr="JRC_Slides_Logo_EN.png"/>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4303713" y="258763"/>
            <a:ext cx="155416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p:cNvSpPr>
            <a:spLocks noGrp="1" noChangeArrowheads="1"/>
          </p:cNvSpPr>
          <p:nvPr>
            <p:ph type="title"/>
          </p:nvPr>
        </p:nvSpPr>
        <p:spPr bwMode="auto">
          <a:xfrm>
            <a:off x="688975" y="1612900"/>
            <a:ext cx="8528050"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p>
            <a:pPr lvl="0"/>
            <a:r>
              <a:rPr lang="en-GB" smtClean="0"/>
              <a:t>Title</a:t>
            </a:r>
          </a:p>
        </p:txBody>
      </p:sp>
      <p:sp>
        <p:nvSpPr>
          <p:cNvPr id="16" name="Rectangle 6"/>
          <p:cNvSpPr>
            <a:spLocks noGrp="1" noChangeArrowheads="1"/>
          </p:cNvSpPr>
          <p:nvPr>
            <p:ph type="sldNum" sz="quarter" idx="4"/>
          </p:nvPr>
        </p:nvSpPr>
        <p:spPr bwMode="auto">
          <a:xfrm>
            <a:off x="6905625" y="6426200"/>
            <a:ext cx="2311400" cy="1539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algn="r" eaLnBrk="1" hangingPunct="1">
              <a:lnSpc>
                <a:spcPct val="100000"/>
              </a:lnSpc>
              <a:spcBef>
                <a:spcPct val="0"/>
              </a:spcBef>
              <a:spcAft>
                <a:spcPct val="0"/>
              </a:spcAft>
              <a:buClrTx/>
              <a:buSzTx/>
              <a:defRPr sz="1000" b="0">
                <a:solidFill>
                  <a:srgbClr val="004494"/>
                </a:solidFill>
                <a:latin typeface="Verdana" pitchFamily="34" charset="0"/>
                <a:ea typeface="ＭＳ Ｐゴシック" pitchFamily="34" charset="-128"/>
              </a:defRPr>
            </a:lvl1pPr>
          </a:lstStyle>
          <a:p>
            <a:pPr>
              <a:defRPr/>
            </a:pPr>
            <a:fld id="{9F75B06A-59D4-4A28-8BC0-C54C57F0626D}" type="slidenum">
              <a:rPr lang="en-US" altLang="en-US"/>
              <a:pPr>
                <a:defRPr/>
              </a:pPr>
              <a:t>‹#›</a:t>
            </a:fld>
            <a:endParaRPr lang="en-US" altLang="en-US"/>
          </a:p>
        </p:txBody>
      </p:sp>
      <p:sp>
        <p:nvSpPr>
          <p:cNvPr id="17" name="Rectangle 4"/>
          <p:cNvSpPr>
            <a:spLocks noGrp="1" noChangeArrowheads="1"/>
          </p:cNvSpPr>
          <p:nvPr>
            <p:ph type="dt" sz="half" idx="2"/>
          </p:nvPr>
        </p:nvSpPr>
        <p:spPr bwMode="auto">
          <a:xfrm>
            <a:off x="688975" y="6426200"/>
            <a:ext cx="2311400" cy="1539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eaLnBrk="1" hangingPunct="1">
              <a:lnSpc>
                <a:spcPct val="100000"/>
              </a:lnSpc>
              <a:spcBef>
                <a:spcPct val="0"/>
              </a:spcBef>
              <a:spcAft>
                <a:spcPct val="0"/>
              </a:spcAft>
              <a:buClrTx/>
              <a:buSzTx/>
              <a:defRPr sz="1000" b="0">
                <a:solidFill>
                  <a:srgbClr val="004494"/>
                </a:solidFill>
                <a:latin typeface="Verdana" pitchFamily="34" charset="0"/>
                <a:ea typeface="ＭＳ Ｐゴシック" pitchFamily="34" charset="-128"/>
              </a:defRPr>
            </a:lvl1pPr>
          </a:lstStyle>
          <a:p>
            <a:pPr>
              <a:defRPr/>
            </a:pPr>
            <a:endParaRPr lang="en-US" altLang="en-US"/>
          </a:p>
        </p:txBody>
      </p:sp>
    </p:spTree>
  </p:cSld>
  <p:clrMap bg1="lt1" tx1="dk1" bg2="lt2" tx2="dk2" accent1="accent1" accent2="accent2" accent3="accent3" accent4="accent4" accent5="accent5" accent6="accent6" hlink="hlink" folHlink="folHlink"/>
  <p:sldLayoutIdLst>
    <p:sldLayoutId id="2147487031" r:id="rId1"/>
    <p:sldLayoutId id="2147487032" r:id="rId2"/>
    <p:sldLayoutId id="2147487033" r:id="rId3"/>
    <p:sldLayoutId id="2147487046" r:id="rId4"/>
    <p:sldLayoutId id="2147487047" r:id="rId5"/>
  </p:sldLayoutIdLst>
  <p:hf hdr="0" ftr="0" dt="0"/>
  <p:txStyles>
    <p:titleStyle>
      <a:lvl1pPr algn="ctr" rtl="0" eaLnBrk="0" fontAlgn="base" hangingPunct="0">
        <a:spcBef>
          <a:spcPct val="0"/>
        </a:spcBef>
        <a:spcAft>
          <a:spcPct val="0"/>
        </a:spcAft>
        <a:defRPr sz="3600" kern="1200">
          <a:solidFill>
            <a:schemeClr val="bg1"/>
          </a:solidFill>
          <a:latin typeface="+mj-lt"/>
          <a:ea typeface="+mj-ea"/>
          <a:cs typeface="+mj-cs"/>
        </a:defRPr>
      </a:lvl1pPr>
      <a:lvl2pPr algn="ctr" rtl="0" eaLnBrk="0" fontAlgn="base" hangingPunct="0">
        <a:spcBef>
          <a:spcPct val="0"/>
        </a:spcBef>
        <a:spcAft>
          <a:spcPct val="0"/>
        </a:spcAft>
        <a:defRPr sz="3600">
          <a:solidFill>
            <a:schemeClr val="bg1"/>
          </a:solidFill>
          <a:latin typeface="Arial" panose="020B0604020202020204" pitchFamily="34" charset="0"/>
        </a:defRPr>
      </a:lvl2pPr>
      <a:lvl3pPr algn="ctr" rtl="0" eaLnBrk="0" fontAlgn="base" hangingPunct="0">
        <a:spcBef>
          <a:spcPct val="0"/>
        </a:spcBef>
        <a:spcAft>
          <a:spcPct val="0"/>
        </a:spcAft>
        <a:defRPr sz="3600">
          <a:solidFill>
            <a:schemeClr val="bg1"/>
          </a:solidFill>
          <a:latin typeface="Arial" panose="020B0604020202020204" pitchFamily="34" charset="0"/>
        </a:defRPr>
      </a:lvl3pPr>
      <a:lvl4pPr algn="ctr" rtl="0" eaLnBrk="0" fontAlgn="base" hangingPunct="0">
        <a:spcBef>
          <a:spcPct val="0"/>
        </a:spcBef>
        <a:spcAft>
          <a:spcPct val="0"/>
        </a:spcAft>
        <a:defRPr sz="3600">
          <a:solidFill>
            <a:schemeClr val="bg1"/>
          </a:solidFill>
          <a:latin typeface="Arial" panose="020B0604020202020204" pitchFamily="34" charset="0"/>
        </a:defRPr>
      </a:lvl4pPr>
      <a:lvl5pPr algn="ctr" rtl="0" eaLnBrk="0" fontAlgn="base" hangingPunct="0">
        <a:spcBef>
          <a:spcPct val="0"/>
        </a:spcBef>
        <a:spcAft>
          <a:spcPct val="0"/>
        </a:spcAft>
        <a:defRPr sz="3600">
          <a:solidFill>
            <a:schemeClr val="bg1"/>
          </a:solidFill>
          <a:latin typeface="Arial" panose="020B0604020202020204" pitchFamily="34" charset="0"/>
        </a:defRPr>
      </a:lvl5pPr>
      <a:lvl6pPr marL="457200" algn="ctr" rtl="0" eaLnBrk="0" fontAlgn="base" hangingPunct="0">
        <a:spcBef>
          <a:spcPct val="0"/>
        </a:spcBef>
        <a:spcAft>
          <a:spcPct val="0"/>
        </a:spcAft>
        <a:defRPr sz="3600">
          <a:solidFill>
            <a:schemeClr val="bg1"/>
          </a:solidFill>
          <a:latin typeface="Arial" panose="020B0604020202020204" pitchFamily="34" charset="0"/>
        </a:defRPr>
      </a:lvl6pPr>
      <a:lvl7pPr marL="914400" algn="ctr" rtl="0" eaLnBrk="0" fontAlgn="base" hangingPunct="0">
        <a:spcBef>
          <a:spcPct val="0"/>
        </a:spcBef>
        <a:spcAft>
          <a:spcPct val="0"/>
        </a:spcAft>
        <a:defRPr sz="3600">
          <a:solidFill>
            <a:schemeClr val="bg1"/>
          </a:solidFill>
          <a:latin typeface="Arial" panose="020B0604020202020204" pitchFamily="34" charset="0"/>
        </a:defRPr>
      </a:lvl7pPr>
      <a:lvl8pPr marL="1371600" algn="ctr" rtl="0" eaLnBrk="0" fontAlgn="base" hangingPunct="0">
        <a:spcBef>
          <a:spcPct val="0"/>
        </a:spcBef>
        <a:spcAft>
          <a:spcPct val="0"/>
        </a:spcAft>
        <a:defRPr sz="3600">
          <a:solidFill>
            <a:schemeClr val="bg1"/>
          </a:solidFill>
          <a:latin typeface="Arial" panose="020B0604020202020204" pitchFamily="34" charset="0"/>
        </a:defRPr>
      </a:lvl8pPr>
      <a:lvl9pPr marL="1828800" algn="ctr" rtl="0" eaLnBrk="0" fontAlgn="base" hangingPunct="0">
        <a:spcBef>
          <a:spcPct val="0"/>
        </a:spcBef>
        <a:spcAft>
          <a:spcPct val="0"/>
        </a:spcAft>
        <a:defRPr sz="3600">
          <a:solidFill>
            <a:schemeClr val="bg1"/>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8975" y="1612900"/>
            <a:ext cx="8528050"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p>
            <a:pPr lvl="0"/>
            <a:r>
              <a:rPr lang="en-GB"/>
              <a:t>Title</a:t>
            </a:r>
          </a:p>
        </p:txBody>
      </p:sp>
      <p:sp>
        <p:nvSpPr>
          <p:cNvPr id="1027" name="Rectangle 3"/>
          <p:cNvSpPr>
            <a:spLocks noGrp="1" noChangeArrowheads="1"/>
          </p:cNvSpPr>
          <p:nvPr>
            <p:ph type="body" idx="1"/>
          </p:nvPr>
        </p:nvSpPr>
        <p:spPr bwMode="auto">
          <a:xfrm>
            <a:off x="688975" y="2416175"/>
            <a:ext cx="8528050" cy="184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p>
            <a:pPr lvl="0"/>
            <a:r>
              <a:rPr lang="en-US" altLang="en-US" smtClean="0"/>
              <a:t>First level</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a:p>
            <a:pPr lvl="0"/>
            <a:endParaRPr lang="en-US" altLang="en-US" smtClean="0"/>
          </a:p>
        </p:txBody>
      </p:sp>
      <p:sp>
        <p:nvSpPr>
          <p:cNvPr id="1030" name="Rectangle 6"/>
          <p:cNvSpPr>
            <a:spLocks noGrp="1" noChangeArrowheads="1"/>
          </p:cNvSpPr>
          <p:nvPr>
            <p:ph type="sldNum" sz="quarter" idx="4"/>
          </p:nvPr>
        </p:nvSpPr>
        <p:spPr bwMode="auto">
          <a:xfrm>
            <a:off x="6905625" y="6426200"/>
            <a:ext cx="2311400" cy="153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algn="r" eaLnBrk="1" hangingPunct="1">
              <a:lnSpc>
                <a:spcPct val="100000"/>
              </a:lnSpc>
              <a:spcBef>
                <a:spcPct val="0"/>
              </a:spcBef>
              <a:spcAft>
                <a:spcPct val="0"/>
              </a:spcAft>
              <a:buClrTx/>
              <a:buSzTx/>
              <a:defRPr sz="1000" b="0">
                <a:solidFill>
                  <a:srgbClr val="004494"/>
                </a:solidFill>
                <a:latin typeface="Verdana" pitchFamily="34" charset="0"/>
              </a:defRPr>
            </a:lvl1pPr>
          </a:lstStyle>
          <a:p>
            <a:pPr>
              <a:defRPr/>
            </a:pPr>
            <a:fld id="{DA030363-F7EF-4274-A42A-CB96A5854D91}" type="slidenum">
              <a:rPr lang="en-GB" altLang="en-US"/>
              <a:pPr>
                <a:defRPr/>
              </a:pPr>
              <a:t>‹#›</a:t>
            </a:fld>
            <a:endParaRPr lang="en-GB" altLang="en-US"/>
          </a:p>
        </p:txBody>
      </p:sp>
      <p:sp>
        <p:nvSpPr>
          <p:cNvPr id="15" name="Rectangle 14"/>
          <p:cNvSpPr/>
          <p:nvPr/>
        </p:nvSpPr>
        <p:spPr>
          <a:xfrm>
            <a:off x="0" y="0"/>
            <a:ext cx="9906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000" b="1">
                <a:solidFill>
                  <a:srgbClr val="0F3277"/>
                </a:solidFill>
                <a:latin typeface="Arial" charset="0"/>
              </a:defRPr>
            </a:lvl1pPr>
            <a:lvl2pPr marL="742950" indent="-285750" defTabSz="457200">
              <a:defRPr sz="2000" b="1">
                <a:solidFill>
                  <a:srgbClr val="0F3277"/>
                </a:solidFill>
                <a:latin typeface="Arial" charset="0"/>
              </a:defRPr>
            </a:lvl2pPr>
            <a:lvl3pPr marL="1143000" indent="-228600" defTabSz="457200">
              <a:defRPr sz="2000" b="1">
                <a:solidFill>
                  <a:srgbClr val="0F3277"/>
                </a:solidFill>
                <a:latin typeface="Arial" charset="0"/>
              </a:defRPr>
            </a:lvl3pPr>
            <a:lvl4pPr marL="1600200" indent="-228600" defTabSz="457200">
              <a:defRPr sz="2000" b="1">
                <a:solidFill>
                  <a:srgbClr val="0F3277"/>
                </a:solidFill>
                <a:latin typeface="Arial" charset="0"/>
              </a:defRPr>
            </a:lvl4pPr>
            <a:lvl5pPr marL="2057400" indent="-228600" defTabSz="457200">
              <a:defRPr sz="2000" b="1">
                <a:solidFill>
                  <a:srgbClr val="0F3277"/>
                </a:solidFill>
                <a:latin typeface="Arial" charset="0"/>
              </a:defRPr>
            </a:lvl5pPr>
            <a:lvl6pPr marL="25146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6pPr>
            <a:lvl7pPr marL="29718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7pPr>
            <a:lvl8pPr marL="34290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8pPr>
            <a:lvl9pPr marL="38862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9pPr>
          </a:lstStyle>
          <a:p>
            <a:pPr algn="ctr" eaLnBrk="1" hangingPunct="1">
              <a:lnSpc>
                <a:spcPct val="100000"/>
              </a:lnSpc>
              <a:spcBef>
                <a:spcPct val="0"/>
              </a:spcBef>
              <a:spcAft>
                <a:spcPct val="0"/>
              </a:spcAft>
              <a:buClrTx/>
              <a:buSzTx/>
              <a:defRPr/>
            </a:pPr>
            <a:endParaRPr lang="en-US" altLang="en-US" sz="1800" b="0" smtClean="0">
              <a:solidFill>
                <a:srgbClr val="FFFFFF"/>
              </a:solidFill>
              <a:latin typeface="Verdana" pitchFamily="34" charset="0"/>
            </a:endParaRPr>
          </a:p>
        </p:txBody>
      </p:sp>
      <p:pic>
        <p:nvPicPr>
          <p:cNvPr id="4102" name="Picture 5" descr="JRC_Slides_Footer.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621213" y="6461125"/>
            <a:ext cx="663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 descr="JRC_Slides_Logo_EN.pn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303713" y="258763"/>
            <a:ext cx="155416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4"/>
          <p:cNvSpPr>
            <a:spLocks noGrp="1" noChangeArrowheads="1"/>
          </p:cNvSpPr>
          <p:nvPr>
            <p:ph type="dt" sz="half" idx="2"/>
          </p:nvPr>
        </p:nvSpPr>
        <p:spPr bwMode="auto">
          <a:xfrm>
            <a:off x="688975" y="6426200"/>
            <a:ext cx="2311400" cy="153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eaLnBrk="1" hangingPunct="1">
              <a:lnSpc>
                <a:spcPct val="100000"/>
              </a:lnSpc>
              <a:spcBef>
                <a:spcPct val="0"/>
              </a:spcBef>
              <a:spcAft>
                <a:spcPct val="0"/>
              </a:spcAft>
              <a:buClrTx/>
              <a:buSzTx/>
              <a:defRPr sz="1000" b="0">
                <a:solidFill>
                  <a:srgbClr val="004494"/>
                </a:solidFill>
                <a:latin typeface="Verdana" pitchFamily="34" charset="0"/>
              </a:defRPr>
            </a:lvl1pPr>
          </a:lstStyle>
          <a:p>
            <a:pPr>
              <a:defRPr/>
            </a:pPr>
            <a:endParaRPr lang="en-US" altLang="en-US"/>
          </a:p>
        </p:txBody>
      </p:sp>
    </p:spTree>
  </p:cSld>
  <p:clrMap bg1="lt1" tx1="dk1" bg2="lt2" tx2="dk2" accent1="accent1" accent2="accent2" accent3="accent3" accent4="accent4" accent5="accent5" accent6="accent6" hlink="hlink" folHlink="folHlink"/>
  <p:sldLayoutIdLst>
    <p:sldLayoutId id="2147487034" r:id="rId1"/>
    <p:sldLayoutId id="2147487035" r:id="rId2"/>
    <p:sldLayoutId id="2147487036" r:id="rId3"/>
    <p:sldLayoutId id="2147487037" r:id="rId4"/>
    <p:sldLayoutId id="2147487038" r:id="rId5"/>
    <p:sldLayoutId id="2147487039" r:id="rId6"/>
    <p:sldLayoutId id="2147487040" r:id="rId7"/>
    <p:sldLayoutId id="2147487041" r:id="rId8"/>
    <p:sldLayoutId id="2147487042" r:id="rId9"/>
    <p:sldLayoutId id="2147487043" r:id="rId10"/>
  </p:sldLayoutIdLst>
  <p:hf hdr="0" ftr="0" dt="0"/>
  <p:txStyles>
    <p:titleStyle>
      <a:lvl1pPr algn="l" rtl="0" eaLnBrk="0" fontAlgn="base" hangingPunct="0">
        <a:spcBef>
          <a:spcPct val="0"/>
        </a:spcBef>
        <a:spcAft>
          <a:spcPct val="0"/>
        </a:spcAft>
        <a:defRPr sz="2800" b="1">
          <a:solidFill>
            <a:srgbClr val="004494"/>
          </a:solidFill>
          <a:latin typeface="Verdana"/>
          <a:ea typeface="ＭＳ Ｐゴシック"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ＭＳ Ｐゴシック"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ＭＳ Ｐゴシック"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ＭＳ Ｐゴシック"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ＭＳ Ｐゴシック"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p:titleStyle>
    <p:body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ＭＳ Ｐゴシック"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Verdana" pitchFamily="34" charset="0"/>
        <a:buChar char="•"/>
        <a:defRPr>
          <a:solidFill>
            <a:srgbClr val="004494"/>
          </a:solidFill>
          <a:latin typeface="Verdana"/>
          <a:ea typeface="ＭＳ Ｐゴシック" pitchFamily="34" charset="-128"/>
        </a:defRPr>
      </a:lvl2pPr>
      <a:lvl3pPr marL="457200" indent="-228600" algn="l" rtl="0" eaLnBrk="0" fontAlgn="base" hangingPunct="0">
        <a:lnSpc>
          <a:spcPts val="2400"/>
        </a:lnSpc>
        <a:spcBef>
          <a:spcPct val="0"/>
        </a:spcBef>
        <a:spcAft>
          <a:spcPct val="0"/>
        </a:spcAft>
        <a:buClr>
          <a:srgbClr val="37ACDE"/>
        </a:buClr>
        <a:buFont typeface="Wingdings" pitchFamily="2" charset="2"/>
        <a:buChar char="§"/>
        <a:defRPr sz="1600">
          <a:solidFill>
            <a:srgbClr val="004494"/>
          </a:solidFill>
          <a:latin typeface="Verdana"/>
          <a:ea typeface="ＭＳ Ｐゴシック"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ＭＳ Ｐゴシック"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ＭＳ Ｐゴシック"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5F5C7"/>
        </a:solidFill>
        <a:effectLst/>
      </p:bgPr>
    </p:bg>
    <p:spTree>
      <p:nvGrpSpPr>
        <p:cNvPr id="1" name=""/>
        <p:cNvGrpSpPr/>
        <p:nvPr/>
      </p:nvGrpSpPr>
      <p:grpSpPr>
        <a:xfrm>
          <a:off x="0" y="0"/>
          <a:ext cx="0" cy="0"/>
          <a:chOff x="0" y="0"/>
          <a:chExt cx="0" cy="0"/>
        </a:xfrm>
      </p:grpSpPr>
      <p:pic>
        <p:nvPicPr>
          <p:cNvPr id="2050" name="Picture 4" descr="H:\Desktop\JRC ppt\Images\background.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700" y="1052513"/>
            <a:ext cx="9918700" cy="579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0" y="0"/>
            <a:ext cx="9906000" cy="105251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000" b="1">
                <a:solidFill>
                  <a:srgbClr val="0F3277"/>
                </a:solidFill>
                <a:latin typeface="Arial" charset="0"/>
              </a:defRPr>
            </a:lvl1pPr>
            <a:lvl2pPr marL="742950" indent="-285750" defTabSz="457200">
              <a:defRPr sz="2000" b="1">
                <a:solidFill>
                  <a:srgbClr val="0F3277"/>
                </a:solidFill>
                <a:latin typeface="Arial" charset="0"/>
              </a:defRPr>
            </a:lvl2pPr>
            <a:lvl3pPr marL="1143000" indent="-228600" defTabSz="457200">
              <a:defRPr sz="2000" b="1">
                <a:solidFill>
                  <a:srgbClr val="0F3277"/>
                </a:solidFill>
                <a:latin typeface="Arial" charset="0"/>
              </a:defRPr>
            </a:lvl3pPr>
            <a:lvl4pPr marL="1600200" indent="-228600" defTabSz="457200">
              <a:defRPr sz="2000" b="1">
                <a:solidFill>
                  <a:srgbClr val="0F3277"/>
                </a:solidFill>
                <a:latin typeface="Arial" charset="0"/>
              </a:defRPr>
            </a:lvl4pPr>
            <a:lvl5pPr marL="2057400" indent="-228600" defTabSz="457200">
              <a:defRPr sz="2000" b="1">
                <a:solidFill>
                  <a:srgbClr val="0F3277"/>
                </a:solidFill>
                <a:latin typeface="Arial" charset="0"/>
              </a:defRPr>
            </a:lvl5pPr>
            <a:lvl6pPr marL="25146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6pPr>
            <a:lvl7pPr marL="29718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7pPr>
            <a:lvl8pPr marL="34290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8pPr>
            <a:lvl9pPr marL="3886200" indent="-228600" defTabSz="4572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9pPr>
          </a:lstStyle>
          <a:p>
            <a:pPr algn="ctr" eaLnBrk="1" hangingPunct="1">
              <a:lnSpc>
                <a:spcPct val="100000"/>
              </a:lnSpc>
              <a:spcBef>
                <a:spcPct val="0"/>
              </a:spcBef>
              <a:spcAft>
                <a:spcPct val="0"/>
              </a:spcAft>
              <a:buClrTx/>
              <a:buSzTx/>
              <a:defRPr/>
            </a:pPr>
            <a:endParaRPr lang="en-US" altLang="en-US" sz="1800" b="0" smtClean="0">
              <a:solidFill>
                <a:srgbClr val="FFFFFF"/>
              </a:solidFill>
            </a:endParaRPr>
          </a:p>
        </p:txBody>
      </p:sp>
      <p:pic>
        <p:nvPicPr>
          <p:cNvPr id="2052" name="Picture 10" descr="JRC_Slides_Logo_EN.pn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305300" y="347663"/>
            <a:ext cx="14462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0" descr="JRC_Slides_Footer.pn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4592638" y="6461125"/>
            <a:ext cx="612775" cy="396875"/>
          </a:xfrm>
          <a:prstGeom prst="rect">
            <a:avLst/>
          </a:prstGeom>
          <a:solidFill>
            <a:srgbClr val="000066"/>
          </a:solidFill>
          <a:ln>
            <a:noFill/>
          </a:ln>
          <a:extLst>
            <a:ext uri="{91240B29-F687-4F45-9708-019B960494DF}">
              <a14:hiddenLine xmlns:a14="http://schemas.microsoft.com/office/drawing/2010/main" w="9525">
                <a:solidFill>
                  <a:srgbClr val="0F3277"/>
                </a:solidFill>
                <a:miter lim="800000"/>
                <a:headEnd/>
                <a:tailEnd/>
              </a14:hiddenLine>
            </a:ext>
          </a:extLst>
        </p:spPr>
      </p:pic>
    </p:spTree>
    <p:extLst>
      <p:ext uri="{BB962C8B-B14F-4D97-AF65-F5344CB8AC3E}">
        <p14:creationId xmlns:p14="http://schemas.microsoft.com/office/powerpoint/2010/main" val="2699045401"/>
      </p:ext>
    </p:extLst>
  </p:cSld>
  <p:clrMap bg1="lt1" tx1="dk1" bg2="lt2" tx2="dk2" accent1="accent1" accent2="accent2" accent3="accent3" accent4="accent4" accent5="accent5" accent6="accent6" hlink="hlink" folHlink="folHlink"/>
  <p:sldLayoutIdLst>
    <p:sldLayoutId id="2147487045" r:id="rId1"/>
  </p:sldLayoutIdLst>
  <p:timing>
    <p:tnLst>
      <p:par>
        <p:cTn id="1" dur="indefinite" restart="never" nodeType="tmRoot"/>
      </p:par>
    </p:tnLst>
  </p:timing>
  <p:hf hdr="0" ftr="0" dt="0"/>
  <p:txStyles>
    <p:titleStyle>
      <a:lvl1pPr algn="ctr" rtl="0" eaLnBrk="0" fontAlgn="base" hangingPunct="0">
        <a:spcBef>
          <a:spcPct val="0"/>
        </a:spcBef>
        <a:spcAft>
          <a:spcPct val="0"/>
        </a:spcAft>
        <a:defRPr sz="2200" b="1">
          <a:solidFill>
            <a:srgbClr val="0F3277"/>
          </a:solidFill>
          <a:latin typeface="Arial" charset="0"/>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p:titleStyle>
    <p:bodyStyle>
      <a:lvl1pPr marL="344488" indent="-344488" algn="l" rtl="0" eaLnBrk="0" fontAlgn="base" hangingPunct="0">
        <a:spcBef>
          <a:spcPct val="0"/>
        </a:spcBef>
        <a:spcAft>
          <a:spcPct val="0"/>
        </a:spcAft>
        <a:buClr>
          <a:schemeClr val="tx1"/>
        </a:buClr>
        <a:buSzPct val="115000"/>
        <a:defRPr sz="2800" b="1">
          <a:solidFill>
            <a:srgbClr val="0F3277"/>
          </a:solidFill>
          <a:latin typeface="Arial" charset="0"/>
          <a:ea typeface="+mn-ea"/>
          <a:cs typeface="+mn-cs"/>
        </a:defRPr>
      </a:lvl1pPr>
      <a:lvl2pPr marL="742950" indent="-284163" algn="l" rtl="0" eaLnBrk="0" fontAlgn="base" hangingPunct="0">
        <a:spcBef>
          <a:spcPct val="0"/>
        </a:spcBef>
        <a:spcAft>
          <a:spcPct val="0"/>
        </a:spcAft>
        <a:defRPr sz="2000">
          <a:solidFill>
            <a:srgbClr val="0F3277"/>
          </a:solidFill>
          <a:latin typeface="Arial" charset="0"/>
        </a:defRPr>
      </a:lvl2pPr>
      <a:lvl3pPr marL="1143000" indent="-228600" algn="l" rtl="0" eaLnBrk="0" fontAlgn="base" hangingPunct="0">
        <a:spcBef>
          <a:spcPct val="0"/>
        </a:spcBef>
        <a:spcAft>
          <a:spcPct val="0"/>
        </a:spcAft>
        <a:buFont typeface="Wingdings" pitchFamily="2" charset="2"/>
        <a:buChar char="§"/>
        <a:defRPr>
          <a:solidFill>
            <a:srgbClr val="0F3277"/>
          </a:solidFill>
          <a:latin typeface="Arial" charset="0"/>
        </a:defRPr>
      </a:lvl3pPr>
      <a:lvl4pPr marL="1562100" indent="-230188" algn="l" rtl="0" eaLnBrk="0" fontAlgn="base" hangingPunct="0">
        <a:spcBef>
          <a:spcPct val="0"/>
        </a:spcBef>
        <a:spcAft>
          <a:spcPct val="0"/>
        </a:spcAft>
        <a:buChar char="•"/>
        <a:defRPr sz="1600">
          <a:solidFill>
            <a:srgbClr val="0F3277"/>
          </a:solidFill>
          <a:latin typeface="Arial" charset="0"/>
        </a:defRPr>
      </a:lvl4pPr>
      <a:lvl5pPr marL="1981200" indent="-228600" algn="l" rtl="0" eaLnBrk="0" fontAlgn="base" hangingPunct="0">
        <a:spcBef>
          <a:spcPct val="0"/>
        </a:spcBef>
        <a:spcAft>
          <a:spcPct val="0"/>
        </a:spcAft>
        <a:buChar char="–"/>
        <a:defRPr sz="1400">
          <a:solidFill>
            <a:srgbClr val="0F3277"/>
          </a:solidFill>
          <a:latin typeface="Arial" charset="0"/>
        </a:defRPr>
      </a:lvl5pPr>
      <a:lvl6pPr marL="2438400" indent="-228600" algn="l" rtl="0" eaLnBrk="0" fontAlgn="base" hangingPunct="0">
        <a:spcBef>
          <a:spcPct val="0"/>
        </a:spcBef>
        <a:spcAft>
          <a:spcPct val="0"/>
        </a:spcAft>
        <a:buChar char="–"/>
        <a:defRPr sz="1400">
          <a:solidFill>
            <a:srgbClr val="0F3277"/>
          </a:solidFill>
          <a:latin typeface="+mn-lt"/>
        </a:defRPr>
      </a:lvl6pPr>
      <a:lvl7pPr marL="2895600" indent="-228600" algn="l" rtl="0" eaLnBrk="0" fontAlgn="base" hangingPunct="0">
        <a:spcBef>
          <a:spcPct val="0"/>
        </a:spcBef>
        <a:spcAft>
          <a:spcPct val="0"/>
        </a:spcAft>
        <a:buChar char="–"/>
        <a:defRPr sz="1400">
          <a:solidFill>
            <a:srgbClr val="0F3277"/>
          </a:solidFill>
          <a:latin typeface="+mn-lt"/>
        </a:defRPr>
      </a:lvl7pPr>
      <a:lvl8pPr marL="3352800" indent="-228600" algn="l" rtl="0" eaLnBrk="0" fontAlgn="base" hangingPunct="0">
        <a:spcBef>
          <a:spcPct val="0"/>
        </a:spcBef>
        <a:spcAft>
          <a:spcPct val="0"/>
        </a:spcAft>
        <a:buChar char="–"/>
        <a:defRPr sz="1400">
          <a:solidFill>
            <a:srgbClr val="0F3277"/>
          </a:solidFill>
          <a:latin typeface="+mn-lt"/>
        </a:defRPr>
      </a:lvl8pPr>
      <a:lvl9pPr marL="3810000" indent="-228600" algn="l" rtl="0" eaLnBrk="0" fontAlgn="base" hangingPunct="0">
        <a:spcBef>
          <a:spcPct val="0"/>
        </a:spcBef>
        <a:spcAft>
          <a:spcPct val="0"/>
        </a:spcAft>
        <a:buChar char="–"/>
        <a:defRPr sz="1400">
          <a:solidFill>
            <a:srgbClr val="0F3277"/>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40.jpeg"/><Relationship Id="rId5" Type="http://schemas.openxmlformats.org/officeDocument/2006/relationships/image" Target="../media/image45.jpeg"/><Relationship Id="rId4" Type="http://schemas.openxmlformats.org/officeDocument/2006/relationships/image" Target="../media/image44.jpeg"/></Relationships>
</file>

<file path=ppt/slides/_rels/slide1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51.emf"/><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jpeg"/></Relationships>
</file>

<file path=ppt/slides/_rels/slide1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jpeg"/></Relationships>
</file>

<file path=ppt/slides/_rels/slide1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slide" Target="slide9.xml"/><Relationship Id="rId5" Type="http://schemas.openxmlformats.org/officeDocument/2006/relationships/image" Target="../media/image65.png"/><Relationship Id="rId4" Type="http://schemas.openxmlformats.org/officeDocument/2006/relationships/image" Target="../media/image64.png"/></Relationships>
</file>

<file path=ppt/slides/_rels/slide17.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69.jpeg"/><Relationship Id="rId5" Type="http://schemas.openxmlformats.org/officeDocument/2006/relationships/image" Target="../media/image68.emf"/><Relationship Id="rId4" Type="http://schemas.openxmlformats.org/officeDocument/2006/relationships/image" Target="../media/image67.png"/></Relationships>
</file>

<file path=ppt/slides/_rels/slide18.xml.rels><?xml version="1.0" encoding="UTF-8" standalone="yes"?>
<Relationships xmlns="http://schemas.openxmlformats.org/package/2006/relationships"><Relationship Id="rId8" Type="http://schemas.openxmlformats.org/officeDocument/2006/relationships/image" Target="../media/image72.wmf"/><Relationship Id="rId3" Type="http://schemas.openxmlformats.org/officeDocument/2006/relationships/notesSlide" Target="../notesSlides/notesSlide13.xml"/><Relationship Id="rId7"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3.emf"/></Relationships>
</file>

<file path=ppt/slides/_rels/slide19.xml.rels><?xml version="1.0" encoding="UTF-8" standalone="yes"?>
<Relationships xmlns="http://schemas.openxmlformats.org/package/2006/relationships"><Relationship Id="rId8" Type="http://schemas.openxmlformats.org/officeDocument/2006/relationships/image" Target="../media/image81.wmf"/><Relationship Id="rId3" Type="http://schemas.openxmlformats.org/officeDocument/2006/relationships/image" Target="../media/image76.jpeg"/><Relationship Id="rId7" Type="http://schemas.openxmlformats.org/officeDocument/2006/relationships/image" Target="../media/image80.jpe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85.png"/><Relationship Id="rId5" Type="http://schemas.openxmlformats.org/officeDocument/2006/relationships/image" Target="../media/image84.jpeg"/><Relationship Id="rId4" Type="http://schemas.openxmlformats.org/officeDocument/2006/relationships/image" Target="../media/image83.png"/></Relationships>
</file>

<file path=ppt/slides/_rels/slide21.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image" Target="../media/image86.jpeg"/><Relationship Id="rId1" Type="http://schemas.openxmlformats.org/officeDocument/2006/relationships/slideLayout" Target="../slideLayouts/slideLayout7.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image" Target="../media/image88.png"/></Relationships>
</file>

<file path=ppt/slides/_rels/slide22.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jpeg"/><Relationship Id="rId1" Type="http://schemas.openxmlformats.org/officeDocument/2006/relationships/slideLayout" Target="../slideLayouts/slideLayout4.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 Id="rId9" Type="http://schemas.openxmlformats.org/officeDocument/2006/relationships/image" Target="../media/image98.png"/></Relationships>
</file>

<file path=ppt/slides/_rels/slide23.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12.wmf"/><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jpeg"/><Relationship Id="rId1" Type="http://schemas.openxmlformats.org/officeDocument/2006/relationships/slideLayout" Target="../slideLayouts/slideLayout6.xml"/><Relationship Id="rId6" Type="http://schemas.openxmlformats.org/officeDocument/2006/relationships/image" Target="../media/image27.wmf"/><Relationship Id="rId5" Type="http://schemas.openxmlformats.org/officeDocument/2006/relationships/image" Target="../media/image26.jpe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www.iaea.org/" TargetMode="External"/><Relationship Id="rId5" Type="http://schemas.openxmlformats.org/officeDocument/2006/relationships/image" Target="../media/image35.jpeg"/><Relationship Id="rId4" Type="http://schemas.openxmlformats.org/officeDocument/2006/relationships/hyperlink" Target="http://www.nea.fr/index.html"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notesSlide" Target="../notesSlides/notesSlide6.xml"/><Relationship Id="rId7" Type="http://schemas.openxmlformats.org/officeDocument/2006/relationships/image" Target="../media/image37.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9.emf"/><Relationship Id="rId4" Type="http://schemas.openxmlformats.org/officeDocument/2006/relationships/image" Target="../media/image3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05113" y="1484784"/>
            <a:ext cx="7053262" cy="936625"/>
          </a:xfrm>
          <a:prstGeom prst="rect">
            <a:avLst/>
          </a:prstGeom>
        </p:spPr>
        <p:txBody>
          <a:bodyPr/>
          <a:lstStyle>
            <a:lvl1pPr>
              <a:defRPr sz="2000" b="1">
                <a:solidFill>
                  <a:srgbClr val="0F3277"/>
                </a:solidFill>
                <a:latin typeface="Arial" charset="0"/>
              </a:defRPr>
            </a:lvl1pPr>
            <a:lvl2pPr marL="742950" indent="-285750">
              <a:defRPr sz="2000" b="1">
                <a:solidFill>
                  <a:srgbClr val="0F3277"/>
                </a:solidFill>
                <a:latin typeface="Arial" charset="0"/>
              </a:defRPr>
            </a:lvl2pPr>
            <a:lvl3pPr marL="1143000" indent="-228600">
              <a:defRPr sz="2000" b="1">
                <a:solidFill>
                  <a:srgbClr val="0F3277"/>
                </a:solidFill>
                <a:latin typeface="Arial" charset="0"/>
              </a:defRPr>
            </a:lvl3pPr>
            <a:lvl4pPr marL="1600200" indent="-228600">
              <a:defRPr sz="2000" b="1">
                <a:solidFill>
                  <a:srgbClr val="0F3277"/>
                </a:solidFill>
                <a:latin typeface="Arial" charset="0"/>
              </a:defRPr>
            </a:lvl4pPr>
            <a:lvl5pPr marL="2057400" indent="-228600">
              <a:defRPr sz="2000" b="1">
                <a:solidFill>
                  <a:srgbClr val="0F3277"/>
                </a:solidFill>
                <a:latin typeface="Arial" charset="0"/>
              </a:defRPr>
            </a:lvl5pPr>
            <a:lvl6pPr marL="2514600" indent="-2286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6pPr>
            <a:lvl7pPr marL="2971800" indent="-2286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7pPr>
            <a:lvl8pPr marL="3429000" indent="-2286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8pPr>
            <a:lvl9pPr marL="3886200" indent="-2286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9pPr>
          </a:lstStyle>
          <a:p>
            <a:pPr algn="r">
              <a:lnSpc>
                <a:spcPct val="100000"/>
              </a:lnSpc>
              <a:spcBef>
                <a:spcPct val="0"/>
              </a:spcBef>
              <a:spcAft>
                <a:spcPct val="0"/>
              </a:spcAft>
              <a:buClrTx/>
              <a:buSzTx/>
              <a:defRPr/>
            </a:pPr>
            <a:r>
              <a:rPr lang="en-GB" altLang="en-US" sz="2800" b="0" dirty="0" smtClean="0">
                <a:solidFill>
                  <a:srgbClr val="502626"/>
                </a:solidFill>
                <a:effectLst>
                  <a:outerShdw blurRad="38100" dist="38100" dir="2700000" algn="tl">
                    <a:srgbClr val="000000"/>
                  </a:outerShdw>
                </a:effectLst>
                <a:latin typeface="Verdana" pitchFamily="34" charset="0"/>
                <a:ea typeface="Verdana" pitchFamily="34" charset="0"/>
                <a:cs typeface="Verdana" pitchFamily="34" charset="0"/>
              </a:rPr>
              <a:t>The European Commission’s</a:t>
            </a:r>
          </a:p>
          <a:p>
            <a:pPr algn="r">
              <a:lnSpc>
                <a:spcPct val="100000"/>
              </a:lnSpc>
              <a:spcBef>
                <a:spcPct val="0"/>
              </a:spcBef>
              <a:spcAft>
                <a:spcPct val="0"/>
              </a:spcAft>
              <a:buClrTx/>
              <a:buSzTx/>
              <a:defRPr/>
            </a:pPr>
            <a:r>
              <a:rPr lang="en-GB" altLang="en-US" sz="2800" b="0" dirty="0" smtClean="0">
                <a:solidFill>
                  <a:srgbClr val="502626"/>
                </a:solidFill>
                <a:effectLst>
                  <a:outerShdw blurRad="38100" dist="38100" dir="2700000" algn="tl">
                    <a:srgbClr val="000000"/>
                  </a:outerShdw>
                </a:effectLst>
                <a:latin typeface="Verdana" pitchFamily="34" charset="0"/>
                <a:ea typeface="Verdana" pitchFamily="34" charset="0"/>
                <a:cs typeface="Verdana" pitchFamily="34" charset="0"/>
              </a:rPr>
              <a:t>science and knowledge service</a:t>
            </a:r>
          </a:p>
          <a:p>
            <a:pPr algn="r">
              <a:lnSpc>
                <a:spcPct val="100000"/>
              </a:lnSpc>
              <a:spcBef>
                <a:spcPct val="0"/>
              </a:spcBef>
              <a:spcAft>
                <a:spcPct val="0"/>
              </a:spcAft>
              <a:buClrTx/>
              <a:buSzTx/>
              <a:defRPr/>
            </a:pPr>
            <a:r>
              <a:rPr lang="en-GB" altLang="en-US" sz="2800" b="0" dirty="0" smtClean="0">
                <a:solidFill>
                  <a:srgbClr val="502626"/>
                </a:solidFill>
                <a:effectLst>
                  <a:outerShdw blurRad="38100" dist="38100" dir="2700000" algn="tl">
                    <a:srgbClr val="000000"/>
                  </a:outerShdw>
                </a:effectLst>
                <a:latin typeface="Verdana" pitchFamily="34" charset="0"/>
                <a:ea typeface="Verdana" pitchFamily="34" charset="0"/>
                <a:cs typeface="Verdana" pitchFamily="34" charset="0"/>
              </a:rPr>
              <a:t>Joint Research Centre</a:t>
            </a:r>
          </a:p>
        </p:txBody>
      </p:sp>
      <p:sp>
        <p:nvSpPr>
          <p:cNvPr id="44035" name="Rectangle 3"/>
          <p:cNvSpPr>
            <a:spLocks noChangeArrowheads="1"/>
          </p:cNvSpPr>
          <p:nvPr/>
        </p:nvSpPr>
        <p:spPr bwMode="auto">
          <a:xfrm>
            <a:off x="4664522" y="3212976"/>
            <a:ext cx="518502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rgbClr val="0F3277"/>
                </a:solidFill>
                <a:latin typeface="Arial" charset="0"/>
              </a:defRPr>
            </a:lvl1pPr>
            <a:lvl2pPr marL="742950" indent="-285750">
              <a:defRPr sz="2000" b="1">
                <a:solidFill>
                  <a:srgbClr val="0F3277"/>
                </a:solidFill>
                <a:latin typeface="Arial" charset="0"/>
              </a:defRPr>
            </a:lvl2pPr>
            <a:lvl3pPr marL="1143000" indent="-228600">
              <a:defRPr sz="2000" b="1">
                <a:solidFill>
                  <a:srgbClr val="0F3277"/>
                </a:solidFill>
                <a:latin typeface="Arial" charset="0"/>
              </a:defRPr>
            </a:lvl3pPr>
            <a:lvl4pPr marL="1600200" indent="-228600">
              <a:defRPr sz="2000" b="1">
                <a:solidFill>
                  <a:srgbClr val="0F3277"/>
                </a:solidFill>
                <a:latin typeface="Arial" charset="0"/>
              </a:defRPr>
            </a:lvl4pPr>
            <a:lvl5pPr marL="2057400" indent="-228600">
              <a:defRPr sz="2000" b="1">
                <a:solidFill>
                  <a:srgbClr val="0F3277"/>
                </a:solidFill>
                <a:latin typeface="Arial" charset="0"/>
              </a:defRPr>
            </a:lvl5pPr>
            <a:lvl6pPr marL="2514600" indent="-2286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6pPr>
            <a:lvl7pPr marL="2971800" indent="-2286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7pPr>
            <a:lvl8pPr marL="3429000" indent="-2286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8pPr>
            <a:lvl9pPr marL="3886200" indent="-228600" eaLnBrk="0" fontAlgn="base" hangingPunct="0">
              <a:lnSpc>
                <a:spcPct val="80000"/>
              </a:lnSpc>
              <a:spcBef>
                <a:spcPct val="25000"/>
              </a:spcBef>
              <a:spcAft>
                <a:spcPct val="10000"/>
              </a:spcAft>
              <a:buClr>
                <a:schemeClr val="tx1"/>
              </a:buClr>
              <a:buSzPct val="115000"/>
              <a:defRPr sz="2000" b="1">
                <a:solidFill>
                  <a:srgbClr val="0F3277"/>
                </a:solidFill>
                <a:latin typeface="Arial" charset="0"/>
              </a:defRPr>
            </a:lvl9pPr>
          </a:lstStyle>
          <a:p>
            <a:pPr algn="r">
              <a:lnSpc>
                <a:spcPct val="100000"/>
              </a:lnSpc>
              <a:spcBef>
                <a:spcPts val="600"/>
              </a:spcBef>
              <a:spcAft>
                <a:spcPct val="0"/>
              </a:spcAft>
              <a:buClr>
                <a:srgbClr val="000000"/>
              </a:buClr>
            </a:pPr>
            <a:r>
              <a:rPr lang="en-GB" altLang="en-US" sz="2800" dirty="0" smtClean="0">
                <a:solidFill>
                  <a:srgbClr val="502626"/>
                </a:solidFill>
                <a:latin typeface="Verdana" pitchFamily="34" charset="0"/>
                <a:ea typeface="Verdana" pitchFamily="34" charset="0"/>
                <a:cs typeface="Verdana" pitchFamily="34" charset="0"/>
              </a:rPr>
              <a:t>Nuclear safety, safeguards and security activities in JRC</a:t>
            </a:r>
            <a:endParaRPr lang="en-GB" altLang="en-US" sz="2800" dirty="0" smtClean="0">
              <a:solidFill>
                <a:srgbClr val="502626"/>
              </a:solidFill>
              <a:latin typeface="Verdana" pitchFamily="34" charset="0"/>
              <a:ea typeface="Verdana" pitchFamily="34" charset="0"/>
              <a:cs typeface="Verdana" pitchFamily="34" charset="0"/>
            </a:endParaRPr>
          </a:p>
          <a:p>
            <a:pPr algn="r">
              <a:lnSpc>
                <a:spcPct val="100000"/>
              </a:lnSpc>
              <a:spcBef>
                <a:spcPts val="600"/>
              </a:spcBef>
              <a:spcAft>
                <a:spcPct val="0"/>
              </a:spcAft>
              <a:buClr>
                <a:srgbClr val="000000"/>
              </a:buClr>
            </a:pPr>
            <a:endParaRPr lang="en-GB" altLang="en-US" sz="2400" dirty="0" smtClean="0">
              <a:solidFill>
                <a:srgbClr val="502626"/>
              </a:solidFill>
              <a:latin typeface="Verdana" pitchFamily="34" charset="0"/>
              <a:ea typeface="Verdana" pitchFamily="34" charset="0"/>
              <a:cs typeface="Verdana" pitchFamily="34" charset="0"/>
            </a:endParaRPr>
          </a:p>
          <a:p>
            <a:pPr algn="r">
              <a:lnSpc>
                <a:spcPct val="100000"/>
              </a:lnSpc>
              <a:spcBef>
                <a:spcPts val="600"/>
              </a:spcBef>
              <a:spcAft>
                <a:spcPct val="0"/>
              </a:spcAft>
              <a:buClr>
                <a:srgbClr val="000000"/>
              </a:buClr>
            </a:pPr>
            <a:endParaRPr lang="en-GB" altLang="en-US" sz="2400" dirty="0" smtClean="0">
              <a:solidFill>
                <a:srgbClr val="502626"/>
              </a:solidFill>
              <a:latin typeface="Verdana" pitchFamily="34" charset="0"/>
              <a:ea typeface="Verdana" pitchFamily="34" charset="0"/>
              <a:cs typeface="Verdana" pitchFamily="34" charset="0"/>
            </a:endParaRPr>
          </a:p>
          <a:p>
            <a:pPr algn="r">
              <a:lnSpc>
                <a:spcPct val="100000"/>
              </a:lnSpc>
              <a:spcBef>
                <a:spcPts val="600"/>
              </a:spcBef>
              <a:spcAft>
                <a:spcPct val="0"/>
              </a:spcAft>
              <a:buClr>
                <a:srgbClr val="000000"/>
              </a:buClr>
            </a:pPr>
            <a:r>
              <a:rPr lang="en-GB" altLang="en-US" sz="2400" b="0" dirty="0" smtClean="0">
                <a:solidFill>
                  <a:srgbClr val="502626"/>
                </a:solidFill>
                <a:latin typeface="Verdana" pitchFamily="34" charset="0"/>
                <a:ea typeface="Verdana" pitchFamily="34" charset="0"/>
                <a:cs typeface="Verdana" pitchFamily="34" charset="0"/>
              </a:rPr>
              <a:t>Vincenzo V. Rondinella</a:t>
            </a:r>
            <a:endParaRPr lang="en-GB" altLang="en-US" sz="2400" b="0" dirty="0" smtClean="0">
              <a:solidFill>
                <a:srgbClr val="502626"/>
              </a:solidFill>
              <a:latin typeface="Verdana" pitchFamily="34" charset="0"/>
              <a:ea typeface="Verdana" pitchFamily="34" charset="0"/>
              <a:cs typeface="Verdana" pitchFamily="34" charset="0"/>
            </a:endParaRPr>
          </a:p>
          <a:p>
            <a:pPr algn="r">
              <a:lnSpc>
                <a:spcPct val="100000"/>
              </a:lnSpc>
              <a:spcBef>
                <a:spcPts val="600"/>
              </a:spcBef>
              <a:spcAft>
                <a:spcPct val="0"/>
              </a:spcAft>
              <a:buClr>
                <a:srgbClr val="000000"/>
              </a:buClr>
            </a:pPr>
            <a:r>
              <a:rPr lang="en-GB" altLang="en-US" b="0" i="1" dirty="0" smtClean="0">
                <a:solidFill>
                  <a:srgbClr val="502626"/>
                </a:solidFill>
                <a:latin typeface="Verdana" pitchFamily="34" charset="0"/>
                <a:ea typeface="Verdana" pitchFamily="34" charset="0"/>
                <a:cs typeface="Verdana" pitchFamily="34" charset="0"/>
              </a:rPr>
              <a:t>Safety of Irradiated</a:t>
            </a:r>
            <a:br>
              <a:rPr lang="en-GB" altLang="en-US" b="0" i="1" dirty="0" smtClean="0">
                <a:solidFill>
                  <a:srgbClr val="502626"/>
                </a:solidFill>
                <a:latin typeface="Verdana" pitchFamily="34" charset="0"/>
                <a:ea typeface="Verdana" pitchFamily="34" charset="0"/>
                <a:cs typeface="Verdana" pitchFamily="34" charset="0"/>
              </a:rPr>
            </a:br>
            <a:r>
              <a:rPr lang="en-GB" altLang="en-US" b="0" i="1" dirty="0" smtClean="0">
                <a:solidFill>
                  <a:srgbClr val="502626"/>
                </a:solidFill>
                <a:latin typeface="Verdana" pitchFamily="34" charset="0"/>
                <a:ea typeface="Verdana" pitchFamily="34" charset="0"/>
                <a:cs typeface="Verdana" pitchFamily="34" charset="0"/>
              </a:rPr>
              <a:t>Nuclear Materials</a:t>
            </a:r>
            <a:endParaRPr lang="en-GB" altLang="en-US" b="0" i="1" dirty="0" smtClean="0">
              <a:solidFill>
                <a:srgbClr val="502626"/>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6543066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1"/>
          <p:cNvSpPr>
            <a:spLocks noChangeArrowheads="1"/>
          </p:cNvSpPr>
          <p:nvPr/>
        </p:nvSpPr>
        <p:spPr bwMode="auto">
          <a:xfrm>
            <a:off x="271728" y="1268414"/>
            <a:ext cx="90495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ClrTx/>
              <a:buFontTx/>
              <a:buNone/>
            </a:pPr>
            <a:r>
              <a:rPr lang="en-GB" altLang="en-US" sz="2000" b="1" i="0" dirty="0" smtClean="0">
                <a:solidFill>
                  <a:srgbClr val="000066"/>
                </a:solidFill>
              </a:rPr>
              <a:t>Nuclear data applications</a:t>
            </a:r>
            <a:endParaRPr lang="en-GB" altLang="en-US" sz="2000" b="1" i="0" dirty="0">
              <a:solidFill>
                <a:srgbClr val="000066"/>
              </a:solidFill>
            </a:endParaRPr>
          </a:p>
        </p:txBody>
      </p:sp>
      <p:sp>
        <p:nvSpPr>
          <p:cNvPr id="31748" name="Rectangle 4"/>
          <p:cNvSpPr>
            <a:spLocks noChangeArrowheads="1"/>
          </p:cNvSpPr>
          <p:nvPr/>
        </p:nvSpPr>
        <p:spPr bwMode="auto">
          <a:xfrm>
            <a:off x="2931648" y="1853061"/>
            <a:ext cx="68458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ct val="100000"/>
              </a:lnSpc>
              <a:spcBef>
                <a:spcPct val="0"/>
              </a:spcBef>
              <a:buClrTx/>
              <a:buFontTx/>
              <a:buNone/>
            </a:pPr>
            <a:r>
              <a:rPr lang="en-GB" altLang="en-US" sz="1800" i="0" dirty="0">
                <a:solidFill>
                  <a:srgbClr val="000066"/>
                </a:solidFill>
              </a:rPr>
              <a:t>Development of a method to characterise melted core material from Fukushima Daiichi </a:t>
            </a:r>
            <a:r>
              <a:rPr lang="en-GB" altLang="en-US" sz="1800" i="0" dirty="0" smtClean="0">
                <a:solidFill>
                  <a:srgbClr val="000066"/>
                </a:solidFill>
              </a:rPr>
              <a:t>NPP</a:t>
            </a:r>
            <a:endParaRPr lang="en-GB" altLang="en-US" sz="1800" i="0" dirty="0">
              <a:solidFill>
                <a:srgbClr val="000066"/>
              </a:solidFill>
            </a:endParaRPr>
          </a:p>
        </p:txBody>
      </p:sp>
      <p:sp>
        <p:nvSpPr>
          <p:cNvPr id="6" name="Rectangle 4"/>
          <p:cNvSpPr>
            <a:spLocks noChangeArrowheads="1"/>
          </p:cNvSpPr>
          <p:nvPr/>
        </p:nvSpPr>
        <p:spPr bwMode="auto">
          <a:xfrm>
            <a:off x="2894503" y="2957686"/>
            <a:ext cx="6883033" cy="95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defRPr/>
            </a:pPr>
            <a:r>
              <a:rPr lang="en-GB" altLang="en-US" sz="1800" b="0" dirty="0" smtClean="0">
                <a:solidFill>
                  <a:srgbClr val="000066"/>
                </a:solidFill>
              </a:rPr>
              <a:t>Neutron cross-section resonances </a:t>
            </a:r>
            <a:r>
              <a:rPr lang="en-GB" altLang="en-US" sz="1800" b="0" dirty="0" smtClean="0">
                <a:solidFill>
                  <a:srgbClr val="000066"/>
                </a:solidFill>
              </a:rPr>
              <a:t>used </a:t>
            </a:r>
            <a:r>
              <a:rPr lang="en-GB" altLang="en-US" sz="1800" b="0" dirty="0" smtClean="0">
                <a:solidFill>
                  <a:srgbClr val="000066"/>
                </a:solidFill>
              </a:rPr>
              <a:t>as a fingerprint to </a:t>
            </a:r>
          </a:p>
          <a:p>
            <a:pPr marL="285750" indent="-285750" eaLnBrk="1" hangingPunct="1">
              <a:buFontTx/>
              <a:buChar char="-"/>
              <a:defRPr/>
            </a:pPr>
            <a:r>
              <a:rPr lang="es-ES_tradnl" altLang="en-US" sz="1800" b="0" dirty="0" err="1" smtClean="0">
                <a:solidFill>
                  <a:srgbClr val="000066"/>
                </a:solidFill>
              </a:rPr>
              <a:t>Identify</a:t>
            </a:r>
            <a:r>
              <a:rPr lang="es-ES_tradnl" altLang="en-US" sz="1800" b="0" dirty="0" smtClean="0">
                <a:solidFill>
                  <a:srgbClr val="000066"/>
                </a:solidFill>
              </a:rPr>
              <a:t> and </a:t>
            </a:r>
            <a:r>
              <a:rPr lang="es-ES_tradnl" altLang="en-US" sz="1800" b="0" dirty="0" err="1" smtClean="0">
                <a:solidFill>
                  <a:srgbClr val="000066"/>
                </a:solidFill>
              </a:rPr>
              <a:t>quantify</a:t>
            </a:r>
            <a:r>
              <a:rPr lang="es-ES_tradnl" altLang="en-US" sz="1800" b="0" dirty="0" smtClean="0">
                <a:solidFill>
                  <a:srgbClr val="000066"/>
                </a:solidFill>
              </a:rPr>
              <a:t> </a:t>
            </a:r>
            <a:r>
              <a:rPr lang="es-ES_tradnl" altLang="en-US" sz="1800" b="0" dirty="0" err="1" smtClean="0">
                <a:solidFill>
                  <a:srgbClr val="000066"/>
                </a:solidFill>
              </a:rPr>
              <a:t>nuclides</a:t>
            </a:r>
            <a:endParaRPr lang="es-ES_tradnl" altLang="en-US" sz="1800" b="0" dirty="0" smtClean="0">
              <a:solidFill>
                <a:srgbClr val="000066"/>
              </a:solidFill>
            </a:endParaRPr>
          </a:p>
          <a:p>
            <a:pPr marL="285750" indent="-285750" eaLnBrk="1" hangingPunct="1">
              <a:buFontTx/>
              <a:buChar char="-"/>
              <a:defRPr/>
            </a:pPr>
            <a:r>
              <a:rPr lang="es-ES_tradnl" altLang="en-US" sz="1800" b="0" dirty="0" err="1" smtClean="0">
                <a:solidFill>
                  <a:srgbClr val="000066"/>
                </a:solidFill>
              </a:rPr>
              <a:t>Measure</a:t>
            </a:r>
            <a:r>
              <a:rPr lang="es-ES_tradnl" altLang="en-US" sz="1800" b="0" dirty="0" smtClean="0">
                <a:solidFill>
                  <a:srgbClr val="000066"/>
                </a:solidFill>
              </a:rPr>
              <a:t> elemental and </a:t>
            </a:r>
            <a:r>
              <a:rPr lang="es-ES_tradnl" altLang="en-US" sz="1800" b="0" dirty="0" err="1" smtClean="0">
                <a:solidFill>
                  <a:srgbClr val="000066"/>
                </a:solidFill>
              </a:rPr>
              <a:t>isotopic</a:t>
            </a:r>
            <a:r>
              <a:rPr lang="es-ES_tradnl" altLang="en-US" sz="1800" b="0" dirty="0" smtClean="0">
                <a:solidFill>
                  <a:srgbClr val="000066"/>
                </a:solidFill>
              </a:rPr>
              <a:t> </a:t>
            </a:r>
            <a:r>
              <a:rPr lang="es-ES_tradnl" altLang="en-US" sz="1800" b="0" dirty="0" err="1" smtClean="0">
                <a:solidFill>
                  <a:srgbClr val="000066"/>
                </a:solidFill>
              </a:rPr>
              <a:t>composition</a:t>
            </a:r>
            <a:endParaRPr lang="en-GB" altLang="en-US" sz="1800" b="0" dirty="0" smtClean="0">
              <a:solidFill>
                <a:srgbClr val="000066"/>
              </a:solidFill>
            </a:endParaRPr>
          </a:p>
        </p:txBody>
      </p:sp>
      <p:pic>
        <p:nvPicPr>
          <p:cNvPr id="3175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31" y="1628776"/>
            <a:ext cx="2731029" cy="2684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31751" name="Rectangle 1"/>
          <p:cNvSpPr>
            <a:spLocks noChangeArrowheads="1"/>
          </p:cNvSpPr>
          <p:nvPr/>
        </p:nvSpPr>
        <p:spPr bwMode="auto">
          <a:xfrm>
            <a:off x="200472" y="4797152"/>
            <a:ext cx="928590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en-US" sz="1800" b="1" i="0" dirty="0" smtClean="0">
                <a:solidFill>
                  <a:srgbClr val="000066"/>
                </a:solidFill>
              </a:rPr>
              <a:t>Collaborative </a:t>
            </a:r>
            <a:r>
              <a:rPr lang="en-GB" altLang="en-US" sz="1800" b="1" i="0" dirty="0">
                <a:solidFill>
                  <a:srgbClr val="000066"/>
                </a:solidFill>
              </a:rPr>
              <a:t>International Evaluated Library Organisation (</a:t>
            </a:r>
            <a:r>
              <a:rPr lang="en-GB" altLang="en-US" sz="1800" b="1" i="0" dirty="0" smtClean="0">
                <a:solidFill>
                  <a:srgbClr val="000066"/>
                </a:solidFill>
              </a:rPr>
              <a:t>CIELO) </a:t>
            </a:r>
            <a:r>
              <a:rPr lang="en-GB" altLang="en-US" sz="1800" b="0" i="0" dirty="0" smtClean="0">
                <a:solidFill>
                  <a:srgbClr val="000066"/>
                </a:solidFill>
              </a:rPr>
              <a:t>OECD-NEA</a:t>
            </a:r>
            <a:endParaRPr lang="en-GB" altLang="en-US" sz="1800" b="0" i="0" dirty="0">
              <a:solidFill>
                <a:srgbClr val="000066"/>
              </a:solidFill>
            </a:endParaRPr>
          </a:p>
        </p:txBody>
      </p:sp>
      <p:sp>
        <p:nvSpPr>
          <p:cNvPr id="31752" name="Rectangle 4"/>
          <p:cNvSpPr>
            <a:spLocks noChangeArrowheads="1"/>
          </p:cNvSpPr>
          <p:nvPr/>
        </p:nvSpPr>
        <p:spPr bwMode="auto">
          <a:xfrm>
            <a:off x="992560" y="5535239"/>
            <a:ext cx="4534324"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r" eaLnBrk="1" hangingPunct="1">
              <a:spcBef>
                <a:spcPct val="0"/>
              </a:spcBef>
              <a:buClrTx/>
              <a:buFontTx/>
              <a:buNone/>
            </a:pPr>
            <a:r>
              <a:rPr lang="en-GB" altLang="en-US" sz="1800" b="0" i="0" dirty="0">
                <a:solidFill>
                  <a:srgbClr val="000066"/>
                </a:solidFill>
              </a:rPr>
              <a:t>First world-wide standardisation of evaluated nuclear data </a:t>
            </a:r>
            <a:r>
              <a:rPr lang="en-GB" altLang="en-US" sz="1800" b="0" i="0" dirty="0" smtClean="0">
                <a:solidFill>
                  <a:srgbClr val="000066"/>
                </a:solidFill>
              </a:rPr>
              <a:t>files</a:t>
            </a:r>
            <a:endParaRPr lang="en-GB" altLang="en-US" sz="1800" b="0" i="0" dirty="0">
              <a:solidFill>
                <a:srgbClr val="000066"/>
              </a:solidFill>
            </a:endParaRPr>
          </a:p>
        </p:txBody>
      </p:sp>
      <p:pic>
        <p:nvPicPr>
          <p:cNvPr id="317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3080" y="5183879"/>
            <a:ext cx="3900488" cy="1238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13" name="Rectangle 2"/>
          <p:cNvSpPr txBox="1">
            <a:spLocks noChangeArrowheads="1"/>
          </p:cNvSpPr>
          <p:nvPr/>
        </p:nvSpPr>
        <p:spPr bwMode="auto">
          <a:xfrm>
            <a:off x="56456" y="44452"/>
            <a:ext cx="9793088"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eaLnBrk="1" hangingPunct="1">
              <a:defRPr/>
            </a:pPr>
            <a:r>
              <a:rPr lang="en-GB" altLang="en-US" sz="2800" kern="0" dirty="0">
                <a:latin typeface="Verdana" panose="020B0604030504040204" pitchFamily="34" charset="0"/>
                <a:ea typeface="Verdana" panose="020B0604030504040204" pitchFamily="34" charset="0"/>
                <a:cs typeface="Verdana" panose="020B0604030504040204" pitchFamily="34" charset="0"/>
              </a:rPr>
              <a:t>Safety of </a:t>
            </a: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generation </a:t>
            </a:r>
            <a:r>
              <a:rPr lang="en-GB" altLang="en-US" sz="2800" kern="0" dirty="0">
                <a:latin typeface="Verdana" panose="020B0604030504040204" pitchFamily="34" charset="0"/>
                <a:ea typeface="Verdana" panose="020B0604030504040204" pitchFamily="34" charset="0"/>
                <a:cs typeface="Verdana" panose="020B0604030504040204" pitchFamily="34" charset="0"/>
              </a:rPr>
              <a:t>II and III nuclear </a:t>
            </a: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reactors</a:t>
            </a:r>
            <a:endParaRPr lang="en-GB" altLang="en-US" sz="2800" kern="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862430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07277" y="5527676"/>
            <a:ext cx="2063750"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1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1304" y="5126038"/>
            <a:ext cx="20637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1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65543" y="2187575"/>
            <a:ext cx="4160176"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011529" y="2755615"/>
            <a:ext cx="954107" cy="461665"/>
          </a:xfrm>
          <a:prstGeom prst="rect">
            <a:avLst/>
          </a:prstGeom>
          <a:noFill/>
        </p:spPr>
        <p:txBody>
          <a:bodyPr wrap="none">
            <a:spAutoFit/>
          </a:bodyPr>
          <a:lstStyle/>
          <a:p>
            <a:pPr algn="ctr">
              <a:defRPr/>
            </a:pPr>
            <a:r>
              <a:rPr lang="en-US" sz="30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SFR</a:t>
            </a:r>
          </a:p>
        </p:txBody>
      </p:sp>
      <p:sp>
        <p:nvSpPr>
          <p:cNvPr id="4" name="Rectangle 3"/>
          <p:cNvSpPr/>
          <p:nvPr/>
        </p:nvSpPr>
        <p:spPr>
          <a:xfrm>
            <a:off x="4609395" y="3323752"/>
            <a:ext cx="1257075" cy="4616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VHTR</a:t>
            </a:r>
          </a:p>
        </p:txBody>
      </p:sp>
      <p:sp>
        <p:nvSpPr>
          <p:cNvPr id="5" name="Rectangle 4"/>
          <p:cNvSpPr/>
          <p:nvPr/>
        </p:nvSpPr>
        <p:spPr>
          <a:xfrm>
            <a:off x="3229747" y="2755615"/>
            <a:ext cx="1035860" cy="461665"/>
          </a:xfrm>
          <a:prstGeom prst="rect">
            <a:avLst/>
          </a:prstGeom>
          <a:noFill/>
        </p:spPr>
        <p:txBody>
          <a:bodyPr wrap="none">
            <a:spAutoFit/>
          </a:bodyPr>
          <a:lstStyle/>
          <a:p>
            <a:pPr algn="ctr">
              <a:defRPr/>
            </a:pPr>
            <a:r>
              <a:rPr lang="en-US" sz="30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GFR</a:t>
            </a:r>
            <a:endParaRPr lang="en-US" sz="30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6" name="Rectangle 5"/>
          <p:cNvSpPr/>
          <p:nvPr/>
        </p:nvSpPr>
        <p:spPr>
          <a:xfrm>
            <a:off x="2114367" y="3309613"/>
            <a:ext cx="933268" cy="461665"/>
          </a:xfrm>
          <a:prstGeom prst="rect">
            <a:avLst/>
          </a:prstGeom>
          <a:noFill/>
        </p:spPr>
        <p:txBody>
          <a:bodyPr wrap="none">
            <a:spAutoFit/>
          </a:bodyPr>
          <a:lstStyle/>
          <a:p>
            <a:pPr algn="ctr">
              <a:defRPr/>
            </a:pPr>
            <a:r>
              <a:rPr lang="en-US" sz="3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LFR</a:t>
            </a:r>
          </a:p>
        </p:txBody>
      </p:sp>
      <p:sp>
        <p:nvSpPr>
          <p:cNvPr id="7" name="Rectangle 6"/>
          <p:cNvSpPr/>
          <p:nvPr/>
        </p:nvSpPr>
        <p:spPr>
          <a:xfrm>
            <a:off x="5257251" y="4387328"/>
            <a:ext cx="1542410" cy="46166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0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COGen</a:t>
            </a:r>
            <a:endParaRPr lang="en-US"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Rectangle 7"/>
          <p:cNvSpPr/>
          <p:nvPr/>
        </p:nvSpPr>
        <p:spPr>
          <a:xfrm>
            <a:off x="6378882" y="2775142"/>
            <a:ext cx="1039066" cy="461665"/>
          </a:xfrm>
          <a:prstGeom prst="rect">
            <a:avLst/>
          </a:prstGeom>
          <a:noFill/>
        </p:spPr>
        <p:txBody>
          <a:bodyPr wrap="none">
            <a:spAutoFit/>
          </a:bodyPr>
          <a:lstStyle/>
          <a:p>
            <a:pPr algn="ctr">
              <a:defRPr/>
            </a:pPr>
            <a:r>
              <a:rPr lang="en-US" sz="30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MSR</a:t>
            </a:r>
          </a:p>
        </p:txBody>
      </p:sp>
      <p:sp>
        <p:nvSpPr>
          <p:cNvPr id="9" name="Rectangle 8"/>
          <p:cNvSpPr/>
          <p:nvPr/>
        </p:nvSpPr>
        <p:spPr>
          <a:xfrm>
            <a:off x="7466575" y="3331345"/>
            <a:ext cx="1359668" cy="461665"/>
          </a:xfrm>
          <a:prstGeom prst="rect">
            <a:avLst/>
          </a:prstGeom>
          <a:noFill/>
        </p:spPr>
        <p:txBody>
          <a:bodyPr wrap="none">
            <a:spAutoFit/>
          </a:bodyPr>
          <a:lstStyle/>
          <a:p>
            <a:pPr algn="ctr">
              <a:defRPr/>
            </a:pPr>
            <a:r>
              <a:rPr lang="en-US" sz="3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SCWR</a:t>
            </a:r>
            <a:endParaRPr lang="en-US" sz="30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10" name="Rectangle 9"/>
          <p:cNvSpPr/>
          <p:nvPr/>
        </p:nvSpPr>
        <p:spPr>
          <a:xfrm>
            <a:off x="2490400" y="3901030"/>
            <a:ext cx="995785" cy="461665"/>
          </a:xfrm>
          <a:prstGeom prst="rect">
            <a:avLst/>
          </a:prstGeom>
          <a:noFill/>
        </p:spPr>
        <p:txBody>
          <a:bodyPr wrap="none">
            <a:spAutoFit/>
          </a:bodyPr>
          <a:lstStyle/>
          <a:p>
            <a:pPr algn="ctr">
              <a:defRPr/>
            </a:pPr>
            <a:r>
              <a:rPr lang="en-US" sz="3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ADS</a:t>
            </a:r>
          </a:p>
        </p:txBody>
      </p:sp>
      <p:sp>
        <p:nvSpPr>
          <p:cNvPr id="11" name="Rectangle 10"/>
          <p:cNvSpPr/>
          <p:nvPr/>
        </p:nvSpPr>
        <p:spPr>
          <a:xfrm>
            <a:off x="8068775" y="5528265"/>
            <a:ext cx="1346843" cy="461665"/>
          </a:xfrm>
          <a:prstGeom prst="rect">
            <a:avLst/>
          </a:prstGeom>
          <a:noFill/>
        </p:spPr>
        <p:txBody>
          <a:bodyPr wrap="none">
            <a:spAutoFit/>
          </a:bodyPr>
          <a:lstStyle/>
          <a:p>
            <a:pPr algn="ctr">
              <a:defRPr/>
            </a:pPr>
            <a:r>
              <a:rPr lang="en-US" sz="30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NGNP</a:t>
            </a:r>
            <a:endParaRPr lang="en-US" sz="30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3807" name="Rounded Rectangle 2"/>
          <p:cNvSpPr>
            <a:spLocks noChangeArrowheads="1"/>
          </p:cNvSpPr>
          <p:nvPr/>
        </p:nvSpPr>
        <p:spPr bwMode="auto">
          <a:xfrm>
            <a:off x="584729" y="2312988"/>
            <a:ext cx="8359908" cy="1655762"/>
          </a:xfrm>
          <a:prstGeom prst="roundRect">
            <a:avLst>
              <a:gd name="adj" fmla="val 16667"/>
            </a:avLst>
          </a:prstGeom>
          <a:solidFill>
            <a:schemeClr val="accent1">
              <a:alpha val="3098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marL="3175"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US" altLang="en-US" sz="1200" i="0"/>
          </a:p>
        </p:txBody>
      </p:sp>
      <p:sp>
        <p:nvSpPr>
          <p:cNvPr id="13" name="Rounded Rectangle 12"/>
          <p:cNvSpPr/>
          <p:nvPr/>
        </p:nvSpPr>
        <p:spPr bwMode="auto">
          <a:xfrm>
            <a:off x="940727" y="2457450"/>
            <a:ext cx="3396588" cy="3203575"/>
          </a:xfrm>
          <a:prstGeom prst="roundRect">
            <a:avLst/>
          </a:prstGeom>
          <a:solidFill>
            <a:schemeClr val="accent2">
              <a:lumMod val="40000"/>
              <a:lumOff val="60000"/>
              <a:alpha val="39000"/>
            </a:schemeClr>
          </a:solidFill>
          <a:ln>
            <a:noFill/>
          </a:ln>
          <a:effectLst/>
          <a:extLst/>
        </p:spPr>
        <p:txBody>
          <a:bodyPr anchor="ctr"/>
          <a:lstStyle/>
          <a:p>
            <a:pPr marL="3175">
              <a:defRPr/>
            </a:pPr>
            <a:endParaRPr lang="en-GB"/>
          </a:p>
        </p:txBody>
      </p:sp>
      <p:sp>
        <p:nvSpPr>
          <p:cNvPr id="33809" name="Rounded Rectangle 14"/>
          <p:cNvSpPr>
            <a:spLocks noChangeArrowheads="1"/>
          </p:cNvSpPr>
          <p:nvPr/>
        </p:nvSpPr>
        <p:spPr bwMode="auto">
          <a:xfrm>
            <a:off x="4440502" y="3330575"/>
            <a:ext cx="3164417" cy="2751138"/>
          </a:xfrm>
          <a:prstGeom prst="roundRect">
            <a:avLst>
              <a:gd name="adj" fmla="val 16667"/>
            </a:avLst>
          </a:prstGeom>
          <a:solidFill>
            <a:srgbClr val="FFC000">
              <a:alpha val="3882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marL="3175"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US" altLang="en-US" sz="1200" i="0"/>
          </a:p>
        </p:txBody>
      </p:sp>
      <p:sp>
        <p:nvSpPr>
          <p:cNvPr id="33810" name="TextBox 13"/>
          <p:cNvSpPr txBox="1">
            <a:spLocks noChangeArrowheads="1"/>
          </p:cNvSpPr>
          <p:nvPr/>
        </p:nvSpPr>
        <p:spPr bwMode="auto">
          <a:xfrm>
            <a:off x="584729" y="1601789"/>
            <a:ext cx="8580041"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fr-BE" altLang="en-US" sz="3200" i="0"/>
              <a:t>GENERATION IV NUCLEAR SYSTEMS</a:t>
            </a:r>
            <a:endParaRPr lang="en-GB" altLang="en-US" sz="3200" i="0"/>
          </a:p>
        </p:txBody>
      </p:sp>
      <p:pic>
        <p:nvPicPr>
          <p:cNvPr id="20" name="Picture 3" descr="logo final rvb smal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491" y="6078539"/>
            <a:ext cx="211878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
          <p:cNvSpPr txBox="1">
            <a:spLocks noChangeArrowheads="1"/>
          </p:cNvSpPr>
          <p:nvPr/>
        </p:nvSpPr>
        <p:spPr bwMode="auto">
          <a:xfrm>
            <a:off x="56456" y="44452"/>
            <a:ext cx="9793088"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eaLnBrk="1" hangingPunct="1">
              <a:defRPr/>
            </a:pPr>
            <a:r>
              <a:rPr lang="en-GB" altLang="en-US" sz="2800" kern="0" dirty="0">
                <a:latin typeface="Verdana" panose="020B0604030504040204" pitchFamily="34" charset="0"/>
                <a:ea typeface="Verdana" panose="020B0604030504040204" pitchFamily="34" charset="0"/>
                <a:cs typeface="Verdana" panose="020B0604030504040204" pitchFamily="34" charset="0"/>
              </a:rPr>
              <a:t>Safety of </a:t>
            </a: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generation IV </a:t>
            </a:r>
            <a:r>
              <a:rPr lang="en-GB" altLang="en-US" sz="2800" kern="0" dirty="0">
                <a:latin typeface="Verdana" panose="020B0604030504040204" pitchFamily="34" charset="0"/>
                <a:ea typeface="Verdana" panose="020B0604030504040204" pitchFamily="34" charset="0"/>
                <a:cs typeface="Verdana" panose="020B0604030504040204" pitchFamily="34" charset="0"/>
              </a:rPr>
              <a:t>nuclear </a:t>
            </a: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reactors</a:t>
            </a:r>
            <a:endParaRPr lang="en-GB" altLang="en-US" sz="2800" kern="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838100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108503" y="4653136"/>
            <a:ext cx="5348553" cy="1840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en-US" sz="1600" b="0" i="0" u="sng" dirty="0"/>
              <a:t>Other </a:t>
            </a:r>
            <a:r>
              <a:rPr lang="en-GB" altLang="en-US" sz="1600" b="0" i="0" u="sng" dirty="0" smtClean="0"/>
              <a:t>compounds/systems </a:t>
            </a:r>
            <a:endParaRPr lang="en-GB" altLang="en-US" sz="1600" b="0" i="0" u="sng" dirty="0"/>
          </a:p>
          <a:p>
            <a:pPr eaLnBrk="1" hangingPunct="1">
              <a:spcBef>
                <a:spcPct val="0"/>
              </a:spcBef>
              <a:buClrTx/>
              <a:buFontTx/>
              <a:buNone/>
            </a:pPr>
            <a:endParaRPr lang="en-GB" altLang="en-US" sz="1600" b="0" i="0" dirty="0"/>
          </a:p>
          <a:p>
            <a:pPr eaLnBrk="1" hangingPunct="1">
              <a:spcBef>
                <a:spcPct val="0"/>
              </a:spcBef>
              <a:buClrTx/>
              <a:buFontTx/>
              <a:buNone/>
            </a:pPr>
            <a:r>
              <a:rPr lang="en-GB" altLang="en-US" sz="1600" b="0" i="0" dirty="0" smtClean="0"/>
              <a:t>- Molten Salt Reactor</a:t>
            </a:r>
            <a:endParaRPr lang="en-GB" altLang="en-US" sz="1600" b="0" i="0" dirty="0"/>
          </a:p>
          <a:p>
            <a:pPr eaLnBrk="1" hangingPunct="1">
              <a:spcBef>
                <a:spcPct val="0"/>
              </a:spcBef>
              <a:buClrTx/>
              <a:buFontTx/>
              <a:buNone/>
            </a:pPr>
            <a:endParaRPr lang="en-GB" altLang="en-US" sz="1600" b="0" i="0" dirty="0"/>
          </a:p>
          <a:p>
            <a:pPr eaLnBrk="1" hangingPunct="1">
              <a:spcBef>
                <a:spcPct val="0"/>
              </a:spcBef>
              <a:buClrTx/>
              <a:buFontTx/>
              <a:buNone/>
            </a:pPr>
            <a:r>
              <a:rPr lang="en-GB" altLang="en-US" sz="1600" b="0" i="0" dirty="0" smtClean="0"/>
              <a:t>- Accident </a:t>
            </a:r>
            <a:r>
              <a:rPr lang="en-GB" altLang="en-US" sz="1600" b="0" i="0" dirty="0"/>
              <a:t>Tolerant Fuel</a:t>
            </a:r>
          </a:p>
          <a:p>
            <a:pPr eaLnBrk="1" hangingPunct="1">
              <a:spcBef>
                <a:spcPct val="0"/>
              </a:spcBef>
              <a:buClrTx/>
              <a:buFontTx/>
              <a:buNone/>
            </a:pPr>
            <a:r>
              <a:rPr lang="en-GB" altLang="en-US" sz="1600" b="0" i="0" dirty="0" smtClean="0"/>
              <a:t>high </a:t>
            </a:r>
            <a:r>
              <a:rPr lang="en-GB" altLang="en-US" sz="1600" b="0" i="0" dirty="0"/>
              <a:t>thermal conductivity matrix (SiC), </a:t>
            </a:r>
          </a:p>
          <a:p>
            <a:pPr eaLnBrk="1" hangingPunct="1">
              <a:spcBef>
                <a:spcPct val="0"/>
              </a:spcBef>
              <a:buClrTx/>
              <a:buFontTx/>
              <a:buNone/>
            </a:pPr>
            <a:r>
              <a:rPr lang="en-GB" altLang="en-US" sz="1600" b="0" i="0" dirty="0"/>
              <a:t>h</a:t>
            </a:r>
            <a:r>
              <a:rPr lang="en-GB" altLang="en-US" sz="1600" b="0" i="0" dirty="0" smtClean="0"/>
              <a:t>igh fissile density </a:t>
            </a:r>
            <a:r>
              <a:rPr lang="en-GB" altLang="en-US" sz="1600" b="0" i="0" dirty="0"/>
              <a:t>/ no </a:t>
            </a:r>
            <a:r>
              <a:rPr lang="en-GB" altLang="en-US" sz="1600" b="0" i="0" dirty="0" smtClean="0"/>
              <a:t>interconnection,</a:t>
            </a:r>
            <a:endParaRPr lang="en-GB" altLang="en-US" sz="1600" b="0" i="0" dirty="0"/>
          </a:p>
          <a:p>
            <a:pPr eaLnBrk="1" hangingPunct="1">
              <a:spcBef>
                <a:spcPct val="0"/>
              </a:spcBef>
              <a:buClrTx/>
              <a:buFontTx/>
              <a:buNone/>
            </a:pPr>
            <a:r>
              <a:rPr lang="en-GB" altLang="en-US" sz="1600" b="0" i="0" dirty="0" smtClean="0"/>
              <a:t>fuel </a:t>
            </a:r>
            <a:r>
              <a:rPr lang="en-GB" altLang="en-US" sz="1600" b="0" i="0" dirty="0" smtClean="0"/>
              <a:t>particles </a:t>
            </a:r>
            <a:r>
              <a:rPr lang="en-GB" altLang="en-US" sz="1600" b="0" i="0" dirty="0"/>
              <a:t>homogenously </a:t>
            </a:r>
            <a:r>
              <a:rPr lang="en-GB" altLang="en-US" sz="1600" b="0" i="0" dirty="0" smtClean="0"/>
              <a:t>dispersed </a:t>
            </a:r>
            <a:r>
              <a:rPr lang="en-GB" altLang="en-US" sz="1600" b="0" i="0" dirty="0" smtClean="0"/>
              <a:t>into </a:t>
            </a:r>
            <a:r>
              <a:rPr lang="en-GB" altLang="en-US" sz="1600" b="0" i="0" dirty="0"/>
              <a:t>matrix</a:t>
            </a:r>
          </a:p>
        </p:txBody>
      </p:sp>
      <p:pic>
        <p:nvPicPr>
          <p:cNvPr id="34820" name="Picture 7" descr="Macro-be-16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7336" y="3397250"/>
            <a:ext cx="1876292"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Rectangle 6"/>
          <p:cNvSpPr>
            <a:spLocks noChangeArrowheads="1"/>
          </p:cNvSpPr>
          <p:nvPr/>
        </p:nvSpPr>
        <p:spPr bwMode="auto">
          <a:xfrm>
            <a:off x="65732" y="1196752"/>
            <a:ext cx="6343933" cy="310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ct val="100000"/>
              </a:lnSpc>
              <a:spcBef>
                <a:spcPct val="0"/>
              </a:spcBef>
              <a:buClrTx/>
              <a:buFontTx/>
              <a:buNone/>
            </a:pPr>
            <a:r>
              <a:rPr lang="en-GB" altLang="en-US" sz="2000" i="0" dirty="0" smtClean="0"/>
              <a:t>Transmutation </a:t>
            </a:r>
            <a:r>
              <a:rPr lang="en-GB" altLang="en-US" sz="2000" i="0" dirty="0"/>
              <a:t>of Minor Actinides </a:t>
            </a:r>
            <a:r>
              <a:rPr lang="en-GB" altLang="en-US" sz="2000" i="0" dirty="0"/>
              <a:t>(MA</a:t>
            </a:r>
            <a:r>
              <a:rPr lang="en-GB" altLang="en-US" sz="2000" i="0" dirty="0" smtClean="0"/>
              <a:t>) Np</a:t>
            </a:r>
            <a:r>
              <a:rPr lang="en-GB" altLang="en-US" sz="2000" i="0" dirty="0" smtClean="0"/>
              <a:t>, Am in </a:t>
            </a:r>
            <a:r>
              <a:rPr lang="en-GB" altLang="en-US" sz="2000" i="0" dirty="0"/>
              <a:t>Fast Reactor </a:t>
            </a:r>
            <a:r>
              <a:rPr lang="en-GB" altLang="en-US" sz="2000" i="0" dirty="0" smtClean="0"/>
              <a:t>Systems</a:t>
            </a:r>
            <a:endParaRPr lang="en-GB" altLang="en-US" sz="2000" i="0" dirty="0"/>
          </a:p>
          <a:p>
            <a:pPr eaLnBrk="1" hangingPunct="1">
              <a:lnSpc>
                <a:spcPct val="100000"/>
              </a:lnSpc>
              <a:spcBef>
                <a:spcPct val="0"/>
              </a:spcBef>
              <a:buClrTx/>
              <a:buFontTx/>
              <a:buNone/>
            </a:pPr>
            <a:endParaRPr lang="en-GB" altLang="en-US" sz="1600" b="0" i="0" dirty="0"/>
          </a:p>
          <a:p>
            <a:pPr eaLnBrk="1" hangingPunct="1">
              <a:lnSpc>
                <a:spcPct val="100000"/>
              </a:lnSpc>
              <a:spcBef>
                <a:spcPct val="0"/>
              </a:spcBef>
              <a:buClrTx/>
              <a:buNone/>
            </a:pPr>
            <a:r>
              <a:rPr lang="en-GB" altLang="en-US" sz="1600" b="0" i="0" dirty="0"/>
              <a:t>Safety analyses require </a:t>
            </a:r>
            <a:r>
              <a:rPr lang="en-GB" altLang="en-US" sz="1600" b="0" i="0" dirty="0" smtClean="0"/>
              <a:t>data </a:t>
            </a:r>
            <a:r>
              <a:rPr lang="en-GB" altLang="en-US" sz="1600" b="0" i="0" dirty="0"/>
              <a:t>on thermophysical and mechanical properties of </a:t>
            </a:r>
            <a:r>
              <a:rPr lang="en-GB" altLang="en-US" sz="1600" b="0" i="0" dirty="0" smtClean="0"/>
              <a:t>the fuel</a:t>
            </a:r>
            <a:r>
              <a:rPr lang="en-GB" altLang="en-US" sz="1600" b="0" i="0" dirty="0" smtClean="0"/>
              <a:t>, on compatibility with </a:t>
            </a:r>
            <a:r>
              <a:rPr lang="en-GB" altLang="en-US" sz="1600" b="0" i="0" dirty="0"/>
              <a:t>liquid </a:t>
            </a:r>
            <a:r>
              <a:rPr lang="en-GB" altLang="en-US" sz="1600" b="0" i="0" dirty="0" smtClean="0"/>
              <a:t>metal coolant (e.g. </a:t>
            </a:r>
            <a:r>
              <a:rPr lang="en-GB" altLang="en-US" sz="1600" b="0" i="0" dirty="0"/>
              <a:t>Na-U-Np-O </a:t>
            </a:r>
            <a:r>
              <a:rPr lang="en-GB" altLang="en-US" sz="1600" b="0" i="0" dirty="0" smtClean="0"/>
              <a:t>equilibria), …</a:t>
            </a:r>
            <a:endParaRPr lang="en-GB" altLang="en-US" sz="1600" b="0" i="0" dirty="0"/>
          </a:p>
          <a:p>
            <a:pPr eaLnBrk="1" hangingPunct="1">
              <a:lnSpc>
                <a:spcPct val="100000"/>
              </a:lnSpc>
              <a:spcBef>
                <a:spcPct val="0"/>
              </a:spcBef>
              <a:buClrTx/>
              <a:buFontTx/>
              <a:buNone/>
            </a:pPr>
            <a:endParaRPr lang="en-GB" altLang="en-US" sz="1600" b="0" i="0" dirty="0"/>
          </a:p>
          <a:p>
            <a:pPr eaLnBrk="1" hangingPunct="1">
              <a:lnSpc>
                <a:spcPct val="100000"/>
              </a:lnSpc>
              <a:spcBef>
                <a:spcPct val="0"/>
              </a:spcBef>
              <a:buClrTx/>
              <a:buFontTx/>
              <a:buNone/>
            </a:pPr>
            <a:r>
              <a:rPr lang="en-GB" altLang="en-US" sz="1600" b="0" i="0" dirty="0" smtClean="0"/>
              <a:t>Transmutation concepts:</a:t>
            </a:r>
            <a:endParaRPr lang="en-GB" altLang="en-US" sz="1600" b="0" i="0" dirty="0"/>
          </a:p>
          <a:p>
            <a:pPr eaLnBrk="1" hangingPunct="1">
              <a:lnSpc>
                <a:spcPct val="100000"/>
              </a:lnSpc>
              <a:spcBef>
                <a:spcPct val="0"/>
              </a:spcBef>
              <a:buClrTx/>
              <a:buFontTx/>
              <a:buNone/>
            </a:pPr>
            <a:r>
              <a:rPr lang="en-GB" altLang="en-US" sz="1600" b="0" i="0" dirty="0"/>
              <a:t>(U,MA)O</a:t>
            </a:r>
            <a:r>
              <a:rPr lang="en-GB" altLang="en-US" sz="1600" b="0" i="0" baseline="-25000" dirty="0"/>
              <a:t>2</a:t>
            </a:r>
            <a:r>
              <a:rPr lang="en-GB" altLang="en-US" sz="1600" b="0" i="0" dirty="0"/>
              <a:t> - Heterogeneous core</a:t>
            </a:r>
          </a:p>
          <a:p>
            <a:pPr eaLnBrk="1" hangingPunct="1">
              <a:lnSpc>
                <a:spcPct val="100000"/>
              </a:lnSpc>
              <a:spcBef>
                <a:spcPct val="0"/>
              </a:spcBef>
              <a:buClrTx/>
              <a:buFontTx/>
              <a:buNone/>
            </a:pPr>
            <a:r>
              <a:rPr lang="en-GB" altLang="en-US" sz="1600" b="0" i="0" dirty="0"/>
              <a:t>(</a:t>
            </a:r>
            <a:r>
              <a:rPr lang="en-GB" altLang="en-US" sz="1600" b="0" i="0" dirty="0" err="1"/>
              <a:t>U,Pu,MA</a:t>
            </a:r>
            <a:r>
              <a:rPr lang="en-GB" altLang="en-US" sz="1600" b="0" i="0" dirty="0"/>
              <a:t>)O</a:t>
            </a:r>
            <a:r>
              <a:rPr lang="en-GB" altLang="en-US" sz="1600" b="0" i="0" baseline="-25000" dirty="0"/>
              <a:t>2</a:t>
            </a:r>
            <a:r>
              <a:rPr lang="en-GB" altLang="en-US" sz="1600" b="0" i="0" dirty="0"/>
              <a:t> </a:t>
            </a:r>
            <a:r>
              <a:rPr lang="en-GB" altLang="en-US" sz="1600" b="0" i="0" dirty="0" smtClean="0"/>
              <a:t>- Homogeneous </a:t>
            </a:r>
            <a:r>
              <a:rPr lang="en-GB" altLang="en-US" sz="1600" b="0" i="0" dirty="0"/>
              <a:t>core</a:t>
            </a:r>
          </a:p>
          <a:p>
            <a:pPr eaLnBrk="1" hangingPunct="1">
              <a:lnSpc>
                <a:spcPct val="100000"/>
              </a:lnSpc>
              <a:spcBef>
                <a:spcPct val="0"/>
              </a:spcBef>
              <a:buClrTx/>
              <a:buFontTx/>
              <a:buNone/>
            </a:pPr>
            <a:r>
              <a:rPr lang="en-GB" altLang="en-US" sz="1600" b="0" i="0" dirty="0" smtClean="0"/>
              <a:t>Examples</a:t>
            </a:r>
            <a:r>
              <a:rPr lang="en-GB" altLang="en-US" sz="1600" b="0" i="0" dirty="0"/>
              <a:t>: MARIOS, MARINE, </a:t>
            </a:r>
            <a:r>
              <a:rPr lang="en-GB" altLang="en-US" sz="1600" b="0" i="0" dirty="0" smtClean="0"/>
              <a:t>SPHERE projects</a:t>
            </a:r>
            <a:endParaRPr lang="en-GB" altLang="en-US" sz="1600" b="0" i="0" dirty="0"/>
          </a:p>
        </p:txBody>
      </p:sp>
      <p:pic>
        <p:nvPicPr>
          <p:cNvPr id="34824" name="Picture 7"/>
          <p:cNvPicPr>
            <a:picLocks noChangeAspect="1" noChangeArrowheads="1"/>
          </p:cNvPicPr>
          <p:nvPr/>
        </p:nvPicPr>
        <p:blipFill>
          <a:blip r:embed="rId3">
            <a:extLst>
              <a:ext uri="{28A0092B-C50C-407E-A947-70E740481C1C}">
                <a14:useLocalDpi xmlns:a14="http://schemas.microsoft.com/office/drawing/2010/main" val="0"/>
              </a:ext>
            </a:extLst>
          </a:blip>
          <a:srcRect l="30589" r="27206" b="12946"/>
          <a:stretch>
            <a:fillRect/>
          </a:stretch>
        </p:blipFill>
        <p:spPr bwMode="auto">
          <a:xfrm>
            <a:off x="6198757" y="4257746"/>
            <a:ext cx="1540933" cy="162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6" name="Rectangle 12"/>
          <p:cNvSpPr>
            <a:spLocks noChangeArrowheads="1"/>
          </p:cNvSpPr>
          <p:nvPr/>
        </p:nvSpPr>
        <p:spPr bwMode="auto">
          <a:xfrm>
            <a:off x="6177136" y="5916346"/>
            <a:ext cx="2138619"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eaLnBrk="0" hangingPunct="0">
              <a:spcBef>
                <a:spcPct val="20000"/>
              </a:spcBef>
              <a:buChar char="»"/>
              <a:defRPr sz="2000">
                <a:solidFill>
                  <a:schemeClr val="tx1"/>
                </a:solidFill>
                <a:latin typeface="Arial" pitchFamily="34" charset="0"/>
              </a:defRPr>
            </a:lvl5pPr>
            <a:lvl6pPr marL="457200" eaLnBrk="0" fontAlgn="base" hangingPunct="0">
              <a:spcBef>
                <a:spcPct val="20000"/>
              </a:spcBef>
              <a:spcAft>
                <a:spcPct val="0"/>
              </a:spcAft>
              <a:buChar char="»"/>
              <a:defRPr sz="2000">
                <a:solidFill>
                  <a:schemeClr val="tx1"/>
                </a:solidFill>
                <a:latin typeface="Arial" pitchFamily="34" charset="0"/>
              </a:defRPr>
            </a:lvl6pPr>
            <a:lvl7pPr marL="914400" eaLnBrk="0" fontAlgn="base" hangingPunct="0">
              <a:spcBef>
                <a:spcPct val="20000"/>
              </a:spcBef>
              <a:spcAft>
                <a:spcPct val="0"/>
              </a:spcAft>
              <a:buChar char="»"/>
              <a:defRPr sz="2000">
                <a:solidFill>
                  <a:schemeClr val="tx1"/>
                </a:solidFill>
                <a:latin typeface="Arial" pitchFamily="34" charset="0"/>
              </a:defRPr>
            </a:lvl7pPr>
            <a:lvl8pPr marL="1371600" eaLnBrk="0" fontAlgn="base" hangingPunct="0">
              <a:spcBef>
                <a:spcPct val="20000"/>
              </a:spcBef>
              <a:spcAft>
                <a:spcPct val="0"/>
              </a:spcAft>
              <a:buChar char="»"/>
              <a:defRPr sz="2000">
                <a:solidFill>
                  <a:schemeClr val="tx1"/>
                </a:solidFill>
                <a:latin typeface="Arial" pitchFamily="34" charset="0"/>
              </a:defRPr>
            </a:lvl8pPr>
            <a:lvl9pPr marL="1828800" eaLnBrk="0" fontAlgn="base" hangingPunct="0">
              <a:spcBef>
                <a:spcPct val="20000"/>
              </a:spcBef>
              <a:spcAft>
                <a:spcPct val="0"/>
              </a:spcAft>
              <a:buChar char="»"/>
              <a:defRPr sz="2000">
                <a:solidFill>
                  <a:schemeClr val="tx1"/>
                </a:solidFill>
                <a:latin typeface="Arial" pitchFamily="34" charset="0"/>
              </a:defRPr>
            </a:lvl9pPr>
          </a:lstStyle>
          <a:p>
            <a:pPr marL="0" lvl="4" eaLnBrk="1" hangingPunct="1">
              <a:spcBef>
                <a:spcPts val="300"/>
              </a:spcBef>
              <a:spcAft>
                <a:spcPts val="400"/>
              </a:spcAft>
              <a:buFontTx/>
              <a:buNone/>
            </a:pPr>
            <a:r>
              <a:rPr lang="en-GB" altLang="en-US" sz="1100" dirty="0">
                <a:solidFill>
                  <a:srgbClr val="0F5494"/>
                </a:solidFill>
                <a:latin typeface="Verdana" pitchFamily="34" charset="0"/>
              </a:rPr>
              <a:t>Corrosion of </a:t>
            </a:r>
            <a:r>
              <a:rPr lang="en-GB" altLang="en-US" sz="1100" dirty="0" smtClean="0">
                <a:solidFill>
                  <a:srgbClr val="0F5494"/>
                </a:solidFill>
                <a:latin typeface="Verdana" pitchFamily="34" charset="0"/>
              </a:rPr>
              <a:t>americium mixed oxide fuel : X-ray computer tomography </a:t>
            </a:r>
            <a:endParaRPr lang="en-GB" altLang="en-US" sz="1100" dirty="0">
              <a:solidFill>
                <a:srgbClr val="0F5494"/>
              </a:solidFill>
              <a:latin typeface="Verdana" pitchFamily="34" charset="0"/>
            </a:endParaRPr>
          </a:p>
        </p:txBody>
      </p:sp>
      <p:sp>
        <p:nvSpPr>
          <p:cNvPr id="12" name="Rectangle 2"/>
          <p:cNvSpPr txBox="1">
            <a:spLocks noChangeArrowheads="1"/>
          </p:cNvSpPr>
          <p:nvPr/>
        </p:nvSpPr>
        <p:spPr bwMode="auto">
          <a:xfrm>
            <a:off x="56456" y="44452"/>
            <a:ext cx="9793088"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eaLnBrk="1" hangingPunct="1">
              <a:defRPr/>
            </a:pPr>
            <a:r>
              <a:rPr lang="en-GB" altLang="en-US" sz="2800" kern="0" dirty="0">
                <a:latin typeface="Verdana" panose="020B0604030504040204" pitchFamily="34" charset="0"/>
                <a:ea typeface="Verdana" panose="020B0604030504040204" pitchFamily="34" charset="0"/>
                <a:cs typeface="Verdana" panose="020B0604030504040204" pitchFamily="34" charset="0"/>
              </a:rPr>
              <a:t>Safety of </a:t>
            </a: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generation IV </a:t>
            </a:r>
            <a:r>
              <a:rPr lang="en-GB" altLang="en-US" sz="2800" kern="0" dirty="0">
                <a:latin typeface="Verdana" panose="020B0604030504040204" pitchFamily="34" charset="0"/>
                <a:ea typeface="Verdana" panose="020B0604030504040204" pitchFamily="34" charset="0"/>
                <a:cs typeface="Verdana" panose="020B0604030504040204" pitchFamily="34" charset="0"/>
              </a:rPr>
              <a:t>nuclear </a:t>
            </a: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reactors</a:t>
            </a:r>
            <a:endParaRPr lang="en-GB" altLang="en-US" sz="2800" kern="0" dirty="0">
              <a:latin typeface="Verdana" panose="020B0604030504040204" pitchFamily="34" charset="0"/>
              <a:ea typeface="Verdana" panose="020B0604030504040204" pitchFamily="34" charset="0"/>
              <a:cs typeface="Verdana" panose="020B0604030504040204" pitchFamily="34" charset="0"/>
            </a:endParaRPr>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9665" y="1196752"/>
            <a:ext cx="3370792" cy="193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14" name="Rectangle 4"/>
          <p:cNvSpPr>
            <a:spLocks noChangeArrowheads="1"/>
          </p:cNvSpPr>
          <p:nvPr/>
        </p:nvSpPr>
        <p:spPr bwMode="auto">
          <a:xfrm>
            <a:off x="6969224" y="3136677"/>
            <a:ext cx="2547492" cy="24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en-US" sz="1200" b="1" i="0" dirty="0"/>
              <a:t>HELIOS 3: </a:t>
            </a:r>
            <a:r>
              <a:rPr lang="en-GB" altLang="en-US" sz="1200" i="0" dirty="0"/>
              <a:t>(</a:t>
            </a:r>
            <a:r>
              <a:rPr lang="en-GB" altLang="en-US" sz="1200" i="0" dirty="0" err="1"/>
              <a:t>Am,Pu,Zr,Y</a:t>
            </a:r>
            <a:r>
              <a:rPr lang="en-GB" altLang="en-US" sz="1200" i="0" dirty="0"/>
              <a:t>)O</a:t>
            </a:r>
            <a:r>
              <a:rPr lang="en-GB" altLang="en-US" sz="1200" i="0" baseline="-25000" dirty="0"/>
              <a:t>2</a:t>
            </a:r>
            <a:r>
              <a:rPr lang="en-GB" altLang="en-US" sz="1200" i="0" dirty="0"/>
              <a:t> </a:t>
            </a:r>
          </a:p>
        </p:txBody>
      </p:sp>
      <p:sp>
        <p:nvSpPr>
          <p:cNvPr id="4" name="TextBox 3"/>
          <p:cNvSpPr txBox="1"/>
          <p:nvPr/>
        </p:nvSpPr>
        <p:spPr>
          <a:xfrm>
            <a:off x="4319029" y="3397250"/>
            <a:ext cx="2516509" cy="609398"/>
          </a:xfrm>
          <a:prstGeom prst="rect">
            <a:avLst/>
          </a:prstGeom>
          <a:noFill/>
        </p:spPr>
        <p:txBody>
          <a:bodyPr wrap="square">
            <a:spAutoFit/>
          </a:bodyPr>
          <a:lstStyle/>
          <a:p>
            <a:pPr>
              <a:defRPr/>
            </a:pPr>
            <a:r>
              <a:rPr lang="en-GB" sz="1400" dirty="0">
                <a:solidFill>
                  <a:schemeClr val="accent6"/>
                </a:solidFill>
                <a:ea typeface="MS PGothic" pitchFamily="34" charset="-128"/>
              </a:rPr>
              <a:t>Fuel and </a:t>
            </a:r>
            <a:r>
              <a:rPr lang="en-GB" sz="1400" dirty="0" smtClean="0">
                <a:solidFill>
                  <a:schemeClr val="accent6"/>
                </a:solidFill>
                <a:ea typeface="MS PGothic" pitchFamily="34" charset="-128"/>
              </a:rPr>
              <a:t>pins </a:t>
            </a:r>
            <a:r>
              <a:rPr lang="en-GB" sz="1400" dirty="0">
                <a:solidFill>
                  <a:schemeClr val="accent6"/>
                </a:solidFill>
                <a:ea typeface="MS PGothic" pitchFamily="34" charset="-128"/>
              </a:rPr>
              <a:t>made in JRC, </a:t>
            </a:r>
            <a:r>
              <a:rPr lang="en-GB" sz="1400" dirty="0" smtClean="0">
                <a:solidFill>
                  <a:schemeClr val="accent6"/>
                </a:solidFill>
                <a:ea typeface="MS PGothic" pitchFamily="34" charset="-128"/>
              </a:rPr>
              <a:t>irradiated in HFR; PIE </a:t>
            </a:r>
            <a:r>
              <a:rPr lang="en-GB" sz="1400" dirty="0">
                <a:solidFill>
                  <a:schemeClr val="accent6"/>
                </a:solidFill>
                <a:ea typeface="MS PGothic" pitchFamily="34" charset="-128"/>
              </a:rPr>
              <a:t>performed in JRC</a:t>
            </a:r>
          </a:p>
        </p:txBody>
      </p:sp>
    </p:spTree>
    <p:extLst>
      <p:ext uri="{BB962C8B-B14F-4D97-AF65-F5344CB8AC3E}">
        <p14:creationId xmlns:p14="http://schemas.microsoft.com/office/powerpoint/2010/main" val="34837920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265" y="2118313"/>
            <a:ext cx="3248687" cy="235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7" name="Rectangle 1"/>
          <p:cNvSpPr>
            <a:spLocks noChangeArrowheads="1"/>
          </p:cNvSpPr>
          <p:nvPr/>
        </p:nvSpPr>
        <p:spPr bwMode="auto">
          <a:xfrm>
            <a:off x="56456" y="4899613"/>
            <a:ext cx="2452944" cy="117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US" altLang="en-US" sz="1600" b="0" i="0" dirty="0" smtClean="0">
                <a:solidFill>
                  <a:srgbClr val="0F3277"/>
                </a:solidFill>
                <a:latin typeface="Arial" pitchFamily="34" charset="0"/>
                <a:cs typeface="Arial" pitchFamily="34" charset="0"/>
              </a:rPr>
              <a:t>SP1</a:t>
            </a:r>
            <a:r>
              <a:rPr lang="en-US" altLang="en-US" sz="1600" b="0" i="0" dirty="0">
                <a:solidFill>
                  <a:srgbClr val="0F3277"/>
                </a:solidFill>
                <a:latin typeface="Arial" pitchFamily="34" charset="0"/>
                <a:cs typeface="Arial" pitchFamily="34" charset="0"/>
              </a:rPr>
              <a:t>: Design </a:t>
            </a:r>
            <a:r>
              <a:rPr lang="en-US" altLang="en-US" sz="1600" b="0" i="0" dirty="0" smtClean="0">
                <a:solidFill>
                  <a:srgbClr val="0F3277"/>
                </a:solidFill>
                <a:latin typeface="Arial" pitchFamily="34" charset="0"/>
                <a:cs typeface="Arial" pitchFamily="34" charset="0"/>
              </a:rPr>
              <a:t>rules</a:t>
            </a:r>
            <a:endParaRPr lang="en-US" altLang="en-US" sz="1600" b="0" i="0" dirty="0">
              <a:solidFill>
                <a:srgbClr val="0F3277"/>
              </a:solidFill>
              <a:latin typeface="Arial" pitchFamily="34" charset="0"/>
              <a:cs typeface="Arial" pitchFamily="34" charset="0"/>
            </a:endParaRPr>
          </a:p>
          <a:p>
            <a:pPr eaLnBrk="1" hangingPunct="1">
              <a:spcBef>
                <a:spcPct val="0"/>
              </a:spcBef>
              <a:buClrTx/>
              <a:buFontTx/>
              <a:buNone/>
            </a:pPr>
            <a:r>
              <a:rPr lang="en-GB" altLang="en-US" sz="1600" b="0" i="0" dirty="0">
                <a:solidFill>
                  <a:srgbClr val="0F3277"/>
                </a:solidFill>
                <a:latin typeface="Arial" pitchFamily="34" charset="0"/>
                <a:cs typeface="Arial" pitchFamily="34" charset="0"/>
              </a:rPr>
              <a:t>Ratcheting</a:t>
            </a:r>
          </a:p>
          <a:p>
            <a:pPr eaLnBrk="1" hangingPunct="1">
              <a:spcBef>
                <a:spcPct val="0"/>
              </a:spcBef>
              <a:buClrTx/>
              <a:buFontTx/>
              <a:buNone/>
            </a:pPr>
            <a:r>
              <a:rPr lang="en-GB" altLang="en-US" sz="1600" b="0" i="0" dirty="0">
                <a:solidFill>
                  <a:srgbClr val="0F3277"/>
                </a:solidFill>
                <a:latin typeface="Arial" pitchFamily="34" charset="0"/>
                <a:cs typeface="Arial" pitchFamily="34" charset="0"/>
              </a:rPr>
              <a:t>Creep-fatigue</a:t>
            </a:r>
          </a:p>
          <a:p>
            <a:pPr eaLnBrk="1" hangingPunct="1">
              <a:spcBef>
                <a:spcPct val="0"/>
              </a:spcBef>
              <a:buClrTx/>
              <a:buFontTx/>
              <a:buNone/>
            </a:pPr>
            <a:r>
              <a:rPr lang="en-GB" altLang="en-US" sz="1600" b="0" i="0" dirty="0">
                <a:solidFill>
                  <a:srgbClr val="0F3277"/>
                </a:solidFill>
                <a:latin typeface="Arial" pitchFamily="34" charset="0"/>
                <a:cs typeface="Arial" pitchFamily="34" charset="0"/>
              </a:rPr>
              <a:t>Negligible creep</a:t>
            </a:r>
          </a:p>
          <a:p>
            <a:pPr eaLnBrk="1" hangingPunct="1">
              <a:spcBef>
                <a:spcPct val="0"/>
              </a:spcBef>
              <a:buClrTx/>
              <a:buFontTx/>
              <a:buNone/>
            </a:pPr>
            <a:r>
              <a:rPr lang="en-GB" altLang="en-US" sz="1600" b="0" i="0" dirty="0">
                <a:solidFill>
                  <a:srgbClr val="0F3277"/>
                </a:solidFill>
                <a:latin typeface="Arial" pitchFamily="34" charset="0"/>
                <a:cs typeface="Arial" pitchFamily="34" charset="0"/>
              </a:rPr>
              <a:t>Weld factors</a:t>
            </a:r>
          </a:p>
        </p:txBody>
      </p:sp>
      <p:sp>
        <p:nvSpPr>
          <p:cNvPr id="36868" name="Rectangle 4"/>
          <p:cNvSpPr>
            <a:spLocks noChangeArrowheads="1"/>
          </p:cNvSpPr>
          <p:nvPr/>
        </p:nvSpPr>
        <p:spPr bwMode="auto">
          <a:xfrm>
            <a:off x="56456" y="2276872"/>
            <a:ext cx="5177167"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ct val="100000"/>
              </a:lnSpc>
              <a:spcBef>
                <a:spcPct val="0"/>
              </a:spcBef>
              <a:buClrTx/>
              <a:buFontTx/>
              <a:buNone/>
            </a:pPr>
            <a:r>
              <a:rPr lang="en-GB" altLang="fr-FR" sz="1600" b="0" i="0" dirty="0">
                <a:solidFill>
                  <a:srgbClr val="0F3277"/>
                </a:solidFill>
                <a:ea typeface="Calibri" pitchFamily="34" charset="0"/>
                <a:cs typeface="Calibri" pitchFamily="34" charset="0"/>
              </a:rPr>
              <a:t>JRC </a:t>
            </a:r>
            <a:r>
              <a:rPr lang="en-GB" altLang="fr-FR" sz="1600" b="0" i="0" dirty="0" smtClean="0">
                <a:solidFill>
                  <a:srgbClr val="0F3277"/>
                </a:solidFill>
                <a:ea typeface="Calibri" pitchFamily="34" charset="0"/>
                <a:cs typeface="Calibri" pitchFamily="34" charset="0"/>
              </a:rPr>
              <a:t>contributions:</a:t>
            </a:r>
            <a:endParaRPr lang="en-GB" altLang="fr-FR" sz="1600" b="0" i="0" dirty="0">
              <a:solidFill>
                <a:srgbClr val="0F3277"/>
              </a:solidFill>
              <a:ea typeface="Calibri" pitchFamily="34" charset="0"/>
              <a:cs typeface="Calibri" pitchFamily="34" charset="0"/>
            </a:endParaRPr>
          </a:p>
          <a:p>
            <a:pPr eaLnBrk="1" hangingPunct="1">
              <a:lnSpc>
                <a:spcPct val="100000"/>
              </a:lnSpc>
              <a:spcBef>
                <a:spcPct val="0"/>
              </a:spcBef>
              <a:buClrTx/>
              <a:buFontTx/>
              <a:buNone/>
            </a:pPr>
            <a:r>
              <a:rPr lang="en-GB" altLang="fr-FR" sz="1600" b="0" i="0" dirty="0" smtClean="0">
                <a:solidFill>
                  <a:srgbClr val="0F3277"/>
                </a:solidFill>
                <a:ea typeface="Calibri" pitchFamily="34" charset="0"/>
                <a:cs typeface="Calibri" pitchFamily="34" charset="0"/>
              </a:rPr>
              <a:t>SP6</a:t>
            </a:r>
            <a:r>
              <a:rPr lang="en-GB" altLang="fr-FR" sz="1600" b="0" i="0" dirty="0">
                <a:solidFill>
                  <a:srgbClr val="0F3277"/>
                </a:solidFill>
                <a:ea typeface="Calibri" pitchFamily="34" charset="0"/>
                <a:cs typeface="Calibri" pitchFamily="34" charset="0"/>
              </a:rPr>
              <a:t>: Multiscale modelling and separate effect experiments on fuels</a:t>
            </a:r>
          </a:p>
          <a:p>
            <a:pPr eaLnBrk="1" hangingPunct="1">
              <a:lnSpc>
                <a:spcPct val="100000"/>
              </a:lnSpc>
              <a:spcBef>
                <a:spcPct val="0"/>
              </a:spcBef>
              <a:buClrTx/>
              <a:buFontTx/>
              <a:buNone/>
            </a:pPr>
            <a:r>
              <a:rPr lang="en-GB" altLang="en-US" sz="1600" b="0" i="0" dirty="0">
                <a:solidFill>
                  <a:srgbClr val="0F3277"/>
                </a:solidFill>
              </a:rPr>
              <a:t>WP1: </a:t>
            </a:r>
            <a:r>
              <a:rPr lang="en-GB" altLang="en-US" sz="1600" b="0" i="0" dirty="0">
                <a:solidFill>
                  <a:srgbClr val="0F3277"/>
                </a:solidFill>
              </a:rPr>
              <a:t>D</a:t>
            </a:r>
            <a:r>
              <a:rPr lang="en-GB" altLang="en-US" sz="1600" b="0" i="0" dirty="0" smtClean="0">
                <a:solidFill>
                  <a:srgbClr val="0F3277"/>
                </a:solidFill>
              </a:rPr>
              <a:t>ata inventory, gap assessment, financing </a:t>
            </a:r>
            <a:br>
              <a:rPr lang="en-GB" altLang="en-US" sz="1600" b="0" i="0" dirty="0" smtClean="0">
                <a:solidFill>
                  <a:srgbClr val="0F3277"/>
                </a:solidFill>
              </a:rPr>
            </a:br>
            <a:r>
              <a:rPr lang="en-GB" altLang="en-US" sz="1600" b="0" i="0" dirty="0" smtClean="0">
                <a:solidFill>
                  <a:srgbClr val="0F3277"/>
                </a:solidFill>
              </a:rPr>
              <a:t>WP2</a:t>
            </a:r>
            <a:r>
              <a:rPr lang="en-GB" altLang="en-US" sz="1600" b="0" i="0" dirty="0">
                <a:solidFill>
                  <a:srgbClr val="0F3277"/>
                </a:solidFill>
              </a:rPr>
              <a:t>: Margins to fuel melting</a:t>
            </a:r>
          </a:p>
          <a:p>
            <a:pPr eaLnBrk="1" hangingPunct="1">
              <a:lnSpc>
                <a:spcPct val="100000"/>
              </a:lnSpc>
              <a:spcBef>
                <a:spcPct val="0"/>
              </a:spcBef>
              <a:buClrTx/>
              <a:buFontTx/>
              <a:buNone/>
            </a:pPr>
            <a:r>
              <a:rPr lang="en-GB" altLang="en-US" sz="1600" b="0" i="0" dirty="0">
                <a:solidFill>
                  <a:srgbClr val="0F3277"/>
                </a:solidFill>
              </a:rPr>
              <a:t>WP3: Fission products release and impact</a:t>
            </a:r>
          </a:p>
          <a:p>
            <a:pPr eaLnBrk="1" hangingPunct="1">
              <a:lnSpc>
                <a:spcPct val="100000"/>
              </a:lnSpc>
              <a:spcBef>
                <a:spcPct val="0"/>
              </a:spcBef>
              <a:buClrTx/>
              <a:buFontTx/>
              <a:buNone/>
            </a:pPr>
            <a:r>
              <a:rPr lang="en-GB" altLang="en-US" sz="1600" b="0" i="0" dirty="0">
                <a:solidFill>
                  <a:srgbClr val="0F3277"/>
                </a:solidFill>
              </a:rPr>
              <a:t>WP4: Micro-structural changes and mechanical integrity of </a:t>
            </a:r>
            <a:r>
              <a:rPr lang="en-GB" altLang="en-US" sz="1600" b="0" i="0" dirty="0" smtClean="0">
                <a:solidFill>
                  <a:srgbClr val="0F3277"/>
                </a:solidFill>
              </a:rPr>
              <a:t>fuel</a:t>
            </a:r>
            <a:endParaRPr lang="en-GB" altLang="en-US" sz="1600" b="0" i="0" dirty="0">
              <a:solidFill>
                <a:srgbClr val="0F3277"/>
              </a:solidFill>
            </a:endParaRPr>
          </a:p>
        </p:txBody>
      </p:sp>
      <p:sp>
        <p:nvSpPr>
          <p:cNvPr id="36869" name="Rectangle 5"/>
          <p:cNvSpPr>
            <a:spLocks noChangeArrowheads="1"/>
          </p:cNvSpPr>
          <p:nvPr/>
        </p:nvSpPr>
        <p:spPr bwMode="auto">
          <a:xfrm>
            <a:off x="1645320" y="1196752"/>
            <a:ext cx="81626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ct val="100000"/>
              </a:lnSpc>
              <a:spcBef>
                <a:spcPct val="0"/>
              </a:spcBef>
              <a:buClrTx/>
              <a:buFontTx/>
              <a:buNone/>
            </a:pPr>
            <a:r>
              <a:rPr lang="en-US" altLang="en-US" sz="2000" i="0" dirty="0">
                <a:solidFill>
                  <a:srgbClr val="0F3277"/>
                </a:solidFill>
                <a:ea typeface="Verdana" panose="020B0604030504040204" pitchFamily="34" charset="0"/>
                <a:cs typeface="Verdana" panose="020B0604030504040204" pitchFamily="34" charset="0"/>
              </a:rPr>
              <a:t>European Energy Research </a:t>
            </a:r>
            <a:r>
              <a:rPr lang="en-US" altLang="en-US" sz="2000" i="0" dirty="0" smtClean="0">
                <a:solidFill>
                  <a:srgbClr val="0F3277"/>
                </a:solidFill>
                <a:ea typeface="Verdana" panose="020B0604030504040204" pitchFamily="34" charset="0"/>
                <a:cs typeface="Verdana" panose="020B0604030504040204" pitchFamily="34" charset="0"/>
              </a:rPr>
              <a:t>Alliance - Joint </a:t>
            </a:r>
            <a:r>
              <a:rPr lang="en-US" altLang="en-US" sz="2000" b="1" i="0" dirty="0">
                <a:solidFill>
                  <a:srgbClr val="0F3277"/>
                </a:solidFill>
                <a:ea typeface="Verdana" panose="020B0604030504040204" pitchFamily="34" charset="0"/>
                <a:cs typeface="Verdana" panose="020B0604030504040204" pitchFamily="34" charset="0"/>
              </a:rPr>
              <a:t>Programme on Nuclear Materials </a:t>
            </a:r>
            <a:r>
              <a:rPr lang="en-US" altLang="en-US" sz="2000" b="1" i="0" dirty="0" smtClean="0">
                <a:solidFill>
                  <a:srgbClr val="0F3277"/>
                </a:solidFill>
                <a:ea typeface="Verdana" panose="020B0604030504040204" pitchFamily="34" charset="0"/>
                <a:cs typeface="Verdana" panose="020B0604030504040204" pitchFamily="34" charset="0"/>
              </a:rPr>
              <a:t>(</a:t>
            </a:r>
            <a:r>
              <a:rPr lang="en-US" altLang="en-US" sz="2000" b="1" i="0" dirty="0">
                <a:solidFill>
                  <a:srgbClr val="0F3277"/>
                </a:solidFill>
                <a:ea typeface="Verdana" panose="020B0604030504040204" pitchFamily="34" charset="0"/>
                <a:cs typeface="Verdana" panose="020B0604030504040204" pitchFamily="34" charset="0"/>
              </a:rPr>
              <a:t>EERA </a:t>
            </a:r>
            <a:r>
              <a:rPr lang="en-US" altLang="en-US" sz="2000" b="1" i="0" dirty="0" smtClean="0">
                <a:solidFill>
                  <a:srgbClr val="0F3277"/>
                </a:solidFill>
                <a:ea typeface="Verdana" panose="020B0604030504040204" pitchFamily="34" charset="0"/>
                <a:cs typeface="Verdana" panose="020B0604030504040204" pitchFamily="34" charset="0"/>
              </a:rPr>
              <a:t>- JPNM</a:t>
            </a:r>
            <a:r>
              <a:rPr lang="en-US" altLang="en-US" sz="2000" b="1" i="0" dirty="0">
                <a:solidFill>
                  <a:srgbClr val="0F3277"/>
                </a:solidFill>
                <a:ea typeface="Verdana" panose="020B0604030504040204" pitchFamily="34" charset="0"/>
                <a:cs typeface="Verdana" panose="020B0604030504040204" pitchFamily="34" charset="0"/>
              </a:rPr>
              <a:t>)</a:t>
            </a:r>
          </a:p>
        </p:txBody>
      </p:sp>
      <p:pic>
        <p:nvPicPr>
          <p:cNvPr id="368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48570">
            <a:off x="3303251" y="5653676"/>
            <a:ext cx="1762787" cy="1003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7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53899">
            <a:off x="2722544" y="4915488"/>
            <a:ext cx="1826419"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9785">
            <a:off x="1740542" y="5640977"/>
            <a:ext cx="1528895" cy="922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45063" y="4582114"/>
            <a:ext cx="846138" cy="1101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74"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97045" y="4648789"/>
            <a:ext cx="1393031" cy="892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75" name="Picture 18" descr="European-Energy-Research-Alliance-EERA-log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8464" y="1197250"/>
            <a:ext cx="1516856"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
          <p:cNvSpPr txBox="1">
            <a:spLocks noChangeArrowheads="1"/>
          </p:cNvSpPr>
          <p:nvPr/>
        </p:nvSpPr>
        <p:spPr bwMode="auto">
          <a:xfrm>
            <a:off x="5233623" y="4526552"/>
            <a:ext cx="45743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004494"/>
                </a:solidFill>
                <a:latin typeface="Verdana" pitchFamily="34" charset="0"/>
                <a:ea typeface="MS PGothic" pitchFamily="34" charset="-128"/>
              </a:defRPr>
            </a:lvl1pPr>
            <a:lvl2pPr marL="742950" indent="-285750">
              <a:defRPr>
                <a:solidFill>
                  <a:srgbClr val="004494"/>
                </a:solidFill>
                <a:latin typeface="Verdana" pitchFamily="34" charset="0"/>
                <a:ea typeface="MS PGothic" pitchFamily="34" charset="-128"/>
              </a:defRPr>
            </a:lvl2pPr>
            <a:lvl3pPr marL="1143000">
              <a:defRPr sz="1600">
                <a:solidFill>
                  <a:srgbClr val="004494"/>
                </a:solidFill>
                <a:latin typeface="Verdana" pitchFamily="34" charset="0"/>
                <a:ea typeface="MS PGothic" pitchFamily="34" charset="-128"/>
              </a:defRPr>
            </a:lvl3pPr>
            <a:lvl4pPr marL="1600200">
              <a:defRPr sz="1600">
                <a:solidFill>
                  <a:srgbClr val="004494"/>
                </a:solidFill>
                <a:latin typeface="Verdana" pitchFamily="34" charset="0"/>
                <a:ea typeface="MS PGothic" pitchFamily="34" charset="-128"/>
              </a:defRPr>
            </a:lvl4pPr>
            <a:lvl5pPr marL="2057400">
              <a:defRPr sz="1600">
                <a:solidFill>
                  <a:srgbClr val="004494"/>
                </a:solidFill>
                <a:latin typeface="Verdana" pitchFamily="34" charset="0"/>
                <a:ea typeface="MS PGothic" pitchFamily="34" charset="-128"/>
              </a:defRPr>
            </a:lvl5pPr>
            <a:lvl6pPr eaLnBrk="0" hangingPunct="0">
              <a:lnSpc>
                <a:spcPts val="2400"/>
              </a:lnSpc>
              <a:spcBef>
                <a:spcPct val="0"/>
              </a:spcBef>
              <a:buClr>
                <a:srgbClr val="37ACDE"/>
              </a:buClr>
              <a:buFont typeface="Verdana" pitchFamily="34" charset="0"/>
              <a:buChar char="–"/>
              <a:defRPr sz="1600">
                <a:solidFill>
                  <a:srgbClr val="004494"/>
                </a:solidFill>
                <a:latin typeface="Verdana" pitchFamily="34" charset="0"/>
                <a:ea typeface="MS PGothic" pitchFamily="34" charset="-128"/>
              </a:defRPr>
            </a:lvl6pPr>
            <a:lvl7pPr eaLnBrk="0" hangingPunct="0">
              <a:lnSpc>
                <a:spcPts val="2400"/>
              </a:lnSpc>
              <a:spcBef>
                <a:spcPct val="0"/>
              </a:spcBef>
              <a:buClr>
                <a:srgbClr val="37ACDE"/>
              </a:buClr>
              <a:buFont typeface="Verdana" pitchFamily="34" charset="0"/>
              <a:buChar char="–"/>
              <a:defRPr sz="1600">
                <a:solidFill>
                  <a:srgbClr val="004494"/>
                </a:solidFill>
                <a:latin typeface="Verdana" pitchFamily="34" charset="0"/>
                <a:ea typeface="MS PGothic" pitchFamily="34" charset="-128"/>
              </a:defRPr>
            </a:lvl7pPr>
            <a:lvl8pPr eaLnBrk="0" hangingPunct="0">
              <a:lnSpc>
                <a:spcPts val="2400"/>
              </a:lnSpc>
              <a:spcBef>
                <a:spcPct val="0"/>
              </a:spcBef>
              <a:buClr>
                <a:srgbClr val="37ACDE"/>
              </a:buClr>
              <a:buFont typeface="Verdana" pitchFamily="34" charset="0"/>
              <a:buChar char="–"/>
              <a:defRPr sz="1600">
                <a:solidFill>
                  <a:srgbClr val="004494"/>
                </a:solidFill>
                <a:latin typeface="Verdana" pitchFamily="34" charset="0"/>
                <a:ea typeface="MS PGothic" pitchFamily="34" charset="-128"/>
              </a:defRPr>
            </a:lvl8pPr>
            <a:lvl9pPr eaLnBrk="0" hangingPunct="0">
              <a:lnSpc>
                <a:spcPts val="2400"/>
              </a:lnSpc>
              <a:spcBef>
                <a:spcPct val="0"/>
              </a:spcBef>
              <a:buClr>
                <a:srgbClr val="37ACDE"/>
              </a:buClr>
              <a:buFont typeface="Verdana" pitchFamily="34" charset="0"/>
              <a:buChar char="–"/>
              <a:defRPr sz="1600">
                <a:solidFill>
                  <a:srgbClr val="004494"/>
                </a:solidFill>
                <a:latin typeface="Verdana" pitchFamily="34" charset="0"/>
                <a:ea typeface="MS PGothic" pitchFamily="34" charset="-128"/>
              </a:defRPr>
            </a:lvl9pPr>
          </a:lstStyle>
          <a:p>
            <a:pPr fontAlgn="auto">
              <a:lnSpc>
                <a:spcPct val="100000"/>
              </a:lnSpc>
              <a:spcBef>
                <a:spcPts val="0"/>
              </a:spcBef>
              <a:spcAft>
                <a:spcPts val="0"/>
              </a:spcAft>
              <a:defRPr/>
            </a:pPr>
            <a:r>
              <a:rPr lang="en-US" altLang="en-US" sz="1800" b="1" kern="0" dirty="0" smtClean="0">
                <a:solidFill>
                  <a:srgbClr val="0F3277"/>
                </a:solidFill>
              </a:rPr>
              <a:t>Support </a:t>
            </a:r>
            <a:r>
              <a:rPr lang="en-US" altLang="en-US" sz="1800" b="1" kern="0" dirty="0">
                <a:solidFill>
                  <a:srgbClr val="0F3277"/>
                </a:solidFill>
              </a:rPr>
              <a:t>to </a:t>
            </a:r>
            <a:r>
              <a:rPr lang="en-US" altLang="en-US" sz="1800" b="1" kern="0" dirty="0" smtClean="0">
                <a:solidFill>
                  <a:srgbClr val="0F3277"/>
                </a:solidFill>
              </a:rPr>
              <a:t>Demonstrators</a:t>
            </a:r>
            <a:endParaRPr lang="en-US" altLang="en-US" sz="1800" b="1" kern="0" dirty="0">
              <a:solidFill>
                <a:srgbClr val="0F3277"/>
              </a:solidFill>
            </a:endParaRPr>
          </a:p>
          <a:p>
            <a:pPr fontAlgn="auto">
              <a:lnSpc>
                <a:spcPct val="100000"/>
              </a:lnSpc>
              <a:spcBef>
                <a:spcPts val="0"/>
              </a:spcBef>
              <a:spcAft>
                <a:spcPts val="0"/>
              </a:spcAft>
              <a:defRPr/>
            </a:pPr>
            <a:r>
              <a:rPr lang="en-US" altLang="en-US" sz="1800" b="1" kern="0" dirty="0" smtClean="0">
                <a:solidFill>
                  <a:srgbClr val="0F3277"/>
                </a:solidFill>
              </a:rPr>
              <a:t>materials </a:t>
            </a:r>
            <a:r>
              <a:rPr lang="en-US" altLang="en-US" sz="1800" b="1" kern="0" dirty="0">
                <a:solidFill>
                  <a:srgbClr val="0F3277"/>
                </a:solidFill>
              </a:rPr>
              <a:t>and </a:t>
            </a:r>
            <a:r>
              <a:rPr lang="en-US" altLang="en-US" sz="1800" b="1" kern="0" dirty="0" smtClean="0">
                <a:solidFill>
                  <a:srgbClr val="0F3277"/>
                </a:solidFill>
              </a:rPr>
              <a:t>structural integrity</a:t>
            </a:r>
            <a:endParaRPr lang="en-GB" altLang="en-US" sz="1800" b="1" kern="0" dirty="0">
              <a:solidFill>
                <a:srgbClr val="0F3277"/>
              </a:solidFill>
            </a:endParaRPr>
          </a:p>
        </p:txBody>
      </p:sp>
      <p:sp>
        <p:nvSpPr>
          <p:cNvPr id="15" name="TextBox 2"/>
          <p:cNvSpPr txBox="1">
            <a:spLocks noChangeArrowheads="1"/>
          </p:cNvSpPr>
          <p:nvPr/>
        </p:nvSpPr>
        <p:spPr bwMode="auto">
          <a:xfrm>
            <a:off x="5233623" y="5189594"/>
            <a:ext cx="4615921"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rgbClr val="004494"/>
                </a:solidFill>
                <a:latin typeface="Verdana" pitchFamily="34" charset="0"/>
                <a:ea typeface="MS PGothic" pitchFamily="34" charset="-128"/>
              </a:defRPr>
            </a:lvl1pPr>
            <a:lvl2pPr marL="628650" indent="-171450">
              <a:defRPr>
                <a:solidFill>
                  <a:srgbClr val="004494"/>
                </a:solidFill>
                <a:latin typeface="Verdana" pitchFamily="34" charset="0"/>
                <a:ea typeface="MS PGothic" pitchFamily="34" charset="-128"/>
              </a:defRPr>
            </a:lvl2pPr>
            <a:lvl3pPr marL="1085850" indent="-171450">
              <a:defRPr sz="1600">
                <a:solidFill>
                  <a:srgbClr val="004494"/>
                </a:solidFill>
                <a:latin typeface="Verdana" pitchFamily="34" charset="0"/>
                <a:ea typeface="MS PGothic" pitchFamily="34" charset="-128"/>
              </a:defRPr>
            </a:lvl3pPr>
            <a:lvl4pPr marL="1600200">
              <a:defRPr sz="1600">
                <a:solidFill>
                  <a:srgbClr val="004494"/>
                </a:solidFill>
                <a:latin typeface="Verdana" pitchFamily="34" charset="0"/>
                <a:ea typeface="MS PGothic" pitchFamily="34" charset="-128"/>
              </a:defRPr>
            </a:lvl4pPr>
            <a:lvl5pPr marL="2057400">
              <a:defRPr sz="1600">
                <a:solidFill>
                  <a:srgbClr val="004494"/>
                </a:solidFill>
                <a:latin typeface="Verdana" pitchFamily="34" charset="0"/>
                <a:ea typeface="MS PGothic" pitchFamily="34" charset="-128"/>
              </a:defRPr>
            </a:lvl5pPr>
            <a:lvl6pPr eaLnBrk="0" hangingPunct="0">
              <a:lnSpc>
                <a:spcPts val="2400"/>
              </a:lnSpc>
              <a:spcBef>
                <a:spcPct val="0"/>
              </a:spcBef>
              <a:buClr>
                <a:srgbClr val="37ACDE"/>
              </a:buClr>
              <a:buFont typeface="Verdana" pitchFamily="34" charset="0"/>
              <a:buChar char="–"/>
              <a:defRPr sz="1600">
                <a:solidFill>
                  <a:srgbClr val="004494"/>
                </a:solidFill>
                <a:latin typeface="Verdana" pitchFamily="34" charset="0"/>
                <a:ea typeface="MS PGothic" pitchFamily="34" charset="-128"/>
              </a:defRPr>
            </a:lvl6pPr>
            <a:lvl7pPr eaLnBrk="0" hangingPunct="0">
              <a:lnSpc>
                <a:spcPts val="2400"/>
              </a:lnSpc>
              <a:spcBef>
                <a:spcPct val="0"/>
              </a:spcBef>
              <a:buClr>
                <a:srgbClr val="37ACDE"/>
              </a:buClr>
              <a:buFont typeface="Verdana" pitchFamily="34" charset="0"/>
              <a:buChar char="–"/>
              <a:defRPr sz="1600">
                <a:solidFill>
                  <a:srgbClr val="004494"/>
                </a:solidFill>
                <a:latin typeface="Verdana" pitchFamily="34" charset="0"/>
                <a:ea typeface="MS PGothic" pitchFamily="34" charset="-128"/>
              </a:defRPr>
            </a:lvl7pPr>
            <a:lvl8pPr eaLnBrk="0" hangingPunct="0">
              <a:lnSpc>
                <a:spcPts val="2400"/>
              </a:lnSpc>
              <a:spcBef>
                <a:spcPct val="0"/>
              </a:spcBef>
              <a:buClr>
                <a:srgbClr val="37ACDE"/>
              </a:buClr>
              <a:buFont typeface="Verdana" pitchFamily="34" charset="0"/>
              <a:buChar char="–"/>
              <a:defRPr sz="1600">
                <a:solidFill>
                  <a:srgbClr val="004494"/>
                </a:solidFill>
                <a:latin typeface="Verdana" pitchFamily="34" charset="0"/>
                <a:ea typeface="MS PGothic" pitchFamily="34" charset="-128"/>
              </a:defRPr>
            </a:lvl8pPr>
            <a:lvl9pPr eaLnBrk="0" hangingPunct="0">
              <a:lnSpc>
                <a:spcPts val="2400"/>
              </a:lnSpc>
              <a:spcBef>
                <a:spcPct val="0"/>
              </a:spcBef>
              <a:buClr>
                <a:srgbClr val="37ACDE"/>
              </a:buClr>
              <a:buFont typeface="Verdana" pitchFamily="34" charset="0"/>
              <a:buChar char="–"/>
              <a:defRPr sz="1600">
                <a:solidFill>
                  <a:srgbClr val="004494"/>
                </a:solidFill>
                <a:latin typeface="Verdana" pitchFamily="34" charset="0"/>
                <a:ea typeface="MS PGothic" pitchFamily="34" charset="-128"/>
              </a:defRPr>
            </a:lvl9pPr>
          </a:lstStyle>
          <a:p>
            <a:pPr fontAlgn="auto">
              <a:spcBef>
                <a:spcPts val="0"/>
              </a:spcBef>
              <a:spcAft>
                <a:spcPts val="0"/>
              </a:spcAft>
              <a:buFont typeface="Arial" charset="0"/>
              <a:buChar char="•"/>
              <a:defRPr/>
            </a:pPr>
            <a:r>
              <a:rPr lang="en-US" altLang="en-US" sz="1600" b="0" dirty="0">
                <a:solidFill>
                  <a:srgbClr val="0F3277"/>
                </a:solidFill>
              </a:rPr>
              <a:t>Design </a:t>
            </a:r>
            <a:r>
              <a:rPr lang="en-US" altLang="en-US" sz="1600" b="0" dirty="0" smtClean="0">
                <a:solidFill>
                  <a:srgbClr val="0F3277"/>
                </a:solidFill>
              </a:rPr>
              <a:t>rules </a:t>
            </a:r>
            <a:r>
              <a:rPr lang="en-US" altLang="en-US" sz="1600" b="0" dirty="0">
                <a:solidFill>
                  <a:srgbClr val="0F3277"/>
                </a:solidFill>
              </a:rPr>
              <a:t>for HLM </a:t>
            </a:r>
            <a:r>
              <a:rPr lang="en-US" altLang="en-US" sz="1600" b="0" dirty="0" smtClean="0">
                <a:solidFill>
                  <a:srgbClr val="0F3277"/>
                </a:solidFill>
              </a:rPr>
              <a:t>degradation</a:t>
            </a:r>
          </a:p>
          <a:p>
            <a:pPr fontAlgn="auto">
              <a:spcBef>
                <a:spcPts val="0"/>
              </a:spcBef>
              <a:spcAft>
                <a:spcPts val="0"/>
              </a:spcAft>
              <a:buFont typeface="Arial" charset="0"/>
              <a:buChar char="•"/>
              <a:defRPr/>
            </a:pPr>
            <a:r>
              <a:rPr lang="en-US" altLang="en-US" sz="1600" b="0" dirty="0" smtClean="0">
                <a:solidFill>
                  <a:srgbClr val="0F3277"/>
                </a:solidFill>
              </a:rPr>
              <a:t>miniature </a:t>
            </a:r>
            <a:r>
              <a:rPr lang="en-US" altLang="en-US" sz="1600" b="0" dirty="0">
                <a:solidFill>
                  <a:srgbClr val="0F3277"/>
                </a:solidFill>
              </a:rPr>
              <a:t>test for tensile properties, ductile-brittle </a:t>
            </a:r>
            <a:r>
              <a:rPr lang="en-US" altLang="en-US" sz="1600" b="0" dirty="0" smtClean="0">
                <a:solidFill>
                  <a:srgbClr val="0F3277"/>
                </a:solidFill>
              </a:rPr>
              <a:t>transition, creep </a:t>
            </a:r>
            <a:r>
              <a:rPr lang="en-US" altLang="en-US" sz="1600" b="0" dirty="0">
                <a:solidFill>
                  <a:srgbClr val="0F3277"/>
                </a:solidFill>
              </a:rPr>
              <a:t>and fracture </a:t>
            </a:r>
            <a:r>
              <a:rPr lang="en-US" altLang="en-US" sz="1600" b="0" dirty="0" smtClean="0">
                <a:solidFill>
                  <a:srgbClr val="0F3277"/>
                </a:solidFill>
              </a:rPr>
              <a:t>properties</a:t>
            </a:r>
          </a:p>
          <a:p>
            <a:pPr marL="182563" indent="-182563">
              <a:buFont typeface="Arial" charset="0"/>
              <a:buChar char="•"/>
              <a:defRPr/>
            </a:pPr>
            <a:r>
              <a:rPr lang="en-US" altLang="en-US" sz="1600" b="0" dirty="0" smtClean="0">
                <a:solidFill>
                  <a:srgbClr val="0F3277"/>
                </a:solidFill>
              </a:rPr>
              <a:t>Materials degradation</a:t>
            </a:r>
            <a:r>
              <a:rPr lang="en-US" altLang="en-US" sz="1600" b="0" dirty="0">
                <a:solidFill>
                  <a:srgbClr val="0F3277"/>
                </a:solidFill>
              </a:rPr>
              <a:t>: </a:t>
            </a:r>
            <a:r>
              <a:rPr lang="en-US" altLang="en-US" sz="1600" b="0" dirty="0" smtClean="0">
                <a:solidFill>
                  <a:srgbClr val="0F3277"/>
                </a:solidFill>
              </a:rPr>
              <a:t>testing </a:t>
            </a:r>
            <a:r>
              <a:rPr lang="en-US" altLang="en-US" sz="1600" b="0" dirty="0">
                <a:solidFill>
                  <a:srgbClr val="0F3277"/>
                </a:solidFill>
              </a:rPr>
              <a:t>(welds</a:t>
            </a:r>
            <a:r>
              <a:rPr lang="en-US" altLang="en-US" sz="1600" b="0" dirty="0" smtClean="0">
                <a:solidFill>
                  <a:srgbClr val="0F3277"/>
                </a:solidFill>
              </a:rPr>
              <a:t>) components </a:t>
            </a:r>
            <a:r>
              <a:rPr lang="en-US" altLang="en-US" sz="1600" b="0" dirty="0" smtClean="0">
                <a:solidFill>
                  <a:srgbClr val="0F3277"/>
                </a:solidFill>
              </a:rPr>
              <a:t>in </a:t>
            </a:r>
            <a:r>
              <a:rPr lang="en-US" altLang="en-US" sz="1600" b="0" dirty="0">
                <a:solidFill>
                  <a:srgbClr val="0F3277"/>
                </a:solidFill>
              </a:rPr>
              <a:t>liquid </a:t>
            </a:r>
            <a:r>
              <a:rPr lang="en-US" altLang="en-US" sz="1600" b="0" dirty="0" smtClean="0">
                <a:solidFill>
                  <a:srgbClr val="0F3277"/>
                </a:solidFill>
              </a:rPr>
              <a:t>lead/lead-bismuth</a:t>
            </a:r>
            <a:endParaRPr lang="en-GB" altLang="en-US" sz="1600" b="0" dirty="0">
              <a:solidFill>
                <a:srgbClr val="0F3277"/>
              </a:solidFill>
            </a:endParaRPr>
          </a:p>
        </p:txBody>
      </p:sp>
      <p:pic>
        <p:nvPicPr>
          <p:cNvPr id="3687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07810" y="3068960"/>
            <a:ext cx="1300163" cy="1412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2" name="Rectangle 1"/>
          <p:cNvSpPr/>
          <p:nvPr/>
        </p:nvSpPr>
        <p:spPr>
          <a:xfrm>
            <a:off x="0" y="39629"/>
            <a:ext cx="9906000" cy="437043"/>
          </a:xfrm>
          <a:prstGeom prst="rect">
            <a:avLst/>
          </a:prstGeom>
        </p:spPr>
        <p:txBody>
          <a:bodyPr wrap="square">
            <a:spAutoFit/>
          </a:bodyPr>
          <a:lstStyle/>
          <a:p>
            <a:pPr algn="ctr" eaLnBrk="1" hangingPunct="1">
              <a:defRPr/>
            </a:pPr>
            <a:r>
              <a:rPr lang="en-GB" altLang="en-US" sz="2800" kern="0" dirty="0">
                <a:latin typeface="Verdana" panose="020B0604030504040204" pitchFamily="34" charset="0"/>
                <a:ea typeface="Verdana" panose="020B0604030504040204" pitchFamily="34" charset="0"/>
                <a:cs typeface="Verdana" panose="020B0604030504040204" pitchFamily="34" charset="0"/>
              </a:rPr>
              <a:t>Safety of generation IV nuclear reactors</a:t>
            </a:r>
            <a:endParaRPr lang="en-GB" altLang="en-US" sz="2800" kern="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811666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7893" y="1268760"/>
            <a:ext cx="3582326"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30729" name="Rectangle 5"/>
          <p:cNvSpPr>
            <a:spLocks noChangeArrowheads="1"/>
          </p:cNvSpPr>
          <p:nvPr/>
        </p:nvSpPr>
        <p:spPr bwMode="auto">
          <a:xfrm>
            <a:off x="6105128" y="1028694"/>
            <a:ext cx="2971800" cy="24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en-US" sz="1200" b="1" i="0" dirty="0" smtClean="0"/>
              <a:t>Phase </a:t>
            </a:r>
            <a:r>
              <a:rPr lang="en-GB" altLang="en-US" sz="1200" b="1" i="0" dirty="0"/>
              <a:t>diagram of UO</a:t>
            </a:r>
            <a:r>
              <a:rPr lang="en-GB" altLang="en-US" sz="1200" b="1" i="0" baseline="-25000" dirty="0"/>
              <a:t>2</a:t>
            </a:r>
            <a:r>
              <a:rPr lang="en-GB" altLang="en-US" sz="1200" b="1" i="0" dirty="0"/>
              <a:t>-PuO</a:t>
            </a:r>
            <a:r>
              <a:rPr lang="en-GB" altLang="en-US" sz="1200" b="1" i="0" baseline="-25000" dirty="0"/>
              <a:t>2</a:t>
            </a:r>
            <a:r>
              <a:rPr lang="en-GB" altLang="en-US" sz="1200" b="1" i="0" dirty="0"/>
              <a:t> </a:t>
            </a:r>
          </a:p>
        </p:txBody>
      </p:sp>
      <p:sp>
        <p:nvSpPr>
          <p:cNvPr id="30730" name="Rectangle 6"/>
          <p:cNvSpPr>
            <a:spLocks noChangeArrowheads="1"/>
          </p:cNvSpPr>
          <p:nvPr/>
        </p:nvSpPr>
        <p:spPr bwMode="auto">
          <a:xfrm>
            <a:off x="56455" y="1412776"/>
            <a:ext cx="5621437" cy="150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ct val="100000"/>
              </a:lnSpc>
              <a:spcBef>
                <a:spcPct val="0"/>
              </a:spcBef>
              <a:buClrTx/>
              <a:buFontTx/>
              <a:buNone/>
            </a:pPr>
            <a:r>
              <a:rPr lang="en-GB" altLang="en-US" sz="1800" i="0" dirty="0" smtClean="0"/>
              <a:t>Scientific data underpin applications: accurate PuO</a:t>
            </a:r>
            <a:r>
              <a:rPr lang="en-GB" altLang="en-US" sz="1800" i="0" baseline="-25000" dirty="0" smtClean="0"/>
              <a:t>2</a:t>
            </a:r>
            <a:r>
              <a:rPr lang="en-GB" altLang="en-US" sz="1800" i="0" dirty="0" smtClean="0"/>
              <a:t> melting point determination using JRC-developed </a:t>
            </a:r>
            <a:r>
              <a:rPr lang="en-GB" altLang="en-US" sz="1800" i="0" dirty="0"/>
              <a:t>laser melting set-up </a:t>
            </a:r>
          </a:p>
          <a:p>
            <a:pPr eaLnBrk="1" hangingPunct="1">
              <a:lnSpc>
                <a:spcPct val="100000"/>
              </a:lnSpc>
              <a:spcBef>
                <a:spcPct val="0"/>
              </a:spcBef>
              <a:buClrTx/>
              <a:buFontTx/>
              <a:buNone/>
            </a:pPr>
            <a:r>
              <a:rPr lang="en-GB" altLang="en-US" sz="1600" b="0" i="0" dirty="0" smtClean="0"/>
              <a:t>(collaboration </a:t>
            </a:r>
            <a:r>
              <a:rPr lang="en-GB" altLang="en-US" sz="1600" b="0" i="0" dirty="0"/>
              <a:t>with </a:t>
            </a:r>
            <a:r>
              <a:rPr lang="en-GB" altLang="en-US" sz="1600" b="0" i="0" dirty="0" smtClean="0"/>
              <a:t>CEA-DEN)</a:t>
            </a:r>
            <a:r>
              <a:rPr lang="en-GB" altLang="en-US" sz="1800" i="0" dirty="0" smtClean="0"/>
              <a:t> </a:t>
            </a:r>
            <a:endParaRPr lang="en-GB" altLang="en-US" sz="1800" i="0" dirty="0"/>
          </a:p>
        </p:txBody>
      </p:sp>
      <p:sp>
        <p:nvSpPr>
          <p:cNvPr id="12" name="Rectangle 1"/>
          <p:cNvSpPr>
            <a:spLocks noChangeArrowheads="1"/>
          </p:cNvSpPr>
          <p:nvPr/>
        </p:nvSpPr>
        <p:spPr bwMode="auto">
          <a:xfrm>
            <a:off x="56455" y="3573016"/>
            <a:ext cx="96957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ct val="100000"/>
              </a:lnSpc>
              <a:spcBef>
                <a:spcPct val="0"/>
              </a:spcBef>
              <a:spcAft>
                <a:spcPts val="600"/>
              </a:spcAft>
              <a:buClrTx/>
              <a:buFontTx/>
              <a:buNone/>
            </a:pPr>
            <a:r>
              <a:rPr lang="en-GB" altLang="en-US" sz="1800" i="0" dirty="0" smtClean="0">
                <a:solidFill>
                  <a:srgbClr val="004494"/>
                </a:solidFill>
                <a:ea typeface="ＭＳ Ｐゴシック" pitchFamily="34" charset="-128"/>
                <a:cs typeface="Arial" pitchFamily="34" charset="0"/>
              </a:rPr>
              <a:t>Development </a:t>
            </a:r>
            <a:r>
              <a:rPr lang="en-GB" altLang="en-US" sz="1800" i="0" dirty="0">
                <a:solidFill>
                  <a:srgbClr val="004494"/>
                </a:solidFill>
                <a:ea typeface="ＭＳ Ｐゴシック" pitchFamily="34" charset="-128"/>
                <a:cs typeface="Arial" pitchFamily="34" charset="0"/>
              </a:rPr>
              <a:t>and application of </a:t>
            </a:r>
            <a:r>
              <a:rPr lang="en-GB" altLang="en-US" sz="1800" i="0" dirty="0" smtClean="0">
                <a:solidFill>
                  <a:srgbClr val="004494"/>
                </a:solidFill>
                <a:ea typeface="ＭＳ Ｐゴシック" pitchFamily="34" charset="-128"/>
                <a:cs typeface="Arial" pitchFamily="34" charset="0"/>
              </a:rPr>
              <a:t>advanced tools </a:t>
            </a:r>
            <a:r>
              <a:rPr lang="en-GB" altLang="en-US" sz="1800" i="0" dirty="0">
                <a:solidFill>
                  <a:srgbClr val="004494"/>
                </a:solidFill>
                <a:ea typeface="ＭＳ Ｐゴシック" pitchFamily="34" charset="-128"/>
                <a:cs typeface="Arial" pitchFamily="34" charset="0"/>
              </a:rPr>
              <a:t>and methodologies for safety assessments of innovative reactor designs.</a:t>
            </a:r>
          </a:p>
        </p:txBody>
      </p:sp>
      <p:sp>
        <p:nvSpPr>
          <p:cNvPr id="14" name="Rectangle 3"/>
          <p:cNvSpPr txBox="1">
            <a:spLocks noChangeArrowheads="1"/>
          </p:cNvSpPr>
          <p:nvPr/>
        </p:nvSpPr>
        <p:spPr bwMode="auto">
          <a:xfrm>
            <a:off x="200472" y="4215967"/>
            <a:ext cx="939006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nSpc>
                <a:spcPts val="2400"/>
              </a:lnSpc>
              <a:spcBef>
                <a:spcPct val="0"/>
              </a:spcBef>
              <a:buClr>
                <a:srgbClr val="37ACDE"/>
              </a:buClr>
              <a:buFont typeface="Verdana" pitchFamily="34" charset="0"/>
              <a:buNone/>
            </a:pPr>
            <a:r>
              <a:rPr lang="en-US" altLang="en-US" sz="1600" b="0" i="0" dirty="0">
                <a:solidFill>
                  <a:srgbClr val="004494"/>
                </a:solidFill>
                <a:ea typeface="ＭＳ Ｐゴシック" pitchFamily="34" charset="-128"/>
              </a:rPr>
              <a:t>C</a:t>
            </a:r>
            <a:r>
              <a:rPr lang="en-US" altLang="en-US" sz="1600" b="0" i="0" dirty="0" smtClean="0">
                <a:solidFill>
                  <a:srgbClr val="004494"/>
                </a:solidFill>
                <a:ea typeface="ＭＳ Ｐゴシック" pitchFamily="34" charset="-128"/>
              </a:rPr>
              <a:t>oupled neutronic </a:t>
            </a:r>
            <a:r>
              <a:rPr lang="en-US" altLang="en-US" sz="1600" b="0" i="0" dirty="0">
                <a:solidFill>
                  <a:srgbClr val="004494"/>
                </a:solidFill>
                <a:ea typeface="ＭＳ Ｐゴシック" pitchFamily="34" charset="-128"/>
              </a:rPr>
              <a:t>and </a:t>
            </a:r>
            <a:r>
              <a:rPr lang="en-US" altLang="en-US" sz="1600" b="0" i="0" dirty="0" err="1" smtClean="0">
                <a:solidFill>
                  <a:srgbClr val="004494"/>
                </a:solidFill>
                <a:ea typeface="ＭＳ Ｐゴシック" pitchFamily="34" charset="-128"/>
              </a:rPr>
              <a:t>thermohydraulic</a:t>
            </a:r>
            <a:r>
              <a:rPr lang="en-US" altLang="en-US" sz="1600" b="0" i="0" dirty="0" smtClean="0">
                <a:solidFill>
                  <a:srgbClr val="004494"/>
                </a:solidFill>
                <a:ea typeface="ＭＳ Ｐゴシック" pitchFamily="34" charset="-128"/>
              </a:rPr>
              <a:t> </a:t>
            </a:r>
            <a:r>
              <a:rPr lang="en-US" altLang="en-US" sz="1600" b="0" i="0" dirty="0">
                <a:solidFill>
                  <a:srgbClr val="004494"/>
                </a:solidFill>
                <a:ea typeface="ＭＳ Ｐゴシック" pitchFamily="34" charset="-128"/>
              </a:rPr>
              <a:t>analysis of </a:t>
            </a:r>
            <a:r>
              <a:rPr lang="en-US" altLang="en-US" sz="1600" b="0" i="0" dirty="0" smtClean="0">
                <a:solidFill>
                  <a:srgbClr val="004494"/>
                </a:solidFill>
                <a:ea typeface="ＭＳ Ｐゴシック" pitchFamily="34" charset="-128"/>
              </a:rPr>
              <a:t>sodium fast reactor behaviour </a:t>
            </a:r>
            <a:r>
              <a:rPr lang="en-US" altLang="en-US" sz="1600" b="0" i="0" dirty="0">
                <a:solidFill>
                  <a:srgbClr val="004494"/>
                </a:solidFill>
                <a:ea typeface="ＭＳ Ｐゴシック" pitchFamily="34" charset="-128"/>
              </a:rPr>
              <a:t>under </a:t>
            </a:r>
            <a:r>
              <a:rPr lang="en-US" altLang="en-US" sz="1600" b="0" i="0" dirty="0" smtClean="0">
                <a:solidFill>
                  <a:srgbClr val="004494"/>
                </a:solidFill>
                <a:ea typeface="ＭＳ Ｐゴシック" pitchFamily="34" charset="-128"/>
              </a:rPr>
              <a:t>accident </a:t>
            </a:r>
            <a:r>
              <a:rPr lang="en-US" altLang="en-US" sz="1600" b="0" i="0" dirty="0">
                <a:solidFill>
                  <a:srgbClr val="004494"/>
                </a:solidFill>
                <a:ea typeface="ＭＳ Ｐゴシック" pitchFamily="34" charset="-128"/>
              </a:rPr>
              <a:t>conditions using </a:t>
            </a:r>
            <a:r>
              <a:rPr lang="en-US" altLang="en-US" sz="1600" b="0" i="0" dirty="0" smtClean="0">
                <a:solidFill>
                  <a:srgbClr val="004494"/>
                </a:solidFill>
                <a:ea typeface="ＭＳ Ｐゴシック" pitchFamily="34" charset="-128"/>
              </a:rPr>
              <a:t>TRACE-PARCS codes </a:t>
            </a:r>
            <a:endParaRPr lang="en-US" altLang="en-US" sz="1100" b="0" i="0" dirty="0">
              <a:solidFill>
                <a:srgbClr val="004494"/>
              </a:solidFill>
              <a:ea typeface="ＭＳ Ｐゴシック" pitchFamily="34" charset="-128"/>
            </a:endParaRPr>
          </a:p>
        </p:txBody>
      </p:sp>
      <p:pic>
        <p:nvPicPr>
          <p:cNvPr id="15" name="Picture 2" descr="fImage1362049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688" y="4891778"/>
            <a:ext cx="328573" cy="1837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75650" y="4891778"/>
            <a:ext cx="2327799" cy="1837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5"/>
          <p:cNvGrpSpPr>
            <a:grpSpLocks/>
          </p:cNvGrpSpPr>
          <p:nvPr/>
        </p:nvGrpSpPr>
        <p:grpSpPr bwMode="auto">
          <a:xfrm>
            <a:off x="7185248" y="4906231"/>
            <a:ext cx="2566934" cy="1619113"/>
            <a:chOff x="157128" y="2827282"/>
            <a:chExt cx="3931396" cy="2615692"/>
          </a:xfrm>
        </p:grpSpPr>
        <p:pic>
          <p:nvPicPr>
            <p:cNvPr id="18" name="Picture 11"/>
            <p:cNvPicPr>
              <a:picLocks noChangeAspect="1" noChangeArrowheads="1"/>
            </p:cNvPicPr>
            <p:nvPr/>
          </p:nvPicPr>
          <p:blipFill>
            <a:blip r:embed="rId6">
              <a:extLst>
                <a:ext uri="{28A0092B-C50C-407E-A947-70E740481C1C}">
                  <a14:useLocalDpi xmlns:a14="http://schemas.microsoft.com/office/drawing/2010/main" val="0"/>
                </a:ext>
              </a:extLst>
            </a:blip>
            <a:srcRect t="10646" b="13568"/>
            <a:stretch>
              <a:fillRect/>
            </a:stretch>
          </p:blipFill>
          <p:spPr bwMode="auto">
            <a:xfrm>
              <a:off x="267412" y="2827282"/>
              <a:ext cx="3821112" cy="2228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2"/>
            <p:cNvSpPr txBox="1">
              <a:spLocks noChangeArrowheads="1"/>
            </p:cNvSpPr>
            <p:nvPr/>
          </p:nvSpPr>
          <p:spPr bwMode="auto">
            <a:xfrm>
              <a:off x="157128" y="5055145"/>
              <a:ext cx="3931394" cy="38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ClrTx/>
                <a:buFontTx/>
                <a:buNone/>
              </a:pPr>
              <a:r>
                <a:rPr lang="en-US" altLang="en-US" sz="1200" b="0" i="0" dirty="0">
                  <a:solidFill>
                    <a:srgbClr val="004494"/>
                  </a:solidFill>
                  <a:ea typeface="ＭＳ Ｐゴシック" pitchFamily="34" charset="-128"/>
                </a:rPr>
                <a:t>CR </a:t>
              </a:r>
              <a:r>
                <a:rPr lang="en-US" altLang="en-US" sz="1200" b="0" i="0" dirty="0" smtClean="0">
                  <a:solidFill>
                    <a:srgbClr val="004494"/>
                  </a:solidFill>
                  <a:ea typeface="ＭＳ Ｐゴシック" pitchFamily="34" charset="-128"/>
                </a:rPr>
                <a:t>withdrawal peripheral</a:t>
              </a:r>
              <a:endParaRPr lang="en-US" altLang="en-US" sz="1200" b="0" i="0" dirty="0">
                <a:solidFill>
                  <a:srgbClr val="004494"/>
                </a:solidFill>
                <a:ea typeface="ＭＳ Ｐゴシック" pitchFamily="34" charset="-128"/>
              </a:endParaRPr>
            </a:p>
          </p:txBody>
        </p:sp>
      </p:grpSp>
      <p:sp>
        <p:nvSpPr>
          <p:cNvPr id="20" name="Rectangle 3"/>
          <p:cNvSpPr txBox="1">
            <a:spLocks noChangeArrowheads="1"/>
          </p:cNvSpPr>
          <p:nvPr/>
        </p:nvSpPr>
        <p:spPr bwMode="auto">
          <a:xfrm>
            <a:off x="3709109" y="4941168"/>
            <a:ext cx="23035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80975" indent="-180975" eaLnBrk="0" hangingPunct="0">
              <a:spcBef>
                <a:spcPct val="20000"/>
              </a:spcBef>
              <a:buClr>
                <a:schemeClr val="bg1"/>
              </a:buClr>
              <a:buChar char="•"/>
              <a:defRPr sz="2400" i="1">
                <a:solidFill>
                  <a:srgbClr val="0F5494"/>
                </a:solidFill>
                <a:latin typeface="Verdana" pitchFamily="34" charset="0"/>
              </a:defRPr>
            </a:lvl1pPr>
            <a:lvl2pPr marL="228600" indent="-228600" eaLnBrk="0" hangingPunct="0">
              <a:spcBef>
                <a:spcPct val="20000"/>
              </a:spcBef>
              <a:buClr>
                <a:srgbClr val="009FBA"/>
              </a:buClr>
              <a:buChar char="•"/>
              <a:defRPr sz="2000" b="1">
                <a:solidFill>
                  <a:srgbClr val="0F5494"/>
                </a:solidFill>
                <a:latin typeface="Verdana" pitchFamily="34" charset="0"/>
              </a:defRPr>
            </a:lvl2pPr>
            <a:lvl3pPr marL="457200" indent="-228600" eaLnBrk="0" hangingPunct="0">
              <a:spcBef>
                <a:spcPct val="20000"/>
              </a:spcBef>
              <a:buChar char="•"/>
              <a:defRPr sz="1400">
                <a:solidFill>
                  <a:srgbClr val="0F5494"/>
                </a:solidFill>
                <a:latin typeface="Verdana" pitchFamily="34" charset="0"/>
              </a:defRPr>
            </a:lvl3pPr>
            <a:lvl4pPr marL="685800" indent="-228600" eaLnBrk="0" hangingPunct="0">
              <a:spcBef>
                <a:spcPct val="20000"/>
              </a:spcBef>
              <a:buChar char="–"/>
              <a:defRPr sz="2000">
                <a:solidFill>
                  <a:schemeClr val="tx1"/>
                </a:solidFill>
                <a:latin typeface="Arial" pitchFamily="34" charset="0"/>
              </a:defRPr>
            </a:lvl4pPr>
            <a:lvl5pPr marL="914400" indent="-228600" eaLnBrk="0" hangingPunct="0">
              <a:spcBef>
                <a:spcPct val="20000"/>
              </a:spcBef>
              <a:buChar char="»"/>
              <a:defRPr sz="2000">
                <a:solidFill>
                  <a:schemeClr val="tx1"/>
                </a:solidFill>
                <a:latin typeface="Arial" pitchFamily="34" charset="0"/>
              </a:defRPr>
            </a:lvl5pPr>
            <a:lvl6pPr marL="1371600" indent="-228600" eaLnBrk="0" fontAlgn="base" hangingPunct="0">
              <a:spcBef>
                <a:spcPct val="20000"/>
              </a:spcBef>
              <a:spcAft>
                <a:spcPct val="0"/>
              </a:spcAft>
              <a:buChar char="»"/>
              <a:defRPr sz="2000">
                <a:solidFill>
                  <a:schemeClr val="tx1"/>
                </a:solidFill>
                <a:latin typeface="Arial" pitchFamily="34" charset="0"/>
              </a:defRPr>
            </a:lvl6pPr>
            <a:lvl7pPr marL="1828800" indent="-228600" eaLnBrk="0" fontAlgn="base" hangingPunct="0">
              <a:spcBef>
                <a:spcPct val="20000"/>
              </a:spcBef>
              <a:spcAft>
                <a:spcPct val="0"/>
              </a:spcAft>
              <a:buChar char="»"/>
              <a:defRPr sz="2000">
                <a:solidFill>
                  <a:schemeClr val="tx1"/>
                </a:solidFill>
                <a:latin typeface="Arial" pitchFamily="34" charset="0"/>
              </a:defRPr>
            </a:lvl7pPr>
            <a:lvl8pPr marL="2286000" indent="-228600" eaLnBrk="0" fontAlgn="base" hangingPunct="0">
              <a:spcBef>
                <a:spcPct val="20000"/>
              </a:spcBef>
              <a:spcAft>
                <a:spcPct val="0"/>
              </a:spcAft>
              <a:buChar char="»"/>
              <a:defRPr sz="2000">
                <a:solidFill>
                  <a:schemeClr val="tx1"/>
                </a:solidFill>
                <a:latin typeface="Arial" pitchFamily="34" charset="0"/>
              </a:defRPr>
            </a:lvl8pPr>
            <a:lvl9pPr marL="2743200" indent="-228600" eaLnBrk="0" fontAlgn="base" hangingPunct="0">
              <a:spcBef>
                <a:spcPct val="20000"/>
              </a:spcBef>
              <a:spcAft>
                <a:spcPct val="0"/>
              </a:spcAft>
              <a:buChar char="»"/>
              <a:defRPr sz="2000">
                <a:solidFill>
                  <a:schemeClr val="tx1"/>
                </a:solidFill>
                <a:latin typeface="Arial" pitchFamily="34" charset="0"/>
              </a:defRPr>
            </a:lvl9pPr>
          </a:lstStyle>
          <a:p>
            <a:pPr marL="0" indent="0">
              <a:lnSpc>
                <a:spcPct val="100000"/>
              </a:lnSpc>
              <a:spcBef>
                <a:spcPct val="0"/>
              </a:spcBef>
              <a:buClr>
                <a:srgbClr val="37ACDE"/>
              </a:buClr>
              <a:buNone/>
            </a:pPr>
            <a:r>
              <a:rPr lang="en-US" altLang="en-US" sz="1200" b="0" i="0" dirty="0">
                <a:solidFill>
                  <a:srgbClr val="004494"/>
                </a:solidFill>
                <a:ea typeface="ＭＳ Ｐゴシック" pitchFamily="34" charset="-128"/>
              </a:rPr>
              <a:t>Cross sections generated by Monte Carlo based code </a:t>
            </a:r>
            <a:r>
              <a:rPr lang="en-US" altLang="en-US" sz="1200" b="0" i="0" dirty="0" smtClean="0">
                <a:solidFill>
                  <a:srgbClr val="004494"/>
                </a:solidFill>
                <a:ea typeface="ＭＳ Ｐゴシック" pitchFamily="34" charset="-128"/>
              </a:rPr>
              <a:t>Serpent</a:t>
            </a:r>
            <a:endParaRPr lang="en-US" altLang="en-US" sz="1200" b="0" i="0" dirty="0">
              <a:solidFill>
                <a:srgbClr val="004494"/>
              </a:solidFill>
              <a:ea typeface="ＭＳ Ｐゴシック" pitchFamily="34" charset="-128"/>
            </a:endParaRPr>
          </a:p>
        </p:txBody>
      </p:sp>
      <p:sp>
        <p:nvSpPr>
          <p:cNvPr id="21" name="Rectangle 3"/>
          <p:cNvSpPr txBox="1">
            <a:spLocks noChangeArrowheads="1"/>
          </p:cNvSpPr>
          <p:nvPr/>
        </p:nvSpPr>
        <p:spPr bwMode="auto">
          <a:xfrm>
            <a:off x="5529064" y="5797213"/>
            <a:ext cx="16561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80975" indent="-180975" eaLnBrk="0" hangingPunct="0">
              <a:spcBef>
                <a:spcPct val="20000"/>
              </a:spcBef>
              <a:buClr>
                <a:schemeClr val="bg1"/>
              </a:buClr>
              <a:buChar char="•"/>
              <a:defRPr sz="2400" i="1">
                <a:solidFill>
                  <a:srgbClr val="0F5494"/>
                </a:solidFill>
                <a:latin typeface="Verdana" pitchFamily="34" charset="0"/>
              </a:defRPr>
            </a:lvl1pPr>
            <a:lvl2pPr marL="228600" indent="-228600" eaLnBrk="0" hangingPunct="0">
              <a:spcBef>
                <a:spcPct val="20000"/>
              </a:spcBef>
              <a:buClr>
                <a:srgbClr val="009FBA"/>
              </a:buClr>
              <a:buChar char="•"/>
              <a:defRPr sz="2000" b="1">
                <a:solidFill>
                  <a:srgbClr val="0F5494"/>
                </a:solidFill>
                <a:latin typeface="Verdana" pitchFamily="34" charset="0"/>
              </a:defRPr>
            </a:lvl2pPr>
            <a:lvl3pPr marL="457200" indent="-228600" eaLnBrk="0" hangingPunct="0">
              <a:spcBef>
                <a:spcPct val="20000"/>
              </a:spcBef>
              <a:buChar char="•"/>
              <a:defRPr sz="1400">
                <a:solidFill>
                  <a:srgbClr val="0F5494"/>
                </a:solidFill>
                <a:latin typeface="Verdana" pitchFamily="34" charset="0"/>
              </a:defRPr>
            </a:lvl3pPr>
            <a:lvl4pPr marL="685800" indent="-228600" eaLnBrk="0" hangingPunct="0">
              <a:spcBef>
                <a:spcPct val="20000"/>
              </a:spcBef>
              <a:buChar char="–"/>
              <a:defRPr sz="2000">
                <a:solidFill>
                  <a:schemeClr val="tx1"/>
                </a:solidFill>
                <a:latin typeface="Arial" pitchFamily="34" charset="0"/>
              </a:defRPr>
            </a:lvl4pPr>
            <a:lvl5pPr marL="914400" indent="-228600" eaLnBrk="0" hangingPunct="0">
              <a:spcBef>
                <a:spcPct val="20000"/>
              </a:spcBef>
              <a:buChar char="»"/>
              <a:defRPr sz="2000">
                <a:solidFill>
                  <a:schemeClr val="tx1"/>
                </a:solidFill>
                <a:latin typeface="Arial" pitchFamily="34" charset="0"/>
              </a:defRPr>
            </a:lvl5pPr>
            <a:lvl6pPr marL="1371600" indent="-228600" eaLnBrk="0" fontAlgn="base" hangingPunct="0">
              <a:spcBef>
                <a:spcPct val="20000"/>
              </a:spcBef>
              <a:spcAft>
                <a:spcPct val="0"/>
              </a:spcAft>
              <a:buChar char="»"/>
              <a:defRPr sz="2000">
                <a:solidFill>
                  <a:schemeClr val="tx1"/>
                </a:solidFill>
                <a:latin typeface="Arial" pitchFamily="34" charset="0"/>
              </a:defRPr>
            </a:lvl6pPr>
            <a:lvl7pPr marL="1828800" indent="-228600" eaLnBrk="0" fontAlgn="base" hangingPunct="0">
              <a:spcBef>
                <a:spcPct val="20000"/>
              </a:spcBef>
              <a:spcAft>
                <a:spcPct val="0"/>
              </a:spcAft>
              <a:buChar char="»"/>
              <a:defRPr sz="2000">
                <a:solidFill>
                  <a:schemeClr val="tx1"/>
                </a:solidFill>
                <a:latin typeface="Arial" pitchFamily="34" charset="0"/>
              </a:defRPr>
            </a:lvl7pPr>
            <a:lvl8pPr marL="2286000" indent="-228600" eaLnBrk="0" fontAlgn="base" hangingPunct="0">
              <a:spcBef>
                <a:spcPct val="20000"/>
              </a:spcBef>
              <a:spcAft>
                <a:spcPct val="0"/>
              </a:spcAft>
              <a:buChar char="»"/>
              <a:defRPr sz="2000">
                <a:solidFill>
                  <a:schemeClr val="tx1"/>
                </a:solidFill>
                <a:latin typeface="Arial" pitchFamily="34" charset="0"/>
              </a:defRPr>
            </a:lvl8pPr>
            <a:lvl9pPr marL="2743200" indent="-228600" eaLnBrk="0" fontAlgn="base" hangingPunct="0">
              <a:spcBef>
                <a:spcPct val="20000"/>
              </a:spcBef>
              <a:spcAft>
                <a:spcPct val="0"/>
              </a:spcAft>
              <a:buChar char="»"/>
              <a:defRPr sz="2000">
                <a:solidFill>
                  <a:schemeClr val="tx1"/>
                </a:solidFill>
                <a:latin typeface="Arial" pitchFamily="34" charset="0"/>
              </a:defRPr>
            </a:lvl9pPr>
          </a:lstStyle>
          <a:p>
            <a:pPr marL="0" indent="0" algn="r">
              <a:lnSpc>
                <a:spcPct val="100000"/>
              </a:lnSpc>
              <a:spcBef>
                <a:spcPct val="0"/>
              </a:spcBef>
              <a:buClr>
                <a:srgbClr val="37ACDE"/>
              </a:buClr>
              <a:buNone/>
            </a:pPr>
            <a:r>
              <a:rPr lang="en-US" altLang="en-US" sz="1200" b="0" i="0" dirty="0">
                <a:solidFill>
                  <a:srgbClr val="004494"/>
                </a:solidFill>
                <a:ea typeface="ＭＳ Ｐゴシック" pitchFamily="34" charset="-128"/>
              </a:rPr>
              <a:t>3D </a:t>
            </a:r>
            <a:r>
              <a:rPr lang="en-US" altLang="en-US" sz="1200" b="0" i="0" dirty="0" smtClean="0">
                <a:solidFill>
                  <a:srgbClr val="004494"/>
                </a:solidFill>
                <a:ea typeface="ＭＳ Ｐゴシック" pitchFamily="34" charset="-128"/>
              </a:rPr>
              <a:t>Thermo-hydraulic </a:t>
            </a:r>
            <a:r>
              <a:rPr lang="en-US" altLang="en-US" sz="1200" b="0" i="0" dirty="0">
                <a:solidFill>
                  <a:srgbClr val="004494"/>
                </a:solidFill>
                <a:ea typeface="ＭＳ Ｐゴシック" pitchFamily="34" charset="-128"/>
              </a:rPr>
              <a:t>vessel model</a:t>
            </a:r>
          </a:p>
        </p:txBody>
      </p:sp>
      <p:sp>
        <p:nvSpPr>
          <p:cNvPr id="2" name="Rectangle 1"/>
          <p:cNvSpPr/>
          <p:nvPr/>
        </p:nvSpPr>
        <p:spPr>
          <a:xfrm>
            <a:off x="0" y="221"/>
            <a:ext cx="9906000" cy="437043"/>
          </a:xfrm>
          <a:prstGeom prst="rect">
            <a:avLst/>
          </a:prstGeom>
        </p:spPr>
        <p:txBody>
          <a:bodyPr wrap="square">
            <a:spAutoFit/>
          </a:bodyPr>
          <a:lstStyle/>
          <a:p>
            <a:pPr algn="ctr" eaLnBrk="1" hangingPunct="1">
              <a:defRPr/>
            </a:pP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Scientific data and advanced simulations</a:t>
            </a:r>
            <a:endParaRPr lang="en-GB" altLang="en-US" sz="2800" kern="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10958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body" idx="1"/>
          </p:nvPr>
        </p:nvSpPr>
        <p:spPr>
          <a:xfrm>
            <a:off x="18288" y="1267094"/>
            <a:ext cx="7221266" cy="2603098"/>
          </a:xfrm>
          <a:solidFill>
            <a:srgbClr val="CCFFCC"/>
          </a:solidFill>
          <a:ln>
            <a:solidFill>
              <a:srgbClr val="000066"/>
            </a:solidFill>
          </a:ln>
        </p:spPr>
        <p:txBody>
          <a:bodyPr/>
          <a:lstStyle/>
          <a:p>
            <a:pPr marL="0" lvl="1" indent="0">
              <a:spcBef>
                <a:spcPts val="1200"/>
              </a:spcBef>
              <a:buNone/>
            </a:pPr>
            <a:r>
              <a:rPr lang="en-US" altLang="en-US" sz="1800" b="1" dirty="0">
                <a:solidFill>
                  <a:srgbClr val="005696"/>
                </a:solidFill>
                <a:latin typeface="Verdana" panose="020B0604030504040204" pitchFamily="34" charset="0"/>
                <a:ea typeface="Verdana" panose="020B0604030504040204" pitchFamily="34" charset="0"/>
                <a:cs typeface="Verdana" panose="020B0604030504040204" pitchFamily="34" charset="0"/>
              </a:rPr>
              <a:t>JRC expertise to support EC services during </a:t>
            </a:r>
            <a:r>
              <a:rPr lang="en-US" altLang="en-US" sz="1800" b="1" dirty="0" smtClean="0">
                <a:solidFill>
                  <a:srgbClr val="005696"/>
                </a:solidFill>
                <a:latin typeface="Verdana" panose="020B0604030504040204" pitchFamily="34" charset="0"/>
                <a:ea typeface="Verdana" panose="020B0604030504040204" pitchFamily="34" charset="0"/>
                <a:cs typeface="Verdana" panose="020B0604030504040204" pitchFamily="34" charset="0"/>
              </a:rPr>
              <a:t>crises:</a:t>
            </a:r>
            <a:endParaRPr lang="en-US" altLang="en-US" sz="1800" b="1" dirty="0">
              <a:solidFill>
                <a:srgbClr val="005696"/>
              </a:solidFill>
              <a:latin typeface="Verdana" panose="020B0604030504040204" pitchFamily="34" charset="0"/>
              <a:ea typeface="Verdana" panose="020B0604030504040204" pitchFamily="34" charset="0"/>
              <a:cs typeface="Verdana" panose="020B0604030504040204" pitchFamily="34" charset="0"/>
            </a:endParaRPr>
          </a:p>
          <a:p>
            <a:pPr marL="0" lvl="1" indent="0">
              <a:spcBef>
                <a:spcPts val="1200"/>
              </a:spcBef>
              <a:buNone/>
            </a:pPr>
            <a:r>
              <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NPP </a:t>
            </a:r>
            <a:r>
              <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data, safety, accident scenarios, modelling, source </a:t>
            </a:r>
            <a:r>
              <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term</a:t>
            </a:r>
            <a:endPar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endParaRPr>
          </a:p>
          <a:p>
            <a:pPr marL="0" lvl="1" indent="0">
              <a:spcBef>
                <a:spcPts val="1200"/>
              </a:spcBef>
              <a:buNone/>
            </a:pPr>
            <a:r>
              <a:rPr lang="en-US" altLang="en-US" sz="180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fuel </a:t>
            </a:r>
            <a:r>
              <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degradation and behaviour</a:t>
            </a:r>
            <a:endPar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endParaRPr>
          </a:p>
          <a:p>
            <a:pPr marL="0" lvl="1" indent="0">
              <a:spcBef>
                <a:spcPts val="1200"/>
              </a:spcBef>
              <a:buNone/>
            </a:pPr>
            <a:r>
              <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environmental </a:t>
            </a:r>
            <a:r>
              <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dispersion data and impact assessments </a:t>
            </a:r>
          </a:p>
          <a:p>
            <a:pPr marL="0" lvl="1" indent="0">
              <a:spcBef>
                <a:spcPts val="1200"/>
              </a:spcBef>
              <a:buNone/>
            </a:pPr>
            <a:r>
              <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environmental </a:t>
            </a:r>
            <a:r>
              <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and food radiological measurements </a:t>
            </a:r>
          </a:p>
          <a:p>
            <a:pPr marL="0" lvl="1" indent="0">
              <a:spcBef>
                <a:spcPts val="1200"/>
              </a:spcBef>
              <a:buNone/>
            </a:pPr>
            <a:r>
              <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'European Crisis Management Laboratory' </a:t>
            </a:r>
            <a:r>
              <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rPr>
              <a:t>(non-nuclear)</a:t>
            </a:r>
            <a:endParaRPr lang="en-US" altLang="en-US" sz="1800" b="0" dirty="0" smtClean="0">
              <a:solidFill>
                <a:srgbClr val="005696"/>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angle 2"/>
          <p:cNvSpPr txBox="1">
            <a:spLocks noChangeArrowheads="1"/>
          </p:cNvSpPr>
          <p:nvPr/>
        </p:nvSpPr>
        <p:spPr bwMode="auto">
          <a:xfrm>
            <a:off x="18288" y="44452"/>
            <a:ext cx="9849543"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eaLnBrk="1" hangingPunct="1">
              <a:defRPr/>
            </a:pPr>
            <a:r>
              <a:rPr lang="en-GB" altLang="en-US" sz="2800" kern="0" dirty="0">
                <a:solidFill>
                  <a:srgbClr val="000066"/>
                </a:solidFill>
                <a:latin typeface="Verdana" panose="020B0604030504040204" pitchFamily="34" charset="0"/>
                <a:ea typeface="Verdana" panose="020B0604030504040204" pitchFamily="34" charset="0"/>
                <a:cs typeface="Verdana" panose="020B0604030504040204" pitchFamily="34" charset="0"/>
              </a:rPr>
              <a:t>Nuclear Emergency Preparedness and Response</a:t>
            </a:r>
          </a:p>
          <a:p>
            <a:pPr eaLnBrk="1" hangingPunct="1">
              <a:defRPr/>
            </a:pPr>
            <a:endParaRPr lang="en-GB" altLang="en-US" sz="280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4"/>
          <p:cNvSpPr>
            <a:spLocks noChangeArrowheads="1"/>
          </p:cNvSpPr>
          <p:nvPr/>
        </p:nvSpPr>
        <p:spPr bwMode="auto">
          <a:xfrm>
            <a:off x="18288" y="4005064"/>
            <a:ext cx="9849543" cy="2825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en-US" sz="1600" i="0" dirty="0" smtClean="0"/>
              <a:t>Activities</a:t>
            </a:r>
            <a:r>
              <a:rPr lang="en-GB" altLang="en-US" sz="1600" b="0" i="0" dirty="0" smtClean="0"/>
              <a:t>: NPP severe </a:t>
            </a:r>
            <a:r>
              <a:rPr lang="en-GB" altLang="en-US" sz="1600" b="0" i="0" dirty="0"/>
              <a:t>accident </a:t>
            </a:r>
            <a:r>
              <a:rPr lang="en-GB" altLang="en-US" sz="1600" b="0" i="0" dirty="0" smtClean="0"/>
              <a:t>modelling and management in </a:t>
            </a:r>
            <a:r>
              <a:rPr lang="en-GB" altLang="en-US" sz="1600" b="0" i="0" dirty="0"/>
              <a:t>coordination with EU </a:t>
            </a:r>
            <a:r>
              <a:rPr lang="en-GB" altLang="en-US" sz="1600" b="0" i="0" dirty="0" smtClean="0"/>
              <a:t>MS</a:t>
            </a:r>
            <a:r>
              <a:rPr lang="en-GB" altLang="en-US" sz="1600" b="0" i="0" dirty="0"/>
              <a:t>;</a:t>
            </a:r>
            <a:r>
              <a:rPr lang="en-GB" altLang="en-US" sz="1600" b="0" i="0" dirty="0" smtClean="0"/>
              <a:t> evaluation of </a:t>
            </a:r>
            <a:r>
              <a:rPr lang="en-GB" altLang="en-US" sz="1600" b="0" i="0" dirty="0"/>
              <a:t>fuel degradation and </a:t>
            </a:r>
            <a:r>
              <a:rPr lang="en-GB" altLang="en-US" sz="1600" b="0" i="0" dirty="0" smtClean="0"/>
              <a:t>radiological </a:t>
            </a:r>
            <a:r>
              <a:rPr lang="en-GB" altLang="en-US" sz="1600" b="0" i="0" dirty="0"/>
              <a:t>source </a:t>
            </a:r>
            <a:r>
              <a:rPr lang="en-GB" altLang="en-US" sz="1600" b="0" i="0" dirty="0" smtClean="0"/>
              <a:t>term </a:t>
            </a:r>
            <a:br>
              <a:rPr lang="en-GB" altLang="en-US" sz="1600" b="0" i="0" dirty="0" smtClean="0"/>
            </a:br>
            <a:endParaRPr lang="en-GB" altLang="en-US" sz="1600" b="0" i="0" dirty="0" smtClean="0"/>
          </a:p>
          <a:p>
            <a:pPr eaLnBrk="1" hangingPunct="1">
              <a:spcBef>
                <a:spcPct val="0"/>
              </a:spcBef>
              <a:buClrTx/>
              <a:buFontTx/>
              <a:buNone/>
            </a:pPr>
            <a:r>
              <a:rPr lang="en-GB" altLang="en-US" sz="1600" b="0" i="0" dirty="0" smtClean="0"/>
              <a:t>Support </a:t>
            </a:r>
            <a:r>
              <a:rPr lang="en-GB" altLang="en-US" sz="1600" b="0" i="0" dirty="0"/>
              <a:t>to </a:t>
            </a:r>
            <a:r>
              <a:rPr lang="en-GB" altLang="en-US" sz="1600" b="0" i="0" dirty="0"/>
              <a:t>Accident Source Term Evaluation Code </a:t>
            </a:r>
            <a:r>
              <a:rPr lang="en-GB" altLang="en-US" sz="1600" b="0" i="0" dirty="0" smtClean="0"/>
              <a:t/>
            </a:r>
            <a:br>
              <a:rPr lang="en-GB" altLang="en-US" sz="1600" b="0" i="0" dirty="0" smtClean="0"/>
            </a:br>
            <a:r>
              <a:rPr lang="en-GB" altLang="en-US" sz="1600" b="0" i="0" dirty="0" smtClean="0"/>
              <a:t>(ASTEC) </a:t>
            </a:r>
            <a:r>
              <a:rPr lang="en-GB" altLang="en-US" sz="1600" b="0" i="0" dirty="0" smtClean="0"/>
              <a:t>development </a:t>
            </a:r>
            <a:r>
              <a:rPr lang="en-GB" altLang="en-US" sz="1600" b="0" i="0" dirty="0"/>
              <a:t>as reference </a:t>
            </a:r>
            <a:r>
              <a:rPr lang="en-GB" altLang="en-US" sz="1600" b="0" i="0" dirty="0" smtClean="0"/>
              <a:t>EU computer </a:t>
            </a:r>
            <a:r>
              <a:rPr lang="en-GB" altLang="en-US" sz="1600" b="0" i="0" dirty="0"/>
              <a:t>code</a:t>
            </a:r>
          </a:p>
          <a:p>
            <a:pPr eaLnBrk="1" hangingPunct="1">
              <a:spcBef>
                <a:spcPct val="0"/>
              </a:spcBef>
              <a:buClrTx/>
              <a:buFontTx/>
              <a:buNone/>
            </a:pPr>
            <a:endParaRPr lang="en-GB" altLang="en-US" sz="1600" b="0" i="0" dirty="0"/>
          </a:p>
          <a:p>
            <a:pPr eaLnBrk="1" hangingPunct="1">
              <a:spcBef>
                <a:spcPct val="0"/>
              </a:spcBef>
              <a:buClrTx/>
              <a:buFontTx/>
              <a:buNone/>
            </a:pPr>
            <a:r>
              <a:rPr lang="en-GB" altLang="en-US" sz="1600" b="0" i="0" dirty="0" smtClean="0"/>
              <a:t>Establish ASTEC </a:t>
            </a:r>
            <a:r>
              <a:rPr lang="en-GB" altLang="en-US" sz="1600" b="0" i="0" dirty="0"/>
              <a:t>“reference input decks” for </a:t>
            </a:r>
            <a:r>
              <a:rPr lang="en-GB" altLang="en-US" sz="1600" b="0" i="0" dirty="0" smtClean="0"/>
              <a:t>NPPs </a:t>
            </a:r>
            <a:r>
              <a:rPr lang="en-GB" altLang="en-US" sz="1600" b="0" i="0" dirty="0"/>
              <a:t>in Europe (PWR, </a:t>
            </a:r>
            <a:r>
              <a:rPr lang="en-GB" altLang="en-US" sz="1600" b="0" i="0" dirty="0" smtClean="0"/>
              <a:t/>
            </a:r>
            <a:br>
              <a:rPr lang="en-GB" altLang="en-US" sz="1600" b="0" i="0" dirty="0" smtClean="0"/>
            </a:br>
            <a:r>
              <a:rPr lang="en-GB" altLang="en-US" sz="1600" b="0" i="0" dirty="0" smtClean="0"/>
              <a:t>BWR</a:t>
            </a:r>
            <a:r>
              <a:rPr lang="en-GB" altLang="en-US" sz="1600" b="0" i="0" dirty="0"/>
              <a:t>, VVER, CANDU</a:t>
            </a:r>
            <a:r>
              <a:rPr lang="en-GB" altLang="en-US" sz="1600" b="0" i="0" dirty="0" smtClean="0"/>
              <a:t>) + </a:t>
            </a:r>
            <a:r>
              <a:rPr lang="en-GB" altLang="en-US" sz="1600" b="0" i="0" dirty="0"/>
              <a:t>associated Severe Accident analyses </a:t>
            </a:r>
          </a:p>
          <a:p>
            <a:pPr eaLnBrk="1" hangingPunct="1">
              <a:spcBef>
                <a:spcPct val="0"/>
              </a:spcBef>
              <a:buClrTx/>
              <a:buFontTx/>
              <a:buNone/>
            </a:pPr>
            <a:endParaRPr lang="en-GB" altLang="en-US" sz="1600" b="0" i="0" dirty="0"/>
          </a:p>
          <a:p>
            <a:pPr eaLnBrk="1" hangingPunct="1">
              <a:spcBef>
                <a:spcPct val="0"/>
              </a:spcBef>
              <a:buClrTx/>
              <a:buFontTx/>
              <a:buNone/>
            </a:pPr>
            <a:r>
              <a:rPr lang="en-GB" altLang="en-US" sz="1600" b="0" i="0" dirty="0"/>
              <a:t>JRC international </a:t>
            </a:r>
            <a:r>
              <a:rPr lang="en-GB" altLang="en-US" sz="1600" b="0" i="0" dirty="0" smtClean="0"/>
              <a:t>benchmark on </a:t>
            </a:r>
            <a:r>
              <a:rPr lang="en-GB" altLang="en-US" sz="1600" b="0" i="0" dirty="0"/>
              <a:t>In Vessel Retention for VVER1000 </a:t>
            </a:r>
          </a:p>
          <a:p>
            <a:pPr eaLnBrk="1" hangingPunct="1">
              <a:spcBef>
                <a:spcPct val="0"/>
              </a:spcBef>
              <a:buClrTx/>
              <a:buFontTx/>
              <a:buNone/>
            </a:pPr>
            <a:endParaRPr lang="en-GB" altLang="en-US" sz="1600" b="0" i="0" dirty="0"/>
          </a:p>
          <a:p>
            <a:pPr eaLnBrk="1" hangingPunct="1">
              <a:spcBef>
                <a:spcPct val="0"/>
              </a:spcBef>
              <a:buClrTx/>
              <a:buFontTx/>
              <a:buNone/>
            </a:pPr>
            <a:r>
              <a:rPr lang="en-GB" altLang="en-US" sz="1600" b="0" i="0" dirty="0" smtClean="0"/>
              <a:t>Contributions </a:t>
            </a:r>
            <a:r>
              <a:rPr lang="en-GB" altLang="en-US" sz="1600" b="0" i="0" dirty="0"/>
              <a:t>to </a:t>
            </a:r>
            <a:r>
              <a:rPr lang="en-GB" altLang="en-US" sz="1600" b="0" i="0" dirty="0" smtClean="0"/>
              <a:t>OECD-NEA: filtered containment venting; spent fuel pool, </a:t>
            </a:r>
            <a:r>
              <a:rPr lang="en-GB" altLang="en-US" sz="1600" b="0" i="0" dirty="0"/>
              <a:t>assembly accident phenomenology and </a:t>
            </a:r>
            <a:r>
              <a:rPr lang="en-GB" altLang="en-US" sz="1600" b="0" i="0" dirty="0" smtClean="0"/>
              <a:t>mitigation; hydrogen </a:t>
            </a:r>
            <a:r>
              <a:rPr lang="en-GB" altLang="en-US" sz="1600" b="0" i="0" dirty="0"/>
              <a:t>generation, transport and risk management</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6223" y="2073970"/>
            <a:ext cx="2911608" cy="1643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1272" y="4446311"/>
            <a:ext cx="2191486" cy="16857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Tree>
    <p:extLst>
      <p:ext uri="{BB962C8B-B14F-4D97-AF65-F5344CB8AC3E}">
        <p14:creationId xmlns:p14="http://schemas.microsoft.com/office/powerpoint/2010/main" val="3978579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4"/>
          <p:cNvPicPr>
            <a:picLocks noChangeAspect="1"/>
          </p:cNvPicPr>
          <p:nvPr/>
        </p:nvPicPr>
        <p:blipFill>
          <a:blip r:embed="rId3">
            <a:extLst>
              <a:ext uri="{28A0092B-C50C-407E-A947-70E740481C1C}">
                <a14:useLocalDpi xmlns:a14="http://schemas.microsoft.com/office/drawing/2010/main" val="0"/>
              </a:ext>
            </a:extLst>
          </a:blip>
          <a:srcRect t="39445" b="-6"/>
          <a:stretch>
            <a:fillRect/>
          </a:stretch>
        </p:blipFill>
        <p:spPr bwMode="auto">
          <a:xfrm>
            <a:off x="213255" y="1176339"/>
            <a:ext cx="8404622" cy="495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2"/>
          <p:cNvPicPr>
            <a:picLocks noChangeAspect="1" noChangeArrowheads="1"/>
          </p:cNvPicPr>
          <p:nvPr/>
        </p:nvPicPr>
        <p:blipFill>
          <a:blip r:embed="rId4">
            <a:extLst>
              <a:ext uri="{28A0092B-C50C-407E-A947-70E740481C1C}">
                <a14:useLocalDpi xmlns:a14="http://schemas.microsoft.com/office/drawing/2010/main" val="0"/>
              </a:ext>
            </a:extLst>
          </a:blip>
          <a:srcRect r="9068"/>
          <a:stretch>
            <a:fillRect/>
          </a:stretch>
        </p:blipFill>
        <p:spPr bwMode="auto">
          <a:xfrm>
            <a:off x="1052512" y="1733551"/>
            <a:ext cx="6736425" cy="397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r="9279"/>
          <a:stretch>
            <a:fillRect/>
          </a:stretch>
        </p:blipFill>
        <p:spPr bwMode="auto">
          <a:xfrm>
            <a:off x="1066271" y="1700808"/>
            <a:ext cx="6736425" cy="398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AutoShape 25"/>
          <p:cNvSpPr>
            <a:spLocks noChangeArrowheads="1"/>
          </p:cNvSpPr>
          <p:nvPr/>
        </p:nvSpPr>
        <p:spPr bwMode="auto">
          <a:xfrm>
            <a:off x="350838" y="1195389"/>
            <a:ext cx="3628760" cy="820737"/>
          </a:xfrm>
          <a:prstGeom prst="roundRect">
            <a:avLst>
              <a:gd name="adj" fmla="val 16667"/>
            </a:avLst>
          </a:prstGeom>
          <a:solidFill>
            <a:schemeClr val="accent2">
              <a:lumMod val="20000"/>
              <a:lumOff val="80000"/>
            </a:schemeClr>
          </a:solidFill>
          <a:ln w="12700">
            <a:solidFill>
              <a:schemeClr val="tx1"/>
            </a:solidFill>
            <a:round/>
            <a:headEnd/>
            <a:tailEnd/>
          </a:ln>
        </p:spPr>
        <p:txBody>
          <a:bodyPr wrap="none" lIns="90000" tIns="46800" rIns="90000" bIns="46800"/>
          <a:lstStyle>
            <a:lvl1pPr>
              <a:defRPr sz="1600" b="1">
                <a:solidFill>
                  <a:schemeClr val="tx1"/>
                </a:solidFill>
                <a:latin typeface="Tahoma" pitchFamily="34" charset="0"/>
                <a:ea typeface="ＭＳ Ｐゴシック" pitchFamily="34" charset="-128"/>
              </a:defRPr>
            </a:lvl1pPr>
            <a:lvl2pPr marL="742950" indent="-285750">
              <a:defRPr sz="1600" b="1">
                <a:solidFill>
                  <a:schemeClr val="tx1"/>
                </a:solidFill>
                <a:latin typeface="Tahoma" pitchFamily="34" charset="0"/>
                <a:ea typeface="ＭＳ Ｐゴシック" pitchFamily="34" charset="-128"/>
              </a:defRPr>
            </a:lvl2pPr>
            <a:lvl3pPr marL="1143000" indent="-228600">
              <a:defRPr sz="1600" b="1">
                <a:solidFill>
                  <a:schemeClr val="tx1"/>
                </a:solidFill>
                <a:latin typeface="Tahoma" pitchFamily="34" charset="0"/>
                <a:ea typeface="ＭＳ Ｐゴシック" pitchFamily="34" charset="-128"/>
              </a:defRPr>
            </a:lvl3pPr>
            <a:lvl4pPr marL="1600200" indent="-228600">
              <a:defRPr sz="1600" b="1">
                <a:solidFill>
                  <a:schemeClr val="tx1"/>
                </a:solidFill>
                <a:latin typeface="Tahoma" pitchFamily="34" charset="0"/>
                <a:ea typeface="ＭＳ Ｐゴシック" pitchFamily="34" charset="-128"/>
              </a:defRPr>
            </a:lvl4pPr>
            <a:lvl5pPr marL="2057400" indent="-228600">
              <a:defRPr sz="1600" b="1">
                <a:solidFill>
                  <a:schemeClr val="tx1"/>
                </a:solidFill>
                <a:latin typeface="Tahoma" pitchFamily="34" charset="0"/>
                <a:ea typeface="ＭＳ Ｐゴシック" pitchFamily="34" charset="-128"/>
              </a:defRPr>
            </a:lvl5pPr>
            <a:lvl6pPr marL="25146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6pPr>
            <a:lvl7pPr marL="29718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7pPr>
            <a:lvl8pPr marL="34290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8pPr>
            <a:lvl9pPr marL="38862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9pPr>
          </a:lstStyle>
          <a:p>
            <a:pPr algn="ctr">
              <a:defRPr/>
            </a:pPr>
            <a:r>
              <a:rPr lang="en-US" altLang="en-US" dirty="0" smtClean="0">
                <a:latin typeface="Arial" pitchFamily="34" charset="0"/>
              </a:rPr>
              <a:t>EURDEP on-line</a:t>
            </a:r>
          </a:p>
          <a:p>
            <a:pPr algn="ctr">
              <a:defRPr/>
            </a:pPr>
            <a:r>
              <a:rPr lang="en-US" altLang="en-US" dirty="0" smtClean="0">
                <a:latin typeface="Arial" pitchFamily="34" charset="0"/>
              </a:rPr>
              <a:t>Environmental Radiation Monitoring</a:t>
            </a:r>
          </a:p>
          <a:p>
            <a:pPr algn="ctr">
              <a:spcBef>
                <a:spcPts val="600"/>
              </a:spcBef>
              <a:defRPr/>
            </a:pPr>
            <a:r>
              <a:rPr lang="en-US" altLang="en-US" sz="1400" dirty="0" smtClean="0">
                <a:latin typeface="Arial" pitchFamily="34" charset="0"/>
              </a:rPr>
              <a:t>(collaboration with IAEA IRMIS)</a:t>
            </a:r>
            <a:endParaRPr lang="en-US" altLang="en-US" sz="1400" dirty="0">
              <a:latin typeface="Arial" pitchFamily="34" charset="0"/>
            </a:endParaRPr>
          </a:p>
          <a:p>
            <a:pPr algn="ctr">
              <a:defRPr/>
            </a:pPr>
            <a:endParaRPr lang="en-US" altLang="en-US" dirty="0">
              <a:latin typeface="Arial" pitchFamily="34" charset="0"/>
            </a:endParaRPr>
          </a:p>
          <a:p>
            <a:pPr algn="ctr">
              <a:defRPr/>
            </a:pPr>
            <a:endParaRPr lang="en-US" altLang="en-US" sz="1800" dirty="0">
              <a:solidFill>
                <a:srgbClr val="000066"/>
              </a:solidFill>
              <a:latin typeface="Arial" pitchFamily="34" charset="0"/>
            </a:endParaRPr>
          </a:p>
          <a:p>
            <a:pPr algn="ctr">
              <a:defRPr/>
            </a:pPr>
            <a:endParaRPr lang="en-US" altLang="en-US" dirty="0">
              <a:latin typeface="Arial" pitchFamily="34" charset="0"/>
            </a:endParaRPr>
          </a:p>
          <a:p>
            <a:pPr algn="ctr">
              <a:defRPr/>
            </a:pPr>
            <a:endParaRPr lang="en-US" altLang="en-US" dirty="0">
              <a:solidFill>
                <a:srgbClr val="000066"/>
              </a:solidFill>
              <a:latin typeface="Arial" pitchFamily="34" charset="0"/>
            </a:endParaRPr>
          </a:p>
        </p:txBody>
      </p:sp>
      <p:sp>
        <p:nvSpPr>
          <p:cNvPr id="45064" name="Rounded Rectangle 18">
            <a:hlinkClick r:id="rId6" action="ppaction://hlinksldjump"/>
          </p:cNvPr>
          <p:cNvSpPr>
            <a:spLocks noChangeArrowheads="1"/>
          </p:cNvSpPr>
          <p:nvPr/>
        </p:nvSpPr>
        <p:spPr bwMode="auto">
          <a:xfrm>
            <a:off x="8414942" y="6108701"/>
            <a:ext cx="923528" cy="593725"/>
          </a:xfrm>
          <a:prstGeom prst="roundRect">
            <a:avLst>
              <a:gd name="adj" fmla="val 16667"/>
            </a:avLst>
          </a:prstGeom>
          <a:solidFill>
            <a:srgbClr val="FFC000">
              <a:alpha val="58823"/>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marL="3175"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US" altLang="en-US" sz="1200" i="0"/>
          </a:p>
        </p:txBody>
      </p:sp>
      <p:sp>
        <p:nvSpPr>
          <p:cNvPr id="45065" name="Rectangle 11"/>
          <p:cNvSpPr>
            <a:spLocks noChangeArrowheads="1"/>
          </p:cNvSpPr>
          <p:nvPr/>
        </p:nvSpPr>
        <p:spPr bwMode="auto">
          <a:xfrm>
            <a:off x="8543926" y="6230939"/>
            <a:ext cx="665560" cy="28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spcAft>
                <a:spcPts val="1000"/>
              </a:spcAft>
              <a:buClrTx/>
              <a:buFontTx/>
              <a:buNone/>
            </a:pPr>
            <a:r>
              <a:rPr lang="en-US" altLang="en-US" sz="800" i="0">
                <a:solidFill>
                  <a:schemeClr val="tx1"/>
                </a:solidFill>
                <a:ea typeface="Verdana" pitchFamily="34" charset="0"/>
                <a:cs typeface="Verdana" pitchFamily="34" charset="0"/>
                <a:hlinkClick r:id="rId6" action="ppaction://hlinksldjump"/>
              </a:rPr>
              <a:t>Cluster chart</a:t>
            </a:r>
            <a:endParaRPr lang="en-US" altLang="en-US" sz="800" i="0">
              <a:solidFill>
                <a:schemeClr val="tx1"/>
              </a:solidFill>
              <a:ea typeface="Verdana" pitchFamily="34" charset="0"/>
              <a:cs typeface="Verdana" pitchFamily="34" charset="0"/>
            </a:endParaRPr>
          </a:p>
        </p:txBody>
      </p:sp>
      <p:sp>
        <p:nvSpPr>
          <p:cNvPr id="13" name="Rectangle 2"/>
          <p:cNvSpPr txBox="1">
            <a:spLocks noChangeArrowheads="1"/>
          </p:cNvSpPr>
          <p:nvPr/>
        </p:nvSpPr>
        <p:spPr bwMode="auto">
          <a:xfrm>
            <a:off x="18288" y="44452"/>
            <a:ext cx="9849543"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eaLnBrk="1" hangingPunct="1">
              <a:defRPr/>
            </a:pPr>
            <a:r>
              <a:rPr lang="en-GB" altLang="en-US" sz="2800" kern="0" dirty="0">
                <a:solidFill>
                  <a:srgbClr val="000066"/>
                </a:solidFill>
                <a:latin typeface="Verdana" panose="020B0604030504040204" pitchFamily="34" charset="0"/>
                <a:ea typeface="Verdana" panose="020B0604030504040204" pitchFamily="34" charset="0"/>
                <a:cs typeface="Verdana" panose="020B0604030504040204" pitchFamily="34" charset="0"/>
              </a:rPr>
              <a:t>Nuclear Emergency Preparedness and Response</a:t>
            </a:r>
          </a:p>
          <a:p>
            <a:pPr eaLnBrk="1" hangingPunct="1">
              <a:defRPr/>
            </a:pPr>
            <a:endParaRPr lang="en-GB" altLang="en-US" sz="280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2972808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500" fill="hold"/>
                                        <p:tgtEl>
                                          <p:spTgt spid="1027"/>
                                        </p:tgtEl>
                                        <p:attrNameLst>
                                          <p:attrName>ppt_w</p:attrName>
                                        </p:attrNameLst>
                                      </p:cBhvr>
                                      <p:tavLst>
                                        <p:tav tm="0">
                                          <p:val>
                                            <p:fltVal val="0"/>
                                          </p:val>
                                        </p:tav>
                                        <p:tav tm="100000">
                                          <p:val>
                                            <p:strVal val="#ppt_w"/>
                                          </p:val>
                                        </p:tav>
                                      </p:tavLst>
                                    </p:anim>
                                    <p:anim calcmode="lin" valueType="num">
                                      <p:cBhvr>
                                        <p:cTn id="8" dur="500" fill="hold"/>
                                        <p:tgtEl>
                                          <p:spTgt spid="10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1"/>
          <p:cNvSpPr>
            <a:spLocks noChangeArrowheads="1"/>
          </p:cNvSpPr>
          <p:nvPr/>
        </p:nvSpPr>
        <p:spPr bwMode="auto">
          <a:xfrm>
            <a:off x="0" y="6403976"/>
            <a:ext cx="18473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US" altLang="es-ES" sz="1000" i="0">
              <a:solidFill>
                <a:srgbClr val="000000"/>
              </a:solidFill>
              <a:latin typeface="Calibri" pitchFamily="34" charset="0"/>
            </a:endParaRPr>
          </a:p>
        </p:txBody>
      </p:sp>
      <p:sp>
        <p:nvSpPr>
          <p:cNvPr id="5" name="Rectangle 2"/>
          <p:cNvSpPr txBox="1">
            <a:spLocks noChangeArrowheads="1"/>
          </p:cNvSpPr>
          <p:nvPr/>
        </p:nvSpPr>
        <p:spPr bwMode="auto">
          <a:xfrm>
            <a:off x="0" y="16671"/>
            <a:ext cx="9905999"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algn="l" eaLnBrk="1" hangingPunct="1">
              <a:lnSpc>
                <a:spcPct val="100000"/>
              </a:lnSpc>
              <a:defRPr/>
            </a:pPr>
            <a:r>
              <a:rPr lang="en-GB" altLang="en-US" sz="280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Radioactive waste management;  Decommissioning</a:t>
            </a:r>
          </a:p>
          <a:p>
            <a:pPr algn="l" eaLnBrk="1" hangingPunct="1">
              <a:lnSpc>
                <a:spcPct val="100000"/>
              </a:lnSpc>
              <a:defRPr/>
            </a:pPr>
            <a:endParaRPr lang="en-GB" altLang="en-US" sz="280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Picture 3"/>
          <p:cNvPicPr>
            <a:picLocks noChangeAspect="1" noChangeArrowheads="1"/>
          </p:cNvPicPr>
          <p:nvPr/>
        </p:nvPicPr>
        <p:blipFill>
          <a:blip r:embed="rId3"/>
          <a:srcRect/>
          <a:stretch>
            <a:fillRect/>
          </a:stretch>
        </p:blipFill>
        <p:spPr bwMode="auto">
          <a:xfrm>
            <a:off x="7840443" y="4251197"/>
            <a:ext cx="1829732" cy="2562179"/>
          </a:xfrm>
          <a:prstGeom prst="rect">
            <a:avLst/>
          </a:prstGeom>
          <a:noFill/>
          <a:ln>
            <a:noFill/>
          </a:ln>
          <a:effectLst>
            <a:outerShdw blurRad="50800" dist="38100" dir="5400000" algn="t" rotWithShape="0">
              <a:prstClr val="black">
                <a:alpha val="40000"/>
              </a:prstClr>
            </a:outerShdw>
          </a:effectLst>
          <a:extLst/>
        </p:spPr>
      </p:pic>
      <p:sp>
        <p:nvSpPr>
          <p:cNvPr id="15" name="Rectangle 4"/>
          <p:cNvSpPr>
            <a:spLocks noChangeArrowheads="1"/>
          </p:cNvSpPr>
          <p:nvPr/>
        </p:nvSpPr>
        <p:spPr bwMode="auto">
          <a:xfrm>
            <a:off x="52053" y="2708920"/>
            <a:ext cx="7560810" cy="1019868"/>
          </a:xfrm>
          <a:prstGeom prst="rect">
            <a:avLst/>
          </a:prstGeom>
          <a:noFill/>
          <a:ln>
            <a:noFill/>
          </a:ln>
          <a:effectLst/>
          <a:extLst/>
        </p:spPr>
        <p:txBody>
          <a:bodyPr/>
          <a:lstStyle/>
          <a:p>
            <a:pPr>
              <a:lnSpc>
                <a:spcPct val="80000"/>
              </a:lnSpc>
              <a:buClr>
                <a:srgbClr val="2956B1"/>
              </a:buClr>
              <a:defRPr/>
            </a:pPr>
            <a:r>
              <a:rPr lang="en-GB" sz="1800" b="1"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Decommissioning</a:t>
            </a:r>
          </a:p>
          <a:p>
            <a:pPr>
              <a:buClr>
                <a:srgbClr val="2956B1"/>
              </a:buClr>
              <a:defRPr/>
            </a:pPr>
            <a:r>
              <a:rPr lang="en-GB" sz="1800" b="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developing synergies between operational and R&amp;D activities </a:t>
            </a:r>
          </a:p>
          <a:p>
            <a:pPr>
              <a:buClr>
                <a:srgbClr val="2956B1"/>
              </a:buClr>
              <a:defRPr/>
            </a:pPr>
            <a:r>
              <a:rPr lang="en-GB" sz="1800" b="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innovative techniques and standardization</a:t>
            </a:r>
          </a:p>
        </p:txBody>
      </p:sp>
      <p:sp>
        <p:nvSpPr>
          <p:cNvPr id="16" name="Rectangle 4"/>
          <p:cNvSpPr>
            <a:spLocks noChangeArrowheads="1"/>
          </p:cNvSpPr>
          <p:nvPr/>
        </p:nvSpPr>
        <p:spPr bwMode="auto">
          <a:xfrm>
            <a:off x="52053" y="1038942"/>
            <a:ext cx="8775910" cy="1521482"/>
          </a:xfrm>
          <a:prstGeom prst="rect">
            <a:avLst/>
          </a:prstGeom>
          <a:noFill/>
          <a:ln>
            <a:noFill/>
          </a:ln>
          <a:effectLst/>
          <a:extLst/>
        </p:spPr>
        <p:txBody>
          <a:bodyPr/>
          <a:lstStyle/>
          <a:p>
            <a:pPr>
              <a:lnSpc>
                <a:spcPct val="100000"/>
              </a:lnSpc>
              <a:buClr>
                <a:srgbClr val="2956B1"/>
              </a:buClr>
              <a:defRPr/>
            </a:pPr>
            <a:r>
              <a:rPr lang="es-ES_tradnl" sz="1800" kern="0" dirty="0" err="1" smtClean="0">
                <a:solidFill>
                  <a:srgbClr val="000066"/>
                </a:solidFill>
                <a:latin typeface="Verdana" panose="020B0604030504040204" pitchFamily="34" charset="0"/>
                <a:ea typeface="Verdana" panose="020B0604030504040204" pitchFamily="34" charset="0"/>
                <a:cs typeface="Verdana" panose="020B0604030504040204" pitchFamily="34" charset="0"/>
              </a:rPr>
              <a:t>Radioactive</a:t>
            </a:r>
            <a:r>
              <a:rPr lang="es-ES_tradnl" sz="180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 waste </a:t>
            </a:r>
            <a:r>
              <a:rPr lang="es-ES_tradnl" sz="1800" kern="0" dirty="0" err="1" smtClean="0">
                <a:solidFill>
                  <a:srgbClr val="000066"/>
                </a:solidFill>
                <a:latin typeface="Verdana" panose="020B0604030504040204" pitchFamily="34" charset="0"/>
                <a:ea typeface="Verdana" panose="020B0604030504040204" pitchFamily="34" charset="0"/>
                <a:cs typeface="Verdana" panose="020B0604030504040204" pitchFamily="34" charset="0"/>
              </a:rPr>
              <a:t>management</a:t>
            </a:r>
            <a:endParaRPr lang="es-ES_tradnl" sz="180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buClr>
                <a:srgbClr val="2956B1"/>
              </a:buClr>
              <a:defRPr/>
            </a:pPr>
            <a:r>
              <a:rPr lang="es-ES_tradnl" sz="1800" b="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support </a:t>
            </a:r>
            <a:r>
              <a:rPr lang="es-ES_tradnl" sz="1800" b="0" kern="0" dirty="0">
                <a:solidFill>
                  <a:srgbClr val="000066"/>
                </a:solidFill>
                <a:latin typeface="Verdana" panose="020B0604030504040204" pitchFamily="34" charset="0"/>
                <a:ea typeface="Verdana" panose="020B0604030504040204" pitchFamily="34" charset="0"/>
                <a:cs typeface="Verdana" panose="020B0604030504040204" pitchFamily="34" charset="0"/>
              </a:rPr>
              <a:t>to </a:t>
            </a:r>
            <a:r>
              <a:rPr lang="es-ES_tradnl" sz="1800" b="0" kern="0" dirty="0" err="1">
                <a:solidFill>
                  <a:srgbClr val="000066"/>
                </a:solidFill>
                <a:latin typeface="Verdana" panose="020B0604030504040204" pitchFamily="34" charset="0"/>
                <a:ea typeface="Verdana" panose="020B0604030504040204" pitchFamily="34" charset="0"/>
                <a:cs typeface="Verdana" panose="020B0604030504040204" pitchFamily="34" charset="0"/>
              </a:rPr>
              <a:t>the</a:t>
            </a:r>
            <a:r>
              <a:rPr lang="es-ES_tradnl" sz="1800" b="0" kern="0" dirty="0">
                <a:solidFill>
                  <a:srgbClr val="000066"/>
                </a:solidFill>
                <a:latin typeface="Verdana" panose="020B0604030504040204" pitchFamily="34" charset="0"/>
                <a:ea typeface="Verdana" panose="020B0604030504040204" pitchFamily="34" charset="0"/>
                <a:cs typeface="Verdana" panose="020B0604030504040204" pitchFamily="34" charset="0"/>
              </a:rPr>
              <a:t> </a:t>
            </a:r>
            <a:r>
              <a:rPr lang="es-ES_tradnl" sz="1800" b="0" kern="0" dirty="0" err="1">
                <a:solidFill>
                  <a:srgbClr val="000066"/>
                </a:solidFill>
                <a:latin typeface="Verdana" panose="020B0604030504040204" pitchFamily="34" charset="0"/>
                <a:ea typeface="Verdana" panose="020B0604030504040204" pitchFamily="34" charset="0"/>
                <a:cs typeface="Verdana" panose="020B0604030504040204" pitchFamily="34" charset="0"/>
              </a:rPr>
              <a:t>implementation</a:t>
            </a:r>
            <a:r>
              <a:rPr lang="es-ES_tradnl" sz="1800" b="0" kern="0" dirty="0">
                <a:solidFill>
                  <a:srgbClr val="000066"/>
                </a:solidFill>
                <a:latin typeface="Verdana" panose="020B0604030504040204" pitchFamily="34" charset="0"/>
                <a:ea typeface="Verdana" panose="020B0604030504040204" pitchFamily="34" charset="0"/>
                <a:cs typeface="Verdana" panose="020B0604030504040204" pitchFamily="34" charset="0"/>
              </a:rPr>
              <a:t> of </a:t>
            </a:r>
            <a:r>
              <a:rPr lang="es-ES_tradnl" sz="1800" b="0" kern="0" dirty="0" err="1">
                <a:solidFill>
                  <a:srgbClr val="000066"/>
                </a:solidFill>
                <a:latin typeface="Verdana" panose="020B0604030504040204" pitchFamily="34" charset="0"/>
                <a:ea typeface="Verdana" panose="020B0604030504040204" pitchFamily="34" charset="0"/>
                <a:cs typeface="Verdana" panose="020B0604030504040204" pitchFamily="34" charset="0"/>
              </a:rPr>
              <a:t>the</a:t>
            </a:r>
            <a:r>
              <a:rPr lang="es-ES_tradnl" sz="1800" b="0" kern="0" dirty="0">
                <a:solidFill>
                  <a:srgbClr val="000066"/>
                </a:solidFill>
                <a:latin typeface="Verdana" panose="020B0604030504040204" pitchFamily="34" charset="0"/>
                <a:ea typeface="Verdana" panose="020B0604030504040204" pitchFamily="34" charset="0"/>
                <a:cs typeface="Verdana" panose="020B0604030504040204" pitchFamily="34" charset="0"/>
              </a:rPr>
              <a:t> Euratom Nuclear Waste </a:t>
            </a:r>
            <a:r>
              <a:rPr lang="es-ES_tradnl" sz="1800" b="0" kern="0" dirty="0" err="1" smtClean="0">
                <a:solidFill>
                  <a:srgbClr val="000066"/>
                </a:solidFill>
                <a:latin typeface="Verdana" panose="020B0604030504040204" pitchFamily="34" charset="0"/>
                <a:ea typeface="Verdana" panose="020B0604030504040204" pitchFamily="34" charset="0"/>
                <a:cs typeface="Verdana" panose="020B0604030504040204" pitchFamily="34" charset="0"/>
              </a:rPr>
              <a:t>Directive</a:t>
            </a:r>
            <a:endParaRPr lang="es-ES_tradnl" sz="1800" b="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buClr>
                <a:srgbClr val="2956B1"/>
              </a:buClr>
              <a:defRPr/>
            </a:pPr>
            <a:r>
              <a:rPr lang="en-GB" sz="1800" b="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towards </a:t>
            </a:r>
            <a:r>
              <a:rPr lang="en-GB" sz="1800" b="0" kern="0" dirty="0">
                <a:solidFill>
                  <a:srgbClr val="000066"/>
                </a:solidFill>
                <a:latin typeface="Verdana" panose="020B0604030504040204" pitchFamily="34" charset="0"/>
                <a:ea typeface="Verdana" panose="020B0604030504040204" pitchFamily="34" charset="0"/>
                <a:cs typeface="Verdana" panose="020B0604030504040204" pitchFamily="34" charset="0"/>
              </a:rPr>
              <a:t>a Joint Programming on Radioactive Waste Disposal</a:t>
            </a:r>
          </a:p>
          <a:p>
            <a:pPr>
              <a:lnSpc>
                <a:spcPct val="100000"/>
              </a:lnSpc>
              <a:buClr>
                <a:srgbClr val="2956B1"/>
              </a:buClr>
              <a:defRPr/>
            </a:pPr>
            <a:r>
              <a:rPr lang="es-ES_tradnl" sz="1800" b="0" kern="0" dirty="0" err="1" smtClean="0">
                <a:solidFill>
                  <a:srgbClr val="000066"/>
                </a:solidFill>
                <a:latin typeface="Verdana" panose="020B0604030504040204" pitchFamily="34" charset="0"/>
                <a:ea typeface="Verdana" panose="020B0604030504040204" pitchFamily="34" charset="0"/>
                <a:cs typeface="Verdana" panose="020B0604030504040204" pitchFamily="34" charset="0"/>
              </a:rPr>
              <a:t>aligned</a:t>
            </a:r>
            <a:r>
              <a:rPr lang="es-ES_tradnl" sz="1800" b="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 </a:t>
            </a:r>
            <a:r>
              <a:rPr lang="es-ES_tradnl" sz="1800" b="0" kern="0" dirty="0" err="1">
                <a:solidFill>
                  <a:srgbClr val="000066"/>
                </a:solidFill>
                <a:latin typeface="Verdana" panose="020B0604030504040204" pitchFamily="34" charset="0"/>
                <a:ea typeface="Verdana" panose="020B0604030504040204" pitchFamily="34" charset="0"/>
                <a:cs typeface="Verdana" panose="020B0604030504040204" pitchFamily="34" charset="0"/>
              </a:rPr>
              <a:t>with</a:t>
            </a:r>
            <a:r>
              <a:rPr lang="es-ES_tradnl" sz="1800" b="0" kern="0" dirty="0">
                <a:solidFill>
                  <a:srgbClr val="000066"/>
                </a:solidFill>
                <a:latin typeface="Verdana" panose="020B0604030504040204" pitchFamily="34" charset="0"/>
                <a:ea typeface="Verdana" panose="020B0604030504040204" pitchFamily="34" charset="0"/>
                <a:cs typeface="Verdana" panose="020B0604030504040204" pitchFamily="34" charset="0"/>
              </a:rPr>
              <a:t> IGD-TP and </a:t>
            </a:r>
            <a:r>
              <a:rPr lang="es-ES_tradnl" sz="1800" b="0" kern="0" dirty="0" err="1" smtClean="0">
                <a:solidFill>
                  <a:srgbClr val="000066"/>
                </a:solidFill>
                <a:latin typeface="Verdana" panose="020B0604030504040204" pitchFamily="34" charset="0"/>
                <a:ea typeface="Verdana" panose="020B0604030504040204" pitchFamily="34" charset="0"/>
                <a:cs typeface="Verdana" panose="020B0604030504040204" pitchFamily="34" charset="0"/>
              </a:rPr>
              <a:t>Member</a:t>
            </a:r>
            <a:r>
              <a:rPr lang="es-ES_tradnl" sz="1800" b="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 </a:t>
            </a:r>
            <a:r>
              <a:rPr lang="es-ES_tradnl" sz="1800" b="0" kern="0" dirty="0" err="1" smtClean="0">
                <a:solidFill>
                  <a:srgbClr val="000066"/>
                </a:solidFill>
                <a:latin typeface="Verdana" panose="020B0604030504040204" pitchFamily="34" charset="0"/>
                <a:ea typeface="Verdana" panose="020B0604030504040204" pitchFamily="34" charset="0"/>
                <a:cs typeface="Verdana" panose="020B0604030504040204" pitchFamily="34" charset="0"/>
              </a:rPr>
              <a:t>States</a:t>
            </a:r>
            <a:r>
              <a:rPr lang="es-ES_tradnl" sz="1800" b="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 </a:t>
            </a:r>
            <a:r>
              <a:rPr lang="es-ES_tradnl" sz="1800" b="0" kern="0" dirty="0" err="1" smtClean="0">
                <a:solidFill>
                  <a:srgbClr val="000066"/>
                </a:solidFill>
                <a:latin typeface="Verdana" panose="020B0604030504040204" pitchFamily="34" charset="0"/>
                <a:ea typeface="Verdana" panose="020B0604030504040204" pitchFamily="34" charset="0"/>
                <a:cs typeface="Verdana" panose="020B0604030504040204" pitchFamily="34" charset="0"/>
              </a:rPr>
              <a:t>priorities</a:t>
            </a:r>
            <a:endParaRPr lang="es-ES_tradnl" sz="1800" b="0" kern="0"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pic>
        <p:nvPicPr>
          <p:cNvPr id="18" name="Picture 14" descr="Retour à l'accuei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6478" y="2753337"/>
            <a:ext cx="1399050" cy="7476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543235" y="4028408"/>
            <a:ext cx="2332485" cy="264688"/>
          </a:xfrm>
          <a:prstGeom prst="rect">
            <a:avLst/>
          </a:prstGeom>
        </p:spPr>
        <p:txBody>
          <a:bodyPr wrap="square">
            <a:spAutoFit/>
          </a:bodyPr>
          <a:lstStyle/>
          <a:p>
            <a:r>
              <a:rPr lang="en-GB" sz="1400" b="0" dirty="0">
                <a:latin typeface="Verdana" panose="020B0604030504040204" pitchFamily="34" charset="0"/>
                <a:ea typeface="Verdana" panose="020B0604030504040204" pitchFamily="34" charset="0"/>
                <a:cs typeface="Verdana" panose="020B0604030504040204" pitchFamily="34" charset="0"/>
              </a:rPr>
              <a:t>Joint EASAC-JRC </a:t>
            </a:r>
            <a:r>
              <a:rPr lang="en-GB" sz="1400" b="0" dirty="0" smtClean="0">
                <a:latin typeface="Verdana" panose="020B0604030504040204" pitchFamily="34" charset="0"/>
                <a:ea typeface="Verdana" panose="020B0604030504040204" pitchFamily="34" charset="0"/>
                <a:cs typeface="Verdana" panose="020B0604030504040204" pitchFamily="34" charset="0"/>
              </a:rPr>
              <a:t>report</a:t>
            </a:r>
            <a:endParaRPr lang="en-GB" sz="1400" b="0" dirty="0">
              <a:latin typeface="Verdana" panose="020B0604030504040204" pitchFamily="34" charset="0"/>
              <a:ea typeface="Verdana" panose="020B0604030504040204" pitchFamily="34" charset="0"/>
              <a:cs typeface="Verdana" panose="020B0604030504040204" pitchFamily="34" charset="0"/>
            </a:endParaRPr>
          </a:p>
        </p:txBody>
      </p:sp>
      <p:sp>
        <p:nvSpPr>
          <p:cNvPr id="21" name="Rectangle 4"/>
          <p:cNvSpPr>
            <a:spLocks noChangeArrowheads="1"/>
          </p:cNvSpPr>
          <p:nvPr/>
        </p:nvSpPr>
        <p:spPr bwMode="auto">
          <a:xfrm>
            <a:off x="52053" y="3861048"/>
            <a:ext cx="7560810" cy="636316"/>
          </a:xfrm>
          <a:prstGeom prst="rect">
            <a:avLst/>
          </a:prstGeom>
          <a:noFill/>
          <a:ln>
            <a:noFill/>
          </a:ln>
          <a:effectLst/>
          <a:extLst/>
        </p:spPr>
        <p:txBody>
          <a:bodyPr/>
          <a:lstStyle/>
          <a:p>
            <a:pPr>
              <a:lnSpc>
                <a:spcPct val="80000"/>
              </a:lnSpc>
              <a:buClr>
                <a:srgbClr val="2956B1"/>
              </a:buClr>
              <a:defRPr/>
            </a:pPr>
            <a:r>
              <a:rPr lang="en-GB" sz="1800" b="1"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Common ground</a:t>
            </a:r>
          </a:p>
          <a:p>
            <a:pPr>
              <a:buClr>
                <a:srgbClr val="2956B1"/>
              </a:buClr>
              <a:defRPr/>
            </a:pPr>
            <a:r>
              <a:rPr lang="en-GB" sz="1800" b="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focus on knowledge </a:t>
            </a:r>
            <a:r>
              <a:rPr lang="en-GB" sz="1800" b="0" kern="0" dirty="0">
                <a:solidFill>
                  <a:srgbClr val="000066"/>
                </a:solidFill>
                <a:latin typeface="Verdana" panose="020B0604030504040204" pitchFamily="34" charset="0"/>
                <a:ea typeface="Verdana" panose="020B0604030504040204" pitchFamily="34" charset="0"/>
                <a:cs typeface="Verdana" panose="020B0604030504040204" pitchFamily="34" charset="0"/>
              </a:rPr>
              <a:t>management and education &amp; </a:t>
            </a:r>
            <a:r>
              <a:rPr lang="en-GB" sz="1800" b="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training</a:t>
            </a:r>
            <a:endParaRPr lang="en-GB" sz="1800" b="0" kern="0"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pic>
        <p:nvPicPr>
          <p:cNvPr id="2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1639" y="1775767"/>
            <a:ext cx="963889" cy="78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5" name="Group 26"/>
          <p:cNvGrpSpPr>
            <a:grpSpLocks/>
          </p:cNvGrpSpPr>
          <p:nvPr/>
        </p:nvGrpSpPr>
        <p:grpSpPr bwMode="auto">
          <a:xfrm>
            <a:off x="2936776" y="4765886"/>
            <a:ext cx="2258087" cy="1773237"/>
            <a:chOff x="1669" y="3158"/>
            <a:chExt cx="1406" cy="1028"/>
          </a:xfrm>
        </p:grpSpPr>
        <p:pic>
          <p:nvPicPr>
            <p:cNvPr id="26" name="Picture 19" descr="www_21_ESSOR_reactor_photo_0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9" y="3158"/>
              <a:ext cx="1406" cy="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
                  <a:solidFill>
                    <a:srgbClr val="000000"/>
                  </a:solidFill>
                  <a:miter lim="800000"/>
                  <a:headEnd/>
                  <a:tailEnd/>
                </a14:hiddenLine>
              </a:ext>
            </a:extLst>
          </p:spPr>
        </p:pic>
        <p:sp>
          <p:nvSpPr>
            <p:cNvPr id="27" name="Text Box 20"/>
            <p:cNvSpPr txBox="1">
              <a:spLocks noChangeArrowheads="1"/>
            </p:cNvSpPr>
            <p:nvPr/>
          </p:nvSpPr>
          <p:spPr bwMode="auto">
            <a:xfrm>
              <a:off x="2258" y="3158"/>
              <a:ext cx="811"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r" eaLnBrk="1" hangingPunct="1">
                <a:spcBef>
                  <a:spcPct val="50000"/>
                </a:spcBef>
                <a:buClrTx/>
                <a:buFontTx/>
                <a:buNone/>
              </a:pPr>
              <a:r>
                <a:rPr lang="en-GB" altLang="en-US" sz="1200" b="1" i="0">
                  <a:solidFill>
                    <a:schemeClr val="bg1"/>
                  </a:solidFill>
                  <a:latin typeface="Arial" pitchFamily="34" charset="0"/>
                  <a:ea typeface="ＭＳ Ｐゴシック" pitchFamily="34" charset="-128"/>
                </a:rPr>
                <a:t>ESSOR</a:t>
              </a:r>
            </a:p>
            <a:p>
              <a:pPr algn="r" eaLnBrk="1" hangingPunct="1">
                <a:spcBef>
                  <a:spcPct val="50000"/>
                </a:spcBef>
                <a:buClrTx/>
                <a:buFontTx/>
                <a:buNone/>
              </a:pPr>
              <a:endParaRPr lang="en-GB" altLang="en-US" sz="1200" b="1" i="0">
                <a:solidFill>
                  <a:schemeClr val="bg1"/>
                </a:solidFill>
                <a:latin typeface="Arial" pitchFamily="34" charset="0"/>
                <a:ea typeface="ＭＳ Ｐゴシック" pitchFamily="34" charset="-128"/>
              </a:endParaRPr>
            </a:p>
          </p:txBody>
        </p:sp>
      </p:grpSp>
      <p:grpSp>
        <p:nvGrpSpPr>
          <p:cNvPr id="28" name="Group 25"/>
          <p:cNvGrpSpPr>
            <a:grpSpLocks/>
          </p:cNvGrpSpPr>
          <p:nvPr/>
        </p:nvGrpSpPr>
        <p:grpSpPr bwMode="auto">
          <a:xfrm>
            <a:off x="5313040" y="4765885"/>
            <a:ext cx="2313119" cy="1773237"/>
            <a:chOff x="3165" y="3158"/>
            <a:chExt cx="1361" cy="1044"/>
          </a:xfrm>
        </p:grpSpPr>
        <p:pic>
          <p:nvPicPr>
            <p:cNvPr id="29" name="Picture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65" y="3158"/>
              <a:ext cx="1361" cy="1044"/>
            </a:xfrm>
            <a:prstGeom prst="rect">
              <a:avLst/>
            </a:prstGeom>
            <a:solidFill>
              <a:schemeClr val="bg1">
                <a:alpha val="50195"/>
              </a:schemeClr>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30" name="Text Box 23"/>
            <p:cNvSpPr txBox="1">
              <a:spLocks noChangeArrowheads="1"/>
            </p:cNvSpPr>
            <p:nvPr/>
          </p:nvSpPr>
          <p:spPr bwMode="auto">
            <a:xfrm>
              <a:off x="3256" y="3158"/>
              <a:ext cx="1265"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r" eaLnBrk="1" hangingPunct="1">
                <a:spcBef>
                  <a:spcPct val="50000"/>
                </a:spcBef>
                <a:buClrTx/>
                <a:buFontTx/>
                <a:buNone/>
              </a:pPr>
              <a:r>
                <a:rPr lang="en-GB" altLang="en-US" sz="1200" b="1" i="0">
                  <a:solidFill>
                    <a:srgbClr val="004494"/>
                  </a:solidFill>
                  <a:latin typeface="Arial" pitchFamily="34" charset="0"/>
                  <a:ea typeface="ＭＳ Ｐゴシック" pitchFamily="34" charset="-128"/>
                </a:rPr>
                <a:t>High Flux Reactor</a:t>
              </a:r>
            </a:p>
            <a:p>
              <a:pPr algn="r" eaLnBrk="1" hangingPunct="1">
                <a:spcBef>
                  <a:spcPct val="50000"/>
                </a:spcBef>
                <a:buClrTx/>
                <a:buFontTx/>
                <a:buNone/>
              </a:pPr>
              <a:endParaRPr lang="en-GB" altLang="en-US" sz="1200" b="1" i="0">
                <a:solidFill>
                  <a:srgbClr val="004494"/>
                </a:solidFill>
                <a:latin typeface="Arial" pitchFamily="34" charset="0"/>
                <a:ea typeface="ＭＳ Ｐゴシック" pitchFamily="34" charset="-128"/>
              </a:endParaRPr>
            </a:p>
          </p:txBody>
        </p:sp>
      </p:grpSp>
      <p:pic>
        <p:nvPicPr>
          <p:cNvPr id="31" name="Picture 3" descr="PICT005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456" y="4732110"/>
            <a:ext cx="2782623" cy="177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25052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72232" y="990707"/>
            <a:ext cx="9704785" cy="422069"/>
          </a:xfrm>
          <a:prstGeom prst="rect">
            <a:avLst/>
          </a:prstGeom>
          <a:solidFill>
            <a:srgbClr val="CCFFCC"/>
          </a:solidFill>
          <a:ln>
            <a:noFill/>
          </a:ln>
          <a:extLst/>
        </p:spPr>
        <p:txBody>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gn="ctr"/>
            <a:r>
              <a:rPr lang="en-GB" altLang="en-US" sz="2000" dirty="0" smtClean="0">
                <a:solidFill>
                  <a:srgbClr val="000066"/>
                </a:solidFill>
                <a:latin typeface="+mj-lt"/>
              </a:rPr>
              <a:t>assess </a:t>
            </a:r>
            <a:r>
              <a:rPr lang="en-GB" altLang="en-US" sz="2000" dirty="0" smtClean="0">
                <a:solidFill>
                  <a:srgbClr val="000066"/>
                </a:solidFill>
                <a:latin typeface="+mj-lt"/>
              </a:rPr>
              <a:t>wasteform </a:t>
            </a:r>
            <a:r>
              <a:rPr lang="en-GB" altLang="en-US" sz="2000" dirty="0" smtClean="0">
                <a:solidFill>
                  <a:srgbClr val="000066"/>
                </a:solidFill>
                <a:latin typeface="+mj-lt"/>
              </a:rPr>
              <a:t>ability to fulfil its expected function over long-term</a:t>
            </a:r>
            <a:endParaRPr lang="en-US" altLang="en-US" sz="2000" dirty="0" smtClean="0">
              <a:solidFill>
                <a:srgbClr val="000066"/>
              </a:solidFill>
              <a:latin typeface="+mj-lt"/>
            </a:endParaRPr>
          </a:p>
        </p:txBody>
      </p:sp>
      <p:sp>
        <p:nvSpPr>
          <p:cNvPr id="26627" name="Rectangle 3"/>
          <p:cNvSpPr>
            <a:spLocks noGrp="1" noChangeArrowheads="1"/>
          </p:cNvSpPr>
          <p:nvPr>
            <p:ph type="title" idx="4294967295"/>
          </p:nvPr>
        </p:nvSpPr>
        <p:spPr>
          <a:xfrm>
            <a:off x="49875" y="46038"/>
            <a:ext cx="9797653" cy="430887"/>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algn="l"/>
            <a:r>
              <a:rPr lang="de-DE" altLang="en-US" sz="2800" b="1" dirty="0" smtClean="0">
                <a:solidFill>
                  <a:srgbClr val="000066"/>
                </a:solidFill>
                <a:latin typeface="Verdana" panose="020B0604030504040204" pitchFamily="34" charset="0"/>
                <a:ea typeface="Verdana" panose="020B0604030504040204" pitchFamily="34" charset="0"/>
                <a:cs typeface="Verdana" panose="020B0604030504040204" pitchFamily="34" charset="0"/>
              </a:rPr>
              <a:t>Spent fuel </a:t>
            </a:r>
            <a:r>
              <a:rPr lang="de-DE" altLang="en-US" sz="2800" b="1" dirty="0" err="1" smtClean="0">
                <a:solidFill>
                  <a:srgbClr val="000066"/>
                </a:solidFill>
                <a:latin typeface="Verdana" panose="020B0604030504040204" pitchFamily="34" charset="0"/>
                <a:ea typeface="Verdana" panose="020B0604030504040204" pitchFamily="34" charset="0"/>
                <a:cs typeface="Verdana" panose="020B0604030504040204" pitchFamily="34" charset="0"/>
              </a:rPr>
              <a:t>safety</a:t>
            </a:r>
            <a:r>
              <a:rPr lang="de-DE" altLang="en-US" sz="2800" b="1" dirty="0" smtClean="0">
                <a:solidFill>
                  <a:srgbClr val="000066"/>
                </a:solidFill>
                <a:latin typeface="Verdana" panose="020B0604030504040204" pitchFamily="34" charset="0"/>
                <a:ea typeface="Verdana" panose="020B0604030504040204" pitchFamily="34" charset="0"/>
                <a:cs typeface="Verdana" panose="020B0604030504040204" pitchFamily="34" charset="0"/>
              </a:rPr>
              <a:t> </a:t>
            </a:r>
            <a:r>
              <a:rPr lang="de-DE" altLang="en-US" sz="2800" b="1" dirty="0" err="1" smtClean="0">
                <a:solidFill>
                  <a:srgbClr val="000066"/>
                </a:solidFill>
                <a:latin typeface="Verdana" panose="020B0604030504040204" pitchFamily="34" charset="0"/>
                <a:ea typeface="Verdana" panose="020B0604030504040204" pitchFamily="34" charset="0"/>
                <a:cs typeface="Verdana" panose="020B0604030504040204" pitchFamily="34" charset="0"/>
              </a:rPr>
              <a:t>studies</a:t>
            </a:r>
            <a:endParaRPr lang="en-US" altLang="en-US" sz="2800" b="1" dirty="0" smtClean="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
        <p:nvSpPr>
          <p:cNvPr id="26628" name="Text Box 4"/>
          <p:cNvSpPr txBox="1">
            <a:spLocks noChangeArrowheads="1"/>
          </p:cNvSpPr>
          <p:nvPr/>
        </p:nvSpPr>
        <p:spPr bwMode="auto">
          <a:xfrm>
            <a:off x="55897" y="2420888"/>
            <a:ext cx="3013075" cy="584775"/>
          </a:xfrm>
          <a:prstGeom prst="rect">
            <a:avLst/>
          </a:prstGeom>
          <a:noFill/>
          <a:ln>
            <a:noFill/>
          </a:ln>
          <a:extLst/>
        </p:spPr>
        <p:txBody>
          <a:bodyPr>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eaLnBrk="1" hangingPunct="1">
              <a:lnSpc>
                <a:spcPct val="100000"/>
              </a:lnSpc>
              <a:spcBef>
                <a:spcPct val="50000"/>
              </a:spcBef>
              <a:buClrTx/>
              <a:buFont typeface="Wingdings" pitchFamily="2" charset="2"/>
              <a:buNone/>
            </a:pPr>
            <a:r>
              <a:rPr lang="en-US" altLang="en-US" sz="1600" b="0" dirty="0" smtClean="0">
                <a:solidFill>
                  <a:srgbClr val="000066"/>
                </a:solidFill>
                <a:latin typeface="Arial" pitchFamily="34" charset="0"/>
              </a:rPr>
              <a:t>Fuel evolution</a:t>
            </a:r>
            <a:r>
              <a:rPr lang="en-US" altLang="en-US" sz="1600" b="0" dirty="0" smtClean="0">
                <a:solidFill>
                  <a:srgbClr val="000066"/>
                </a:solidFill>
                <a:latin typeface="Arial" pitchFamily="34" charset="0"/>
              </a:rPr>
              <a:t>: decay damage and He accumulation </a:t>
            </a:r>
            <a:r>
              <a:rPr lang="en-US" altLang="en-US" sz="1600" b="0" dirty="0" smtClean="0">
                <a:solidFill>
                  <a:srgbClr val="000066"/>
                </a:solidFill>
                <a:latin typeface="Arial" pitchFamily="34" charset="0"/>
              </a:rPr>
              <a:t>effects.</a:t>
            </a:r>
            <a:endParaRPr lang="en-US" altLang="en-US" sz="1600" b="0" dirty="0" smtClean="0">
              <a:solidFill>
                <a:srgbClr val="000066"/>
              </a:solidFill>
              <a:latin typeface="Arial" pitchFamily="34" charset="0"/>
            </a:endParaRPr>
          </a:p>
        </p:txBody>
      </p:sp>
      <p:sp>
        <p:nvSpPr>
          <p:cNvPr id="26629" name="Rectangle 5"/>
          <p:cNvSpPr>
            <a:spLocks noChangeArrowheads="1"/>
          </p:cNvSpPr>
          <p:nvPr/>
        </p:nvSpPr>
        <p:spPr bwMode="auto">
          <a:xfrm>
            <a:off x="138973" y="1485229"/>
            <a:ext cx="3085835" cy="947952"/>
          </a:xfrm>
          <a:prstGeom prst="rect">
            <a:avLst/>
          </a:prstGeom>
          <a:noFill/>
          <a:ln>
            <a:noFill/>
          </a:ln>
          <a:extLst/>
        </p:spPr>
        <p:txBody>
          <a:bodyPr wrap="square" lIns="0" tIns="0" rIns="0" bIns="0">
            <a:spAutoFit/>
          </a:bodyPr>
          <a:lstStyle>
            <a:lvl1pPr defTabSz="966788"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defTabSz="966788"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defTabSz="966788"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defTabSz="966788"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defTabSz="966788"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nSpc>
                <a:spcPct val="100000"/>
              </a:lnSpc>
              <a:spcBef>
                <a:spcPct val="20000"/>
              </a:spcBef>
              <a:buClrTx/>
              <a:buFontTx/>
              <a:buNone/>
            </a:pPr>
            <a:r>
              <a:rPr lang="en-GB" altLang="en-US" sz="2000" u="sng" dirty="0" smtClean="0">
                <a:solidFill>
                  <a:srgbClr val="000066"/>
                </a:solidFill>
                <a:latin typeface="Arial" pitchFamily="34" charset="0"/>
              </a:rPr>
              <a:t>(Extended) Storage</a:t>
            </a:r>
          </a:p>
          <a:p>
            <a:pPr>
              <a:lnSpc>
                <a:spcPct val="100000"/>
              </a:lnSpc>
              <a:spcBef>
                <a:spcPct val="20000"/>
              </a:spcBef>
              <a:buClrTx/>
              <a:buFontTx/>
              <a:buNone/>
            </a:pPr>
            <a:r>
              <a:rPr lang="en-GB" altLang="en-US" sz="1800" b="0" dirty="0" smtClean="0">
                <a:solidFill>
                  <a:srgbClr val="000066"/>
                </a:solidFill>
                <a:latin typeface="Arial" pitchFamily="34" charset="0"/>
              </a:rPr>
              <a:t>radionuclides </a:t>
            </a:r>
            <a:r>
              <a:rPr lang="en-GB" altLang="en-US" sz="1800" dirty="0" smtClean="0">
                <a:solidFill>
                  <a:srgbClr val="000066"/>
                </a:solidFill>
                <a:latin typeface="Arial" pitchFamily="34" charset="0"/>
              </a:rPr>
              <a:t>containment</a:t>
            </a:r>
            <a:r>
              <a:rPr lang="en-GB" altLang="en-US" sz="1800" b="0" dirty="0" smtClean="0">
                <a:solidFill>
                  <a:srgbClr val="000066"/>
                </a:solidFill>
                <a:latin typeface="Arial" pitchFamily="34" charset="0"/>
              </a:rPr>
              <a:t>, rod </a:t>
            </a:r>
            <a:r>
              <a:rPr lang="en-GB" altLang="en-US" sz="1800" dirty="0" smtClean="0">
                <a:solidFill>
                  <a:srgbClr val="000066"/>
                </a:solidFill>
                <a:latin typeface="Arial" pitchFamily="34" charset="0"/>
              </a:rPr>
              <a:t>retrievability</a:t>
            </a:r>
            <a:r>
              <a:rPr lang="en-GB" altLang="en-US" sz="1800" b="0" dirty="0" smtClean="0">
                <a:solidFill>
                  <a:srgbClr val="000066"/>
                </a:solidFill>
                <a:latin typeface="Arial" pitchFamily="34" charset="0"/>
              </a:rPr>
              <a:t> </a:t>
            </a:r>
            <a:r>
              <a:rPr lang="en-GB" altLang="en-US" sz="1800" b="0" i="1" dirty="0" smtClean="0">
                <a:solidFill>
                  <a:srgbClr val="000066"/>
                </a:solidFill>
                <a:latin typeface="Arial" pitchFamily="34" charset="0"/>
              </a:rPr>
              <a:t>(≥100 y?)</a:t>
            </a:r>
          </a:p>
        </p:txBody>
      </p:sp>
      <p:sp>
        <p:nvSpPr>
          <p:cNvPr id="26630" name="Rectangle 6"/>
          <p:cNvSpPr>
            <a:spLocks noChangeArrowheads="1"/>
          </p:cNvSpPr>
          <p:nvPr/>
        </p:nvSpPr>
        <p:spPr bwMode="auto">
          <a:xfrm>
            <a:off x="6779419" y="1485229"/>
            <a:ext cx="3064669" cy="1501950"/>
          </a:xfrm>
          <a:prstGeom prst="rect">
            <a:avLst/>
          </a:prstGeom>
          <a:noFill/>
          <a:ln>
            <a:noFill/>
          </a:ln>
          <a:effectLst/>
          <a:extLst/>
        </p:spPr>
        <p:txBody>
          <a:bodyPr wrap="square" lIns="0" tIns="0" rIns="0" bIns="0">
            <a:spAutoFit/>
          </a:bodyPr>
          <a:lstStyle>
            <a:lvl1pPr defTabSz="966788"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defTabSz="966788"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defTabSz="966788"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defTabSz="966788"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defTabSz="966788"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nSpc>
                <a:spcPct val="100000"/>
              </a:lnSpc>
              <a:spcBef>
                <a:spcPct val="20000"/>
              </a:spcBef>
              <a:buClrTx/>
              <a:buFontTx/>
              <a:buNone/>
            </a:pPr>
            <a:r>
              <a:rPr lang="en-GB" altLang="en-US" sz="2000" u="sng" dirty="0" smtClean="0">
                <a:solidFill>
                  <a:srgbClr val="000066"/>
                </a:solidFill>
                <a:latin typeface="Arial" pitchFamily="34" charset="0"/>
              </a:rPr>
              <a:t>Geologic Repository</a:t>
            </a:r>
          </a:p>
          <a:p>
            <a:pPr>
              <a:lnSpc>
                <a:spcPct val="100000"/>
              </a:lnSpc>
              <a:spcBef>
                <a:spcPct val="20000"/>
              </a:spcBef>
              <a:buClrTx/>
              <a:buFontTx/>
              <a:buNone/>
            </a:pPr>
            <a:r>
              <a:rPr lang="en-US" altLang="en-US" sz="1800" dirty="0">
                <a:solidFill>
                  <a:srgbClr val="000066"/>
                </a:solidFill>
                <a:latin typeface="Arial" pitchFamily="34" charset="0"/>
              </a:rPr>
              <a:t>reduce </a:t>
            </a:r>
            <a:r>
              <a:rPr lang="en-US" altLang="en-US" sz="1800" dirty="0" smtClean="0">
                <a:solidFill>
                  <a:srgbClr val="000066"/>
                </a:solidFill>
                <a:latin typeface="Arial" pitchFamily="34" charset="0"/>
              </a:rPr>
              <a:t>uncertainties</a:t>
            </a:r>
            <a:r>
              <a:rPr lang="en-US" altLang="en-US" sz="1800" b="0" dirty="0" smtClean="0">
                <a:solidFill>
                  <a:srgbClr val="000066"/>
                </a:solidFill>
                <a:latin typeface="Arial" pitchFamily="34" charset="0"/>
              </a:rPr>
              <a:t> on </a:t>
            </a:r>
            <a:r>
              <a:rPr lang="en-GB" altLang="en-US" sz="1800" dirty="0" smtClean="0">
                <a:solidFill>
                  <a:srgbClr val="000066"/>
                </a:solidFill>
                <a:latin typeface="Arial" pitchFamily="34" charset="0"/>
              </a:rPr>
              <a:t> </a:t>
            </a:r>
            <a:r>
              <a:rPr lang="en-GB" altLang="en-US" sz="1800" b="0" dirty="0" smtClean="0">
                <a:solidFill>
                  <a:srgbClr val="000066"/>
                </a:solidFill>
                <a:latin typeface="Arial" pitchFamily="34" charset="0"/>
              </a:rPr>
              <a:t>release</a:t>
            </a:r>
            <a:r>
              <a:rPr lang="en-GB" altLang="en-US" sz="1800" dirty="0" smtClean="0">
                <a:solidFill>
                  <a:srgbClr val="000066"/>
                </a:solidFill>
                <a:latin typeface="Arial" pitchFamily="34" charset="0"/>
              </a:rPr>
              <a:t> </a:t>
            </a:r>
            <a:r>
              <a:rPr lang="en-GB" altLang="en-US" sz="1800" b="0" dirty="0" smtClean="0">
                <a:solidFill>
                  <a:srgbClr val="000066"/>
                </a:solidFill>
                <a:latin typeface="Arial" pitchFamily="34" charset="0"/>
              </a:rPr>
              <a:t>of long-lived radionuclides</a:t>
            </a:r>
            <a:r>
              <a:rPr lang="en-GB" altLang="en-US" sz="1800" b="0" i="1" dirty="0" smtClean="0">
                <a:solidFill>
                  <a:srgbClr val="000066"/>
                </a:solidFill>
                <a:latin typeface="Arial" pitchFamily="34" charset="0"/>
              </a:rPr>
              <a:t> </a:t>
            </a:r>
            <a:r>
              <a:rPr lang="en-GB" altLang="en-US" sz="1800" b="0" dirty="0" smtClean="0">
                <a:solidFill>
                  <a:srgbClr val="000066"/>
                </a:solidFill>
                <a:latin typeface="Arial" pitchFamily="34" charset="0"/>
              </a:rPr>
              <a:t>over an </a:t>
            </a:r>
            <a:r>
              <a:rPr lang="en-GB" altLang="en-US" sz="1800" b="0" i="1" dirty="0" smtClean="0">
                <a:solidFill>
                  <a:srgbClr val="000066"/>
                </a:solidFill>
                <a:latin typeface="Arial" pitchFamily="34" charset="0"/>
              </a:rPr>
              <a:t>open-ended disposal timescale</a:t>
            </a:r>
            <a:endParaRPr lang="en-GB" altLang="en-US" sz="1800" b="0" dirty="0" smtClean="0">
              <a:solidFill>
                <a:srgbClr val="000066"/>
              </a:solidFill>
              <a:latin typeface="Arial" pitchFamily="34" charset="0"/>
            </a:endParaRPr>
          </a:p>
        </p:txBody>
      </p:sp>
      <p:sp>
        <p:nvSpPr>
          <p:cNvPr id="26631" name="Rectangle 7"/>
          <p:cNvSpPr>
            <a:spLocks noChangeArrowheads="1"/>
          </p:cNvSpPr>
          <p:nvPr/>
        </p:nvSpPr>
        <p:spPr bwMode="auto">
          <a:xfrm>
            <a:off x="3533709" y="1485230"/>
            <a:ext cx="3003467" cy="1686616"/>
          </a:xfrm>
          <a:prstGeom prst="rect">
            <a:avLst/>
          </a:prstGeom>
          <a:noFill/>
          <a:ln>
            <a:noFill/>
          </a:ln>
        </p:spPr>
        <p:txBody>
          <a:bodyPr wrap="square" lIns="0" tIns="0" rIns="0" bIns="0">
            <a:spAutoFit/>
          </a:bodyPr>
          <a:lstStyle>
            <a:lvl1pPr defTabSz="966788"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defTabSz="966788"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defTabSz="966788"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defTabSz="966788"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defTabSz="966788"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defTabSz="9667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nSpc>
                <a:spcPct val="100000"/>
              </a:lnSpc>
              <a:spcBef>
                <a:spcPct val="20000"/>
              </a:spcBef>
              <a:buClrTx/>
              <a:buFontTx/>
              <a:buNone/>
            </a:pPr>
            <a:r>
              <a:rPr lang="en-GB" altLang="en-US" sz="2000" u="sng" dirty="0" smtClean="0">
                <a:solidFill>
                  <a:srgbClr val="000066"/>
                </a:solidFill>
                <a:latin typeface="Arial" pitchFamily="34" charset="0"/>
              </a:rPr>
              <a:t>Accident conditions</a:t>
            </a:r>
          </a:p>
          <a:p>
            <a:pPr>
              <a:lnSpc>
                <a:spcPct val="100000"/>
              </a:lnSpc>
              <a:spcBef>
                <a:spcPct val="20000"/>
              </a:spcBef>
              <a:buClrTx/>
              <a:buFontTx/>
              <a:buNone/>
            </a:pPr>
            <a:r>
              <a:rPr lang="en-GB" altLang="en-US" sz="1800" dirty="0" smtClean="0">
                <a:solidFill>
                  <a:srgbClr val="000066"/>
                </a:solidFill>
                <a:latin typeface="Arial" pitchFamily="34" charset="0"/>
              </a:rPr>
              <a:t>pools, handling, transport, storage, retrieval</a:t>
            </a:r>
            <a:r>
              <a:rPr lang="en-GB" altLang="en-US" sz="1800" b="0" dirty="0" smtClean="0">
                <a:solidFill>
                  <a:srgbClr val="000066"/>
                </a:solidFill>
                <a:latin typeface="Arial" pitchFamily="34" charset="0"/>
              </a:rPr>
              <a:t>: </a:t>
            </a:r>
            <a:r>
              <a:rPr lang="en-GB" altLang="en-US" sz="2000" b="0" dirty="0" smtClean="0">
                <a:solidFill>
                  <a:srgbClr val="000066"/>
                </a:solidFill>
                <a:latin typeface="Arial" pitchFamily="34" charset="0"/>
              </a:rPr>
              <a:t/>
            </a:r>
            <a:br>
              <a:rPr lang="en-GB" altLang="en-US" sz="2000" b="0" dirty="0" smtClean="0">
                <a:solidFill>
                  <a:srgbClr val="000066"/>
                </a:solidFill>
                <a:latin typeface="Arial" pitchFamily="34" charset="0"/>
              </a:rPr>
            </a:br>
            <a:r>
              <a:rPr lang="en-GB" altLang="en-US" sz="1600" b="0" dirty="0" smtClean="0">
                <a:solidFill>
                  <a:srgbClr val="000066"/>
                </a:solidFill>
                <a:latin typeface="Arial" pitchFamily="34" charset="0"/>
              </a:rPr>
              <a:t>mechanical load, impact resistance; corrosion, loss of cooling; damaged </a:t>
            </a:r>
            <a:r>
              <a:rPr lang="en-GB" altLang="en-US" sz="1600" b="0" dirty="0" smtClean="0">
                <a:solidFill>
                  <a:srgbClr val="000066"/>
                </a:solidFill>
                <a:latin typeface="Arial" pitchFamily="34" charset="0"/>
              </a:rPr>
              <a:t>fuel, debris</a:t>
            </a:r>
            <a:endParaRPr lang="en-GB" altLang="en-US" sz="1600" b="0" dirty="0" smtClean="0">
              <a:solidFill>
                <a:srgbClr val="000066"/>
              </a:solidFill>
              <a:latin typeface="Arial" pitchFamily="34" charset="0"/>
            </a:endParaRPr>
          </a:p>
        </p:txBody>
      </p:sp>
      <p:sp>
        <p:nvSpPr>
          <p:cNvPr id="26632" name="Text Box 8"/>
          <p:cNvSpPr txBox="1">
            <a:spLocks noChangeArrowheads="1"/>
          </p:cNvSpPr>
          <p:nvPr/>
        </p:nvSpPr>
        <p:spPr bwMode="auto">
          <a:xfrm>
            <a:off x="6722666" y="2996952"/>
            <a:ext cx="3121421" cy="1077218"/>
          </a:xfrm>
          <a:prstGeom prst="rect">
            <a:avLst/>
          </a:prstGeom>
          <a:noFill/>
          <a:ln>
            <a:noFill/>
          </a:ln>
          <a:effectLst/>
          <a:extLst/>
        </p:spPr>
        <p:txBody>
          <a:bodyPr>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eaLnBrk="1" hangingPunct="1">
              <a:lnSpc>
                <a:spcPct val="100000"/>
              </a:lnSpc>
              <a:spcBef>
                <a:spcPct val="50000"/>
              </a:spcBef>
              <a:buClrTx/>
              <a:buFont typeface="Wingdings" pitchFamily="2" charset="2"/>
              <a:buNone/>
            </a:pPr>
            <a:r>
              <a:rPr lang="en-US" altLang="en-US" sz="1600" b="0" dirty="0">
                <a:solidFill>
                  <a:srgbClr val="000066"/>
                </a:solidFill>
                <a:latin typeface="Arial" pitchFamily="34" charset="0"/>
              </a:rPr>
              <a:t>r</a:t>
            </a:r>
            <a:r>
              <a:rPr lang="en-US" altLang="en-US" sz="1600" b="0" dirty="0" smtClean="0">
                <a:solidFill>
                  <a:srgbClr val="000066"/>
                </a:solidFill>
                <a:latin typeface="Arial" pitchFamily="34" charset="0"/>
              </a:rPr>
              <a:t>adionuclides “Source Term”, “Instant Release</a:t>
            </a:r>
            <a:r>
              <a:rPr lang="en-US" altLang="en-US" sz="1600" b="0" dirty="0" smtClean="0">
                <a:solidFill>
                  <a:srgbClr val="000066"/>
                </a:solidFill>
                <a:latin typeface="Arial" pitchFamily="34" charset="0"/>
              </a:rPr>
              <a:t>”;</a:t>
            </a:r>
            <a:r>
              <a:rPr lang="en-US" altLang="en-US" sz="1600" b="0" dirty="0" smtClean="0">
                <a:solidFill>
                  <a:srgbClr val="000066"/>
                </a:solidFill>
                <a:latin typeface="Arial" pitchFamily="34" charset="0"/>
              </a:rPr>
              <a:t/>
            </a:r>
            <a:br>
              <a:rPr lang="en-US" altLang="en-US" sz="1600" b="0" dirty="0" smtClean="0">
                <a:solidFill>
                  <a:srgbClr val="000066"/>
                </a:solidFill>
                <a:latin typeface="Arial" pitchFamily="34" charset="0"/>
              </a:rPr>
            </a:br>
            <a:r>
              <a:rPr lang="en-US" altLang="en-US" sz="1600" b="0" dirty="0" smtClean="0">
                <a:solidFill>
                  <a:srgbClr val="000066"/>
                </a:solidFill>
                <a:latin typeface="Arial" pitchFamily="34" charset="0"/>
              </a:rPr>
              <a:t>matrix corrosion: environment and </a:t>
            </a:r>
            <a:r>
              <a:rPr lang="en-US" altLang="en-US" sz="1600" b="0" dirty="0" smtClean="0">
                <a:solidFill>
                  <a:srgbClr val="000066"/>
                </a:solidFill>
                <a:latin typeface="Arial" pitchFamily="34" charset="0"/>
              </a:rPr>
              <a:t>spent fuel interactions</a:t>
            </a:r>
            <a:endParaRPr lang="en-US" altLang="en-US" sz="1600" b="0" dirty="0" smtClean="0">
              <a:solidFill>
                <a:srgbClr val="000066"/>
              </a:solidFill>
              <a:latin typeface="Arial" pitchFamily="34" charset="0"/>
            </a:endParaRPr>
          </a:p>
        </p:txBody>
      </p:sp>
      <p:sp>
        <p:nvSpPr>
          <p:cNvPr id="26633" name="Text Box 9"/>
          <p:cNvSpPr txBox="1">
            <a:spLocks noChangeArrowheads="1"/>
          </p:cNvSpPr>
          <p:nvPr/>
        </p:nvSpPr>
        <p:spPr bwMode="auto">
          <a:xfrm>
            <a:off x="9793" y="6374656"/>
            <a:ext cx="9896208" cy="366712"/>
          </a:xfrm>
          <a:prstGeom prst="rect">
            <a:avLst/>
          </a:prstGeom>
          <a:noFill/>
          <a:ln>
            <a:noFill/>
          </a:ln>
          <a:effectLst/>
          <a:extLst/>
        </p:spPr>
        <p:txBody>
          <a:bodyPr wrap="square">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gn="ctr" eaLnBrk="1" hangingPunct="1">
              <a:lnSpc>
                <a:spcPct val="100000"/>
              </a:lnSpc>
              <a:spcBef>
                <a:spcPct val="50000"/>
              </a:spcBef>
              <a:buClrTx/>
              <a:buFont typeface="Wingdings" pitchFamily="2" charset="2"/>
              <a:buNone/>
            </a:pPr>
            <a:r>
              <a:rPr lang="en-US" altLang="en-US" sz="1800" b="0" dirty="0" smtClean="0">
                <a:solidFill>
                  <a:srgbClr val="000066"/>
                </a:solidFill>
                <a:ea typeface="Verdana" panose="020B0604030504040204" pitchFamily="34" charset="0"/>
                <a:cs typeface="Verdana" panose="020B0604030504040204" pitchFamily="34" charset="0"/>
              </a:rPr>
              <a:t>Convey experimental data into models and codes (predictions)  </a:t>
            </a:r>
          </a:p>
        </p:txBody>
      </p:sp>
      <p:sp>
        <p:nvSpPr>
          <p:cNvPr id="26636" name="Text Box 4"/>
          <p:cNvSpPr txBox="1">
            <a:spLocks noChangeArrowheads="1"/>
          </p:cNvSpPr>
          <p:nvPr/>
        </p:nvSpPr>
        <p:spPr bwMode="auto">
          <a:xfrm>
            <a:off x="55897" y="2906656"/>
            <a:ext cx="3091797" cy="338554"/>
          </a:xfrm>
          <a:prstGeom prst="rect">
            <a:avLst/>
          </a:prstGeom>
          <a:noFill/>
          <a:ln>
            <a:noFill/>
          </a:ln>
          <a:extLst/>
        </p:spPr>
        <p:txBody>
          <a:bodyPr wrap="square">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eaLnBrk="1" hangingPunct="1">
              <a:lnSpc>
                <a:spcPct val="100000"/>
              </a:lnSpc>
              <a:spcBef>
                <a:spcPct val="50000"/>
              </a:spcBef>
              <a:buClrTx/>
              <a:buFont typeface="Wingdings" pitchFamily="2" charset="2"/>
              <a:buNone/>
            </a:pPr>
            <a:r>
              <a:rPr lang="en-US" altLang="en-US" sz="1600" b="0" dirty="0" smtClean="0">
                <a:solidFill>
                  <a:srgbClr val="000066"/>
                </a:solidFill>
                <a:latin typeface="Arial" pitchFamily="34" charset="0"/>
              </a:rPr>
              <a:t>Cladding: hydrogen behaviour.</a:t>
            </a:r>
            <a:endParaRPr lang="en-US" altLang="en-US" sz="1600" b="0" dirty="0" smtClean="0">
              <a:solidFill>
                <a:srgbClr val="000066"/>
              </a:solidFill>
              <a:latin typeface="Arial" pitchFamily="34" charset="0"/>
            </a:endParaRPr>
          </a:p>
        </p:txBody>
      </p:sp>
      <p:sp>
        <p:nvSpPr>
          <p:cNvPr id="13" name="Text Box 4"/>
          <p:cNvSpPr txBox="1">
            <a:spLocks noChangeArrowheads="1"/>
          </p:cNvSpPr>
          <p:nvPr/>
        </p:nvSpPr>
        <p:spPr bwMode="auto">
          <a:xfrm>
            <a:off x="55897" y="3162454"/>
            <a:ext cx="3006196" cy="338554"/>
          </a:xfrm>
          <a:prstGeom prst="rect">
            <a:avLst/>
          </a:prstGeom>
          <a:noFill/>
          <a:ln>
            <a:noFill/>
          </a:ln>
        </p:spPr>
        <p:txBody>
          <a:bodyPr>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eaLnBrk="1" hangingPunct="1">
              <a:lnSpc>
                <a:spcPct val="100000"/>
              </a:lnSpc>
              <a:spcBef>
                <a:spcPct val="50000"/>
              </a:spcBef>
              <a:buClrTx/>
              <a:buFont typeface="Wingdings" pitchFamily="2" charset="2"/>
              <a:buNone/>
            </a:pPr>
            <a:r>
              <a:rPr lang="en-US" altLang="en-US" sz="1600" b="0" dirty="0">
                <a:solidFill>
                  <a:srgbClr val="000066"/>
                </a:solidFill>
                <a:latin typeface="Arial" charset="0"/>
              </a:rPr>
              <a:t>D</a:t>
            </a:r>
            <a:r>
              <a:rPr lang="en-US" altLang="en-US" sz="1600" b="0" dirty="0" smtClean="0">
                <a:solidFill>
                  <a:srgbClr val="000066"/>
                </a:solidFill>
                <a:latin typeface="Arial" charset="0"/>
              </a:rPr>
              <a:t>amaged </a:t>
            </a:r>
            <a:r>
              <a:rPr lang="en-US" altLang="en-US" sz="1600" b="0" dirty="0">
                <a:solidFill>
                  <a:srgbClr val="000066"/>
                </a:solidFill>
                <a:latin typeface="Arial" charset="0"/>
              </a:rPr>
              <a:t>fuel </a:t>
            </a:r>
            <a:r>
              <a:rPr lang="en-US" altLang="en-US" sz="1600" b="0" dirty="0" smtClean="0">
                <a:solidFill>
                  <a:srgbClr val="000066"/>
                </a:solidFill>
                <a:latin typeface="Arial" charset="0"/>
              </a:rPr>
              <a:t>behaviour</a:t>
            </a:r>
            <a:endParaRPr lang="en-US" altLang="en-US" sz="1600" b="0" dirty="0">
              <a:solidFill>
                <a:srgbClr val="000066"/>
              </a:solidFill>
              <a:latin typeface="Arial" charset="0"/>
            </a:endParaRPr>
          </a:p>
        </p:txBody>
      </p:sp>
      <p:pic>
        <p:nvPicPr>
          <p:cNvPr id="14" name="Picture 40"/>
          <p:cNvPicPr>
            <a:picLocks noChangeAspect="1" noChangeArrowheads="1"/>
          </p:cNvPicPr>
          <p:nvPr/>
        </p:nvPicPr>
        <p:blipFill>
          <a:blip r:embed="rId4"/>
          <a:srcRect l="3125" t="2007" b="2509"/>
          <a:stretch>
            <a:fillRect/>
          </a:stretch>
        </p:blipFill>
        <p:spPr bwMode="auto">
          <a:xfrm>
            <a:off x="6825208" y="4157487"/>
            <a:ext cx="2518411" cy="190499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 name="Group 1"/>
          <p:cNvGrpSpPr/>
          <p:nvPr/>
        </p:nvGrpSpPr>
        <p:grpSpPr>
          <a:xfrm>
            <a:off x="3860824" y="3528440"/>
            <a:ext cx="2349237" cy="2241217"/>
            <a:chOff x="3403732" y="3537028"/>
            <a:chExt cx="2168526" cy="2241217"/>
          </a:xfrm>
        </p:grpSpPr>
        <p:pic>
          <p:nvPicPr>
            <p:cNvPr id="15" name="Picture 4" descr="736mwd13267"/>
            <p:cNvPicPr>
              <a:picLocks noChangeAspect="1" noChangeArrowheads="1"/>
            </p:cNvPicPr>
            <p:nvPr/>
          </p:nvPicPr>
          <p:blipFill rotWithShape="1">
            <a:blip r:embed="rId5">
              <a:extLst>
                <a:ext uri="{28A0092B-C50C-407E-A947-70E740481C1C}">
                  <a14:useLocalDpi xmlns:a14="http://schemas.microsoft.com/office/drawing/2010/main" val="0"/>
                </a:ext>
              </a:extLst>
            </a:blip>
            <a:srcRect b="16488"/>
            <a:stretch/>
          </p:blipFill>
          <p:spPr bwMode="auto">
            <a:xfrm>
              <a:off x="3403732" y="3537028"/>
              <a:ext cx="2168525" cy="2206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4" name="Picture 2"/>
            <p:cNvPicPr>
              <a:picLocks noChangeAspect="1"/>
            </p:cNvPicPr>
            <p:nvPr/>
          </p:nvPicPr>
          <p:blipFill>
            <a:blip r:embed="rId6" cstate="print">
              <a:extLst>
                <a:ext uri="{28A0092B-C50C-407E-A947-70E740481C1C}">
                  <a14:useLocalDpi xmlns:a14="http://schemas.microsoft.com/office/drawing/2010/main" val="0"/>
                </a:ext>
              </a:extLst>
            </a:blip>
            <a:srcRect l="27319" t="50208" r="29556" b="1717"/>
            <a:stretch>
              <a:fillRect/>
            </a:stretch>
          </p:blipFill>
          <p:spPr bwMode="auto">
            <a:xfrm>
              <a:off x="3403733" y="5090746"/>
              <a:ext cx="731030" cy="652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5" name="Text Box 16"/>
            <p:cNvSpPr txBox="1">
              <a:spLocks noChangeArrowheads="1"/>
            </p:cNvSpPr>
            <p:nvPr/>
          </p:nvSpPr>
          <p:spPr bwMode="auto">
            <a:xfrm>
              <a:off x="3403732" y="3540986"/>
              <a:ext cx="2168526" cy="2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521" tIns="43260" rIns="86521" bIns="43260"/>
            <a:lstStyle>
              <a:lvl1pPr defTabSz="865188"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defTabSz="865188"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defTabSz="865188"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defTabSz="865188"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defTabSz="865188"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defTabSz="8651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defTabSz="8651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defTabSz="8651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defTabSz="8651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gn="ctr">
                <a:lnSpc>
                  <a:spcPct val="100000"/>
                </a:lnSpc>
                <a:spcBef>
                  <a:spcPct val="20000"/>
                </a:spcBef>
                <a:buClrTx/>
                <a:buFontTx/>
                <a:buNone/>
              </a:pPr>
              <a:r>
                <a:rPr lang="en-GB" altLang="ja-JP" sz="1400" b="0" dirty="0" smtClean="0">
                  <a:solidFill>
                    <a:schemeClr val="tx1"/>
                  </a:solidFill>
                  <a:latin typeface="Arial" pitchFamily="34" charset="0"/>
                </a:rPr>
                <a:t>spent fuel rod impact test</a:t>
              </a:r>
            </a:p>
          </p:txBody>
        </p:sp>
        <p:sp>
          <p:nvSpPr>
            <p:cNvPr id="16" name="Text Box 16"/>
            <p:cNvSpPr txBox="1">
              <a:spLocks noChangeArrowheads="1"/>
            </p:cNvSpPr>
            <p:nvPr/>
          </p:nvSpPr>
          <p:spPr bwMode="auto">
            <a:xfrm>
              <a:off x="4177445" y="5452079"/>
              <a:ext cx="1394812" cy="32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521" tIns="43260" rIns="86521" bIns="43260"/>
            <a:lstStyle>
              <a:lvl1pPr defTabSz="865188"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defTabSz="865188"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defTabSz="865188"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defTabSz="865188"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defTabSz="865188"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defTabSz="8651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defTabSz="8651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defTabSz="8651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defTabSz="865188"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nSpc>
                  <a:spcPct val="100000"/>
                </a:lnSpc>
                <a:spcBef>
                  <a:spcPct val="20000"/>
                </a:spcBef>
                <a:buClrTx/>
                <a:buFontTx/>
                <a:buNone/>
              </a:pPr>
              <a:r>
                <a:rPr lang="en-GB" altLang="ja-JP" sz="1400" b="0" dirty="0" smtClean="0">
                  <a:solidFill>
                    <a:schemeClr val="tx1"/>
                  </a:solidFill>
                  <a:latin typeface="Arial" pitchFamily="34" charset="0"/>
                </a:rPr>
                <a:t>74 GWd/t UO</a:t>
              </a:r>
              <a:r>
                <a:rPr lang="en-GB" altLang="ja-JP" sz="1400" b="0" baseline="-25000" dirty="0" smtClean="0">
                  <a:solidFill>
                    <a:schemeClr val="tx1"/>
                  </a:solidFill>
                  <a:latin typeface="Arial" pitchFamily="34" charset="0"/>
                </a:rPr>
                <a:t>2</a:t>
              </a:r>
              <a:endParaRPr lang="en-GB" altLang="en-US" sz="1400" b="0" baseline="-25000" dirty="0" smtClean="0">
                <a:solidFill>
                  <a:schemeClr val="tx1"/>
                </a:solidFill>
                <a:latin typeface="Arial" pitchFamily="34" charset="0"/>
              </a:endParaRPr>
            </a:p>
          </p:txBody>
        </p:sp>
      </p:grpSp>
      <p:grpSp>
        <p:nvGrpSpPr>
          <p:cNvPr id="18" name="Group 27"/>
          <p:cNvGrpSpPr>
            <a:grpSpLocks/>
          </p:cNvGrpSpPr>
          <p:nvPr/>
        </p:nvGrpSpPr>
        <p:grpSpPr bwMode="auto">
          <a:xfrm>
            <a:off x="83888" y="3511471"/>
            <a:ext cx="3097872" cy="2843569"/>
            <a:chOff x="2884" y="806"/>
            <a:chExt cx="2848" cy="2404"/>
          </a:xfrm>
        </p:grpSpPr>
        <p:graphicFrame>
          <p:nvGraphicFramePr>
            <p:cNvPr id="19" name="Object 7"/>
            <p:cNvGraphicFramePr>
              <a:graphicFrameLocks noChangeAspect="1"/>
            </p:cNvGraphicFramePr>
            <p:nvPr/>
          </p:nvGraphicFramePr>
          <p:xfrm>
            <a:off x="2884" y="806"/>
            <a:ext cx="2848" cy="2404"/>
          </p:xfrm>
          <a:graphic>
            <a:graphicData uri="http://schemas.openxmlformats.org/presentationml/2006/ole">
              <mc:AlternateContent xmlns:mc="http://schemas.openxmlformats.org/markup-compatibility/2006">
                <mc:Choice xmlns:v="urn:schemas-microsoft-com:vml" Requires="v">
                  <p:oleObj spid="_x0000_s3109" name="SPW 6.0 Graph" r:id="rId7" imgW="6930238" imgH="6708038" progId="SigmaPlotGraphicObject.4">
                    <p:embed/>
                  </p:oleObj>
                </mc:Choice>
                <mc:Fallback>
                  <p:oleObj name="SPW 6.0 Graph" r:id="rId7" imgW="6930238" imgH="6708038" progId="SigmaPlotGraphicObjec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l="5937" t="9256" r="6070" b="6270"/>
                        <a:stretch>
                          <a:fillRect/>
                        </a:stretch>
                      </p:blipFill>
                      <p:spPr bwMode="auto">
                        <a:xfrm>
                          <a:off x="2884" y="806"/>
                          <a:ext cx="2848" cy="2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20" name="Text Box 8"/>
            <p:cNvSpPr txBox="1">
              <a:spLocks noChangeArrowheads="1"/>
            </p:cNvSpPr>
            <p:nvPr/>
          </p:nvSpPr>
          <p:spPr bwMode="auto">
            <a:xfrm>
              <a:off x="3070" y="3001"/>
              <a:ext cx="369" cy="157"/>
            </a:xfrm>
            <a:prstGeom prst="rect">
              <a:avLst/>
            </a:prstGeom>
            <a:solidFill>
              <a:schemeClr val="bg1"/>
            </a:solidFill>
            <a:ln>
              <a:noFill/>
            </a:ln>
            <a:extLst>
              <a:ext uri="{91240B29-F687-4F45-9708-019B960494DF}">
                <a14:hiddenLine xmlns:a14="http://schemas.microsoft.com/office/drawing/2010/main" w="28575">
                  <a:solidFill>
                    <a:srgbClr val="000000"/>
                  </a:solidFill>
                  <a:miter lim="800000"/>
                  <a:headEnd type="none" w="lg" len="lg"/>
                  <a:tailEnd type="none" w="sm" len="sm"/>
                </a14:hiddenLine>
              </a:ext>
            </a:extLst>
          </p:spPr>
          <p:txBody>
            <a:bodyPr wrap="square" lIns="86521" tIns="43260" rIns="86521" bIns="43260">
              <a:spAutoFit/>
            </a:bodyPr>
            <a:lstStyle>
              <a:lvl1pPr defTabSz="865188" eaLnBrk="0" hangingPunct="0">
                <a:defRPr sz="7600" b="1">
                  <a:solidFill>
                    <a:srgbClr val="FFD624"/>
                  </a:solidFill>
                  <a:latin typeface="Verdana" pitchFamily="34" charset="0"/>
                  <a:ea typeface="MS PGothic" pitchFamily="34" charset="-128"/>
                </a:defRPr>
              </a:lvl1pPr>
              <a:lvl2pPr marL="742950" indent="-285750" defTabSz="865188" eaLnBrk="0" hangingPunct="0">
                <a:defRPr sz="7600" b="1">
                  <a:solidFill>
                    <a:srgbClr val="FFD624"/>
                  </a:solidFill>
                  <a:latin typeface="Verdana" pitchFamily="34" charset="0"/>
                  <a:ea typeface="MS PGothic" pitchFamily="34" charset="-128"/>
                </a:defRPr>
              </a:lvl2pPr>
              <a:lvl3pPr marL="1143000" indent="-228600" defTabSz="865188" eaLnBrk="0" hangingPunct="0">
                <a:defRPr sz="7600" b="1">
                  <a:solidFill>
                    <a:srgbClr val="FFD624"/>
                  </a:solidFill>
                  <a:latin typeface="Verdana" pitchFamily="34" charset="0"/>
                  <a:ea typeface="MS PGothic" pitchFamily="34" charset="-128"/>
                </a:defRPr>
              </a:lvl3pPr>
              <a:lvl4pPr marL="1600200" indent="-228600" defTabSz="865188" eaLnBrk="0" hangingPunct="0">
                <a:defRPr sz="7600" b="1">
                  <a:solidFill>
                    <a:srgbClr val="FFD624"/>
                  </a:solidFill>
                  <a:latin typeface="Verdana" pitchFamily="34" charset="0"/>
                  <a:ea typeface="MS PGothic" pitchFamily="34" charset="-128"/>
                </a:defRPr>
              </a:lvl4pPr>
              <a:lvl5pPr marL="2057400" indent="-228600" defTabSz="865188" eaLnBrk="0" hangingPunct="0">
                <a:defRPr sz="7600" b="1">
                  <a:solidFill>
                    <a:srgbClr val="FFD624"/>
                  </a:solidFill>
                  <a:latin typeface="Verdana" pitchFamily="34" charset="0"/>
                  <a:ea typeface="MS PGothic" pitchFamily="34" charset="-128"/>
                </a:defRPr>
              </a:lvl5pPr>
              <a:lvl6pPr marL="25146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algn="ctr">
                <a:spcBef>
                  <a:spcPct val="50000"/>
                </a:spcBef>
              </a:pPr>
              <a:r>
                <a:rPr lang="en-GB" altLang="en-US" sz="800" b="0" dirty="0" err="1">
                  <a:solidFill>
                    <a:schemeClr val="tx1"/>
                  </a:solidFill>
                  <a:latin typeface="Arial" charset="0"/>
                </a:rPr>
                <a:t>eol</a:t>
              </a:r>
              <a:endParaRPr lang="en-GB" altLang="en-US" sz="800" b="0" dirty="0">
                <a:solidFill>
                  <a:schemeClr val="tx1"/>
                </a:solidFill>
                <a:latin typeface="Arial" charset="0"/>
              </a:endParaRPr>
            </a:p>
          </p:txBody>
        </p:sp>
        <p:sp>
          <p:nvSpPr>
            <p:cNvPr id="21" name="Line 9"/>
            <p:cNvSpPr>
              <a:spLocks noChangeShapeType="1"/>
            </p:cNvSpPr>
            <p:nvPr/>
          </p:nvSpPr>
          <p:spPr bwMode="auto">
            <a:xfrm flipV="1">
              <a:off x="3238" y="2614"/>
              <a:ext cx="2138" cy="3"/>
            </a:xfrm>
            <a:prstGeom prst="line">
              <a:avLst/>
            </a:prstGeom>
            <a:noFill/>
            <a:ln w="12700">
              <a:solidFill>
                <a:srgbClr val="3333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6838" tIns="47625" rIns="96838" bIns="47625"/>
            <a:lstStyle/>
            <a:p>
              <a:pPr>
                <a:defRPr/>
              </a:pPr>
              <a:endParaRPr lang="en-US" sz="800">
                <a:latin typeface="Verdana" charset="0"/>
                <a:ea typeface="ＭＳ Ｐゴシック" charset="0"/>
              </a:endParaRPr>
            </a:p>
          </p:txBody>
        </p:sp>
        <p:sp>
          <p:nvSpPr>
            <p:cNvPr id="22" name="Text Box 10"/>
            <p:cNvSpPr txBox="1">
              <a:spLocks noChangeArrowheads="1"/>
            </p:cNvSpPr>
            <p:nvPr/>
          </p:nvSpPr>
          <p:spPr bwMode="auto">
            <a:xfrm>
              <a:off x="3943" y="2469"/>
              <a:ext cx="740" cy="16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6838" tIns="47625" rIns="96838" bIns="47625">
              <a:spAutoFit/>
            </a:bodyPr>
            <a:lstStyle>
              <a:lvl1pPr marL="361950" indent="-361950" defTabSz="966788" eaLnBrk="0" hangingPunct="0">
                <a:tabLst>
                  <a:tab pos="188913" algn="l"/>
                </a:tabLst>
                <a:defRPr sz="7600" b="1">
                  <a:solidFill>
                    <a:srgbClr val="FFD624"/>
                  </a:solidFill>
                  <a:latin typeface="Verdana" charset="0"/>
                  <a:ea typeface="ＭＳ Ｐゴシック" charset="0"/>
                  <a:cs typeface="ＭＳ Ｐゴシック" charset="0"/>
                </a:defRPr>
              </a:lvl1pPr>
              <a:lvl2pPr defTabSz="966788" eaLnBrk="0" hangingPunct="0">
                <a:tabLst>
                  <a:tab pos="188913" algn="l"/>
                </a:tabLst>
                <a:defRPr sz="7600" b="1">
                  <a:solidFill>
                    <a:srgbClr val="FFD624"/>
                  </a:solidFill>
                  <a:latin typeface="Verdana" charset="0"/>
                  <a:ea typeface="ＭＳ Ｐゴシック" charset="0"/>
                </a:defRPr>
              </a:lvl2pPr>
              <a:lvl3pPr defTabSz="966788" eaLnBrk="0" hangingPunct="0">
                <a:tabLst>
                  <a:tab pos="188913" algn="l"/>
                </a:tabLst>
                <a:defRPr sz="7600" b="1">
                  <a:solidFill>
                    <a:srgbClr val="FFD624"/>
                  </a:solidFill>
                  <a:latin typeface="Verdana" charset="0"/>
                  <a:ea typeface="ＭＳ Ｐゴシック" charset="0"/>
                </a:defRPr>
              </a:lvl3pPr>
              <a:lvl4pPr defTabSz="966788" eaLnBrk="0" hangingPunct="0">
                <a:tabLst>
                  <a:tab pos="188913" algn="l"/>
                </a:tabLst>
                <a:defRPr sz="7600" b="1">
                  <a:solidFill>
                    <a:srgbClr val="FFD624"/>
                  </a:solidFill>
                  <a:latin typeface="Verdana" charset="0"/>
                  <a:ea typeface="ＭＳ Ｐゴシック" charset="0"/>
                </a:defRPr>
              </a:lvl4pPr>
              <a:lvl5pPr defTabSz="966788" eaLnBrk="0" hangingPunct="0">
                <a:tabLst>
                  <a:tab pos="188913" algn="l"/>
                </a:tabLst>
                <a:defRPr sz="7600" b="1">
                  <a:solidFill>
                    <a:srgbClr val="FFD624"/>
                  </a:solidFill>
                  <a:latin typeface="Verdana" charset="0"/>
                  <a:ea typeface="ＭＳ Ｐゴシック" charset="0"/>
                </a:defRPr>
              </a:lvl5pPr>
              <a:lvl6pPr defTabSz="966788" eaLnBrk="0" fontAlgn="base" hangingPunct="0">
                <a:spcBef>
                  <a:spcPct val="0"/>
                </a:spcBef>
                <a:spcAft>
                  <a:spcPct val="0"/>
                </a:spcAft>
                <a:tabLst>
                  <a:tab pos="188913" algn="l"/>
                </a:tabLst>
                <a:defRPr sz="7600" b="1">
                  <a:solidFill>
                    <a:srgbClr val="FFD624"/>
                  </a:solidFill>
                  <a:latin typeface="Verdana" charset="0"/>
                  <a:ea typeface="ＭＳ Ｐゴシック" charset="0"/>
                </a:defRPr>
              </a:lvl6pPr>
              <a:lvl7pPr defTabSz="966788" eaLnBrk="0" fontAlgn="base" hangingPunct="0">
                <a:spcBef>
                  <a:spcPct val="0"/>
                </a:spcBef>
                <a:spcAft>
                  <a:spcPct val="0"/>
                </a:spcAft>
                <a:tabLst>
                  <a:tab pos="188913" algn="l"/>
                </a:tabLst>
                <a:defRPr sz="7600" b="1">
                  <a:solidFill>
                    <a:srgbClr val="FFD624"/>
                  </a:solidFill>
                  <a:latin typeface="Verdana" charset="0"/>
                  <a:ea typeface="ＭＳ Ｐゴシック" charset="0"/>
                </a:defRPr>
              </a:lvl7pPr>
              <a:lvl8pPr defTabSz="966788" eaLnBrk="0" fontAlgn="base" hangingPunct="0">
                <a:spcBef>
                  <a:spcPct val="0"/>
                </a:spcBef>
                <a:spcAft>
                  <a:spcPct val="0"/>
                </a:spcAft>
                <a:tabLst>
                  <a:tab pos="188913" algn="l"/>
                </a:tabLst>
                <a:defRPr sz="7600" b="1">
                  <a:solidFill>
                    <a:srgbClr val="FFD624"/>
                  </a:solidFill>
                  <a:latin typeface="Verdana" charset="0"/>
                  <a:ea typeface="ＭＳ Ｐゴシック" charset="0"/>
                </a:defRPr>
              </a:lvl8pPr>
              <a:lvl9pPr defTabSz="966788" eaLnBrk="0" fontAlgn="base" hangingPunct="0">
                <a:spcBef>
                  <a:spcPct val="0"/>
                </a:spcBef>
                <a:spcAft>
                  <a:spcPct val="0"/>
                </a:spcAft>
                <a:tabLst>
                  <a:tab pos="188913" algn="l"/>
                </a:tabLst>
                <a:defRPr sz="7600" b="1">
                  <a:solidFill>
                    <a:srgbClr val="FFD624"/>
                  </a:solidFill>
                  <a:latin typeface="Verdana" charset="0"/>
                  <a:ea typeface="ＭＳ Ｐゴシック" charset="0"/>
                </a:defRPr>
              </a:lvl9pPr>
            </a:lstStyle>
            <a:p>
              <a:pPr>
                <a:spcBef>
                  <a:spcPct val="50000"/>
                </a:spcBef>
                <a:defRPr/>
              </a:pPr>
              <a:r>
                <a:rPr lang="en-US" sz="800" b="0" smtClean="0">
                  <a:solidFill>
                    <a:schemeClr val="tx1"/>
                  </a:solidFill>
                  <a:latin typeface="Arial" charset="0"/>
                </a:rPr>
                <a:t>He solubility</a:t>
              </a:r>
            </a:p>
          </p:txBody>
        </p:sp>
        <p:sp>
          <p:nvSpPr>
            <p:cNvPr id="23" name="Line 10"/>
            <p:cNvSpPr>
              <a:spLocks noChangeShapeType="1"/>
            </p:cNvSpPr>
            <p:nvPr/>
          </p:nvSpPr>
          <p:spPr bwMode="auto">
            <a:xfrm flipH="1">
              <a:off x="3241" y="1274"/>
              <a:ext cx="2125" cy="14"/>
            </a:xfrm>
            <a:prstGeom prst="line">
              <a:avLst/>
            </a:prstGeom>
            <a:noFill/>
            <a:ln w="3175">
              <a:solidFill>
                <a:srgbClr val="00FF00"/>
              </a:solidFill>
              <a:prstDash val="lgDash"/>
              <a:round/>
              <a:headEnd type="none" w="lg" len="lg"/>
              <a:tailEnd type="none" w="sm" len="sm"/>
            </a:ln>
            <a:extLst>
              <a:ext uri="{909E8E84-426E-40DD-AFC4-6F175D3DCCD1}">
                <a14:hiddenFill xmlns:a14="http://schemas.microsoft.com/office/drawing/2010/main">
                  <a:noFill/>
                </a14:hiddenFill>
              </a:ext>
            </a:extLst>
          </p:spPr>
          <p:txBody>
            <a:bodyPr/>
            <a:lstStyle/>
            <a:p>
              <a:endParaRPr lang="en-GB" sz="800"/>
            </a:p>
          </p:txBody>
        </p:sp>
        <p:sp>
          <p:nvSpPr>
            <p:cNvPr id="24" name="Text Box 11"/>
            <p:cNvSpPr txBox="1">
              <a:spLocks noChangeArrowheads="1"/>
            </p:cNvSpPr>
            <p:nvPr/>
          </p:nvSpPr>
          <p:spPr bwMode="auto">
            <a:xfrm>
              <a:off x="3225" y="1533"/>
              <a:ext cx="718"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type="none" w="lg" len="lg"/>
                  <a:tailEnd type="none" w="sm" len="sm"/>
                </a14:hiddenLine>
              </a:ext>
            </a:extLst>
          </p:spPr>
          <p:txBody>
            <a:bodyPr wrap="square" lIns="86521" tIns="43260" rIns="86521" bIns="43260">
              <a:spAutoFit/>
            </a:bodyPr>
            <a:lstStyle>
              <a:lvl1pPr defTabSz="865188" eaLnBrk="0" hangingPunct="0">
                <a:defRPr sz="7600" b="1">
                  <a:solidFill>
                    <a:srgbClr val="FFD624"/>
                  </a:solidFill>
                  <a:latin typeface="Verdana" pitchFamily="34" charset="0"/>
                  <a:ea typeface="MS PGothic" pitchFamily="34" charset="-128"/>
                </a:defRPr>
              </a:lvl1pPr>
              <a:lvl2pPr marL="742950" indent="-285750" defTabSz="865188" eaLnBrk="0" hangingPunct="0">
                <a:defRPr sz="7600" b="1">
                  <a:solidFill>
                    <a:srgbClr val="FFD624"/>
                  </a:solidFill>
                  <a:latin typeface="Verdana" pitchFamily="34" charset="0"/>
                  <a:ea typeface="MS PGothic" pitchFamily="34" charset="-128"/>
                </a:defRPr>
              </a:lvl2pPr>
              <a:lvl3pPr marL="1143000" indent="-228600" defTabSz="865188" eaLnBrk="0" hangingPunct="0">
                <a:defRPr sz="7600" b="1">
                  <a:solidFill>
                    <a:srgbClr val="FFD624"/>
                  </a:solidFill>
                  <a:latin typeface="Verdana" pitchFamily="34" charset="0"/>
                  <a:ea typeface="MS PGothic" pitchFamily="34" charset="-128"/>
                </a:defRPr>
              </a:lvl3pPr>
              <a:lvl4pPr marL="1600200" indent="-228600" defTabSz="865188" eaLnBrk="0" hangingPunct="0">
                <a:defRPr sz="7600" b="1">
                  <a:solidFill>
                    <a:srgbClr val="FFD624"/>
                  </a:solidFill>
                  <a:latin typeface="Verdana" pitchFamily="34" charset="0"/>
                  <a:ea typeface="MS PGothic" pitchFamily="34" charset="-128"/>
                </a:defRPr>
              </a:lvl4pPr>
              <a:lvl5pPr marL="2057400" indent="-228600" defTabSz="865188" eaLnBrk="0" hangingPunct="0">
                <a:defRPr sz="7600" b="1">
                  <a:solidFill>
                    <a:srgbClr val="FFD624"/>
                  </a:solidFill>
                  <a:latin typeface="Verdana" pitchFamily="34" charset="0"/>
                  <a:ea typeface="MS PGothic" pitchFamily="34" charset="-128"/>
                </a:defRPr>
              </a:lvl5pPr>
              <a:lvl6pPr marL="25146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a:spcBef>
                  <a:spcPct val="50000"/>
                </a:spcBef>
              </a:pPr>
              <a:r>
                <a:rPr lang="en-GB" altLang="en-US" sz="800" b="0" dirty="0">
                  <a:solidFill>
                    <a:schemeClr val="tx1"/>
                  </a:solidFill>
                  <a:latin typeface="Arial" charset="0"/>
                </a:rPr>
                <a:t>~10 dpa</a:t>
              </a:r>
            </a:p>
          </p:txBody>
        </p:sp>
        <p:sp>
          <p:nvSpPr>
            <p:cNvPr id="25" name="Line 10"/>
            <p:cNvSpPr>
              <a:spLocks noChangeShapeType="1"/>
            </p:cNvSpPr>
            <p:nvPr/>
          </p:nvSpPr>
          <p:spPr bwMode="auto">
            <a:xfrm flipH="1">
              <a:off x="3241" y="1660"/>
              <a:ext cx="2127" cy="15"/>
            </a:xfrm>
            <a:prstGeom prst="line">
              <a:avLst/>
            </a:prstGeom>
            <a:noFill/>
            <a:ln w="3175">
              <a:solidFill>
                <a:srgbClr val="00FF00"/>
              </a:solidFill>
              <a:prstDash val="lgDash"/>
              <a:round/>
              <a:headEnd type="none" w="lg" len="lg"/>
              <a:tailEnd type="none" w="sm" len="sm"/>
            </a:ln>
            <a:extLst>
              <a:ext uri="{909E8E84-426E-40DD-AFC4-6F175D3DCCD1}">
                <a14:hiddenFill xmlns:a14="http://schemas.microsoft.com/office/drawing/2010/main">
                  <a:noFill/>
                </a14:hiddenFill>
              </a:ext>
            </a:extLst>
          </p:spPr>
          <p:txBody>
            <a:bodyPr/>
            <a:lstStyle/>
            <a:p>
              <a:endParaRPr lang="en-GB" sz="800"/>
            </a:p>
          </p:txBody>
        </p:sp>
        <p:sp>
          <p:nvSpPr>
            <p:cNvPr id="26" name="Text Box 11"/>
            <p:cNvSpPr txBox="1">
              <a:spLocks noChangeArrowheads="1"/>
            </p:cNvSpPr>
            <p:nvPr/>
          </p:nvSpPr>
          <p:spPr bwMode="auto">
            <a:xfrm>
              <a:off x="3257" y="1150"/>
              <a:ext cx="73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type="none" w="lg" len="lg"/>
                  <a:tailEnd type="none" w="sm" len="sm"/>
                </a14:hiddenLine>
              </a:ext>
            </a:extLst>
          </p:spPr>
          <p:txBody>
            <a:bodyPr wrap="square" lIns="86521" tIns="43260" rIns="86521" bIns="43260">
              <a:spAutoFit/>
            </a:bodyPr>
            <a:lstStyle>
              <a:lvl1pPr defTabSz="865188" eaLnBrk="0" hangingPunct="0">
                <a:defRPr sz="7600" b="1">
                  <a:solidFill>
                    <a:srgbClr val="FFD624"/>
                  </a:solidFill>
                  <a:latin typeface="Verdana" pitchFamily="34" charset="0"/>
                  <a:ea typeface="MS PGothic" pitchFamily="34" charset="-128"/>
                </a:defRPr>
              </a:lvl1pPr>
              <a:lvl2pPr marL="742950" indent="-285750" defTabSz="865188" eaLnBrk="0" hangingPunct="0">
                <a:defRPr sz="7600" b="1">
                  <a:solidFill>
                    <a:srgbClr val="FFD624"/>
                  </a:solidFill>
                  <a:latin typeface="Verdana" pitchFamily="34" charset="0"/>
                  <a:ea typeface="MS PGothic" pitchFamily="34" charset="-128"/>
                </a:defRPr>
              </a:lvl2pPr>
              <a:lvl3pPr marL="1143000" indent="-228600" defTabSz="865188" eaLnBrk="0" hangingPunct="0">
                <a:defRPr sz="7600" b="1">
                  <a:solidFill>
                    <a:srgbClr val="FFD624"/>
                  </a:solidFill>
                  <a:latin typeface="Verdana" pitchFamily="34" charset="0"/>
                  <a:ea typeface="MS PGothic" pitchFamily="34" charset="-128"/>
                </a:defRPr>
              </a:lvl3pPr>
              <a:lvl4pPr marL="1600200" indent="-228600" defTabSz="865188" eaLnBrk="0" hangingPunct="0">
                <a:defRPr sz="7600" b="1">
                  <a:solidFill>
                    <a:srgbClr val="FFD624"/>
                  </a:solidFill>
                  <a:latin typeface="Verdana" pitchFamily="34" charset="0"/>
                  <a:ea typeface="MS PGothic" pitchFamily="34" charset="-128"/>
                </a:defRPr>
              </a:lvl4pPr>
              <a:lvl5pPr marL="2057400" indent="-228600" defTabSz="865188" eaLnBrk="0" hangingPunct="0">
                <a:defRPr sz="7600" b="1">
                  <a:solidFill>
                    <a:srgbClr val="FFD624"/>
                  </a:solidFill>
                  <a:latin typeface="Verdana" pitchFamily="34" charset="0"/>
                  <a:ea typeface="MS PGothic" pitchFamily="34" charset="-128"/>
                </a:defRPr>
              </a:lvl5pPr>
              <a:lvl6pPr marL="25146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a:spcBef>
                  <a:spcPct val="50000"/>
                </a:spcBef>
              </a:pPr>
              <a:r>
                <a:rPr lang="en-GB" altLang="en-US" sz="800" b="0" dirty="0">
                  <a:solidFill>
                    <a:schemeClr val="tx1"/>
                  </a:solidFill>
                  <a:latin typeface="Arial" charset="0"/>
                </a:rPr>
                <a:t>~100 dpa</a:t>
              </a:r>
            </a:p>
          </p:txBody>
        </p:sp>
        <p:sp>
          <p:nvSpPr>
            <p:cNvPr id="27" name="Text Box 11"/>
            <p:cNvSpPr txBox="1">
              <a:spLocks noChangeArrowheads="1"/>
            </p:cNvSpPr>
            <p:nvPr/>
          </p:nvSpPr>
          <p:spPr bwMode="auto">
            <a:xfrm>
              <a:off x="4471" y="2266"/>
              <a:ext cx="62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type="none" w="lg" len="lg"/>
                  <a:tailEnd type="none" w="sm" len="sm"/>
                </a14:hiddenLine>
              </a:ext>
            </a:extLst>
          </p:spPr>
          <p:txBody>
            <a:bodyPr wrap="square" lIns="86521" tIns="43260" rIns="86521" bIns="43260">
              <a:spAutoFit/>
            </a:bodyPr>
            <a:lstStyle>
              <a:lvl1pPr defTabSz="865188" eaLnBrk="0" hangingPunct="0">
                <a:defRPr sz="7600" b="1">
                  <a:solidFill>
                    <a:srgbClr val="FFD624"/>
                  </a:solidFill>
                  <a:latin typeface="Verdana" pitchFamily="34" charset="0"/>
                  <a:ea typeface="MS PGothic" pitchFamily="34" charset="-128"/>
                </a:defRPr>
              </a:lvl1pPr>
              <a:lvl2pPr marL="742950" indent="-285750" defTabSz="865188" eaLnBrk="0" hangingPunct="0">
                <a:defRPr sz="7600" b="1">
                  <a:solidFill>
                    <a:srgbClr val="FFD624"/>
                  </a:solidFill>
                  <a:latin typeface="Verdana" pitchFamily="34" charset="0"/>
                  <a:ea typeface="MS PGothic" pitchFamily="34" charset="-128"/>
                </a:defRPr>
              </a:lvl2pPr>
              <a:lvl3pPr marL="1143000" indent="-228600" defTabSz="865188" eaLnBrk="0" hangingPunct="0">
                <a:defRPr sz="7600" b="1">
                  <a:solidFill>
                    <a:srgbClr val="FFD624"/>
                  </a:solidFill>
                  <a:latin typeface="Verdana" pitchFamily="34" charset="0"/>
                  <a:ea typeface="MS PGothic" pitchFamily="34" charset="-128"/>
                </a:defRPr>
              </a:lvl3pPr>
              <a:lvl4pPr marL="1600200" indent="-228600" defTabSz="865188" eaLnBrk="0" hangingPunct="0">
                <a:defRPr sz="7600" b="1">
                  <a:solidFill>
                    <a:srgbClr val="FFD624"/>
                  </a:solidFill>
                  <a:latin typeface="Verdana" pitchFamily="34" charset="0"/>
                  <a:ea typeface="MS PGothic" pitchFamily="34" charset="-128"/>
                </a:defRPr>
              </a:lvl4pPr>
              <a:lvl5pPr marL="2057400" indent="-228600" defTabSz="865188" eaLnBrk="0" hangingPunct="0">
                <a:defRPr sz="7600" b="1">
                  <a:solidFill>
                    <a:srgbClr val="FFD624"/>
                  </a:solidFill>
                  <a:latin typeface="Verdana" pitchFamily="34" charset="0"/>
                  <a:ea typeface="MS PGothic" pitchFamily="34" charset="-128"/>
                </a:defRPr>
              </a:lvl5pPr>
              <a:lvl6pPr marL="25146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algn="ctr">
                <a:spcBef>
                  <a:spcPct val="50000"/>
                </a:spcBef>
              </a:pPr>
              <a:r>
                <a:rPr lang="en-GB" altLang="en-US" sz="800" b="0" dirty="0">
                  <a:solidFill>
                    <a:schemeClr val="tx1"/>
                  </a:solidFill>
                  <a:latin typeface="Arial" charset="0"/>
                </a:rPr>
                <a:t>~0.1 dpa</a:t>
              </a:r>
            </a:p>
          </p:txBody>
        </p:sp>
        <p:sp>
          <p:nvSpPr>
            <p:cNvPr id="29" name="Line 10"/>
            <p:cNvSpPr>
              <a:spLocks noChangeShapeType="1"/>
            </p:cNvSpPr>
            <p:nvPr/>
          </p:nvSpPr>
          <p:spPr bwMode="auto">
            <a:xfrm flipH="1">
              <a:off x="3238" y="2818"/>
              <a:ext cx="2127" cy="15"/>
            </a:xfrm>
            <a:prstGeom prst="line">
              <a:avLst/>
            </a:prstGeom>
            <a:noFill/>
            <a:ln w="3175">
              <a:solidFill>
                <a:srgbClr val="00FF00"/>
              </a:solidFill>
              <a:prstDash val="lgDash"/>
              <a:round/>
              <a:headEnd type="none" w="lg" len="lg"/>
              <a:tailEnd type="none" w="sm" len="sm"/>
            </a:ln>
            <a:extLst>
              <a:ext uri="{909E8E84-426E-40DD-AFC4-6F175D3DCCD1}">
                <a14:hiddenFill xmlns:a14="http://schemas.microsoft.com/office/drawing/2010/main">
                  <a:noFill/>
                </a14:hiddenFill>
              </a:ext>
            </a:extLst>
          </p:spPr>
          <p:txBody>
            <a:bodyPr/>
            <a:lstStyle/>
            <a:p>
              <a:endParaRPr lang="en-GB" sz="800"/>
            </a:p>
          </p:txBody>
        </p:sp>
        <p:sp>
          <p:nvSpPr>
            <p:cNvPr id="30" name="Text Box 11"/>
            <p:cNvSpPr txBox="1">
              <a:spLocks noChangeArrowheads="1"/>
            </p:cNvSpPr>
            <p:nvPr/>
          </p:nvSpPr>
          <p:spPr bwMode="auto">
            <a:xfrm>
              <a:off x="4471" y="1920"/>
              <a:ext cx="488"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type="none" w="lg" len="lg"/>
                  <a:tailEnd type="none" w="sm" len="sm"/>
                </a14:hiddenLine>
              </a:ext>
            </a:extLst>
          </p:spPr>
          <p:txBody>
            <a:bodyPr lIns="86521" tIns="43260" rIns="86521" bIns="43260">
              <a:spAutoFit/>
            </a:bodyPr>
            <a:lstStyle>
              <a:lvl1pPr defTabSz="865188" eaLnBrk="0" hangingPunct="0">
                <a:defRPr sz="7600" b="1">
                  <a:solidFill>
                    <a:srgbClr val="FFD624"/>
                  </a:solidFill>
                  <a:latin typeface="Verdana" pitchFamily="34" charset="0"/>
                  <a:ea typeface="MS PGothic" pitchFamily="34" charset="-128"/>
                </a:defRPr>
              </a:lvl1pPr>
              <a:lvl2pPr marL="742950" indent="-285750" defTabSz="865188" eaLnBrk="0" hangingPunct="0">
                <a:defRPr sz="7600" b="1">
                  <a:solidFill>
                    <a:srgbClr val="FFD624"/>
                  </a:solidFill>
                  <a:latin typeface="Verdana" pitchFamily="34" charset="0"/>
                  <a:ea typeface="MS PGothic" pitchFamily="34" charset="-128"/>
                </a:defRPr>
              </a:lvl2pPr>
              <a:lvl3pPr marL="1143000" indent="-228600" defTabSz="865188" eaLnBrk="0" hangingPunct="0">
                <a:defRPr sz="7600" b="1">
                  <a:solidFill>
                    <a:srgbClr val="FFD624"/>
                  </a:solidFill>
                  <a:latin typeface="Verdana" pitchFamily="34" charset="0"/>
                  <a:ea typeface="MS PGothic" pitchFamily="34" charset="-128"/>
                </a:defRPr>
              </a:lvl3pPr>
              <a:lvl4pPr marL="1600200" indent="-228600" defTabSz="865188" eaLnBrk="0" hangingPunct="0">
                <a:defRPr sz="7600" b="1">
                  <a:solidFill>
                    <a:srgbClr val="FFD624"/>
                  </a:solidFill>
                  <a:latin typeface="Verdana" pitchFamily="34" charset="0"/>
                  <a:ea typeface="MS PGothic" pitchFamily="34" charset="-128"/>
                </a:defRPr>
              </a:lvl4pPr>
              <a:lvl5pPr marL="2057400" indent="-228600" defTabSz="865188" eaLnBrk="0" hangingPunct="0">
                <a:defRPr sz="7600" b="1">
                  <a:solidFill>
                    <a:srgbClr val="FFD624"/>
                  </a:solidFill>
                  <a:latin typeface="Verdana" pitchFamily="34" charset="0"/>
                  <a:ea typeface="MS PGothic" pitchFamily="34" charset="-128"/>
                </a:defRPr>
              </a:lvl5pPr>
              <a:lvl6pPr marL="25146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a:spcBef>
                  <a:spcPct val="50000"/>
                </a:spcBef>
              </a:pPr>
              <a:r>
                <a:rPr lang="en-GB" altLang="en-US" sz="800" b="0" dirty="0">
                  <a:solidFill>
                    <a:schemeClr val="tx1"/>
                  </a:solidFill>
                  <a:latin typeface="Arial" charset="0"/>
                </a:rPr>
                <a:t>~1 dpa</a:t>
              </a:r>
            </a:p>
          </p:txBody>
        </p:sp>
        <p:sp>
          <p:nvSpPr>
            <p:cNvPr id="31" name="Text Box 11"/>
            <p:cNvSpPr txBox="1">
              <a:spLocks noChangeArrowheads="1"/>
            </p:cNvSpPr>
            <p:nvPr/>
          </p:nvSpPr>
          <p:spPr bwMode="auto">
            <a:xfrm>
              <a:off x="4471" y="2686"/>
              <a:ext cx="747"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type="none" w="lg" len="lg"/>
                  <a:tailEnd type="none" w="sm" len="sm"/>
                </a14:hiddenLine>
              </a:ext>
            </a:extLst>
          </p:spPr>
          <p:txBody>
            <a:bodyPr wrap="square" lIns="86521" tIns="43260" rIns="86521" bIns="43260">
              <a:spAutoFit/>
            </a:bodyPr>
            <a:lstStyle>
              <a:lvl1pPr defTabSz="865188" eaLnBrk="0" hangingPunct="0">
                <a:defRPr sz="7600" b="1">
                  <a:solidFill>
                    <a:srgbClr val="FFD624"/>
                  </a:solidFill>
                  <a:latin typeface="Verdana" pitchFamily="34" charset="0"/>
                  <a:ea typeface="MS PGothic" pitchFamily="34" charset="-128"/>
                </a:defRPr>
              </a:lvl1pPr>
              <a:lvl2pPr marL="742950" indent="-285750" defTabSz="865188" eaLnBrk="0" hangingPunct="0">
                <a:defRPr sz="7600" b="1">
                  <a:solidFill>
                    <a:srgbClr val="FFD624"/>
                  </a:solidFill>
                  <a:latin typeface="Verdana" pitchFamily="34" charset="0"/>
                  <a:ea typeface="MS PGothic" pitchFamily="34" charset="-128"/>
                </a:defRPr>
              </a:lvl2pPr>
              <a:lvl3pPr marL="1143000" indent="-228600" defTabSz="865188" eaLnBrk="0" hangingPunct="0">
                <a:defRPr sz="7600" b="1">
                  <a:solidFill>
                    <a:srgbClr val="FFD624"/>
                  </a:solidFill>
                  <a:latin typeface="Verdana" pitchFamily="34" charset="0"/>
                  <a:ea typeface="MS PGothic" pitchFamily="34" charset="-128"/>
                </a:defRPr>
              </a:lvl3pPr>
              <a:lvl4pPr marL="1600200" indent="-228600" defTabSz="865188" eaLnBrk="0" hangingPunct="0">
                <a:defRPr sz="7600" b="1">
                  <a:solidFill>
                    <a:srgbClr val="FFD624"/>
                  </a:solidFill>
                  <a:latin typeface="Verdana" pitchFamily="34" charset="0"/>
                  <a:ea typeface="MS PGothic" pitchFamily="34" charset="-128"/>
                </a:defRPr>
              </a:lvl4pPr>
              <a:lvl5pPr marL="2057400" indent="-228600" defTabSz="865188" eaLnBrk="0" hangingPunct="0">
                <a:defRPr sz="7600" b="1">
                  <a:solidFill>
                    <a:srgbClr val="FFD624"/>
                  </a:solidFill>
                  <a:latin typeface="Verdana" pitchFamily="34" charset="0"/>
                  <a:ea typeface="MS PGothic" pitchFamily="34" charset="-128"/>
                </a:defRPr>
              </a:lvl5pPr>
              <a:lvl6pPr marL="25146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algn="ctr">
                <a:spcBef>
                  <a:spcPct val="50000"/>
                </a:spcBef>
              </a:pPr>
              <a:r>
                <a:rPr lang="en-GB" altLang="en-US" sz="800" b="0" dirty="0">
                  <a:solidFill>
                    <a:schemeClr val="tx1"/>
                  </a:solidFill>
                  <a:latin typeface="Arial" charset="0"/>
                </a:rPr>
                <a:t>~0.01 dpa</a:t>
              </a:r>
            </a:p>
          </p:txBody>
        </p:sp>
        <p:sp>
          <p:nvSpPr>
            <p:cNvPr id="32" name="Line 10"/>
            <p:cNvSpPr>
              <a:spLocks noChangeShapeType="1"/>
            </p:cNvSpPr>
            <p:nvPr/>
          </p:nvSpPr>
          <p:spPr bwMode="auto">
            <a:xfrm flipH="1">
              <a:off x="3238" y="2047"/>
              <a:ext cx="2127" cy="15"/>
            </a:xfrm>
            <a:prstGeom prst="line">
              <a:avLst/>
            </a:prstGeom>
            <a:noFill/>
            <a:ln w="3175">
              <a:solidFill>
                <a:srgbClr val="00FF00"/>
              </a:solidFill>
              <a:prstDash val="lgDash"/>
              <a:round/>
              <a:headEnd type="none" w="lg" len="lg"/>
              <a:tailEnd type="none" w="sm" len="sm"/>
            </a:ln>
            <a:extLst>
              <a:ext uri="{909E8E84-426E-40DD-AFC4-6F175D3DCCD1}">
                <a14:hiddenFill xmlns:a14="http://schemas.microsoft.com/office/drawing/2010/main">
                  <a:noFill/>
                </a14:hiddenFill>
              </a:ext>
            </a:extLst>
          </p:spPr>
          <p:txBody>
            <a:bodyPr/>
            <a:lstStyle/>
            <a:p>
              <a:endParaRPr lang="en-GB" sz="800"/>
            </a:p>
          </p:txBody>
        </p:sp>
        <p:sp>
          <p:nvSpPr>
            <p:cNvPr id="33" name="Line 10"/>
            <p:cNvSpPr>
              <a:spLocks noChangeShapeType="1"/>
            </p:cNvSpPr>
            <p:nvPr/>
          </p:nvSpPr>
          <p:spPr bwMode="auto">
            <a:xfrm flipH="1">
              <a:off x="3238" y="2425"/>
              <a:ext cx="2127" cy="15"/>
            </a:xfrm>
            <a:prstGeom prst="line">
              <a:avLst/>
            </a:prstGeom>
            <a:noFill/>
            <a:ln w="3175">
              <a:solidFill>
                <a:srgbClr val="00FF00"/>
              </a:solidFill>
              <a:prstDash val="lgDash"/>
              <a:round/>
              <a:headEnd type="none" w="lg" len="lg"/>
              <a:tailEnd type="none" w="sm" len="sm"/>
            </a:ln>
            <a:extLst>
              <a:ext uri="{909E8E84-426E-40DD-AFC4-6F175D3DCCD1}">
                <a14:hiddenFill xmlns:a14="http://schemas.microsoft.com/office/drawing/2010/main">
                  <a:noFill/>
                </a14:hiddenFill>
              </a:ext>
            </a:extLst>
          </p:spPr>
          <p:txBody>
            <a:bodyPr/>
            <a:lstStyle/>
            <a:p>
              <a:endParaRPr lang="en-GB" sz="800"/>
            </a:p>
          </p:txBody>
        </p:sp>
        <p:sp>
          <p:nvSpPr>
            <p:cNvPr id="34" name="Text Box 11"/>
            <p:cNvSpPr txBox="1">
              <a:spLocks noChangeArrowheads="1"/>
            </p:cNvSpPr>
            <p:nvPr/>
          </p:nvSpPr>
          <p:spPr bwMode="auto">
            <a:xfrm>
              <a:off x="5032" y="1629"/>
              <a:ext cx="320"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type="none" w="lg" len="lg"/>
                  <a:tailEnd type="none" w="sm" len="sm"/>
                </a14:hiddenLine>
              </a:ext>
            </a:extLst>
          </p:spPr>
          <p:txBody>
            <a:bodyPr wrap="square" lIns="86521" tIns="43260" rIns="86521" bIns="43260">
              <a:spAutoFit/>
            </a:bodyPr>
            <a:lstStyle>
              <a:lvl1pPr defTabSz="865188" eaLnBrk="0" hangingPunct="0">
                <a:defRPr sz="7600" b="1">
                  <a:solidFill>
                    <a:srgbClr val="FFD624"/>
                  </a:solidFill>
                  <a:latin typeface="Verdana" pitchFamily="34" charset="0"/>
                  <a:ea typeface="MS PGothic" pitchFamily="34" charset="-128"/>
                </a:defRPr>
              </a:lvl1pPr>
              <a:lvl2pPr marL="742950" indent="-285750" defTabSz="865188" eaLnBrk="0" hangingPunct="0">
                <a:defRPr sz="7600" b="1">
                  <a:solidFill>
                    <a:srgbClr val="FFD624"/>
                  </a:solidFill>
                  <a:latin typeface="Verdana" pitchFamily="34" charset="0"/>
                  <a:ea typeface="MS PGothic" pitchFamily="34" charset="-128"/>
                </a:defRPr>
              </a:lvl2pPr>
              <a:lvl3pPr marL="1143000" indent="-228600" defTabSz="865188" eaLnBrk="0" hangingPunct="0">
                <a:defRPr sz="7600" b="1">
                  <a:solidFill>
                    <a:srgbClr val="FFD624"/>
                  </a:solidFill>
                  <a:latin typeface="Verdana" pitchFamily="34" charset="0"/>
                  <a:ea typeface="MS PGothic" pitchFamily="34" charset="-128"/>
                </a:defRPr>
              </a:lvl3pPr>
              <a:lvl4pPr marL="1600200" indent="-228600" defTabSz="865188" eaLnBrk="0" hangingPunct="0">
                <a:defRPr sz="7600" b="1">
                  <a:solidFill>
                    <a:srgbClr val="FFD624"/>
                  </a:solidFill>
                  <a:latin typeface="Verdana" pitchFamily="34" charset="0"/>
                  <a:ea typeface="MS PGothic" pitchFamily="34" charset="-128"/>
                </a:defRPr>
              </a:lvl4pPr>
              <a:lvl5pPr marL="2057400" indent="-228600" defTabSz="865188" eaLnBrk="0" hangingPunct="0">
                <a:defRPr sz="7600" b="1">
                  <a:solidFill>
                    <a:srgbClr val="FFD624"/>
                  </a:solidFill>
                  <a:latin typeface="Verdana" pitchFamily="34" charset="0"/>
                  <a:ea typeface="MS PGothic" pitchFamily="34" charset="-128"/>
                </a:defRPr>
              </a:lvl5pPr>
              <a:lvl6pPr marL="25146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a:spcBef>
                  <a:spcPct val="50000"/>
                </a:spcBef>
              </a:pPr>
              <a:r>
                <a:rPr lang="en-GB" altLang="en-US" sz="800" b="0" dirty="0">
                  <a:solidFill>
                    <a:srgbClr val="FF0000"/>
                  </a:solidFill>
                  <a:latin typeface="Arial" charset="0"/>
                </a:rPr>
                <a:t>40</a:t>
              </a:r>
            </a:p>
          </p:txBody>
        </p:sp>
        <p:sp>
          <p:nvSpPr>
            <p:cNvPr id="35" name="Text Box 11"/>
            <p:cNvSpPr txBox="1">
              <a:spLocks noChangeArrowheads="1"/>
            </p:cNvSpPr>
            <p:nvPr/>
          </p:nvSpPr>
          <p:spPr bwMode="auto">
            <a:xfrm>
              <a:off x="3163" y="2445"/>
              <a:ext cx="358"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type="none" w="lg" len="lg"/>
                  <a:tailEnd type="none" w="sm" len="sm"/>
                </a14:hiddenLine>
              </a:ext>
            </a:extLst>
          </p:spPr>
          <p:txBody>
            <a:bodyPr wrap="square" lIns="86521" tIns="43260" rIns="86521" bIns="43260">
              <a:spAutoFit/>
            </a:bodyPr>
            <a:lstStyle>
              <a:lvl1pPr defTabSz="865188" eaLnBrk="0" hangingPunct="0">
                <a:defRPr sz="7600" b="1">
                  <a:solidFill>
                    <a:srgbClr val="FFD624"/>
                  </a:solidFill>
                  <a:latin typeface="Verdana" pitchFamily="34" charset="0"/>
                  <a:ea typeface="MS PGothic" pitchFamily="34" charset="-128"/>
                </a:defRPr>
              </a:lvl1pPr>
              <a:lvl2pPr marL="742950" indent="-285750" defTabSz="865188" eaLnBrk="0" hangingPunct="0">
                <a:defRPr sz="7600" b="1">
                  <a:solidFill>
                    <a:srgbClr val="FFD624"/>
                  </a:solidFill>
                  <a:latin typeface="Verdana" pitchFamily="34" charset="0"/>
                  <a:ea typeface="MS PGothic" pitchFamily="34" charset="-128"/>
                </a:defRPr>
              </a:lvl2pPr>
              <a:lvl3pPr marL="1143000" indent="-228600" defTabSz="865188" eaLnBrk="0" hangingPunct="0">
                <a:defRPr sz="7600" b="1">
                  <a:solidFill>
                    <a:srgbClr val="FFD624"/>
                  </a:solidFill>
                  <a:latin typeface="Verdana" pitchFamily="34" charset="0"/>
                  <a:ea typeface="MS PGothic" pitchFamily="34" charset="-128"/>
                </a:defRPr>
              </a:lvl3pPr>
              <a:lvl4pPr marL="1600200" indent="-228600" defTabSz="865188" eaLnBrk="0" hangingPunct="0">
                <a:defRPr sz="7600" b="1">
                  <a:solidFill>
                    <a:srgbClr val="FFD624"/>
                  </a:solidFill>
                  <a:latin typeface="Verdana" pitchFamily="34" charset="0"/>
                  <a:ea typeface="MS PGothic" pitchFamily="34" charset="-128"/>
                </a:defRPr>
              </a:lvl4pPr>
              <a:lvl5pPr marL="2057400" indent="-228600" defTabSz="865188" eaLnBrk="0" hangingPunct="0">
                <a:defRPr sz="7600" b="1">
                  <a:solidFill>
                    <a:srgbClr val="FFD624"/>
                  </a:solidFill>
                  <a:latin typeface="Verdana" pitchFamily="34" charset="0"/>
                  <a:ea typeface="MS PGothic" pitchFamily="34" charset="-128"/>
                </a:defRPr>
              </a:lvl5pPr>
              <a:lvl6pPr marL="25146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a:spcBef>
                  <a:spcPct val="50000"/>
                </a:spcBef>
              </a:pPr>
              <a:r>
                <a:rPr lang="en-GB" altLang="en-US" sz="800" b="0" dirty="0">
                  <a:solidFill>
                    <a:srgbClr val="FF0000"/>
                  </a:solidFill>
                  <a:latin typeface="Arial" charset="0"/>
                </a:rPr>
                <a:t>100</a:t>
              </a:r>
            </a:p>
          </p:txBody>
        </p:sp>
        <p:sp>
          <p:nvSpPr>
            <p:cNvPr id="36" name="Text Box 11"/>
            <p:cNvSpPr txBox="1">
              <a:spLocks noChangeArrowheads="1"/>
            </p:cNvSpPr>
            <p:nvPr/>
          </p:nvSpPr>
          <p:spPr bwMode="auto">
            <a:xfrm>
              <a:off x="5023" y="1299"/>
              <a:ext cx="308"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type="none" w="lg" len="lg"/>
                  <a:tailEnd type="none" w="sm" len="sm"/>
                </a14:hiddenLine>
              </a:ext>
            </a:extLst>
          </p:spPr>
          <p:txBody>
            <a:bodyPr wrap="square" lIns="86521" tIns="43260" rIns="86521" bIns="43260">
              <a:spAutoFit/>
            </a:bodyPr>
            <a:lstStyle>
              <a:lvl1pPr defTabSz="865188" eaLnBrk="0" hangingPunct="0">
                <a:defRPr sz="7600" b="1">
                  <a:solidFill>
                    <a:srgbClr val="FFD624"/>
                  </a:solidFill>
                  <a:latin typeface="Verdana" pitchFamily="34" charset="0"/>
                  <a:ea typeface="MS PGothic" pitchFamily="34" charset="-128"/>
                </a:defRPr>
              </a:lvl1pPr>
              <a:lvl2pPr marL="742950" indent="-285750" defTabSz="865188" eaLnBrk="0" hangingPunct="0">
                <a:defRPr sz="7600" b="1">
                  <a:solidFill>
                    <a:srgbClr val="FFD624"/>
                  </a:solidFill>
                  <a:latin typeface="Verdana" pitchFamily="34" charset="0"/>
                  <a:ea typeface="MS PGothic" pitchFamily="34" charset="-128"/>
                </a:defRPr>
              </a:lvl2pPr>
              <a:lvl3pPr marL="1143000" indent="-228600" defTabSz="865188" eaLnBrk="0" hangingPunct="0">
                <a:defRPr sz="7600" b="1">
                  <a:solidFill>
                    <a:srgbClr val="FFD624"/>
                  </a:solidFill>
                  <a:latin typeface="Verdana" pitchFamily="34" charset="0"/>
                  <a:ea typeface="MS PGothic" pitchFamily="34" charset="-128"/>
                </a:defRPr>
              </a:lvl3pPr>
              <a:lvl4pPr marL="1600200" indent="-228600" defTabSz="865188" eaLnBrk="0" hangingPunct="0">
                <a:defRPr sz="7600" b="1">
                  <a:solidFill>
                    <a:srgbClr val="FFD624"/>
                  </a:solidFill>
                  <a:latin typeface="Verdana" pitchFamily="34" charset="0"/>
                  <a:ea typeface="MS PGothic" pitchFamily="34" charset="-128"/>
                </a:defRPr>
              </a:lvl4pPr>
              <a:lvl5pPr marL="2057400" indent="-228600" defTabSz="865188" eaLnBrk="0" hangingPunct="0">
                <a:defRPr sz="7600" b="1">
                  <a:solidFill>
                    <a:srgbClr val="FFD624"/>
                  </a:solidFill>
                  <a:latin typeface="Verdana" pitchFamily="34" charset="0"/>
                  <a:ea typeface="MS PGothic" pitchFamily="34" charset="-128"/>
                </a:defRPr>
              </a:lvl5pPr>
              <a:lvl6pPr marL="25146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a:spcBef>
                  <a:spcPct val="50000"/>
                </a:spcBef>
              </a:pPr>
              <a:r>
                <a:rPr lang="en-GB" altLang="en-US" sz="800" b="0" dirty="0">
                  <a:solidFill>
                    <a:srgbClr val="0000FF"/>
                  </a:solidFill>
                  <a:latin typeface="Arial" charset="0"/>
                </a:rPr>
                <a:t>25</a:t>
              </a:r>
            </a:p>
          </p:txBody>
        </p:sp>
        <p:sp>
          <p:nvSpPr>
            <p:cNvPr id="37" name="Text Box 11"/>
            <p:cNvSpPr txBox="1">
              <a:spLocks noChangeArrowheads="1"/>
            </p:cNvSpPr>
            <p:nvPr/>
          </p:nvSpPr>
          <p:spPr bwMode="auto">
            <a:xfrm>
              <a:off x="5023" y="1404"/>
              <a:ext cx="302"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type="none" w="lg" len="lg"/>
                  <a:tailEnd type="none" w="sm" len="sm"/>
                </a14:hiddenLine>
              </a:ext>
            </a:extLst>
          </p:spPr>
          <p:txBody>
            <a:bodyPr wrap="square" lIns="86521" tIns="43260" rIns="86521" bIns="43260">
              <a:spAutoFit/>
            </a:bodyPr>
            <a:lstStyle>
              <a:lvl1pPr defTabSz="865188" eaLnBrk="0" hangingPunct="0">
                <a:defRPr sz="7600" b="1">
                  <a:solidFill>
                    <a:srgbClr val="FFD624"/>
                  </a:solidFill>
                  <a:latin typeface="Verdana" pitchFamily="34" charset="0"/>
                  <a:ea typeface="MS PGothic" pitchFamily="34" charset="-128"/>
                </a:defRPr>
              </a:lvl1pPr>
              <a:lvl2pPr marL="742950" indent="-285750" defTabSz="865188" eaLnBrk="0" hangingPunct="0">
                <a:defRPr sz="7600" b="1">
                  <a:solidFill>
                    <a:srgbClr val="FFD624"/>
                  </a:solidFill>
                  <a:latin typeface="Verdana" pitchFamily="34" charset="0"/>
                  <a:ea typeface="MS PGothic" pitchFamily="34" charset="-128"/>
                </a:defRPr>
              </a:lvl2pPr>
              <a:lvl3pPr marL="1143000" indent="-228600" defTabSz="865188" eaLnBrk="0" hangingPunct="0">
                <a:defRPr sz="7600" b="1">
                  <a:solidFill>
                    <a:srgbClr val="FFD624"/>
                  </a:solidFill>
                  <a:latin typeface="Verdana" pitchFamily="34" charset="0"/>
                  <a:ea typeface="MS PGothic" pitchFamily="34" charset="-128"/>
                </a:defRPr>
              </a:lvl3pPr>
              <a:lvl4pPr marL="1600200" indent="-228600" defTabSz="865188" eaLnBrk="0" hangingPunct="0">
                <a:defRPr sz="7600" b="1">
                  <a:solidFill>
                    <a:srgbClr val="FFD624"/>
                  </a:solidFill>
                  <a:latin typeface="Verdana" pitchFamily="34" charset="0"/>
                  <a:ea typeface="MS PGothic" pitchFamily="34" charset="-128"/>
                </a:defRPr>
              </a:lvl4pPr>
              <a:lvl5pPr marL="2057400" indent="-228600" defTabSz="865188" eaLnBrk="0" hangingPunct="0">
                <a:defRPr sz="7600" b="1">
                  <a:solidFill>
                    <a:srgbClr val="FFD624"/>
                  </a:solidFill>
                  <a:latin typeface="Verdana" pitchFamily="34" charset="0"/>
                  <a:ea typeface="MS PGothic" pitchFamily="34" charset="-128"/>
                </a:defRPr>
              </a:lvl5pPr>
              <a:lvl6pPr marL="25146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6pPr>
              <a:lvl7pPr marL="29718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7pPr>
              <a:lvl8pPr marL="34290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8pPr>
              <a:lvl9pPr marL="3886200" indent="-228600" defTabSz="865188" eaLnBrk="0" fontAlgn="base" hangingPunct="0">
                <a:spcBef>
                  <a:spcPct val="0"/>
                </a:spcBef>
                <a:spcAft>
                  <a:spcPct val="0"/>
                </a:spcAft>
                <a:defRPr sz="7600" b="1">
                  <a:solidFill>
                    <a:srgbClr val="FFD624"/>
                  </a:solidFill>
                  <a:latin typeface="Verdana" pitchFamily="34" charset="0"/>
                  <a:ea typeface="MS PGothic" pitchFamily="34" charset="-128"/>
                </a:defRPr>
              </a:lvl9pPr>
            </a:lstStyle>
            <a:p>
              <a:pPr>
                <a:spcBef>
                  <a:spcPct val="50000"/>
                </a:spcBef>
              </a:pPr>
              <a:r>
                <a:rPr lang="en-GB" altLang="en-US" sz="800" b="0" dirty="0">
                  <a:solidFill>
                    <a:srgbClr val="0000FF"/>
                  </a:solidFill>
                  <a:latin typeface="Arial" charset="0"/>
                </a:rPr>
                <a:t>45</a:t>
              </a:r>
            </a:p>
          </p:txBody>
        </p:sp>
      </p:grpSp>
    </p:spTree>
    <p:extLst>
      <p:ext uri="{BB962C8B-B14F-4D97-AF65-F5344CB8AC3E}">
        <p14:creationId xmlns:p14="http://schemas.microsoft.com/office/powerpoint/2010/main" val="46200344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33"/>
          <p:cNvSpPr txBox="1">
            <a:spLocks noChangeArrowheads="1"/>
          </p:cNvSpPr>
          <p:nvPr/>
        </p:nvSpPr>
        <p:spPr bwMode="auto">
          <a:xfrm>
            <a:off x="-849" y="1021026"/>
            <a:ext cx="4968552" cy="1754326"/>
          </a:xfrm>
          <a:prstGeom prst="rect">
            <a:avLst/>
          </a:prstGeom>
          <a:solidFill>
            <a:srgbClr val="DDDDDD"/>
          </a:solidFill>
          <a:ln w="9525">
            <a:solidFill>
              <a:srgbClr val="B2B2B2"/>
            </a:solidFill>
            <a:miter lim="800000"/>
            <a:headEnd/>
            <a:tailEnd/>
          </a:ln>
        </p:spPr>
        <p:txBody>
          <a:bodyPr wrap="square">
            <a:spAutoFit/>
          </a:bodyPr>
          <a:lstStyle>
            <a:lvl1pPr marL="177800" indent="-177800">
              <a:defRPr sz="1200">
                <a:solidFill>
                  <a:srgbClr val="0F5494"/>
                </a:solidFill>
                <a:latin typeface="Verdana" pitchFamily="34" charset="0"/>
                <a:ea typeface="ＭＳ Ｐゴシック" pitchFamily="34" charset="-128"/>
              </a:defRPr>
            </a:lvl1pPr>
            <a:lvl2pPr marL="742950" indent="-285750">
              <a:defRPr sz="1200">
                <a:solidFill>
                  <a:srgbClr val="0F5494"/>
                </a:solidFill>
                <a:latin typeface="Verdana" pitchFamily="34" charset="0"/>
                <a:ea typeface="ＭＳ Ｐゴシック" pitchFamily="34" charset="-128"/>
              </a:defRPr>
            </a:lvl2pPr>
            <a:lvl3pPr marL="1143000" indent="-228600">
              <a:defRPr sz="1200">
                <a:solidFill>
                  <a:srgbClr val="0F5494"/>
                </a:solidFill>
                <a:latin typeface="Verdana" pitchFamily="34" charset="0"/>
                <a:ea typeface="ＭＳ Ｐゴシック" pitchFamily="34" charset="-128"/>
              </a:defRPr>
            </a:lvl3pPr>
            <a:lvl4pPr marL="1600200" indent="-228600">
              <a:defRPr sz="1200">
                <a:solidFill>
                  <a:srgbClr val="0F5494"/>
                </a:solidFill>
                <a:latin typeface="Verdana" pitchFamily="34" charset="0"/>
                <a:ea typeface="ＭＳ Ｐゴシック" pitchFamily="34" charset="-128"/>
              </a:defRPr>
            </a:lvl4pPr>
            <a:lvl5pPr marL="2057400" indent="-228600">
              <a:defRPr sz="1200">
                <a:solidFill>
                  <a:srgbClr val="0F5494"/>
                </a:solidFill>
                <a:latin typeface="Verdana" pitchFamily="34" charset="0"/>
                <a:ea typeface="ＭＳ Ｐゴシック" pitchFamily="34" charset="-128"/>
              </a:defRPr>
            </a:lvl5pPr>
            <a:lvl6pPr marL="25146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6pPr>
            <a:lvl7pPr marL="29718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7pPr>
            <a:lvl8pPr marL="34290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8pPr>
            <a:lvl9pPr marL="38862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9pPr>
          </a:lstStyle>
          <a:p>
            <a:pPr eaLnBrk="1" hangingPunct="1">
              <a:spcBef>
                <a:spcPct val="20000"/>
              </a:spcBef>
              <a:spcAft>
                <a:spcPct val="40000"/>
              </a:spcAft>
            </a:pPr>
            <a:r>
              <a:rPr lang="nl-BE" altLang="en-US" sz="1800" dirty="0" err="1" smtClean="0">
                <a:solidFill>
                  <a:srgbClr val="003366"/>
                </a:solidFill>
              </a:rPr>
              <a:t>Realisations</a:t>
            </a:r>
            <a:endParaRPr lang="en-GB" altLang="en-US" sz="1800" dirty="0">
              <a:solidFill>
                <a:srgbClr val="003366"/>
              </a:solidFill>
            </a:endParaRPr>
          </a:p>
          <a:p>
            <a:pPr eaLnBrk="1" hangingPunct="1">
              <a:spcBef>
                <a:spcPct val="20000"/>
              </a:spcBef>
              <a:spcAft>
                <a:spcPct val="40000"/>
              </a:spcAft>
              <a:buFontTx/>
              <a:buChar char="•"/>
            </a:pPr>
            <a:r>
              <a:rPr lang="en-GB" altLang="en-US" sz="1800" b="0" dirty="0">
                <a:solidFill>
                  <a:srgbClr val="003366"/>
                </a:solidFill>
              </a:rPr>
              <a:t>Decommissioning and "free of radiological constraints" release of the radiochemistry </a:t>
            </a:r>
            <a:r>
              <a:rPr lang="en-GB" altLang="en-US" sz="1800" b="0" dirty="0" smtClean="0">
                <a:solidFill>
                  <a:srgbClr val="003366"/>
                </a:solidFill>
              </a:rPr>
              <a:t>Lab </a:t>
            </a:r>
            <a:r>
              <a:rPr lang="en-GB" altLang="en-US" sz="1800" b="0" dirty="0">
                <a:solidFill>
                  <a:srgbClr val="003366"/>
                </a:solidFill>
              </a:rPr>
              <a:t>(RCHL</a:t>
            </a:r>
            <a:r>
              <a:rPr lang="en-GB" altLang="en-US" sz="1800" b="0" dirty="0" smtClean="0">
                <a:solidFill>
                  <a:srgbClr val="003366"/>
                </a:solidFill>
              </a:rPr>
              <a:t>)</a:t>
            </a:r>
            <a:endParaRPr lang="en-GB" altLang="en-US" sz="1800" b="0" dirty="0">
              <a:solidFill>
                <a:srgbClr val="003366"/>
              </a:solidFill>
            </a:endParaRPr>
          </a:p>
          <a:p>
            <a:pPr eaLnBrk="1" hangingPunct="1">
              <a:spcBef>
                <a:spcPct val="20000"/>
              </a:spcBef>
              <a:spcAft>
                <a:spcPct val="40000"/>
              </a:spcAft>
              <a:buFontTx/>
              <a:buChar char="•"/>
            </a:pPr>
            <a:r>
              <a:rPr lang="en-GB" altLang="en-US" sz="1800" b="0" dirty="0">
                <a:solidFill>
                  <a:srgbClr val="003366"/>
                </a:solidFill>
              </a:rPr>
              <a:t>FARO facility </a:t>
            </a:r>
            <a:r>
              <a:rPr lang="en-GB" altLang="en-US" sz="1800" b="0" dirty="0" smtClean="0">
                <a:solidFill>
                  <a:srgbClr val="003366"/>
                </a:solidFill>
              </a:rPr>
              <a:t>(</a:t>
            </a:r>
            <a:r>
              <a:rPr lang="en-GB" altLang="en-US" sz="1800" b="0" dirty="0">
                <a:solidFill>
                  <a:srgbClr val="003366"/>
                </a:solidFill>
              </a:rPr>
              <a:t>Fuel Melting and Release Oven</a:t>
            </a:r>
            <a:r>
              <a:rPr lang="en-GB" altLang="en-US" sz="1800" b="0" dirty="0" smtClean="0">
                <a:solidFill>
                  <a:srgbClr val="003366"/>
                </a:solidFill>
              </a:rPr>
              <a:t>)</a:t>
            </a:r>
            <a:endParaRPr lang="en-GB" altLang="en-US" sz="1800" b="0" dirty="0">
              <a:solidFill>
                <a:srgbClr val="003366"/>
              </a:solidFill>
            </a:endParaRPr>
          </a:p>
        </p:txBody>
      </p:sp>
      <p:sp>
        <p:nvSpPr>
          <p:cNvPr id="11267" name="Text Box 19"/>
          <p:cNvSpPr txBox="1">
            <a:spLocks noChangeArrowheads="1"/>
          </p:cNvSpPr>
          <p:nvPr/>
        </p:nvSpPr>
        <p:spPr bwMode="auto">
          <a:xfrm>
            <a:off x="1" y="5373689"/>
            <a:ext cx="1351756" cy="2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F5494"/>
                </a:solidFill>
                <a:latin typeface="Verdana" pitchFamily="34" charset="0"/>
                <a:ea typeface="ＭＳ Ｐゴシック" pitchFamily="34" charset="-128"/>
              </a:defRPr>
            </a:lvl1pPr>
            <a:lvl2pPr marL="742950" indent="-285750">
              <a:defRPr sz="1200">
                <a:solidFill>
                  <a:srgbClr val="0F5494"/>
                </a:solidFill>
                <a:latin typeface="Verdana" pitchFamily="34" charset="0"/>
                <a:ea typeface="ＭＳ Ｐゴシック" pitchFamily="34" charset="-128"/>
              </a:defRPr>
            </a:lvl2pPr>
            <a:lvl3pPr marL="1143000" indent="-228600">
              <a:defRPr sz="1200">
                <a:solidFill>
                  <a:srgbClr val="0F5494"/>
                </a:solidFill>
                <a:latin typeface="Verdana" pitchFamily="34" charset="0"/>
                <a:ea typeface="ＭＳ Ｐゴシック" pitchFamily="34" charset="-128"/>
              </a:defRPr>
            </a:lvl3pPr>
            <a:lvl4pPr marL="1600200" indent="-228600">
              <a:defRPr sz="1200">
                <a:solidFill>
                  <a:srgbClr val="0F5494"/>
                </a:solidFill>
                <a:latin typeface="Verdana" pitchFamily="34" charset="0"/>
                <a:ea typeface="ＭＳ Ｐゴシック" pitchFamily="34" charset="-128"/>
              </a:defRPr>
            </a:lvl4pPr>
            <a:lvl5pPr marL="2057400" indent="-228600">
              <a:defRPr sz="1200">
                <a:solidFill>
                  <a:srgbClr val="0F5494"/>
                </a:solidFill>
                <a:latin typeface="Verdana" pitchFamily="34" charset="0"/>
                <a:ea typeface="ＭＳ Ｐゴシック" pitchFamily="34" charset="-128"/>
              </a:defRPr>
            </a:lvl5pPr>
            <a:lvl6pPr marL="25146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6pPr>
            <a:lvl7pPr marL="29718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7pPr>
            <a:lvl8pPr marL="34290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8pPr>
            <a:lvl9pPr marL="38862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9pPr>
          </a:lstStyle>
          <a:p>
            <a:pPr algn="ctr" eaLnBrk="1" hangingPunct="1">
              <a:spcBef>
                <a:spcPct val="50000"/>
              </a:spcBef>
            </a:pPr>
            <a:r>
              <a:rPr lang="en-GB" altLang="en-US" sz="900" i="1">
                <a:solidFill>
                  <a:schemeClr val="bg1"/>
                </a:solidFill>
                <a:latin typeface="Arial" charset="0"/>
              </a:rPr>
              <a:t>MCF</a:t>
            </a:r>
          </a:p>
        </p:txBody>
      </p:sp>
      <p:sp>
        <p:nvSpPr>
          <p:cNvPr id="11269" name="Text Box 26"/>
          <p:cNvSpPr txBox="1">
            <a:spLocks noChangeArrowheads="1"/>
          </p:cNvSpPr>
          <p:nvPr/>
        </p:nvSpPr>
        <p:spPr bwMode="auto">
          <a:xfrm>
            <a:off x="7976394" y="4987925"/>
            <a:ext cx="1929606"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F5494"/>
                </a:solidFill>
                <a:latin typeface="Verdana" pitchFamily="34" charset="0"/>
                <a:ea typeface="ＭＳ Ｐゴシック" pitchFamily="34" charset="-128"/>
              </a:defRPr>
            </a:lvl1pPr>
            <a:lvl2pPr marL="742950" indent="-285750">
              <a:defRPr sz="1200">
                <a:solidFill>
                  <a:srgbClr val="0F5494"/>
                </a:solidFill>
                <a:latin typeface="Verdana" pitchFamily="34" charset="0"/>
                <a:ea typeface="ＭＳ Ｐゴシック" pitchFamily="34" charset="-128"/>
              </a:defRPr>
            </a:lvl2pPr>
            <a:lvl3pPr marL="1143000" indent="-228600">
              <a:defRPr sz="1200">
                <a:solidFill>
                  <a:srgbClr val="0F5494"/>
                </a:solidFill>
                <a:latin typeface="Verdana" pitchFamily="34" charset="0"/>
                <a:ea typeface="ＭＳ Ｐゴシック" pitchFamily="34" charset="-128"/>
              </a:defRPr>
            </a:lvl3pPr>
            <a:lvl4pPr marL="1600200" indent="-228600">
              <a:defRPr sz="1200">
                <a:solidFill>
                  <a:srgbClr val="0F5494"/>
                </a:solidFill>
                <a:latin typeface="Verdana" pitchFamily="34" charset="0"/>
                <a:ea typeface="ＭＳ Ｐゴシック" pitchFamily="34" charset="-128"/>
              </a:defRPr>
            </a:lvl4pPr>
            <a:lvl5pPr marL="2057400" indent="-228600">
              <a:defRPr sz="1200">
                <a:solidFill>
                  <a:srgbClr val="0F5494"/>
                </a:solidFill>
                <a:latin typeface="Verdana" pitchFamily="34" charset="0"/>
                <a:ea typeface="ＭＳ Ｐゴシック" pitchFamily="34" charset="-128"/>
              </a:defRPr>
            </a:lvl5pPr>
            <a:lvl6pPr marL="25146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6pPr>
            <a:lvl7pPr marL="29718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7pPr>
            <a:lvl8pPr marL="34290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8pPr>
            <a:lvl9pPr marL="38862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9pPr>
          </a:lstStyle>
          <a:p>
            <a:pPr algn="ctr" eaLnBrk="1" hangingPunct="1">
              <a:spcBef>
                <a:spcPct val="50000"/>
              </a:spcBef>
            </a:pPr>
            <a:r>
              <a:rPr lang="en-GB" altLang="en-US" sz="900" i="1">
                <a:solidFill>
                  <a:schemeClr val="bg1"/>
                </a:solidFill>
                <a:latin typeface="Arial" charset="0"/>
              </a:rPr>
              <a:t>Transport of a Roman pit to interim storage</a:t>
            </a:r>
          </a:p>
        </p:txBody>
      </p:sp>
      <p:sp>
        <p:nvSpPr>
          <p:cNvPr id="11271" name="Text Box 16"/>
          <p:cNvSpPr txBox="1">
            <a:spLocks noChangeArrowheads="1"/>
          </p:cNvSpPr>
          <p:nvPr/>
        </p:nvSpPr>
        <p:spPr bwMode="auto">
          <a:xfrm>
            <a:off x="4232920" y="4217764"/>
            <a:ext cx="5616624" cy="2252924"/>
          </a:xfrm>
          <a:prstGeom prst="rect">
            <a:avLst/>
          </a:prstGeom>
          <a:solidFill>
            <a:srgbClr val="DDDDDD"/>
          </a:solidFill>
          <a:ln w="9525">
            <a:solidFill>
              <a:srgbClr val="B2B2B2"/>
            </a:solidFill>
            <a:miter lim="800000"/>
            <a:headEnd/>
            <a:tailEnd/>
          </a:ln>
        </p:spPr>
        <p:txBody>
          <a:bodyPr wrap="square">
            <a:spAutoFit/>
          </a:bodyPr>
          <a:lstStyle>
            <a:lvl1pPr>
              <a:defRPr sz="1200">
                <a:solidFill>
                  <a:srgbClr val="0F5494"/>
                </a:solidFill>
                <a:latin typeface="Verdana" pitchFamily="34" charset="0"/>
                <a:ea typeface="ＭＳ Ｐゴシック" pitchFamily="34" charset="-128"/>
              </a:defRPr>
            </a:lvl1pPr>
            <a:lvl2pPr marL="742950" indent="-285750">
              <a:defRPr sz="1200">
                <a:solidFill>
                  <a:srgbClr val="0F5494"/>
                </a:solidFill>
                <a:latin typeface="Verdana" pitchFamily="34" charset="0"/>
                <a:ea typeface="ＭＳ Ｐゴシック" pitchFamily="34" charset="-128"/>
              </a:defRPr>
            </a:lvl2pPr>
            <a:lvl3pPr marL="1143000" indent="-228600">
              <a:defRPr sz="1200">
                <a:solidFill>
                  <a:srgbClr val="0F5494"/>
                </a:solidFill>
                <a:latin typeface="Verdana" pitchFamily="34" charset="0"/>
                <a:ea typeface="ＭＳ Ｐゴシック" pitchFamily="34" charset="-128"/>
              </a:defRPr>
            </a:lvl3pPr>
            <a:lvl4pPr marL="1600200" indent="-228600">
              <a:defRPr sz="1200">
                <a:solidFill>
                  <a:srgbClr val="0F5494"/>
                </a:solidFill>
                <a:latin typeface="Verdana" pitchFamily="34" charset="0"/>
                <a:ea typeface="ＭＳ Ｐゴシック" pitchFamily="34" charset="-128"/>
              </a:defRPr>
            </a:lvl4pPr>
            <a:lvl5pPr marL="2057400" indent="-228600">
              <a:defRPr sz="1200">
                <a:solidFill>
                  <a:srgbClr val="0F5494"/>
                </a:solidFill>
                <a:latin typeface="Verdana" pitchFamily="34" charset="0"/>
                <a:ea typeface="ＭＳ Ｐゴシック" pitchFamily="34" charset="-128"/>
              </a:defRPr>
            </a:lvl5pPr>
            <a:lvl6pPr marL="25146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6pPr>
            <a:lvl7pPr marL="29718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7pPr>
            <a:lvl8pPr marL="34290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8pPr>
            <a:lvl9pPr marL="38862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9pPr>
          </a:lstStyle>
          <a:p>
            <a:pPr eaLnBrk="1" hangingPunct="1">
              <a:spcBef>
                <a:spcPct val="20000"/>
              </a:spcBef>
              <a:spcAft>
                <a:spcPct val="40000"/>
              </a:spcAft>
            </a:pPr>
            <a:r>
              <a:rPr lang="en-GB" altLang="en-US" sz="1800" dirty="0">
                <a:solidFill>
                  <a:srgbClr val="003366"/>
                </a:solidFill>
              </a:rPr>
              <a:t>Planned </a:t>
            </a:r>
            <a:r>
              <a:rPr lang="en-GB" altLang="en-US" sz="1800" dirty="0" smtClean="0">
                <a:solidFill>
                  <a:srgbClr val="003366"/>
                </a:solidFill>
              </a:rPr>
              <a:t>projects</a:t>
            </a:r>
            <a:r>
              <a:rPr lang="en-GB" altLang="en-US" sz="1800" b="0" dirty="0" smtClean="0">
                <a:solidFill>
                  <a:srgbClr val="003366"/>
                </a:solidFill>
              </a:rPr>
              <a:t> </a:t>
            </a:r>
            <a:endParaRPr lang="en-GB" altLang="en-US" sz="1800" b="0" dirty="0">
              <a:solidFill>
                <a:srgbClr val="003366"/>
              </a:solidFill>
            </a:endParaRPr>
          </a:p>
          <a:p>
            <a:pPr eaLnBrk="1" hangingPunct="1">
              <a:spcBef>
                <a:spcPct val="20000"/>
              </a:spcBef>
              <a:spcAft>
                <a:spcPct val="40000"/>
              </a:spcAft>
              <a:buFontTx/>
              <a:buChar char="•"/>
            </a:pPr>
            <a:r>
              <a:rPr lang="en-GB" altLang="en-US" sz="1800" b="0" dirty="0" smtClean="0">
                <a:solidFill>
                  <a:srgbClr val="003366"/>
                </a:solidFill>
              </a:rPr>
              <a:t> LCSR (hot </a:t>
            </a:r>
            <a:r>
              <a:rPr lang="en-GB" altLang="en-US" sz="1800" b="0" dirty="0">
                <a:solidFill>
                  <a:srgbClr val="003366"/>
                </a:solidFill>
              </a:rPr>
              <a:t>cells facility)</a:t>
            </a:r>
          </a:p>
          <a:p>
            <a:pPr eaLnBrk="1" hangingPunct="1">
              <a:spcBef>
                <a:spcPct val="20000"/>
              </a:spcBef>
              <a:spcAft>
                <a:spcPct val="40000"/>
              </a:spcAft>
              <a:buFontTx/>
              <a:buChar char="•"/>
            </a:pPr>
            <a:r>
              <a:rPr lang="en-GB" altLang="en-US" sz="1800" b="0" dirty="0">
                <a:solidFill>
                  <a:srgbClr val="003366"/>
                </a:solidFill>
              </a:rPr>
              <a:t> STRRL </a:t>
            </a:r>
            <a:r>
              <a:rPr lang="en-GB" altLang="en-US" sz="1800" b="0" dirty="0" smtClean="0">
                <a:solidFill>
                  <a:srgbClr val="003366"/>
                </a:solidFill>
              </a:rPr>
              <a:t>(old </a:t>
            </a:r>
            <a:r>
              <a:rPr lang="en-GB" altLang="en-US" sz="1800" b="0" dirty="0">
                <a:solidFill>
                  <a:srgbClr val="003366"/>
                </a:solidFill>
              </a:rPr>
              <a:t>liquid effluents </a:t>
            </a:r>
            <a:r>
              <a:rPr lang="en-GB" altLang="en-US" sz="1800" b="0" dirty="0" smtClean="0">
                <a:solidFill>
                  <a:srgbClr val="003366"/>
                </a:solidFill>
              </a:rPr>
              <a:t>treatment)</a:t>
            </a:r>
            <a:endParaRPr lang="en-GB" altLang="en-US" sz="1800" b="0" dirty="0">
              <a:solidFill>
                <a:srgbClr val="003366"/>
              </a:solidFill>
            </a:endParaRPr>
          </a:p>
          <a:p>
            <a:pPr eaLnBrk="1" hangingPunct="1">
              <a:spcBef>
                <a:spcPct val="20000"/>
              </a:spcBef>
              <a:spcAft>
                <a:spcPct val="40000"/>
              </a:spcAft>
              <a:buFontTx/>
              <a:buChar char="•"/>
            </a:pPr>
            <a:r>
              <a:rPr lang="en-GB" altLang="en-US" sz="1800" b="0" dirty="0">
                <a:solidFill>
                  <a:srgbClr val="003366"/>
                </a:solidFill>
              </a:rPr>
              <a:t> ESSOR reactor and its ancillary </a:t>
            </a:r>
            <a:r>
              <a:rPr lang="en-GB" altLang="en-US" sz="1800" b="0" dirty="0" smtClean="0">
                <a:solidFill>
                  <a:srgbClr val="003366"/>
                </a:solidFill>
              </a:rPr>
              <a:t>labs</a:t>
            </a:r>
            <a:endParaRPr lang="en-GB" altLang="en-US" sz="1800" b="0" dirty="0">
              <a:solidFill>
                <a:srgbClr val="003366"/>
              </a:solidFill>
            </a:endParaRPr>
          </a:p>
          <a:p>
            <a:pPr eaLnBrk="1" hangingPunct="1">
              <a:spcBef>
                <a:spcPct val="20000"/>
              </a:spcBef>
              <a:spcAft>
                <a:spcPct val="40000"/>
              </a:spcAft>
              <a:buFontTx/>
              <a:buChar char="•"/>
            </a:pPr>
            <a:r>
              <a:rPr lang="en-GB" altLang="en-US" sz="1800" b="0" dirty="0">
                <a:solidFill>
                  <a:srgbClr val="003366"/>
                </a:solidFill>
              </a:rPr>
              <a:t> Cyclotron</a:t>
            </a:r>
          </a:p>
          <a:p>
            <a:pPr eaLnBrk="1" hangingPunct="1">
              <a:spcBef>
                <a:spcPct val="20000"/>
              </a:spcBef>
              <a:spcAft>
                <a:spcPct val="40000"/>
              </a:spcAft>
              <a:buFontTx/>
              <a:buChar char="•"/>
            </a:pPr>
            <a:r>
              <a:rPr lang="en-GB" altLang="en-US" sz="1800" b="0" dirty="0">
                <a:solidFill>
                  <a:srgbClr val="003366"/>
                </a:solidFill>
              </a:rPr>
              <a:t> Waste Management </a:t>
            </a:r>
            <a:r>
              <a:rPr lang="en-GB" altLang="en-US" sz="1800" b="0" dirty="0" smtClean="0">
                <a:solidFill>
                  <a:srgbClr val="003366"/>
                </a:solidFill>
              </a:rPr>
              <a:t>Area</a:t>
            </a:r>
            <a:endParaRPr lang="en-GB" altLang="en-US" sz="1800" b="0" dirty="0">
              <a:solidFill>
                <a:srgbClr val="003366"/>
              </a:solidFill>
            </a:endParaRPr>
          </a:p>
        </p:txBody>
      </p:sp>
      <p:pic>
        <p:nvPicPr>
          <p:cNvPr id="11272" name="Picture 11"/>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464" y="4947883"/>
            <a:ext cx="1992486" cy="1505454"/>
          </a:xfrm>
          <a:prstGeom prst="rect">
            <a:avLst/>
          </a:prstGeom>
          <a:noFill/>
          <a:ln w="127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1273" name="Picture 12" descr="STRR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4688" y="4947883"/>
            <a:ext cx="2006864" cy="1505453"/>
          </a:xfrm>
          <a:prstGeom prst="rect">
            <a:avLst/>
          </a:prstGeom>
          <a:noFill/>
          <a:ln w="127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1274" name="Picture 13" descr="IMG_14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4809" y="1021026"/>
            <a:ext cx="1728391"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4" descr="IMG_140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14824" y="1010761"/>
            <a:ext cx="1681128" cy="126280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1276" name="Text Box 53"/>
          <p:cNvSpPr txBox="1">
            <a:spLocks noChangeArrowheads="1"/>
          </p:cNvSpPr>
          <p:nvPr/>
        </p:nvSpPr>
        <p:spPr bwMode="auto">
          <a:xfrm>
            <a:off x="6776976" y="2464423"/>
            <a:ext cx="3072568"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rgbClr val="0F5494"/>
                </a:solidFill>
                <a:latin typeface="Verdana" pitchFamily="34" charset="0"/>
                <a:ea typeface="ＭＳ Ｐゴシック" pitchFamily="34" charset="-128"/>
              </a:defRPr>
            </a:lvl1pPr>
            <a:lvl2pPr marL="742950" indent="-285750">
              <a:defRPr sz="1200">
                <a:solidFill>
                  <a:srgbClr val="0F5494"/>
                </a:solidFill>
                <a:latin typeface="Verdana" pitchFamily="34" charset="0"/>
                <a:ea typeface="ＭＳ Ｐゴシック" pitchFamily="34" charset="-128"/>
              </a:defRPr>
            </a:lvl2pPr>
            <a:lvl3pPr marL="1143000" indent="-228600">
              <a:defRPr sz="1200">
                <a:solidFill>
                  <a:srgbClr val="0F5494"/>
                </a:solidFill>
                <a:latin typeface="Verdana" pitchFamily="34" charset="0"/>
                <a:ea typeface="ＭＳ Ｐゴシック" pitchFamily="34" charset="-128"/>
              </a:defRPr>
            </a:lvl3pPr>
            <a:lvl4pPr marL="1600200" indent="-228600">
              <a:defRPr sz="1200">
                <a:solidFill>
                  <a:srgbClr val="0F5494"/>
                </a:solidFill>
                <a:latin typeface="Verdana" pitchFamily="34" charset="0"/>
                <a:ea typeface="ＭＳ Ｐゴシック" pitchFamily="34" charset="-128"/>
              </a:defRPr>
            </a:lvl4pPr>
            <a:lvl5pPr marL="2057400" indent="-228600">
              <a:defRPr sz="1200">
                <a:solidFill>
                  <a:srgbClr val="0F5494"/>
                </a:solidFill>
                <a:latin typeface="Verdana" pitchFamily="34" charset="0"/>
                <a:ea typeface="ＭＳ Ｐゴシック" pitchFamily="34" charset="-128"/>
              </a:defRPr>
            </a:lvl5pPr>
            <a:lvl6pPr marL="25146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6pPr>
            <a:lvl7pPr marL="29718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7pPr>
            <a:lvl8pPr marL="34290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8pPr>
            <a:lvl9pPr marL="38862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9pPr>
          </a:lstStyle>
          <a:p>
            <a:pPr eaLnBrk="1" hangingPunct="1">
              <a:spcBef>
                <a:spcPct val="50000"/>
              </a:spcBef>
            </a:pPr>
            <a:r>
              <a:rPr lang="en-GB" altLang="en-US" sz="1800" b="1" i="1" dirty="0"/>
              <a:t>RCHL – </a:t>
            </a:r>
            <a:r>
              <a:rPr lang="en-GB" altLang="en-US" sz="1800" b="1" i="1" dirty="0" smtClean="0"/>
              <a:t>free release </a:t>
            </a:r>
            <a:r>
              <a:rPr lang="en-GB" altLang="en-US" sz="1800" b="1" i="1" dirty="0"/>
              <a:t>measurements</a:t>
            </a:r>
          </a:p>
        </p:txBody>
      </p:sp>
      <p:sp>
        <p:nvSpPr>
          <p:cNvPr id="11277" name="Text Box 53"/>
          <p:cNvSpPr txBox="1">
            <a:spLocks noChangeArrowheads="1"/>
          </p:cNvSpPr>
          <p:nvPr/>
        </p:nvSpPr>
        <p:spPr bwMode="auto">
          <a:xfrm>
            <a:off x="152202" y="6181075"/>
            <a:ext cx="672231" cy="24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rgbClr val="0F5494"/>
                </a:solidFill>
                <a:latin typeface="Verdana" pitchFamily="34" charset="0"/>
                <a:ea typeface="ＭＳ Ｐゴシック" pitchFamily="34" charset="-128"/>
              </a:defRPr>
            </a:lvl1pPr>
            <a:lvl2pPr marL="742950" indent="-285750">
              <a:defRPr sz="1200">
                <a:solidFill>
                  <a:srgbClr val="0F5494"/>
                </a:solidFill>
                <a:latin typeface="Verdana" pitchFamily="34" charset="0"/>
                <a:ea typeface="ＭＳ Ｐゴシック" pitchFamily="34" charset="-128"/>
              </a:defRPr>
            </a:lvl2pPr>
            <a:lvl3pPr marL="1143000" indent="-228600">
              <a:defRPr sz="1200">
                <a:solidFill>
                  <a:srgbClr val="0F5494"/>
                </a:solidFill>
                <a:latin typeface="Verdana" pitchFamily="34" charset="0"/>
                <a:ea typeface="ＭＳ Ｐゴシック" pitchFamily="34" charset="-128"/>
              </a:defRPr>
            </a:lvl3pPr>
            <a:lvl4pPr marL="1600200" indent="-228600">
              <a:defRPr sz="1200">
                <a:solidFill>
                  <a:srgbClr val="0F5494"/>
                </a:solidFill>
                <a:latin typeface="Verdana" pitchFamily="34" charset="0"/>
                <a:ea typeface="ＭＳ Ｐゴシック" pitchFamily="34" charset="-128"/>
              </a:defRPr>
            </a:lvl4pPr>
            <a:lvl5pPr marL="2057400" indent="-228600">
              <a:defRPr sz="1200">
                <a:solidFill>
                  <a:srgbClr val="0F5494"/>
                </a:solidFill>
                <a:latin typeface="Verdana" pitchFamily="34" charset="0"/>
                <a:ea typeface="ＭＳ Ｐゴシック" pitchFamily="34" charset="-128"/>
              </a:defRPr>
            </a:lvl5pPr>
            <a:lvl6pPr marL="25146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6pPr>
            <a:lvl7pPr marL="29718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7pPr>
            <a:lvl8pPr marL="34290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8pPr>
            <a:lvl9pPr marL="38862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9pPr>
          </a:lstStyle>
          <a:p>
            <a:pPr algn="r" eaLnBrk="1" hangingPunct="1">
              <a:spcBef>
                <a:spcPct val="50000"/>
              </a:spcBef>
            </a:pPr>
            <a:r>
              <a:rPr lang="en-GB" altLang="en-US" b="1" i="1" dirty="0">
                <a:solidFill>
                  <a:schemeClr val="bg1"/>
                </a:solidFill>
              </a:rPr>
              <a:t>LCSR</a:t>
            </a:r>
          </a:p>
        </p:txBody>
      </p:sp>
      <p:sp>
        <p:nvSpPr>
          <p:cNvPr id="11278" name="Text Box 53"/>
          <p:cNvSpPr txBox="1">
            <a:spLocks noChangeArrowheads="1"/>
          </p:cNvSpPr>
          <p:nvPr/>
        </p:nvSpPr>
        <p:spPr bwMode="auto">
          <a:xfrm>
            <a:off x="3307269" y="6206639"/>
            <a:ext cx="792823" cy="24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F5494"/>
                </a:solidFill>
                <a:latin typeface="Verdana" pitchFamily="34" charset="0"/>
                <a:ea typeface="ＭＳ Ｐゴシック" pitchFamily="34" charset="-128"/>
              </a:defRPr>
            </a:lvl1pPr>
            <a:lvl2pPr marL="742950" indent="-285750">
              <a:defRPr sz="1200">
                <a:solidFill>
                  <a:srgbClr val="0F5494"/>
                </a:solidFill>
                <a:latin typeface="Verdana" pitchFamily="34" charset="0"/>
                <a:ea typeface="ＭＳ Ｐゴシック" pitchFamily="34" charset="-128"/>
              </a:defRPr>
            </a:lvl2pPr>
            <a:lvl3pPr marL="1143000" indent="-228600">
              <a:defRPr sz="1200">
                <a:solidFill>
                  <a:srgbClr val="0F5494"/>
                </a:solidFill>
                <a:latin typeface="Verdana" pitchFamily="34" charset="0"/>
                <a:ea typeface="ＭＳ Ｐゴシック" pitchFamily="34" charset="-128"/>
              </a:defRPr>
            </a:lvl3pPr>
            <a:lvl4pPr marL="1600200" indent="-228600">
              <a:defRPr sz="1200">
                <a:solidFill>
                  <a:srgbClr val="0F5494"/>
                </a:solidFill>
                <a:latin typeface="Verdana" pitchFamily="34" charset="0"/>
                <a:ea typeface="ＭＳ Ｐゴシック" pitchFamily="34" charset="-128"/>
              </a:defRPr>
            </a:lvl4pPr>
            <a:lvl5pPr marL="2057400" indent="-228600">
              <a:defRPr sz="1200">
                <a:solidFill>
                  <a:srgbClr val="0F5494"/>
                </a:solidFill>
                <a:latin typeface="Verdana" pitchFamily="34" charset="0"/>
                <a:ea typeface="ＭＳ Ｐゴシック" pitchFamily="34" charset="-128"/>
              </a:defRPr>
            </a:lvl5pPr>
            <a:lvl6pPr marL="25146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6pPr>
            <a:lvl7pPr marL="29718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7pPr>
            <a:lvl8pPr marL="34290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8pPr>
            <a:lvl9pPr marL="3886200" indent="-228600" eaLnBrk="0" fontAlgn="base" hangingPunct="0">
              <a:spcBef>
                <a:spcPct val="0"/>
              </a:spcBef>
              <a:spcAft>
                <a:spcPct val="0"/>
              </a:spcAft>
              <a:defRPr sz="1200">
                <a:solidFill>
                  <a:srgbClr val="0F5494"/>
                </a:solidFill>
                <a:latin typeface="Verdana" pitchFamily="34" charset="0"/>
                <a:ea typeface="ＭＳ Ｐゴシック" pitchFamily="34" charset="-128"/>
              </a:defRPr>
            </a:lvl9pPr>
          </a:lstStyle>
          <a:p>
            <a:pPr algn="r" eaLnBrk="1" hangingPunct="1">
              <a:spcBef>
                <a:spcPct val="50000"/>
              </a:spcBef>
            </a:pPr>
            <a:r>
              <a:rPr lang="en-GB" altLang="en-US" b="1" i="1" dirty="0">
                <a:solidFill>
                  <a:schemeClr val="bg1"/>
                </a:solidFill>
              </a:rPr>
              <a:t>STRRL</a:t>
            </a:r>
          </a:p>
        </p:txBody>
      </p:sp>
      <p:pic>
        <p:nvPicPr>
          <p:cNvPr id="11279" name="Picture 32" descr="www_26_Radiochemistry_photo_00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24809" y="2464423"/>
            <a:ext cx="1728391" cy="1265237"/>
          </a:xfrm>
          <a:prstGeom prst="rect">
            <a:avLst/>
          </a:prstGeom>
          <a:noFill/>
          <a:ln w="127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11280" name="Rectangle 2"/>
          <p:cNvSpPr>
            <a:spLocks noChangeArrowheads="1"/>
          </p:cNvSpPr>
          <p:nvPr/>
        </p:nvSpPr>
        <p:spPr bwMode="auto">
          <a:xfrm>
            <a:off x="7590" y="15685"/>
            <a:ext cx="984195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58775" defTabSz="825500">
              <a:defRPr sz="1200">
                <a:solidFill>
                  <a:srgbClr val="0F5494"/>
                </a:solidFill>
                <a:latin typeface="Verdana" pitchFamily="34" charset="0"/>
                <a:ea typeface="ＭＳ Ｐゴシック" pitchFamily="34" charset="-128"/>
              </a:defRPr>
            </a:lvl1pPr>
            <a:lvl2pPr marL="742950" indent="-285750" defTabSz="825500">
              <a:defRPr sz="1200">
                <a:solidFill>
                  <a:srgbClr val="0F5494"/>
                </a:solidFill>
                <a:latin typeface="Verdana" pitchFamily="34" charset="0"/>
                <a:ea typeface="ＭＳ Ｐゴシック" pitchFamily="34" charset="-128"/>
              </a:defRPr>
            </a:lvl2pPr>
            <a:lvl3pPr marL="1143000" indent="-228600" defTabSz="825500">
              <a:defRPr sz="1200">
                <a:solidFill>
                  <a:srgbClr val="0F5494"/>
                </a:solidFill>
                <a:latin typeface="Verdana" pitchFamily="34" charset="0"/>
                <a:ea typeface="ＭＳ Ｐゴシック" pitchFamily="34" charset="-128"/>
              </a:defRPr>
            </a:lvl3pPr>
            <a:lvl4pPr marL="1600200" indent="-228600" defTabSz="825500">
              <a:defRPr sz="1200">
                <a:solidFill>
                  <a:srgbClr val="0F5494"/>
                </a:solidFill>
                <a:latin typeface="Verdana" pitchFamily="34" charset="0"/>
                <a:ea typeface="ＭＳ Ｐゴシック" pitchFamily="34" charset="-128"/>
              </a:defRPr>
            </a:lvl4pPr>
            <a:lvl5pPr marL="2057400" indent="-228600" defTabSz="825500">
              <a:defRPr sz="1200">
                <a:solidFill>
                  <a:srgbClr val="0F5494"/>
                </a:solidFill>
                <a:latin typeface="Verdana" pitchFamily="34" charset="0"/>
                <a:ea typeface="ＭＳ Ｐゴシック" pitchFamily="34" charset="-128"/>
              </a:defRPr>
            </a:lvl5pPr>
            <a:lvl6pPr marL="2514600" indent="-228600" defTabSz="825500" eaLnBrk="0" fontAlgn="base" hangingPunct="0">
              <a:spcBef>
                <a:spcPct val="0"/>
              </a:spcBef>
              <a:spcAft>
                <a:spcPct val="0"/>
              </a:spcAft>
              <a:defRPr sz="1200">
                <a:solidFill>
                  <a:srgbClr val="0F5494"/>
                </a:solidFill>
                <a:latin typeface="Verdana" pitchFamily="34" charset="0"/>
                <a:ea typeface="ＭＳ Ｐゴシック" pitchFamily="34" charset="-128"/>
              </a:defRPr>
            </a:lvl6pPr>
            <a:lvl7pPr marL="2971800" indent="-228600" defTabSz="825500" eaLnBrk="0" fontAlgn="base" hangingPunct="0">
              <a:spcBef>
                <a:spcPct val="0"/>
              </a:spcBef>
              <a:spcAft>
                <a:spcPct val="0"/>
              </a:spcAft>
              <a:defRPr sz="1200">
                <a:solidFill>
                  <a:srgbClr val="0F5494"/>
                </a:solidFill>
                <a:latin typeface="Verdana" pitchFamily="34" charset="0"/>
                <a:ea typeface="ＭＳ Ｐゴシック" pitchFamily="34" charset="-128"/>
              </a:defRPr>
            </a:lvl7pPr>
            <a:lvl8pPr marL="3429000" indent="-228600" defTabSz="825500" eaLnBrk="0" fontAlgn="base" hangingPunct="0">
              <a:spcBef>
                <a:spcPct val="0"/>
              </a:spcBef>
              <a:spcAft>
                <a:spcPct val="0"/>
              </a:spcAft>
              <a:defRPr sz="1200">
                <a:solidFill>
                  <a:srgbClr val="0F5494"/>
                </a:solidFill>
                <a:latin typeface="Verdana" pitchFamily="34" charset="0"/>
                <a:ea typeface="ＭＳ Ｐゴシック" pitchFamily="34" charset="-128"/>
              </a:defRPr>
            </a:lvl8pPr>
            <a:lvl9pPr marL="3886200" indent="-228600" defTabSz="825500" eaLnBrk="0" fontAlgn="base" hangingPunct="0">
              <a:spcBef>
                <a:spcPct val="0"/>
              </a:spcBef>
              <a:spcAft>
                <a:spcPct val="0"/>
              </a:spcAft>
              <a:defRPr sz="1200">
                <a:solidFill>
                  <a:srgbClr val="0F5494"/>
                </a:solidFill>
                <a:latin typeface="Verdana" pitchFamily="34" charset="0"/>
                <a:ea typeface="ＭＳ Ｐゴシック" pitchFamily="34" charset="-128"/>
              </a:defRPr>
            </a:lvl9pPr>
          </a:lstStyle>
          <a:p>
            <a:pPr marL="0">
              <a:lnSpc>
                <a:spcPct val="100000"/>
              </a:lnSpc>
            </a:pPr>
            <a:r>
              <a:rPr lang="en-GB" altLang="en-US" sz="2800" b="1" dirty="0" smtClean="0">
                <a:solidFill>
                  <a:srgbClr val="0F3277"/>
                </a:solidFill>
              </a:rPr>
              <a:t>Decommissioning of old facilities at the </a:t>
            </a:r>
            <a:r>
              <a:rPr lang="en-GB" altLang="en-US" sz="2800" b="1" dirty="0" err="1" smtClean="0">
                <a:solidFill>
                  <a:srgbClr val="0F3277"/>
                </a:solidFill>
              </a:rPr>
              <a:t>JRC-Ispra</a:t>
            </a:r>
            <a:r>
              <a:rPr lang="en-GB" altLang="en-US" sz="2800" b="1" dirty="0" smtClean="0">
                <a:solidFill>
                  <a:srgbClr val="0F3277"/>
                </a:solidFill>
              </a:rPr>
              <a:t> site</a:t>
            </a:r>
            <a:endParaRPr lang="en-GB" altLang="en-US" sz="2800" b="1" dirty="0">
              <a:solidFill>
                <a:srgbClr val="0F3277"/>
              </a:solidFill>
            </a:endParaRPr>
          </a:p>
        </p:txBody>
      </p:sp>
      <p:pic>
        <p:nvPicPr>
          <p:cNvPr id="17" name="Picture 4"/>
          <p:cNvPicPr>
            <a:picLocks noChangeAspect="1" noChangeArrowheads="1"/>
          </p:cNvPicPr>
          <p:nvPr/>
        </p:nvPicPr>
        <p:blipFill rotWithShape="1">
          <a:blip r:embed="rId8">
            <a:extLst>
              <a:ext uri="{28A0092B-C50C-407E-A947-70E740481C1C}">
                <a14:useLocalDpi xmlns:a14="http://schemas.microsoft.com/office/drawing/2010/main" val="0"/>
              </a:ext>
            </a:extLst>
          </a:blip>
          <a:srcRect l="57673" t="16534" r="4085" b="48133"/>
          <a:stretch/>
        </p:blipFill>
        <p:spPr bwMode="auto">
          <a:xfrm>
            <a:off x="789424" y="3140954"/>
            <a:ext cx="2579399" cy="1647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253725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4"/>
          <p:cNvSpPr txBox="1">
            <a:spLocks noChangeArrowheads="1"/>
          </p:cNvSpPr>
          <p:nvPr/>
        </p:nvSpPr>
        <p:spPr bwMode="auto">
          <a:xfrm>
            <a:off x="4629536" y="1700808"/>
            <a:ext cx="5220008" cy="431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GB" altLang="en-US" sz="1400" b="1" i="0" dirty="0">
              <a:solidFill>
                <a:srgbClr val="0F3277"/>
              </a:solidFill>
              <a:ea typeface="Verdana" panose="020B0604030504040204" pitchFamily="34" charset="0"/>
              <a:cs typeface="Verdana" panose="020B0604030504040204" pitchFamily="34" charset="0"/>
            </a:endParaRPr>
          </a:p>
          <a:p>
            <a:pPr eaLnBrk="1" hangingPunct="1">
              <a:spcBef>
                <a:spcPct val="0"/>
              </a:spcBef>
              <a:buClr>
                <a:srgbClr val="37ACDE"/>
              </a:buClr>
            </a:pPr>
            <a:r>
              <a:rPr lang="en-GB" altLang="en-US" sz="1400" b="1" i="0" dirty="0">
                <a:solidFill>
                  <a:schemeClr val="tx1"/>
                </a:solidFill>
                <a:ea typeface="Verdana" panose="020B0604030504040204" pitchFamily="34" charset="0"/>
                <a:cs typeface="Verdana" panose="020B0604030504040204" pitchFamily="34" charset="0"/>
              </a:rPr>
              <a:t> </a:t>
            </a:r>
            <a:r>
              <a:rPr lang="en-GB" altLang="en-US" sz="1400" i="0" dirty="0">
                <a:solidFill>
                  <a:srgbClr val="FF0000"/>
                </a:solidFill>
                <a:ea typeface="Verdana" panose="020B0604030504040204" pitchFamily="34" charset="0"/>
                <a:cs typeface="Verdana" panose="020B0604030504040204" pitchFamily="34" charset="0"/>
              </a:rPr>
              <a:t>IRMM</a:t>
            </a:r>
            <a:r>
              <a:rPr lang="en-GB" altLang="en-US" sz="1400" i="0" dirty="0">
                <a:solidFill>
                  <a:srgbClr val="0F3277"/>
                </a:solidFill>
                <a:ea typeface="Verdana" panose="020B0604030504040204" pitchFamily="34" charset="0"/>
                <a:cs typeface="Verdana" panose="020B0604030504040204" pitchFamily="34" charset="0"/>
              </a:rPr>
              <a:t> – </a:t>
            </a:r>
            <a:r>
              <a:rPr lang="en-GB" altLang="en-US" sz="1400" dirty="0">
                <a:solidFill>
                  <a:srgbClr val="0F3277"/>
                </a:solidFill>
                <a:ea typeface="Verdana" panose="020B0604030504040204" pitchFamily="34" charset="0"/>
                <a:cs typeface="Verdana" panose="020B0604030504040204" pitchFamily="34" charset="0"/>
              </a:rPr>
              <a:t>Geel, Belgium</a:t>
            </a:r>
            <a:endParaRPr lang="en-GB" altLang="en-US" sz="1400" i="0" dirty="0">
              <a:solidFill>
                <a:srgbClr val="0F3277"/>
              </a:solidFill>
              <a:ea typeface="Verdana" panose="020B0604030504040204" pitchFamily="34" charset="0"/>
              <a:cs typeface="Verdana" panose="020B0604030504040204" pitchFamily="34" charset="0"/>
            </a:endParaRPr>
          </a:p>
          <a:p>
            <a:pPr eaLnBrk="1" hangingPunct="1">
              <a:spcBef>
                <a:spcPct val="0"/>
              </a:spcBef>
              <a:buClrTx/>
              <a:buFontTx/>
              <a:buNone/>
            </a:pPr>
            <a:r>
              <a:rPr lang="en-GB" altLang="en-US" sz="1400" i="0" dirty="0">
                <a:solidFill>
                  <a:srgbClr val="0F3277"/>
                </a:solidFill>
                <a:ea typeface="Verdana" panose="020B0604030504040204" pitchFamily="34" charset="0"/>
                <a:cs typeface="Verdana" panose="020B0604030504040204" pitchFamily="34" charset="0"/>
              </a:rPr>
              <a:t>Institute for Reference Materials and Measurements</a:t>
            </a:r>
          </a:p>
          <a:p>
            <a:pPr eaLnBrk="1" hangingPunct="1">
              <a:spcBef>
                <a:spcPct val="0"/>
              </a:spcBef>
              <a:buClrTx/>
              <a:buFontTx/>
              <a:buNone/>
            </a:pPr>
            <a:endParaRPr lang="en-GB" altLang="en-US" sz="1400" i="0" dirty="0">
              <a:solidFill>
                <a:srgbClr val="0F3277"/>
              </a:solidFill>
              <a:ea typeface="Verdana" panose="020B0604030504040204" pitchFamily="34" charset="0"/>
              <a:cs typeface="Verdana" panose="020B0604030504040204" pitchFamily="34" charset="0"/>
            </a:endParaRPr>
          </a:p>
          <a:p>
            <a:pPr eaLnBrk="1" hangingPunct="1">
              <a:spcBef>
                <a:spcPct val="0"/>
              </a:spcBef>
              <a:buClr>
                <a:srgbClr val="37ACDE"/>
              </a:buClr>
            </a:pPr>
            <a:r>
              <a:rPr lang="en-GB" altLang="en-US" sz="1400" i="0" dirty="0">
                <a:solidFill>
                  <a:srgbClr val="0F3277"/>
                </a:solidFill>
                <a:ea typeface="Verdana" panose="020B0604030504040204" pitchFamily="34" charset="0"/>
                <a:cs typeface="Verdana" panose="020B0604030504040204" pitchFamily="34" charset="0"/>
              </a:rPr>
              <a:t> </a:t>
            </a:r>
            <a:r>
              <a:rPr lang="en-GB" altLang="en-US" sz="1400" i="0" dirty="0">
                <a:solidFill>
                  <a:srgbClr val="FF0000"/>
                </a:solidFill>
                <a:ea typeface="Verdana" panose="020B0604030504040204" pitchFamily="34" charset="0"/>
                <a:cs typeface="Verdana" panose="020B0604030504040204" pitchFamily="34" charset="0"/>
              </a:rPr>
              <a:t>ITU</a:t>
            </a:r>
            <a:r>
              <a:rPr lang="en-GB" altLang="en-US" sz="1400" i="0" dirty="0">
                <a:solidFill>
                  <a:srgbClr val="0F3277"/>
                </a:solidFill>
                <a:ea typeface="Verdana" panose="020B0604030504040204" pitchFamily="34" charset="0"/>
                <a:cs typeface="Verdana" panose="020B0604030504040204" pitchFamily="34" charset="0"/>
              </a:rPr>
              <a:t> – </a:t>
            </a:r>
            <a:r>
              <a:rPr lang="en-GB" altLang="en-US" sz="1400" dirty="0">
                <a:solidFill>
                  <a:srgbClr val="0F3277"/>
                </a:solidFill>
                <a:ea typeface="Verdana" panose="020B0604030504040204" pitchFamily="34" charset="0"/>
                <a:cs typeface="Verdana" panose="020B0604030504040204" pitchFamily="34" charset="0"/>
              </a:rPr>
              <a:t>Karlsruhe, Germany, and Ispra, Italy</a:t>
            </a:r>
            <a:endParaRPr lang="en-GB" altLang="en-US" sz="1400" i="0" dirty="0">
              <a:solidFill>
                <a:srgbClr val="0F3277"/>
              </a:solidFill>
              <a:ea typeface="Verdana" panose="020B0604030504040204" pitchFamily="34" charset="0"/>
              <a:cs typeface="Verdana" panose="020B0604030504040204" pitchFamily="34" charset="0"/>
            </a:endParaRPr>
          </a:p>
          <a:p>
            <a:pPr eaLnBrk="1" hangingPunct="1">
              <a:spcBef>
                <a:spcPct val="0"/>
              </a:spcBef>
              <a:buClrTx/>
              <a:buFontTx/>
              <a:buNone/>
            </a:pPr>
            <a:r>
              <a:rPr lang="en-GB" altLang="en-US" sz="1400" i="0" dirty="0">
                <a:solidFill>
                  <a:srgbClr val="0F3277"/>
                </a:solidFill>
                <a:ea typeface="Verdana" panose="020B0604030504040204" pitchFamily="34" charset="0"/>
                <a:cs typeface="Verdana" panose="020B0604030504040204" pitchFamily="34" charset="0"/>
              </a:rPr>
              <a:t>Institute for Transuranium Elements</a:t>
            </a:r>
          </a:p>
          <a:p>
            <a:pPr eaLnBrk="1" hangingPunct="1">
              <a:spcBef>
                <a:spcPct val="0"/>
              </a:spcBef>
              <a:buClrTx/>
              <a:buFontTx/>
              <a:buNone/>
            </a:pPr>
            <a:endParaRPr lang="en-GB" altLang="en-US" sz="1400" i="0" dirty="0">
              <a:solidFill>
                <a:srgbClr val="0F3277"/>
              </a:solidFill>
              <a:ea typeface="Verdana" panose="020B0604030504040204" pitchFamily="34" charset="0"/>
              <a:cs typeface="Verdana" panose="020B0604030504040204" pitchFamily="34" charset="0"/>
            </a:endParaRPr>
          </a:p>
          <a:p>
            <a:pPr eaLnBrk="1" hangingPunct="1">
              <a:spcBef>
                <a:spcPct val="0"/>
              </a:spcBef>
              <a:buClr>
                <a:srgbClr val="37ACDE"/>
              </a:buClr>
            </a:pPr>
            <a:r>
              <a:rPr lang="en-GB" altLang="en-US" sz="1400" i="0" dirty="0">
                <a:solidFill>
                  <a:srgbClr val="0F3277"/>
                </a:solidFill>
                <a:ea typeface="Verdana" panose="020B0604030504040204" pitchFamily="34" charset="0"/>
                <a:cs typeface="Verdana" panose="020B0604030504040204" pitchFamily="34" charset="0"/>
              </a:rPr>
              <a:t> </a:t>
            </a:r>
            <a:r>
              <a:rPr lang="en-GB" altLang="en-US" sz="1400" i="0" dirty="0">
                <a:solidFill>
                  <a:srgbClr val="FF0000"/>
                </a:solidFill>
                <a:ea typeface="Verdana" panose="020B0604030504040204" pitchFamily="34" charset="0"/>
                <a:cs typeface="Verdana" panose="020B0604030504040204" pitchFamily="34" charset="0"/>
              </a:rPr>
              <a:t>IET</a:t>
            </a:r>
            <a:r>
              <a:rPr lang="en-GB" altLang="en-US" sz="1400" i="0" dirty="0">
                <a:solidFill>
                  <a:srgbClr val="0F3277"/>
                </a:solidFill>
                <a:ea typeface="Verdana" panose="020B0604030504040204" pitchFamily="34" charset="0"/>
                <a:cs typeface="Verdana" panose="020B0604030504040204" pitchFamily="34" charset="0"/>
              </a:rPr>
              <a:t> – </a:t>
            </a:r>
            <a:r>
              <a:rPr lang="en-GB" altLang="en-US" sz="1400" dirty="0">
                <a:solidFill>
                  <a:srgbClr val="0F3277"/>
                </a:solidFill>
                <a:ea typeface="Verdana" panose="020B0604030504040204" pitchFamily="34" charset="0"/>
                <a:cs typeface="Verdana" panose="020B0604030504040204" pitchFamily="34" charset="0"/>
              </a:rPr>
              <a:t>Petten, The Netherlands, and Ispra, Italy</a:t>
            </a:r>
            <a:endParaRPr lang="en-GB" altLang="en-US" sz="1400" i="0" dirty="0">
              <a:solidFill>
                <a:srgbClr val="0F3277"/>
              </a:solidFill>
              <a:ea typeface="Verdana" panose="020B0604030504040204" pitchFamily="34" charset="0"/>
              <a:cs typeface="Verdana" panose="020B0604030504040204" pitchFamily="34" charset="0"/>
            </a:endParaRPr>
          </a:p>
          <a:p>
            <a:pPr eaLnBrk="1" hangingPunct="1">
              <a:spcBef>
                <a:spcPct val="0"/>
              </a:spcBef>
              <a:buClrTx/>
              <a:buFontTx/>
              <a:buNone/>
            </a:pPr>
            <a:r>
              <a:rPr lang="en-GB" altLang="en-US" sz="1400" i="0" dirty="0">
                <a:solidFill>
                  <a:srgbClr val="0F3277"/>
                </a:solidFill>
                <a:ea typeface="Verdana" panose="020B0604030504040204" pitchFamily="34" charset="0"/>
                <a:cs typeface="Verdana" panose="020B0604030504040204" pitchFamily="34" charset="0"/>
              </a:rPr>
              <a:t>Institute for Energy and Transport</a:t>
            </a:r>
          </a:p>
          <a:p>
            <a:pPr eaLnBrk="1" hangingPunct="1">
              <a:spcBef>
                <a:spcPct val="0"/>
              </a:spcBef>
              <a:buClrTx/>
              <a:buFontTx/>
              <a:buNone/>
            </a:pPr>
            <a:endParaRPr lang="en-GB" altLang="en-US" sz="1400" b="0" i="0" dirty="0">
              <a:solidFill>
                <a:srgbClr val="0F3277"/>
              </a:solidFill>
              <a:ea typeface="Verdana" panose="020B0604030504040204" pitchFamily="34" charset="0"/>
              <a:cs typeface="Verdana" panose="020B0604030504040204" pitchFamily="34" charset="0"/>
            </a:endParaRPr>
          </a:p>
          <a:p>
            <a:pPr eaLnBrk="1" hangingPunct="1">
              <a:spcBef>
                <a:spcPct val="0"/>
              </a:spcBef>
              <a:buClr>
                <a:srgbClr val="37ACDE"/>
              </a:buClr>
            </a:pPr>
            <a:r>
              <a:rPr lang="en-GB" altLang="en-US" sz="1400" b="0" i="0" dirty="0">
                <a:solidFill>
                  <a:srgbClr val="0F3277"/>
                </a:solidFill>
                <a:ea typeface="Verdana" panose="020B0604030504040204" pitchFamily="34" charset="0"/>
                <a:cs typeface="Verdana" panose="020B0604030504040204" pitchFamily="34" charset="0"/>
              </a:rPr>
              <a:t> </a:t>
            </a:r>
            <a:r>
              <a:rPr lang="en-GB" altLang="en-US" sz="1400" b="0" i="0" dirty="0">
                <a:solidFill>
                  <a:srgbClr val="FF0000"/>
                </a:solidFill>
                <a:ea typeface="Verdana" panose="020B0604030504040204" pitchFamily="34" charset="0"/>
                <a:cs typeface="Verdana" panose="020B0604030504040204" pitchFamily="34" charset="0"/>
              </a:rPr>
              <a:t>IPSC</a:t>
            </a:r>
            <a:r>
              <a:rPr lang="en-GB" altLang="en-US" sz="1400" b="0" i="0" dirty="0">
                <a:solidFill>
                  <a:srgbClr val="0F3277"/>
                </a:solidFill>
                <a:ea typeface="Verdana" panose="020B0604030504040204" pitchFamily="34" charset="0"/>
                <a:cs typeface="Verdana" panose="020B0604030504040204" pitchFamily="34" charset="0"/>
              </a:rPr>
              <a:t> – </a:t>
            </a:r>
            <a:r>
              <a:rPr lang="en-GB" altLang="en-US" sz="1400" b="0" dirty="0">
                <a:solidFill>
                  <a:srgbClr val="0F3277"/>
                </a:solidFill>
                <a:ea typeface="Verdana" panose="020B0604030504040204" pitchFamily="34" charset="0"/>
                <a:cs typeface="Verdana" panose="020B0604030504040204" pitchFamily="34" charset="0"/>
              </a:rPr>
              <a:t>Ispra, Italy</a:t>
            </a:r>
            <a:endParaRPr lang="en-GB" altLang="en-US" sz="1400" b="0" i="0" dirty="0">
              <a:solidFill>
                <a:srgbClr val="0F3277"/>
              </a:solidFill>
              <a:ea typeface="Verdana" panose="020B0604030504040204" pitchFamily="34" charset="0"/>
              <a:cs typeface="Verdana" panose="020B0604030504040204" pitchFamily="34" charset="0"/>
            </a:endParaRPr>
          </a:p>
          <a:p>
            <a:pPr eaLnBrk="1" hangingPunct="1">
              <a:spcBef>
                <a:spcPct val="0"/>
              </a:spcBef>
              <a:buClrTx/>
              <a:buFontTx/>
              <a:buNone/>
            </a:pPr>
            <a:r>
              <a:rPr lang="en-GB" altLang="en-US" sz="1400" b="0" i="0" dirty="0">
                <a:solidFill>
                  <a:srgbClr val="0F3277"/>
                </a:solidFill>
                <a:ea typeface="Verdana" panose="020B0604030504040204" pitchFamily="34" charset="0"/>
                <a:cs typeface="Verdana" panose="020B0604030504040204" pitchFamily="34" charset="0"/>
              </a:rPr>
              <a:t>Institute for the Protection and Security of the Citizen</a:t>
            </a:r>
          </a:p>
          <a:p>
            <a:pPr eaLnBrk="1" hangingPunct="1">
              <a:spcBef>
                <a:spcPct val="0"/>
              </a:spcBef>
              <a:buClrTx/>
              <a:buFontTx/>
              <a:buNone/>
            </a:pPr>
            <a:endParaRPr lang="en-GB" altLang="en-US" sz="1400" b="0" i="0" dirty="0">
              <a:solidFill>
                <a:srgbClr val="0F3277"/>
              </a:solidFill>
              <a:ea typeface="Verdana" panose="020B0604030504040204" pitchFamily="34" charset="0"/>
              <a:cs typeface="Verdana" panose="020B0604030504040204" pitchFamily="34" charset="0"/>
            </a:endParaRPr>
          </a:p>
          <a:p>
            <a:pPr eaLnBrk="1" hangingPunct="1">
              <a:spcBef>
                <a:spcPct val="0"/>
              </a:spcBef>
              <a:buClr>
                <a:srgbClr val="37ACDE"/>
              </a:buClr>
            </a:pPr>
            <a:r>
              <a:rPr lang="en-GB" altLang="en-US" sz="1400" b="0" i="0" dirty="0">
                <a:solidFill>
                  <a:srgbClr val="0F3277"/>
                </a:solidFill>
                <a:ea typeface="Verdana" panose="020B0604030504040204" pitchFamily="34" charset="0"/>
                <a:cs typeface="Verdana" panose="020B0604030504040204" pitchFamily="34" charset="0"/>
              </a:rPr>
              <a:t> </a:t>
            </a:r>
            <a:r>
              <a:rPr lang="en-GB" altLang="en-US" sz="1400" b="0" i="0" dirty="0">
                <a:solidFill>
                  <a:srgbClr val="FF0000"/>
                </a:solidFill>
                <a:ea typeface="Verdana" panose="020B0604030504040204" pitchFamily="34" charset="0"/>
                <a:cs typeface="Verdana" panose="020B0604030504040204" pitchFamily="34" charset="0"/>
              </a:rPr>
              <a:t>IES</a:t>
            </a:r>
            <a:r>
              <a:rPr lang="en-GB" altLang="en-US" sz="1400" b="0" i="0" dirty="0">
                <a:solidFill>
                  <a:srgbClr val="0F3277"/>
                </a:solidFill>
                <a:ea typeface="Verdana" panose="020B0604030504040204" pitchFamily="34" charset="0"/>
                <a:cs typeface="Verdana" panose="020B0604030504040204" pitchFamily="34" charset="0"/>
              </a:rPr>
              <a:t> – </a:t>
            </a:r>
            <a:r>
              <a:rPr lang="en-GB" altLang="en-US" sz="1400" b="0" dirty="0">
                <a:solidFill>
                  <a:srgbClr val="0F3277"/>
                </a:solidFill>
                <a:ea typeface="Verdana" panose="020B0604030504040204" pitchFamily="34" charset="0"/>
                <a:cs typeface="Verdana" panose="020B0604030504040204" pitchFamily="34" charset="0"/>
              </a:rPr>
              <a:t>Ispra, Italy</a:t>
            </a:r>
            <a:endParaRPr lang="en-GB" altLang="en-US" sz="1400" b="0" i="0" dirty="0">
              <a:solidFill>
                <a:srgbClr val="0F3277"/>
              </a:solidFill>
              <a:ea typeface="Verdana" panose="020B0604030504040204" pitchFamily="34" charset="0"/>
              <a:cs typeface="Verdana" panose="020B0604030504040204" pitchFamily="34" charset="0"/>
            </a:endParaRPr>
          </a:p>
          <a:p>
            <a:pPr eaLnBrk="1" hangingPunct="1">
              <a:spcBef>
                <a:spcPct val="0"/>
              </a:spcBef>
              <a:buClrTx/>
              <a:buFontTx/>
              <a:buNone/>
            </a:pPr>
            <a:r>
              <a:rPr lang="en-GB" altLang="en-US" sz="1400" b="0" i="0" dirty="0">
                <a:solidFill>
                  <a:srgbClr val="0F3277"/>
                </a:solidFill>
                <a:ea typeface="Verdana" panose="020B0604030504040204" pitchFamily="34" charset="0"/>
                <a:cs typeface="Verdana" panose="020B0604030504040204" pitchFamily="34" charset="0"/>
              </a:rPr>
              <a:t>Institute for Environment and Sustainability</a:t>
            </a:r>
          </a:p>
          <a:p>
            <a:pPr eaLnBrk="1" hangingPunct="1">
              <a:spcBef>
                <a:spcPct val="0"/>
              </a:spcBef>
              <a:buClrTx/>
              <a:buFontTx/>
              <a:buNone/>
            </a:pPr>
            <a:endParaRPr lang="en-GB" altLang="en-US" sz="1400" b="0" i="0" dirty="0">
              <a:solidFill>
                <a:srgbClr val="0F3277"/>
              </a:solidFill>
              <a:ea typeface="Verdana" panose="020B0604030504040204" pitchFamily="34" charset="0"/>
              <a:cs typeface="Verdana" panose="020B0604030504040204" pitchFamily="34" charset="0"/>
            </a:endParaRPr>
          </a:p>
          <a:p>
            <a:pPr eaLnBrk="1" hangingPunct="1">
              <a:spcBef>
                <a:spcPct val="0"/>
              </a:spcBef>
              <a:buClr>
                <a:srgbClr val="37ACDE"/>
              </a:buClr>
            </a:pPr>
            <a:r>
              <a:rPr lang="en-GB" altLang="en-US" sz="1400" b="0" i="0" dirty="0">
                <a:solidFill>
                  <a:srgbClr val="0F3277"/>
                </a:solidFill>
                <a:ea typeface="Verdana" panose="020B0604030504040204" pitchFamily="34" charset="0"/>
                <a:cs typeface="Verdana" panose="020B0604030504040204" pitchFamily="34" charset="0"/>
              </a:rPr>
              <a:t> </a:t>
            </a:r>
            <a:r>
              <a:rPr lang="en-GB" altLang="en-US" sz="1400" b="0" i="0" dirty="0">
                <a:solidFill>
                  <a:srgbClr val="FF0000"/>
                </a:solidFill>
                <a:ea typeface="Verdana" panose="020B0604030504040204" pitchFamily="34" charset="0"/>
                <a:cs typeface="Verdana" panose="020B0604030504040204" pitchFamily="34" charset="0"/>
              </a:rPr>
              <a:t>IHCP</a:t>
            </a:r>
            <a:r>
              <a:rPr lang="en-GB" altLang="en-US" sz="1400" b="0" i="0" dirty="0">
                <a:solidFill>
                  <a:srgbClr val="0F3277"/>
                </a:solidFill>
                <a:ea typeface="Verdana" panose="020B0604030504040204" pitchFamily="34" charset="0"/>
                <a:cs typeface="Verdana" panose="020B0604030504040204" pitchFamily="34" charset="0"/>
              </a:rPr>
              <a:t> – </a:t>
            </a:r>
            <a:r>
              <a:rPr lang="en-GB" altLang="en-US" sz="1400" b="0" dirty="0">
                <a:solidFill>
                  <a:srgbClr val="0F3277"/>
                </a:solidFill>
                <a:ea typeface="Verdana" panose="020B0604030504040204" pitchFamily="34" charset="0"/>
                <a:cs typeface="Verdana" panose="020B0604030504040204" pitchFamily="34" charset="0"/>
              </a:rPr>
              <a:t>Ispra, Italy</a:t>
            </a:r>
            <a:endParaRPr lang="en-GB" altLang="en-US" sz="1400" b="0" i="0" dirty="0">
              <a:solidFill>
                <a:srgbClr val="0F3277"/>
              </a:solidFill>
              <a:ea typeface="Verdana" panose="020B0604030504040204" pitchFamily="34" charset="0"/>
              <a:cs typeface="Verdana" panose="020B0604030504040204" pitchFamily="34" charset="0"/>
            </a:endParaRPr>
          </a:p>
          <a:p>
            <a:pPr eaLnBrk="1" hangingPunct="1">
              <a:spcBef>
                <a:spcPct val="0"/>
              </a:spcBef>
              <a:buClrTx/>
              <a:buFontTx/>
              <a:buNone/>
            </a:pPr>
            <a:r>
              <a:rPr lang="en-GB" altLang="en-US" sz="1400" b="0" i="0" dirty="0">
                <a:solidFill>
                  <a:srgbClr val="0F3277"/>
                </a:solidFill>
                <a:ea typeface="Verdana" panose="020B0604030504040204" pitchFamily="34" charset="0"/>
                <a:cs typeface="Verdana" panose="020B0604030504040204" pitchFamily="34" charset="0"/>
              </a:rPr>
              <a:t>Institute for Health and Consumer Protection</a:t>
            </a:r>
          </a:p>
          <a:p>
            <a:pPr eaLnBrk="1" hangingPunct="1">
              <a:spcBef>
                <a:spcPct val="0"/>
              </a:spcBef>
              <a:buClrTx/>
              <a:buFontTx/>
              <a:buNone/>
            </a:pPr>
            <a:endParaRPr lang="en-GB" altLang="en-US" sz="1400" b="0" i="0" dirty="0">
              <a:solidFill>
                <a:srgbClr val="0F3277"/>
              </a:solidFill>
              <a:ea typeface="Verdana" panose="020B0604030504040204" pitchFamily="34" charset="0"/>
              <a:cs typeface="Verdana" panose="020B0604030504040204" pitchFamily="34" charset="0"/>
            </a:endParaRPr>
          </a:p>
          <a:p>
            <a:pPr eaLnBrk="1" hangingPunct="1">
              <a:spcBef>
                <a:spcPct val="0"/>
              </a:spcBef>
              <a:buClr>
                <a:srgbClr val="37ACDE"/>
              </a:buClr>
            </a:pPr>
            <a:r>
              <a:rPr lang="en-GB" altLang="en-US" sz="1400" b="0" i="0" dirty="0">
                <a:solidFill>
                  <a:srgbClr val="0F3277"/>
                </a:solidFill>
                <a:ea typeface="Verdana" panose="020B0604030504040204" pitchFamily="34" charset="0"/>
                <a:cs typeface="Verdana" panose="020B0604030504040204" pitchFamily="34" charset="0"/>
              </a:rPr>
              <a:t> </a:t>
            </a:r>
            <a:r>
              <a:rPr lang="en-GB" altLang="en-US" sz="1400" b="0" i="0" dirty="0">
                <a:solidFill>
                  <a:srgbClr val="FF0000"/>
                </a:solidFill>
                <a:ea typeface="Verdana" panose="020B0604030504040204" pitchFamily="34" charset="0"/>
                <a:cs typeface="Verdana" panose="020B0604030504040204" pitchFamily="34" charset="0"/>
              </a:rPr>
              <a:t>IPTS</a:t>
            </a:r>
            <a:r>
              <a:rPr lang="en-GB" altLang="en-US" sz="1400" b="0" i="0" dirty="0">
                <a:solidFill>
                  <a:srgbClr val="0F3277"/>
                </a:solidFill>
                <a:ea typeface="Verdana" panose="020B0604030504040204" pitchFamily="34" charset="0"/>
                <a:cs typeface="Verdana" panose="020B0604030504040204" pitchFamily="34" charset="0"/>
              </a:rPr>
              <a:t> – </a:t>
            </a:r>
            <a:r>
              <a:rPr lang="en-GB" altLang="en-US" sz="1400" b="0" dirty="0">
                <a:solidFill>
                  <a:srgbClr val="0F3277"/>
                </a:solidFill>
                <a:ea typeface="Verdana" panose="020B0604030504040204" pitchFamily="34" charset="0"/>
                <a:cs typeface="Verdana" panose="020B0604030504040204" pitchFamily="34" charset="0"/>
              </a:rPr>
              <a:t>Seville, Spain</a:t>
            </a:r>
          </a:p>
          <a:p>
            <a:pPr eaLnBrk="1" hangingPunct="1">
              <a:spcBef>
                <a:spcPct val="0"/>
              </a:spcBef>
              <a:buClrTx/>
              <a:buFontTx/>
              <a:buNone/>
            </a:pPr>
            <a:r>
              <a:rPr lang="en-GB" altLang="en-US" sz="1400" b="0" i="0" dirty="0">
                <a:solidFill>
                  <a:srgbClr val="0F3277"/>
                </a:solidFill>
                <a:ea typeface="Verdana" panose="020B0604030504040204" pitchFamily="34" charset="0"/>
                <a:cs typeface="Verdana" panose="020B0604030504040204" pitchFamily="34" charset="0"/>
              </a:rPr>
              <a:t>Institute for Prospective Technological Studies</a:t>
            </a:r>
          </a:p>
        </p:txBody>
      </p:sp>
      <p:pic>
        <p:nvPicPr>
          <p:cNvPr id="8195" name="Picture 3" descr="JRC sites"/>
          <p:cNvPicPr>
            <a:picLocks noChangeAspect="1" noChangeArrowheads="1"/>
          </p:cNvPicPr>
          <p:nvPr/>
        </p:nvPicPr>
        <p:blipFill rotWithShape="1">
          <a:blip r:embed="rId3">
            <a:extLst>
              <a:ext uri="{28A0092B-C50C-407E-A947-70E740481C1C}">
                <a14:useLocalDpi xmlns:a14="http://schemas.microsoft.com/office/drawing/2010/main" val="0"/>
              </a:ext>
            </a:extLst>
          </a:blip>
          <a:srcRect b="10891"/>
          <a:stretch/>
        </p:blipFill>
        <p:spPr bwMode="auto">
          <a:xfrm>
            <a:off x="0" y="980728"/>
            <a:ext cx="4524772" cy="346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4"/>
          <p:cNvSpPr txBox="1">
            <a:spLocks noChangeArrowheads="1"/>
          </p:cNvSpPr>
          <p:nvPr/>
        </p:nvSpPr>
        <p:spPr bwMode="auto">
          <a:xfrm>
            <a:off x="194337" y="269875"/>
            <a:ext cx="3276203" cy="44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96827" tIns="47619" rIns="96827" bIns="47619">
            <a:spAutoFit/>
          </a:bodyPr>
          <a:lstStyle>
            <a:lvl1pPr marL="3175"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en-US" sz="2800" b="1" i="0" dirty="0">
                <a:solidFill>
                  <a:srgbClr val="000066"/>
                </a:solidFill>
                <a:ea typeface="Verdana" panose="020B0604030504040204" pitchFamily="34" charset="0"/>
                <a:cs typeface="Verdana" panose="020B0604030504040204" pitchFamily="34" charset="0"/>
              </a:rPr>
              <a:t>JRC at a glance</a:t>
            </a:r>
          </a:p>
        </p:txBody>
      </p:sp>
      <p:sp>
        <p:nvSpPr>
          <p:cNvPr id="7" name="AutoShape 4"/>
          <p:cNvSpPr>
            <a:spLocks noChangeArrowheads="1"/>
          </p:cNvSpPr>
          <p:nvPr/>
        </p:nvSpPr>
        <p:spPr bwMode="auto">
          <a:xfrm>
            <a:off x="188489" y="4941168"/>
            <a:ext cx="1341579" cy="1785890"/>
          </a:xfrm>
          <a:prstGeom prst="flowChartAlternateProcess">
            <a:avLst/>
          </a:prstGeom>
          <a:solidFill>
            <a:srgbClr val="CCECFF"/>
          </a:solidFill>
          <a:ln w="9525">
            <a:solidFill>
              <a:srgbClr val="CCECFF"/>
            </a:solidFill>
            <a:miter lim="800000"/>
            <a:headEnd/>
            <a:tailEnd/>
          </a:ln>
        </p:spPr>
        <p:txBody>
          <a:bodyPr wrap="none" lIns="91402" tIns="45701" rIns="91402" bIns="45701" anchor="ctr"/>
          <a:lstStyle>
            <a:lvl1pPr defTabSz="912813" eaLnBrk="0" hangingPunct="0">
              <a:spcBef>
                <a:spcPct val="20000"/>
              </a:spcBef>
              <a:buClr>
                <a:schemeClr val="bg1"/>
              </a:buClr>
              <a:buChar char="•"/>
              <a:defRPr sz="2400" i="1">
                <a:solidFill>
                  <a:srgbClr val="0F5494"/>
                </a:solidFill>
                <a:latin typeface="Verdana" pitchFamily="34" charset="0"/>
              </a:defRPr>
            </a:lvl1pPr>
            <a:lvl2pPr marL="742950" indent="-285750" defTabSz="912813" eaLnBrk="0" hangingPunct="0">
              <a:spcBef>
                <a:spcPct val="20000"/>
              </a:spcBef>
              <a:buClr>
                <a:srgbClr val="009FBA"/>
              </a:buClr>
              <a:buChar char="•"/>
              <a:defRPr sz="2000" b="1">
                <a:solidFill>
                  <a:srgbClr val="0F5494"/>
                </a:solidFill>
                <a:latin typeface="Verdana" pitchFamily="34" charset="0"/>
              </a:defRPr>
            </a:lvl2pPr>
            <a:lvl3pPr marL="1143000" indent="-228600" defTabSz="912813" eaLnBrk="0" hangingPunct="0">
              <a:spcBef>
                <a:spcPct val="20000"/>
              </a:spcBef>
              <a:buChar char="•"/>
              <a:defRPr sz="1400">
                <a:solidFill>
                  <a:srgbClr val="0F5494"/>
                </a:solidFill>
                <a:latin typeface="Verdana" pitchFamily="34" charset="0"/>
              </a:defRPr>
            </a:lvl3pPr>
            <a:lvl4pPr marL="1600200" indent="-228600" defTabSz="912813" eaLnBrk="0" hangingPunct="0">
              <a:spcBef>
                <a:spcPct val="20000"/>
              </a:spcBef>
              <a:buChar char="–"/>
              <a:defRPr sz="2000">
                <a:solidFill>
                  <a:schemeClr val="tx1"/>
                </a:solidFill>
                <a:latin typeface="Arial" pitchFamily="34" charset="0"/>
              </a:defRPr>
            </a:lvl4pPr>
            <a:lvl5pPr marL="2057400" indent="-228600" defTabSz="912813" eaLnBrk="0" hangingPunct="0">
              <a:spcBef>
                <a:spcPct val="20000"/>
              </a:spcBef>
              <a:buChar char="»"/>
              <a:defRPr sz="2000">
                <a:solidFill>
                  <a:schemeClr val="tx1"/>
                </a:solidFill>
                <a:latin typeface="Arial" pitchFamily="34" charset="0"/>
              </a:defRPr>
            </a:lvl5pPr>
            <a:lvl6pPr marL="2514600" indent="-228600" defTabSz="912813" eaLnBrk="0" fontAlgn="base" hangingPunct="0">
              <a:spcBef>
                <a:spcPct val="20000"/>
              </a:spcBef>
              <a:spcAft>
                <a:spcPct val="0"/>
              </a:spcAft>
              <a:buChar char="»"/>
              <a:defRPr sz="2000">
                <a:solidFill>
                  <a:schemeClr val="tx1"/>
                </a:solidFill>
                <a:latin typeface="Arial" pitchFamily="34" charset="0"/>
              </a:defRPr>
            </a:lvl6pPr>
            <a:lvl7pPr marL="2971800" indent="-228600" defTabSz="912813" eaLnBrk="0" fontAlgn="base" hangingPunct="0">
              <a:spcBef>
                <a:spcPct val="20000"/>
              </a:spcBef>
              <a:spcAft>
                <a:spcPct val="0"/>
              </a:spcAft>
              <a:buChar char="»"/>
              <a:defRPr sz="2000">
                <a:solidFill>
                  <a:schemeClr val="tx1"/>
                </a:solidFill>
                <a:latin typeface="Arial" pitchFamily="34" charset="0"/>
              </a:defRPr>
            </a:lvl7pPr>
            <a:lvl8pPr marL="3429000" indent="-228600" defTabSz="912813" eaLnBrk="0" fontAlgn="base" hangingPunct="0">
              <a:spcBef>
                <a:spcPct val="20000"/>
              </a:spcBef>
              <a:spcAft>
                <a:spcPct val="0"/>
              </a:spcAft>
              <a:buChar char="»"/>
              <a:defRPr sz="2000">
                <a:solidFill>
                  <a:schemeClr val="tx1"/>
                </a:solidFill>
                <a:latin typeface="Arial" pitchFamily="34" charset="0"/>
              </a:defRPr>
            </a:lvl8pPr>
            <a:lvl9pPr marL="3886200" indent="-228600" defTabSz="912813" eaLnBrk="0" fontAlgn="base" hangingPunct="0">
              <a:spcBef>
                <a:spcPct val="20000"/>
              </a:spcBef>
              <a:spcAft>
                <a:spcPct val="0"/>
              </a:spcAft>
              <a:buChar char="»"/>
              <a:defRPr sz="2000">
                <a:solidFill>
                  <a:schemeClr val="tx1"/>
                </a:solidFill>
                <a:latin typeface="Arial" pitchFamily="34" charset="0"/>
              </a:defRPr>
            </a:lvl9pPr>
          </a:lstStyle>
          <a:p>
            <a:pPr algn="ctr">
              <a:lnSpc>
                <a:spcPct val="100000"/>
              </a:lnSpc>
              <a:spcBef>
                <a:spcPct val="0"/>
              </a:spcBef>
              <a:buClrTx/>
              <a:buFontTx/>
              <a:buNone/>
            </a:pPr>
            <a:r>
              <a:rPr lang="en-GB" altLang="fr-FR" sz="1000" b="1" i="0" dirty="0">
                <a:solidFill>
                  <a:srgbClr val="000000"/>
                </a:solidFill>
                <a:latin typeface="Tahoma" pitchFamily="34" charset="0"/>
                <a:ea typeface="ＭＳ Ｐゴシック" pitchFamily="34" charset="-128"/>
                <a:cs typeface="Arial" pitchFamily="34" charset="0"/>
              </a:rPr>
              <a:t>DG-RTD</a:t>
            </a:r>
            <a:br>
              <a:rPr lang="en-GB" altLang="fr-FR" sz="1000" b="1" i="0" dirty="0">
                <a:solidFill>
                  <a:srgbClr val="000000"/>
                </a:solidFill>
                <a:latin typeface="Tahoma" pitchFamily="34" charset="0"/>
                <a:ea typeface="ＭＳ Ｐゴシック" pitchFamily="34" charset="-128"/>
                <a:cs typeface="Arial" pitchFamily="34" charset="0"/>
              </a:rPr>
            </a:br>
            <a:r>
              <a:rPr lang="en-GB" altLang="fr-FR" sz="1000" dirty="0">
                <a:solidFill>
                  <a:srgbClr val="000000"/>
                </a:solidFill>
                <a:latin typeface="Tahoma" pitchFamily="34" charset="0"/>
                <a:ea typeface="ＭＳ Ｐゴシック" pitchFamily="34" charset="-128"/>
                <a:cs typeface="Arial" pitchFamily="34" charset="0"/>
              </a:rPr>
              <a:t>indirect actions</a:t>
            </a:r>
          </a:p>
          <a:p>
            <a:pPr algn="ctr">
              <a:lnSpc>
                <a:spcPct val="100000"/>
              </a:lnSpc>
              <a:spcBef>
                <a:spcPct val="0"/>
              </a:spcBef>
              <a:buClrTx/>
              <a:buFontTx/>
              <a:buNone/>
            </a:pPr>
            <a:endParaRPr lang="en-GB" altLang="fr-FR" sz="1000" dirty="0">
              <a:solidFill>
                <a:srgbClr val="000000"/>
              </a:solidFill>
              <a:latin typeface="Tahoma" pitchFamily="34" charset="0"/>
              <a:ea typeface="ＭＳ Ｐゴシック" pitchFamily="34" charset="-128"/>
              <a:cs typeface="Arial" pitchFamily="34" charset="0"/>
            </a:endParaRPr>
          </a:p>
          <a:p>
            <a:pPr algn="ctr">
              <a:lnSpc>
                <a:spcPct val="100000"/>
              </a:lnSpc>
              <a:spcBef>
                <a:spcPct val="0"/>
              </a:spcBef>
              <a:buClrTx/>
              <a:buFontTx/>
              <a:buNone/>
            </a:pPr>
            <a:r>
              <a:rPr lang="en-GB" altLang="fr-FR" sz="1000" b="1" i="0" dirty="0">
                <a:solidFill>
                  <a:srgbClr val="000000"/>
                </a:solidFill>
                <a:latin typeface="Tahoma" pitchFamily="34" charset="0"/>
                <a:ea typeface="ＭＳ Ｐゴシック" pitchFamily="34" charset="-128"/>
                <a:cs typeface="Arial" pitchFamily="34" charset="0"/>
              </a:rPr>
              <a:t>Fusion Energy</a:t>
            </a:r>
            <a:br>
              <a:rPr lang="en-GB" altLang="fr-FR" sz="1000" b="1" i="0" dirty="0">
                <a:solidFill>
                  <a:srgbClr val="000000"/>
                </a:solidFill>
                <a:latin typeface="Tahoma" pitchFamily="34" charset="0"/>
                <a:ea typeface="ＭＳ Ｐゴシック" pitchFamily="34" charset="-128"/>
                <a:cs typeface="Arial" pitchFamily="34" charset="0"/>
              </a:rPr>
            </a:br>
            <a:endParaRPr lang="en-GB" altLang="fr-FR" sz="1000" b="1" i="0" dirty="0">
              <a:solidFill>
                <a:srgbClr val="000000"/>
              </a:solidFill>
              <a:latin typeface="Tahoma" pitchFamily="34" charset="0"/>
              <a:ea typeface="ＭＳ Ｐゴシック" pitchFamily="34" charset="-128"/>
              <a:cs typeface="Arial" pitchFamily="34" charset="0"/>
            </a:endParaRPr>
          </a:p>
          <a:p>
            <a:pPr algn="ctr">
              <a:lnSpc>
                <a:spcPct val="100000"/>
              </a:lnSpc>
              <a:spcBef>
                <a:spcPct val="0"/>
              </a:spcBef>
              <a:buClrTx/>
              <a:buFontTx/>
              <a:buNone/>
            </a:pPr>
            <a:endParaRPr lang="en-GB" altLang="fr-FR" sz="1000" b="1" i="0" dirty="0">
              <a:solidFill>
                <a:srgbClr val="000000"/>
              </a:solidFill>
              <a:latin typeface="Tahoma" pitchFamily="34" charset="0"/>
              <a:ea typeface="ＭＳ Ｐゴシック" pitchFamily="34" charset="-128"/>
              <a:cs typeface="Arial" pitchFamily="34" charset="0"/>
            </a:endParaRPr>
          </a:p>
          <a:p>
            <a:pPr algn="ctr">
              <a:lnSpc>
                <a:spcPct val="100000"/>
              </a:lnSpc>
              <a:spcBef>
                <a:spcPct val="0"/>
              </a:spcBef>
              <a:buClrTx/>
              <a:buFontTx/>
              <a:buNone/>
            </a:pPr>
            <a:r>
              <a:rPr lang="en-GB" altLang="fr-FR" sz="1000" b="1" i="0" dirty="0">
                <a:solidFill>
                  <a:srgbClr val="FF6600"/>
                </a:solidFill>
                <a:latin typeface="Tahoma" pitchFamily="34" charset="0"/>
                <a:ea typeface="ＭＳ Ｐゴシック" pitchFamily="34" charset="-128"/>
                <a:cs typeface="Arial" pitchFamily="34" charset="0"/>
              </a:rPr>
              <a:t>€ 727 million</a:t>
            </a:r>
          </a:p>
          <a:p>
            <a:pPr algn="ctr">
              <a:lnSpc>
                <a:spcPct val="100000"/>
              </a:lnSpc>
              <a:spcBef>
                <a:spcPct val="0"/>
              </a:spcBef>
              <a:buClrTx/>
              <a:buFontTx/>
              <a:buNone/>
            </a:pPr>
            <a:r>
              <a:rPr lang="en-GB" altLang="fr-FR" sz="1000" i="0" dirty="0">
                <a:solidFill>
                  <a:srgbClr val="FF6600"/>
                </a:solidFill>
                <a:latin typeface="Tahoma" pitchFamily="34" charset="0"/>
                <a:ea typeface="ＭＳ Ｐゴシック" pitchFamily="34" charset="-128"/>
                <a:cs typeface="Arial" pitchFamily="34" charset="0"/>
              </a:rPr>
              <a:t>(45%)</a:t>
            </a:r>
          </a:p>
        </p:txBody>
      </p:sp>
      <p:sp>
        <p:nvSpPr>
          <p:cNvPr id="8" name="AutoShape 5"/>
          <p:cNvSpPr>
            <a:spLocks noChangeArrowheads="1"/>
          </p:cNvSpPr>
          <p:nvPr/>
        </p:nvSpPr>
        <p:spPr bwMode="auto">
          <a:xfrm>
            <a:off x="1542862" y="4930034"/>
            <a:ext cx="1340780" cy="1788021"/>
          </a:xfrm>
          <a:prstGeom prst="flowChartAlternateProcess">
            <a:avLst/>
          </a:prstGeom>
          <a:solidFill>
            <a:srgbClr val="CCECFF"/>
          </a:solidFill>
          <a:ln w="9525">
            <a:solidFill>
              <a:srgbClr val="CCECFF"/>
            </a:solidFill>
            <a:miter lim="800000"/>
            <a:headEnd/>
            <a:tailEnd/>
          </a:ln>
        </p:spPr>
        <p:txBody>
          <a:bodyPr wrap="none" lIns="91402" tIns="45701" rIns="91402" bIns="45701" anchor="ctr"/>
          <a:lstStyle>
            <a:lvl1pPr defTabSz="912813" eaLnBrk="0" hangingPunct="0">
              <a:spcBef>
                <a:spcPct val="20000"/>
              </a:spcBef>
              <a:buClr>
                <a:schemeClr val="bg1"/>
              </a:buClr>
              <a:buChar char="•"/>
              <a:defRPr sz="2400" i="1">
                <a:solidFill>
                  <a:srgbClr val="0F5494"/>
                </a:solidFill>
                <a:latin typeface="Verdana" pitchFamily="34" charset="0"/>
              </a:defRPr>
            </a:lvl1pPr>
            <a:lvl2pPr marL="742950" indent="-285750" defTabSz="912813" eaLnBrk="0" hangingPunct="0">
              <a:spcBef>
                <a:spcPct val="20000"/>
              </a:spcBef>
              <a:buClr>
                <a:srgbClr val="009FBA"/>
              </a:buClr>
              <a:buChar char="•"/>
              <a:defRPr sz="2000" b="1">
                <a:solidFill>
                  <a:srgbClr val="0F5494"/>
                </a:solidFill>
                <a:latin typeface="Verdana" pitchFamily="34" charset="0"/>
              </a:defRPr>
            </a:lvl2pPr>
            <a:lvl3pPr marL="1143000" indent="-228600" defTabSz="912813" eaLnBrk="0" hangingPunct="0">
              <a:spcBef>
                <a:spcPct val="20000"/>
              </a:spcBef>
              <a:buChar char="•"/>
              <a:defRPr sz="1400">
                <a:solidFill>
                  <a:srgbClr val="0F5494"/>
                </a:solidFill>
                <a:latin typeface="Verdana" pitchFamily="34" charset="0"/>
              </a:defRPr>
            </a:lvl3pPr>
            <a:lvl4pPr marL="1600200" indent="-228600" defTabSz="912813" eaLnBrk="0" hangingPunct="0">
              <a:spcBef>
                <a:spcPct val="20000"/>
              </a:spcBef>
              <a:buChar char="–"/>
              <a:defRPr sz="2000">
                <a:solidFill>
                  <a:schemeClr val="tx1"/>
                </a:solidFill>
                <a:latin typeface="Arial" pitchFamily="34" charset="0"/>
              </a:defRPr>
            </a:lvl4pPr>
            <a:lvl5pPr marL="2057400" indent="-228600" defTabSz="912813" eaLnBrk="0" hangingPunct="0">
              <a:spcBef>
                <a:spcPct val="20000"/>
              </a:spcBef>
              <a:buChar char="»"/>
              <a:defRPr sz="2000">
                <a:solidFill>
                  <a:schemeClr val="tx1"/>
                </a:solidFill>
                <a:latin typeface="Arial" pitchFamily="34" charset="0"/>
              </a:defRPr>
            </a:lvl5pPr>
            <a:lvl6pPr marL="2514600" indent="-228600" defTabSz="912813" eaLnBrk="0" fontAlgn="base" hangingPunct="0">
              <a:spcBef>
                <a:spcPct val="20000"/>
              </a:spcBef>
              <a:spcAft>
                <a:spcPct val="0"/>
              </a:spcAft>
              <a:buChar char="»"/>
              <a:defRPr sz="2000">
                <a:solidFill>
                  <a:schemeClr val="tx1"/>
                </a:solidFill>
                <a:latin typeface="Arial" pitchFamily="34" charset="0"/>
              </a:defRPr>
            </a:lvl6pPr>
            <a:lvl7pPr marL="2971800" indent="-228600" defTabSz="912813" eaLnBrk="0" fontAlgn="base" hangingPunct="0">
              <a:spcBef>
                <a:spcPct val="20000"/>
              </a:spcBef>
              <a:spcAft>
                <a:spcPct val="0"/>
              </a:spcAft>
              <a:buChar char="»"/>
              <a:defRPr sz="2000">
                <a:solidFill>
                  <a:schemeClr val="tx1"/>
                </a:solidFill>
                <a:latin typeface="Arial" pitchFamily="34" charset="0"/>
              </a:defRPr>
            </a:lvl7pPr>
            <a:lvl8pPr marL="3429000" indent="-228600" defTabSz="912813" eaLnBrk="0" fontAlgn="base" hangingPunct="0">
              <a:spcBef>
                <a:spcPct val="20000"/>
              </a:spcBef>
              <a:spcAft>
                <a:spcPct val="0"/>
              </a:spcAft>
              <a:buChar char="»"/>
              <a:defRPr sz="2000">
                <a:solidFill>
                  <a:schemeClr val="tx1"/>
                </a:solidFill>
                <a:latin typeface="Arial" pitchFamily="34" charset="0"/>
              </a:defRPr>
            </a:lvl8pPr>
            <a:lvl9pPr marL="3886200" indent="-228600" defTabSz="912813" eaLnBrk="0" fontAlgn="base" hangingPunct="0">
              <a:spcBef>
                <a:spcPct val="20000"/>
              </a:spcBef>
              <a:spcAft>
                <a:spcPct val="0"/>
              </a:spcAft>
              <a:buChar char="»"/>
              <a:defRPr sz="2000">
                <a:solidFill>
                  <a:schemeClr val="tx1"/>
                </a:solidFill>
                <a:latin typeface="Arial" pitchFamily="34" charset="0"/>
              </a:defRPr>
            </a:lvl9pPr>
          </a:lstStyle>
          <a:p>
            <a:pPr algn="ctr">
              <a:lnSpc>
                <a:spcPct val="100000"/>
              </a:lnSpc>
              <a:spcBef>
                <a:spcPct val="0"/>
              </a:spcBef>
              <a:buClrTx/>
              <a:buFontTx/>
              <a:buNone/>
            </a:pPr>
            <a:r>
              <a:rPr lang="en-GB" altLang="fr-FR" sz="1000" b="1" i="0" dirty="0">
                <a:solidFill>
                  <a:srgbClr val="000000"/>
                </a:solidFill>
                <a:latin typeface="Tahoma" pitchFamily="34" charset="0"/>
                <a:ea typeface="ＭＳ Ｐゴシック" pitchFamily="34" charset="-128"/>
                <a:cs typeface="Arial" pitchFamily="34" charset="0"/>
              </a:rPr>
              <a:t>DG-RTD</a:t>
            </a:r>
            <a:br>
              <a:rPr lang="en-GB" altLang="fr-FR" sz="1000" b="1" i="0" dirty="0">
                <a:solidFill>
                  <a:srgbClr val="000000"/>
                </a:solidFill>
                <a:latin typeface="Tahoma" pitchFamily="34" charset="0"/>
                <a:ea typeface="ＭＳ Ｐゴシック" pitchFamily="34" charset="-128"/>
                <a:cs typeface="Arial" pitchFamily="34" charset="0"/>
              </a:rPr>
            </a:br>
            <a:r>
              <a:rPr lang="en-GB" altLang="fr-FR" sz="1000" dirty="0">
                <a:solidFill>
                  <a:srgbClr val="000000"/>
                </a:solidFill>
                <a:latin typeface="Tahoma" pitchFamily="34" charset="0"/>
                <a:ea typeface="ＭＳ Ｐゴシック" pitchFamily="34" charset="-128"/>
                <a:cs typeface="Arial" pitchFamily="34" charset="0"/>
              </a:rPr>
              <a:t>indirect actions</a:t>
            </a:r>
            <a:r>
              <a:rPr lang="en-GB" altLang="fr-FR" sz="1000" i="0" dirty="0">
                <a:solidFill>
                  <a:srgbClr val="000000"/>
                </a:solidFill>
                <a:latin typeface="Times New Roman" pitchFamily="18" charset="0"/>
                <a:ea typeface="ＭＳ Ｐゴシック" pitchFamily="34" charset="-128"/>
                <a:cs typeface="Arial" pitchFamily="34" charset="0"/>
              </a:rPr>
              <a:t> </a:t>
            </a:r>
            <a:endParaRPr lang="en-GB" altLang="fr-FR" sz="1000" b="1" i="0" dirty="0">
              <a:solidFill>
                <a:srgbClr val="000000"/>
              </a:solidFill>
              <a:latin typeface="Tahoma" pitchFamily="34" charset="0"/>
              <a:ea typeface="ＭＳ Ｐゴシック" pitchFamily="34" charset="-128"/>
              <a:cs typeface="Arial" pitchFamily="34" charset="0"/>
            </a:endParaRPr>
          </a:p>
          <a:p>
            <a:pPr algn="ctr">
              <a:lnSpc>
                <a:spcPct val="100000"/>
              </a:lnSpc>
              <a:spcBef>
                <a:spcPct val="0"/>
              </a:spcBef>
              <a:buClrTx/>
              <a:buFontTx/>
              <a:buNone/>
            </a:pPr>
            <a:r>
              <a:rPr lang="en-GB" altLang="fr-FR" sz="1000" b="1" i="0" dirty="0">
                <a:solidFill>
                  <a:srgbClr val="000000"/>
                </a:solidFill>
                <a:latin typeface="Tahoma" pitchFamily="34" charset="0"/>
                <a:ea typeface="ＭＳ Ｐゴシック" pitchFamily="34" charset="-128"/>
                <a:cs typeface="Arial" pitchFamily="34" charset="0"/>
              </a:rPr>
              <a:t/>
            </a:r>
            <a:br>
              <a:rPr lang="en-GB" altLang="fr-FR" sz="1000" b="1" i="0" dirty="0">
                <a:solidFill>
                  <a:srgbClr val="000000"/>
                </a:solidFill>
                <a:latin typeface="Tahoma" pitchFamily="34" charset="0"/>
                <a:ea typeface="ＭＳ Ｐゴシック" pitchFamily="34" charset="-128"/>
                <a:cs typeface="Arial" pitchFamily="34" charset="0"/>
              </a:rPr>
            </a:br>
            <a:r>
              <a:rPr lang="en-GB" altLang="fr-FR" sz="1000" b="1" i="0" dirty="0">
                <a:solidFill>
                  <a:srgbClr val="000000"/>
                </a:solidFill>
                <a:latin typeface="Tahoma" pitchFamily="34" charset="0"/>
                <a:ea typeface="ＭＳ Ｐゴシック" pitchFamily="34" charset="-128"/>
                <a:cs typeface="Arial" pitchFamily="34" charset="0"/>
              </a:rPr>
              <a:t>Nuclear Fission,</a:t>
            </a:r>
          </a:p>
          <a:p>
            <a:pPr algn="ctr">
              <a:lnSpc>
                <a:spcPct val="100000"/>
              </a:lnSpc>
              <a:spcBef>
                <a:spcPct val="0"/>
              </a:spcBef>
              <a:buClrTx/>
              <a:buFontTx/>
              <a:buNone/>
            </a:pPr>
            <a:r>
              <a:rPr lang="en-GB" altLang="fr-FR" sz="1000" b="1" i="0" dirty="0">
                <a:solidFill>
                  <a:srgbClr val="000000"/>
                </a:solidFill>
                <a:latin typeface="Tahoma" pitchFamily="34" charset="0"/>
                <a:ea typeface="ＭＳ Ｐゴシック" pitchFamily="34" charset="-128"/>
                <a:cs typeface="Arial" pitchFamily="34" charset="0"/>
              </a:rPr>
              <a:t>Safety and </a:t>
            </a:r>
            <a:br>
              <a:rPr lang="en-GB" altLang="fr-FR" sz="1000" b="1" i="0" dirty="0">
                <a:solidFill>
                  <a:srgbClr val="000000"/>
                </a:solidFill>
                <a:latin typeface="Tahoma" pitchFamily="34" charset="0"/>
                <a:ea typeface="ＭＳ Ｐゴシック" pitchFamily="34" charset="-128"/>
                <a:cs typeface="Arial" pitchFamily="34" charset="0"/>
              </a:rPr>
            </a:br>
            <a:r>
              <a:rPr lang="en-GB" altLang="fr-FR" sz="1000" b="1" i="0" dirty="0">
                <a:solidFill>
                  <a:srgbClr val="000000"/>
                </a:solidFill>
                <a:latin typeface="Tahoma" pitchFamily="34" charset="0"/>
                <a:ea typeface="ＭＳ Ｐゴシック" pitchFamily="34" charset="-128"/>
                <a:cs typeface="Arial" pitchFamily="34" charset="0"/>
              </a:rPr>
              <a:t>Radiation Protection</a:t>
            </a:r>
          </a:p>
          <a:p>
            <a:pPr algn="ctr">
              <a:lnSpc>
                <a:spcPct val="100000"/>
              </a:lnSpc>
              <a:spcBef>
                <a:spcPct val="0"/>
              </a:spcBef>
              <a:spcAft>
                <a:spcPct val="20000"/>
              </a:spcAft>
              <a:buClrTx/>
              <a:buFontTx/>
              <a:buNone/>
            </a:pPr>
            <a:endParaRPr lang="en-GB" altLang="fr-FR" sz="1000" b="1" i="0" dirty="0">
              <a:solidFill>
                <a:srgbClr val="FF6600"/>
              </a:solidFill>
              <a:latin typeface="Tahoma" pitchFamily="34" charset="0"/>
              <a:ea typeface="ＭＳ Ｐゴシック" pitchFamily="34" charset="-128"/>
              <a:cs typeface="Arial" pitchFamily="34" charset="0"/>
            </a:endParaRPr>
          </a:p>
          <a:p>
            <a:pPr algn="ctr">
              <a:lnSpc>
                <a:spcPct val="100000"/>
              </a:lnSpc>
              <a:spcBef>
                <a:spcPct val="0"/>
              </a:spcBef>
              <a:spcAft>
                <a:spcPct val="20000"/>
              </a:spcAft>
              <a:buClrTx/>
              <a:buFontTx/>
              <a:buNone/>
            </a:pPr>
            <a:r>
              <a:rPr lang="en-GB" altLang="fr-FR" sz="1000" b="1" i="0" dirty="0">
                <a:solidFill>
                  <a:srgbClr val="FF6600"/>
                </a:solidFill>
                <a:latin typeface="Tahoma" pitchFamily="34" charset="0"/>
                <a:ea typeface="ＭＳ Ｐゴシック" pitchFamily="34" charset="-128"/>
                <a:cs typeface="Tahoma" pitchFamily="34" charset="0"/>
              </a:rPr>
              <a:t>€ 316 million</a:t>
            </a:r>
          </a:p>
          <a:p>
            <a:pPr algn="ctr">
              <a:lnSpc>
                <a:spcPct val="100000"/>
              </a:lnSpc>
              <a:spcBef>
                <a:spcPct val="0"/>
              </a:spcBef>
              <a:spcAft>
                <a:spcPct val="20000"/>
              </a:spcAft>
              <a:buClrTx/>
              <a:buFontTx/>
              <a:buNone/>
            </a:pPr>
            <a:r>
              <a:rPr lang="en-GB" altLang="fr-FR" sz="1000" i="0" dirty="0">
                <a:solidFill>
                  <a:srgbClr val="FF6600"/>
                </a:solidFill>
                <a:latin typeface="Tahoma" pitchFamily="34" charset="0"/>
                <a:ea typeface="ＭＳ Ｐゴシック" pitchFamily="34" charset="-128"/>
                <a:cs typeface="Tahoma" pitchFamily="34" charset="0"/>
              </a:rPr>
              <a:t>(20%)</a:t>
            </a:r>
            <a:endParaRPr lang="en-GB" altLang="fr-FR" sz="1000" i="0" dirty="0">
              <a:solidFill>
                <a:srgbClr val="FF6600"/>
              </a:solidFill>
              <a:latin typeface="Times New Roman" pitchFamily="18" charset="0"/>
              <a:ea typeface="ＭＳ Ｐゴシック" pitchFamily="34" charset="-128"/>
              <a:cs typeface="Arial" pitchFamily="34" charset="0"/>
            </a:endParaRPr>
          </a:p>
        </p:txBody>
      </p:sp>
      <p:sp>
        <p:nvSpPr>
          <p:cNvPr id="9" name="AutoShape 6"/>
          <p:cNvSpPr>
            <a:spLocks noChangeArrowheads="1"/>
          </p:cNvSpPr>
          <p:nvPr/>
        </p:nvSpPr>
        <p:spPr bwMode="auto">
          <a:xfrm>
            <a:off x="2883642" y="4939570"/>
            <a:ext cx="1342379" cy="1789086"/>
          </a:xfrm>
          <a:prstGeom prst="flowChartAlternateProcess">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2" tIns="45701" rIns="91402" bIns="45701" anchor="ctr"/>
          <a:lstStyle>
            <a:lvl1pPr defTabSz="912813" eaLnBrk="0" hangingPunct="0">
              <a:spcBef>
                <a:spcPct val="20000"/>
              </a:spcBef>
              <a:buClr>
                <a:schemeClr val="bg1"/>
              </a:buClr>
              <a:buChar char="•"/>
              <a:defRPr sz="2400" i="1">
                <a:solidFill>
                  <a:srgbClr val="0F5494"/>
                </a:solidFill>
                <a:latin typeface="Verdana" pitchFamily="34" charset="0"/>
              </a:defRPr>
            </a:lvl1pPr>
            <a:lvl2pPr marL="742950" indent="-285750" defTabSz="912813" eaLnBrk="0" hangingPunct="0">
              <a:spcBef>
                <a:spcPct val="20000"/>
              </a:spcBef>
              <a:buClr>
                <a:srgbClr val="009FBA"/>
              </a:buClr>
              <a:buChar char="•"/>
              <a:defRPr sz="2000" b="1">
                <a:solidFill>
                  <a:srgbClr val="0F5494"/>
                </a:solidFill>
                <a:latin typeface="Verdana" pitchFamily="34" charset="0"/>
              </a:defRPr>
            </a:lvl2pPr>
            <a:lvl3pPr marL="1143000" indent="-228600" defTabSz="912813" eaLnBrk="0" hangingPunct="0">
              <a:spcBef>
                <a:spcPct val="20000"/>
              </a:spcBef>
              <a:buChar char="•"/>
              <a:defRPr sz="1400">
                <a:solidFill>
                  <a:srgbClr val="0F5494"/>
                </a:solidFill>
                <a:latin typeface="Verdana" pitchFamily="34" charset="0"/>
              </a:defRPr>
            </a:lvl3pPr>
            <a:lvl4pPr marL="1600200" indent="-228600" defTabSz="912813" eaLnBrk="0" hangingPunct="0">
              <a:spcBef>
                <a:spcPct val="20000"/>
              </a:spcBef>
              <a:buChar char="–"/>
              <a:defRPr sz="2000">
                <a:solidFill>
                  <a:schemeClr val="tx1"/>
                </a:solidFill>
                <a:latin typeface="Arial" pitchFamily="34" charset="0"/>
              </a:defRPr>
            </a:lvl4pPr>
            <a:lvl5pPr marL="2057400" indent="-228600" defTabSz="912813" eaLnBrk="0" hangingPunct="0">
              <a:spcBef>
                <a:spcPct val="20000"/>
              </a:spcBef>
              <a:buChar char="»"/>
              <a:defRPr sz="2000">
                <a:solidFill>
                  <a:schemeClr val="tx1"/>
                </a:solidFill>
                <a:latin typeface="Arial" pitchFamily="34" charset="0"/>
              </a:defRPr>
            </a:lvl5pPr>
            <a:lvl6pPr marL="2514600" indent="-228600" defTabSz="912813" eaLnBrk="0" fontAlgn="base" hangingPunct="0">
              <a:spcBef>
                <a:spcPct val="20000"/>
              </a:spcBef>
              <a:spcAft>
                <a:spcPct val="0"/>
              </a:spcAft>
              <a:buChar char="»"/>
              <a:defRPr sz="2000">
                <a:solidFill>
                  <a:schemeClr val="tx1"/>
                </a:solidFill>
                <a:latin typeface="Arial" pitchFamily="34" charset="0"/>
              </a:defRPr>
            </a:lvl6pPr>
            <a:lvl7pPr marL="2971800" indent="-228600" defTabSz="912813" eaLnBrk="0" fontAlgn="base" hangingPunct="0">
              <a:spcBef>
                <a:spcPct val="20000"/>
              </a:spcBef>
              <a:spcAft>
                <a:spcPct val="0"/>
              </a:spcAft>
              <a:buChar char="»"/>
              <a:defRPr sz="2000">
                <a:solidFill>
                  <a:schemeClr val="tx1"/>
                </a:solidFill>
                <a:latin typeface="Arial" pitchFamily="34" charset="0"/>
              </a:defRPr>
            </a:lvl7pPr>
            <a:lvl8pPr marL="3429000" indent="-228600" defTabSz="912813" eaLnBrk="0" fontAlgn="base" hangingPunct="0">
              <a:spcBef>
                <a:spcPct val="20000"/>
              </a:spcBef>
              <a:spcAft>
                <a:spcPct val="0"/>
              </a:spcAft>
              <a:buChar char="»"/>
              <a:defRPr sz="2000">
                <a:solidFill>
                  <a:schemeClr val="tx1"/>
                </a:solidFill>
                <a:latin typeface="Arial" pitchFamily="34" charset="0"/>
              </a:defRPr>
            </a:lvl8pPr>
            <a:lvl9pPr marL="3886200" indent="-228600" defTabSz="912813" eaLnBrk="0" fontAlgn="base" hangingPunct="0">
              <a:spcBef>
                <a:spcPct val="20000"/>
              </a:spcBef>
              <a:spcAft>
                <a:spcPct val="0"/>
              </a:spcAft>
              <a:buChar char="»"/>
              <a:defRPr sz="2000">
                <a:solidFill>
                  <a:schemeClr val="tx1"/>
                </a:solidFill>
                <a:latin typeface="Arial" pitchFamily="34" charset="0"/>
              </a:defRPr>
            </a:lvl9pPr>
          </a:lstStyle>
          <a:p>
            <a:pPr algn="ctr">
              <a:lnSpc>
                <a:spcPct val="100000"/>
              </a:lnSpc>
              <a:spcBef>
                <a:spcPct val="0"/>
              </a:spcBef>
              <a:buClrTx/>
              <a:buFontTx/>
              <a:buNone/>
            </a:pPr>
            <a:r>
              <a:rPr lang="en-GB" altLang="fr-FR" sz="1000" b="1" i="0" dirty="0">
                <a:solidFill>
                  <a:srgbClr val="000000"/>
                </a:solidFill>
                <a:latin typeface="Tahoma" pitchFamily="34" charset="0"/>
                <a:ea typeface="ＭＳ Ｐゴシック" pitchFamily="34" charset="-128"/>
                <a:cs typeface="Arial" pitchFamily="34" charset="0"/>
              </a:rPr>
              <a:t>JRC</a:t>
            </a:r>
            <a:br>
              <a:rPr lang="en-GB" altLang="fr-FR" sz="1000" b="1" i="0" dirty="0">
                <a:solidFill>
                  <a:srgbClr val="000000"/>
                </a:solidFill>
                <a:latin typeface="Tahoma" pitchFamily="34" charset="0"/>
                <a:ea typeface="ＭＳ Ｐゴシック" pitchFamily="34" charset="-128"/>
                <a:cs typeface="Arial" pitchFamily="34" charset="0"/>
              </a:rPr>
            </a:br>
            <a:r>
              <a:rPr lang="en-GB" altLang="fr-FR" sz="1000" dirty="0">
                <a:solidFill>
                  <a:srgbClr val="000000"/>
                </a:solidFill>
                <a:latin typeface="Tahoma" pitchFamily="34" charset="0"/>
                <a:ea typeface="ＭＳ Ｐゴシック" pitchFamily="34" charset="-128"/>
                <a:cs typeface="Arial" pitchFamily="34" charset="0"/>
              </a:rPr>
              <a:t>direct actions</a:t>
            </a:r>
          </a:p>
          <a:p>
            <a:pPr algn="ctr">
              <a:lnSpc>
                <a:spcPct val="100000"/>
              </a:lnSpc>
              <a:spcBef>
                <a:spcPct val="0"/>
              </a:spcBef>
              <a:buClrTx/>
              <a:buFontTx/>
              <a:buNone/>
            </a:pPr>
            <a:endParaRPr lang="en-GB" altLang="fr-FR" sz="1000" i="0" dirty="0">
              <a:solidFill>
                <a:srgbClr val="000000"/>
              </a:solidFill>
              <a:latin typeface="Times New Roman" pitchFamily="18" charset="0"/>
              <a:ea typeface="ＭＳ Ｐゴシック" pitchFamily="34" charset="-128"/>
              <a:cs typeface="Arial" pitchFamily="34" charset="0"/>
            </a:endParaRPr>
          </a:p>
          <a:p>
            <a:pPr algn="ctr">
              <a:lnSpc>
                <a:spcPct val="100000"/>
              </a:lnSpc>
              <a:spcBef>
                <a:spcPct val="0"/>
              </a:spcBef>
              <a:buClrTx/>
              <a:buFontTx/>
              <a:buNone/>
            </a:pPr>
            <a:r>
              <a:rPr lang="en-GB" altLang="fr-FR" sz="1000" b="1" i="0" dirty="0">
                <a:solidFill>
                  <a:srgbClr val="000000"/>
                </a:solidFill>
                <a:latin typeface="Tahoma" pitchFamily="34" charset="0"/>
                <a:ea typeface="ＭＳ Ｐゴシック" pitchFamily="34" charset="-128"/>
                <a:cs typeface="Arial" pitchFamily="34" charset="0"/>
              </a:rPr>
              <a:t>Nuclear </a:t>
            </a:r>
            <a:r>
              <a:rPr lang="en-GB" altLang="fr-FR" sz="1000" b="1" i="0" dirty="0" smtClean="0">
                <a:solidFill>
                  <a:srgbClr val="000000"/>
                </a:solidFill>
                <a:latin typeface="Tahoma" pitchFamily="34" charset="0"/>
                <a:ea typeface="ＭＳ Ｐゴシック" pitchFamily="34" charset="-128"/>
                <a:cs typeface="Arial" pitchFamily="34" charset="0"/>
              </a:rPr>
              <a:t>Safety and </a:t>
            </a:r>
            <a:r>
              <a:rPr lang="en-GB" altLang="fr-FR" sz="1000" b="1" i="0" dirty="0">
                <a:solidFill>
                  <a:srgbClr val="000000"/>
                </a:solidFill>
                <a:latin typeface="Tahoma" pitchFamily="34" charset="0"/>
                <a:ea typeface="ＭＳ Ｐゴシック" pitchFamily="34" charset="-128"/>
                <a:cs typeface="Arial" pitchFamily="34" charset="0"/>
              </a:rPr>
              <a:t>Security</a:t>
            </a:r>
          </a:p>
          <a:p>
            <a:pPr algn="ctr">
              <a:lnSpc>
                <a:spcPct val="100000"/>
              </a:lnSpc>
              <a:spcBef>
                <a:spcPct val="0"/>
              </a:spcBef>
              <a:buClrTx/>
              <a:buFontTx/>
              <a:buNone/>
            </a:pPr>
            <a:endParaRPr lang="en-GB" altLang="fr-FR" sz="1000" b="1" i="0" dirty="0">
              <a:solidFill>
                <a:srgbClr val="000000"/>
              </a:solidFill>
              <a:latin typeface="Tahoma" pitchFamily="34" charset="0"/>
              <a:ea typeface="ＭＳ Ｐゴシック" pitchFamily="34" charset="-128"/>
              <a:cs typeface="Arial" pitchFamily="34" charset="0"/>
            </a:endParaRPr>
          </a:p>
          <a:p>
            <a:pPr algn="ctr">
              <a:lnSpc>
                <a:spcPct val="100000"/>
              </a:lnSpc>
              <a:spcBef>
                <a:spcPct val="0"/>
              </a:spcBef>
              <a:buClrTx/>
              <a:buFontTx/>
              <a:buNone/>
            </a:pPr>
            <a:r>
              <a:rPr lang="en-GB" altLang="fr-FR" sz="1000" b="1" i="0" dirty="0">
                <a:solidFill>
                  <a:schemeClr val="tx1"/>
                </a:solidFill>
                <a:latin typeface="Tahoma" pitchFamily="34" charset="0"/>
                <a:ea typeface="ＭＳ Ｐゴシック" pitchFamily="34" charset="-128"/>
                <a:cs typeface="Arial" pitchFamily="34" charset="0"/>
              </a:rPr>
              <a:t>€ 560 </a:t>
            </a:r>
            <a:r>
              <a:rPr lang="en-GB" altLang="fr-FR" sz="1000" b="1" i="0" dirty="0" smtClean="0">
                <a:solidFill>
                  <a:schemeClr val="tx1"/>
                </a:solidFill>
                <a:latin typeface="Tahoma" pitchFamily="34" charset="0"/>
                <a:ea typeface="ＭＳ Ｐゴシック" pitchFamily="34" charset="-128"/>
                <a:cs typeface="Arial" pitchFamily="34" charset="0"/>
              </a:rPr>
              <a:t>million</a:t>
            </a:r>
            <a:br>
              <a:rPr lang="en-GB" altLang="fr-FR" sz="1000" b="1" i="0" dirty="0" smtClean="0">
                <a:solidFill>
                  <a:schemeClr val="tx1"/>
                </a:solidFill>
                <a:latin typeface="Tahoma" pitchFamily="34" charset="0"/>
                <a:ea typeface="ＭＳ Ｐゴシック" pitchFamily="34" charset="-128"/>
                <a:cs typeface="Arial" pitchFamily="34" charset="0"/>
              </a:rPr>
            </a:br>
            <a:r>
              <a:rPr lang="en-GB" altLang="fr-FR" sz="1000" i="0" dirty="0" smtClean="0">
                <a:solidFill>
                  <a:schemeClr val="tx1"/>
                </a:solidFill>
                <a:latin typeface="Tahoma" pitchFamily="34" charset="0"/>
                <a:ea typeface="ＭＳ Ｐゴシック" pitchFamily="34" charset="-128"/>
                <a:cs typeface="Arial" pitchFamily="34" charset="0"/>
              </a:rPr>
              <a:t>(35</a:t>
            </a:r>
            <a:r>
              <a:rPr lang="en-GB" altLang="fr-FR" sz="1000" i="0" dirty="0">
                <a:solidFill>
                  <a:schemeClr val="tx1"/>
                </a:solidFill>
                <a:latin typeface="Tahoma" pitchFamily="34" charset="0"/>
                <a:ea typeface="ＭＳ Ｐゴシック" pitchFamily="34" charset="-128"/>
                <a:cs typeface="Arial" pitchFamily="34" charset="0"/>
              </a:rPr>
              <a:t>%)</a:t>
            </a:r>
          </a:p>
        </p:txBody>
      </p:sp>
      <p:sp>
        <p:nvSpPr>
          <p:cNvPr id="10" name="Title 1"/>
          <p:cNvSpPr txBox="1">
            <a:spLocks/>
          </p:cNvSpPr>
          <p:nvPr/>
        </p:nvSpPr>
        <p:spPr bwMode="auto">
          <a:xfrm>
            <a:off x="0" y="4464544"/>
            <a:ext cx="4226021" cy="504277"/>
          </a:xfrm>
          <a:prstGeom prst="rect">
            <a:avLst/>
          </a:prstGeom>
          <a:noFill/>
          <a:ln w="9525">
            <a:noFill/>
            <a:miter lim="800000"/>
            <a:headEnd/>
            <a:tailEnd/>
          </a:ln>
        </p:spPr>
        <p:txBody>
          <a:bodyPr lIns="91424" tIns="45712" rIns="91424" bIns="45712" anchor="ctr"/>
          <a:lstStyle>
            <a:lvl1pPr marL="357188" indent="-357188" algn="l" rtl="0" eaLnBrk="0" fontAlgn="base" hangingPunct="0">
              <a:spcBef>
                <a:spcPct val="0"/>
              </a:spcBef>
              <a:spcAft>
                <a:spcPct val="0"/>
              </a:spcAft>
              <a:defRPr sz="3000" b="1">
                <a:solidFill>
                  <a:srgbClr val="0F5494"/>
                </a:solidFill>
                <a:latin typeface="+mj-lt"/>
                <a:ea typeface="+mj-ea"/>
                <a:cs typeface="+mj-cs"/>
              </a:defRPr>
            </a:lvl1pPr>
            <a:lvl2pPr marL="357188" indent="-357188" algn="l" rtl="0" eaLnBrk="0" fontAlgn="base" hangingPunct="0">
              <a:spcBef>
                <a:spcPct val="0"/>
              </a:spcBef>
              <a:spcAft>
                <a:spcPct val="0"/>
              </a:spcAft>
              <a:defRPr sz="3000" b="1">
                <a:solidFill>
                  <a:srgbClr val="0F5494"/>
                </a:solidFill>
                <a:latin typeface="Verdana" pitchFamily="34" charset="0"/>
              </a:defRPr>
            </a:lvl2pPr>
            <a:lvl3pPr marL="357188" indent="-357188" algn="l" rtl="0" eaLnBrk="0" fontAlgn="base" hangingPunct="0">
              <a:spcBef>
                <a:spcPct val="0"/>
              </a:spcBef>
              <a:spcAft>
                <a:spcPct val="0"/>
              </a:spcAft>
              <a:defRPr sz="3000" b="1">
                <a:solidFill>
                  <a:srgbClr val="0F5494"/>
                </a:solidFill>
                <a:latin typeface="Verdana" pitchFamily="34" charset="0"/>
              </a:defRPr>
            </a:lvl3pPr>
            <a:lvl4pPr marL="357188" indent="-357188" algn="l" rtl="0" eaLnBrk="0" fontAlgn="base" hangingPunct="0">
              <a:spcBef>
                <a:spcPct val="0"/>
              </a:spcBef>
              <a:spcAft>
                <a:spcPct val="0"/>
              </a:spcAft>
              <a:defRPr sz="3000" b="1">
                <a:solidFill>
                  <a:srgbClr val="0F5494"/>
                </a:solidFill>
                <a:latin typeface="Verdana" pitchFamily="34" charset="0"/>
              </a:defRPr>
            </a:lvl4pPr>
            <a:lvl5pPr marL="357188" indent="-357188" algn="l" rtl="0" eaLnBrk="0" fontAlgn="base" hangingPunct="0">
              <a:spcBef>
                <a:spcPct val="0"/>
              </a:spcBef>
              <a:spcAft>
                <a:spcPct val="0"/>
              </a:spcAft>
              <a:defRPr sz="3000" b="1">
                <a:solidFill>
                  <a:srgbClr val="0F5494"/>
                </a:solidFill>
                <a:latin typeface="Verdana" pitchFamily="34" charset="0"/>
              </a:defRPr>
            </a:lvl5pPr>
            <a:lvl6pPr marL="815831" algn="l" rtl="0" fontAlgn="base">
              <a:spcBef>
                <a:spcPct val="0"/>
              </a:spcBef>
              <a:spcAft>
                <a:spcPct val="0"/>
              </a:spcAft>
              <a:defRPr sz="3000" b="1">
                <a:solidFill>
                  <a:srgbClr val="0F5494"/>
                </a:solidFill>
                <a:latin typeface="Verdana" pitchFamily="34" charset="0"/>
              </a:defRPr>
            </a:lvl6pPr>
            <a:lvl7pPr marL="1272951" algn="l" rtl="0" fontAlgn="base">
              <a:spcBef>
                <a:spcPct val="0"/>
              </a:spcBef>
              <a:spcAft>
                <a:spcPct val="0"/>
              </a:spcAft>
              <a:defRPr sz="3000" b="1">
                <a:solidFill>
                  <a:srgbClr val="0F5494"/>
                </a:solidFill>
                <a:latin typeface="Verdana" pitchFamily="34" charset="0"/>
              </a:defRPr>
            </a:lvl7pPr>
            <a:lvl8pPr marL="1730070" algn="l" rtl="0" fontAlgn="base">
              <a:spcBef>
                <a:spcPct val="0"/>
              </a:spcBef>
              <a:spcAft>
                <a:spcPct val="0"/>
              </a:spcAft>
              <a:defRPr sz="3000" b="1">
                <a:solidFill>
                  <a:srgbClr val="0F5494"/>
                </a:solidFill>
                <a:latin typeface="Verdana" pitchFamily="34" charset="0"/>
              </a:defRPr>
            </a:lvl8pPr>
            <a:lvl9pPr marL="2187189" algn="l" rtl="0" fontAlgn="base">
              <a:spcBef>
                <a:spcPct val="0"/>
              </a:spcBef>
              <a:spcAft>
                <a:spcPct val="0"/>
              </a:spcAft>
              <a:defRPr sz="3000" b="1">
                <a:solidFill>
                  <a:srgbClr val="0F5494"/>
                </a:solidFill>
                <a:latin typeface="Verdana" pitchFamily="34" charset="0"/>
              </a:defRPr>
            </a:lvl9pPr>
          </a:lstStyle>
          <a:p>
            <a:pPr marL="0" indent="0" algn="ctr">
              <a:lnSpc>
                <a:spcPct val="100000"/>
              </a:lnSpc>
              <a:defRPr/>
            </a:pPr>
            <a:r>
              <a:rPr lang="en-GB" sz="1400" dirty="0"/>
              <a:t>Euratom Programme (2014-2018) </a:t>
            </a:r>
            <a:endParaRPr lang="en-GB" sz="1400" dirty="0" smtClean="0"/>
          </a:p>
          <a:p>
            <a:pPr marL="0" indent="0" algn="ctr">
              <a:lnSpc>
                <a:spcPct val="100000"/>
              </a:lnSpc>
              <a:defRPr/>
            </a:pPr>
            <a:r>
              <a:rPr lang="en-GB" sz="1400" dirty="0" smtClean="0"/>
              <a:t>complementary </a:t>
            </a:r>
            <a:r>
              <a:rPr lang="en-GB" sz="1400" dirty="0"/>
              <a:t>to </a:t>
            </a:r>
            <a:r>
              <a:rPr lang="en-GB" sz="1400" dirty="0" smtClean="0"/>
              <a:t>Horizon </a:t>
            </a:r>
            <a:r>
              <a:rPr lang="en-GB" sz="1400" dirty="0" smtClean="0"/>
              <a:t>2020</a:t>
            </a:r>
            <a:endParaRPr lang="en-GB" sz="1400" kern="0" dirty="0">
              <a:ea typeface="+mn-ea"/>
              <a:cs typeface="+mn-cs"/>
            </a:endParaRPr>
          </a:p>
        </p:txBody>
      </p:sp>
    </p:spTree>
    <p:extLst>
      <p:ext uri="{BB962C8B-B14F-4D97-AF65-F5344CB8AC3E}">
        <p14:creationId xmlns:p14="http://schemas.microsoft.com/office/powerpoint/2010/main" val="37111470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sldNum" sz="quarter" idx="4294967295"/>
          </p:nvPr>
        </p:nvSpPr>
        <p:spPr>
          <a:xfrm>
            <a:off x="7099300" y="6245225"/>
            <a:ext cx="23114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ClrTx/>
              <a:buFontTx/>
              <a:buNone/>
            </a:pPr>
            <a:fld id="{C7146E2E-0FD2-4D26-9B77-73B91E297319}" type="slidenum">
              <a:rPr lang="en-GB" altLang="en-US" sz="1000" b="1" i="0" smtClean="0">
                <a:solidFill>
                  <a:srgbClr val="FFFFFF"/>
                </a:solidFill>
                <a:latin typeface="Arial" pitchFamily="34" charset="0"/>
              </a:rPr>
              <a:pPr algn="ctr" eaLnBrk="1" hangingPunct="1">
                <a:spcBef>
                  <a:spcPct val="0"/>
                </a:spcBef>
                <a:buClrTx/>
                <a:buFontTx/>
                <a:buNone/>
              </a:pPr>
              <a:t>20</a:t>
            </a:fld>
            <a:endParaRPr lang="en-GB" altLang="en-US" sz="1000" b="1" i="0" smtClean="0">
              <a:solidFill>
                <a:srgbClr val="FFFFFF"/>
              </a:solidFill>
              <a:latin typeface="Arial" pitchFamily="34" charset="0"/>
            </a:endParaRPr>
          </a:p>
        </p:txBody>
      </p:sp>
      <p:sp>
        <p:nvSpPr>
          <p:cNvPr id="4" name="Rectangle 3"/>
          <p:cNvSpPr/>
          <p:nvPr/>
        </p:nvSpPr>
        <p:spPr>
          <a:xfrm>
            <a:off x="5184576" y="1331723"/>
            <a:ext cx="4664968" cy="2377061"/>
          </a:xfrm>
          <a:prstGeom prst="rect">
            <a:avLst/>
          </a:prstGeom>
        </p:spPr>
        <p:txBody>
          <a:bodyPr wrap="square">
            <a:spAutoFit/>
          </a:bodyPr>
          <a:lstStyle/>
          <a:p>
            <a:pPr>
              <a:lnSpc>
                <a:spcPct val="80000"/>
              </a:lnSpc>
              <a:spcBef>
                <a:spcPct val="25000"/>
              </a:spcBef>
              <a:spcAft>
                <a:spcPct val="10000"/>
              </a:spcAft>
              <a:buClr>
                <a:srgbClr val="0F3277"/>
              </a:buClr>
              <a:buSzPct val="100000"/>
              <a:defRPr/>
            </a:pPr>
            <a:r>
              <a:rPr lang="en-GB" sz="1600" dirty="0">
                <a:latin typeface="Verdana" panose="020B0604030504040204" pitchFamily="34" charset="0"/>
                <a:ea typeface="Verdana" panose="020B0604030504040204" pitchFamily="34" charset="0"/>
                <a:cs typeface="Verdana" panose="020B0604030504040204" pitchFamily="34" charset="0"/>
              </a:rPr>
              <a:t>DG ENER and IAEA inspector training</a:t>
            </a:r>
            <a:r>
              <a:rPr lang="en-GB" sz="1600" b="0" dirty="0">
                <a:latin typeface="Verdana" panose="020B0604030504040204" pitchFamily="34" charset="0"/>
                <a:ea typeface="Verdana" panose="020B0604030504040204" pitchFamily="34" charset="0"/>
                <a:cs typeface="Verdana" panose="020B0604030504040204" pitchFamily="34" charset="0"/>
              </a:rPr>
              <a:t> </a:t>
            </a:r>
            <a:endParaRPr lang="en-GB" sz="1600" b="0" dirty="0" smtClean="0">
              <a:latin typeface="Verdana" panose="020B0604030504040204" pitchFamily="34" charset="0"/>
              <a:ea typeface="Verdana" panose="020B0604030504040204" pitchFamily="34" charset="0"/>
              <a:cs typeface="Verdana" panose="020B0604030504040204" pitchFamily="34" charset="0"/>
            </a:endParaRPr>
          </a:p>
          <a:p>
            <a:pPr>
              <a:lnSpc>
                <a:spcPct val="80000"/>
              </a:lnSpc>
              <a:spcBef>
                <a:spcPct val="25000"/>
              </a:spcBef>
              <a:spcAft>
                <a:spcPct val="10000"/>
              </a:spcAft>
              <a:buClr>
                <a:srgbClr val="0F3277"/>
              </a:buClr>
              <a:buSzPct val="100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Neutron </a:t>
            </a:r>
            <a:r>
              <a:rPr lang="en-GB" sz="1600" b="0" dirty="0">
                <a:latin typeface="Verdana" panose="020B0604030504040204" pitchFamily="34" charset="0"/>
                <a:ea typeface="Verdana" panose="020B0604030504040204" pitchFamily="34" charset="0"/>
                <a:cs typeface="Verdana" panose="020B0604030504040204" pitchFamily="34" charset="0"/>
              </a:rPr>
              <a:t>(active/passive) </a:t>
            </a:r>
          </a:p>
          <a:p>
            <a:pPr marL="357188" indent="-357188">
              <a:lnSpc>
                <a:spcPct val="80000"/>
              </a:lnSpc>
              <a:spcBef>
                <a:spcPts val="300"/>
              </a:spcBef>
              <a:spcAft>
                <a:spcPts val="200"/>
              </a:spcAft>
              <a:buClr>
                <a:srgbClr val="0F3277"/>
              </a:buClr>
              <a:buSzPct val="101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Gamma </a:t>
            </a:r>
            <a:endParaRPr lang="en-GB" sz="1600" b="0" dirty="0">
              <a:latin typeface="Verdana" panose="020B0604030504040204" pitchFamily="34" charset="0"/>
              <a:ea typeface="Verdana" panose="020B0604030504040204" pitchFamily="34" charset="0"/>
              <a:cs typeface="Verdana" panose="020B0604030504040204" pitchFamily="34" charset="0"/>
            </a:endParaRPr>
          </a:p>
          <a:p>
            <a:pPr marL="357188" indent="-357188">
              <a:lnSpc>
                <a:spcPct val="80000"/>
              </a:lnSpc>
              <a:spcBef>
                <a:spcPts val="300"/>
              </a:spcBef>
              <a:spcAft>
                <a:spcPts val="200"/>
              </a:spcAft>
              <a:buClr>
                <a:srgbClr val="0F3277"/>
              </a:buClr>
              <a:buSzPct val="101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Mass/volume </a:t>
            </a:r>
            <a:endParaRPr lang="en-GB" sz="1600" b="0" dirty="0">
              <a:latin typeface="Verdana" panose="020B0604030504040204" pitchFamily="34" charset="0"/>
              <a:ea typeface="Verdana" panose="020B0604030504040204" pitchFamily="34" charset="0"/>
              <a:cs typeface="Verdana" panose="020B0604030504040204" pitchFamily="34" charset="0"/>
            </a:endParaRPr>
          </a:p>
          <a:p>
            <a:pPr marL="357188" indent="-357188">
              <a:lnSpc>
                <a:spcPct val="80000"/>
              </a:lnSpc>
              <a:spcBef>
                <a:spcPts val="300"/>
              </a:spcBef>
              <a:spcAft>
                <a:spcPts val="200"/>
              </a:spcAft>
              <a:buClr>
                <a:srgbClr val="0F3277"/>
              </a:buClr>
              <a:buSzPct val="101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a:t>
            </a:r>
            <a:r>
              <a:rPr lang="en-GB" sz="1600" b="0" dirty="0" smtClean="0">
                <a:latin typeface="Verdana" panose="020B0604030504040204" pitchFamily="34" charset="0"/>
                <a:ea typeface="Verdana" panose="020B0604030504040204" pitchFamily="34" charset="0"/>
                <a:cs typeface="Verdana" panose="020B0604030504040204" pitchFamily="34" charset="0"/>
              </a:rPr>
              <a:t>Tank </a:t>
            </a:r>
            <a:r>
              <a:rPr lang="en-GB" sz="1600" b="0" dirty="0">
                <a:latin typeface="Verdana" panose="020B0604030504040204" pitchFamily="34" charset="0"/>
                <a:ea typeface="Verdana" panose="020B0604030504040204" pitchFamily="34" charset="0"/>
                <a:cs typeface="Verdana" panose="020B0604030504040204" pitchFamily="34" charset="0"/>
              </a:rPr>
              <a:t>Calibration </a:t>
            </a:r>
          </a:p>
          <a:p>
            <a:pPr marL="357188" indent="-357188">
              <a:lnSpc>
                <a:spcPct val="80000"/>
              </a:lnSpc>
              <a:spcBef>
                <a:spcPts val="300"/>
              </a:spcBef>
              <a:spcAft>
                <a:spcPts val="200"/>
              </a:spcAft>
              <a:buClr>
                <a:srgbClr val="0F3277"/>
              </a:buClr>
              <a:buSzPct val="101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- 3DLVR</a:t>
            </a:r>
            <a:r>
              <a:rPr lang="en-GB" sz="1600" b="0" dirty="0">
                <a:latin typeface="Verdana" panose="020B0604030504040204" pitchFamily="34" charset="0"/>
                <a:ea typeface="Verdana" panose="020B0604030504040204" pitchFamily="34" charset="0"/>
                <a:cs typeface="Verdana" panose="020B0604030504040204" pitchFamily="34" charset="0"/>
              </a:rPr>
              <a:t>, LMCV </a:t>
            </a:r>
          </a:p>
          <a:p>
            <a:pPr marL="357188" indent="-357188">
              <a:lnSpc>
                <a:spcPct val="80000"/>
              </a:lnSpc>
              <a:spcBef>
                <a:spcPts val="300"/>
              </a:spcBef>
              <a:spcAft>
                <a:spcPts val="200"/>
              </a:spcAft>
              <a:buClr>
                <a:srgbClr val="0F3277"/>
              </a:buClr>
              <a:buSzPct val="101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VIDEOZOOM </a:t>
            </a:r>
            <a:endParaRPr lang="en-GB" sz="1600" b="0" dirty="0">
              <a:latin typeface="Verdana" panose="020B0604030504040204" pitchFamily="34" charset="0"/>
              <a:ea typeface="Verdana" panose="020B0604030504040204" pitchFamily="34" charset="0"/>
              <a:cs typeface="Verdana" panose="020B0604030504040204" pitchFamily="34" charset="0"/>
            </a:endParaRPr>
          </a:p>
          <a:p>
            <a:pPr marL="357188" indent="-357188">
              <a:lnSpc>
                <a:spcPct val="80000"/>
              </a:lnSpc>
              <a:spcBef>
                <a:spcPts val="300"/>
              </a:spcBef>
              <a:spcAft>
                <a:spcPts val="200"/>
              </a:spcAft>
              <a:buClr>
                <a:srgbClr val="0F3277"/>
              </a:buClr>
              <a:buSzPct val="101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Sealing </a:t>
            </a:r>
            <a:endParaRPr lang="en-GB" sz="1600" b="0" dirty="0">
              <a:latin typeface="Verdana" panose="020B0604030504040204" pitchFamily="34" charset="0"/>
              <a:ea typeface="Verdana" panose="020B0604030504040204" pitchFamily="34" charset="0"/>
              <a:cs typeface="Verdana" panose="020B0604030504040204" pitchFamily="34" charset="0"/>
            </a:endParaRPr>
          </a:p>
          <a:p>
            <a:pPr marL="357188" indent="-357188">
              <a:lnSpc>
                <a:spcPct val="80000"/>
              </a:lnSpc>
              <a:spcBef>
                <a:spcPts val="300"/>
              </a:spcBef>
              <a:spcAft>
                <a:spcPts val="200"/>
              </a:spcAft>
              <a:buClr>
                <a:srgbClr val="0F3277"/>
              </a:buClr>
              <a:buSzPct val="101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a:t>
            </a:r>
            <a:r>
              <a:rPr lang="en-GB" sz="1600" b="0" dirty="0" err="1" smtClean="0">
                <a:latin typeface="Verdana" panose="020B0604030504040204" pitchFamily="34" charset="0"/>
                <a:ea typeface="Verdana" panose="020B0604030504040204" pitchFamily="34" charset="0"/>
                <a:cs typeface="Verdana" panose="020B0604030504040204" pitchFamily="34" charset="0"/>
              </a:rPr>
              <a:t>Compl</a:t>
            </a:r>
            <a:r>
              <a:rPr lang="en-GB" sz="1600" b="0" dirty="0">
                <a:latin typeface="Verdana" panose="020B0604030504040204" pitchFamily="34" charset="0"/>
                <a:ea typeface="Verdana" panose="020B0604030504040204" pitchFamily="34" charset="0"/>
                <a:cs typeface="Verdana" panose="020B0604030504040204" pitchFamily="34" charset="0"/>
              </a:rPr>
              <a:t>. </a:t>
            </a:r>
            <a:r>
              <a:rPr lang="en-GB" sz="1600" b="0" dirty="0" smtClean="0">
                <a:latin typeface="Verdana" panose="020B0604030504040204" pitchFamily="34" charset="0"/>
                <a:ea typeface="Verdana" panose="020B0604030504040204" pitchFamily="34" charset="0"/>
                <a:cs typeface="Verdana" panose="020B0604030504040204" pitchFamily="34" charset="0"/>
              </a:rPr>
              <a:t>Access </a:t>
            </a:r>
            <a:endParaRPr lang="en-GB" sz="1600" b="0" dirty="0">
              <a:latin typeface="Verdana" panose="020B0604030504040204" pitchFamily="34" charset="0"/>
              <a:ea typeface="Verdana" panose="020B0604030504040204" pitchFamily="34" charset="0"/>
              <a:cs typeface="Verdana" panose="020B0604030504040204" pitchFamily="34" charset="0"/>
            </a:endParaRPr>
          </a:p>
        </p:txBody>
      </p:sp>
      <p:sp>
        <p:nvSpPr>
          <p:cNvPr id="5" name="Rectangle 4"/>
          <p:cNvSpPr/>
          <p:nvPr/>
        </p:nvSpPr>
        <p:spPr>
          <a:xfrm>
            <a:off x="84647" y="5877272"/>
            <a:ext cx="6850481" cy="732508"/>
          </a:xfrm>
          <a:prstGeom prst="rect">
            <a:avLst/>
          </a:prstGeom>
        </p:spPr>
        <p:txBody>
          <a:bodyPr wrap="square">
            <a:spAutoFit/>
          </a:bodyPr>
          <a:lstStyle/>
          <a:p>
            <a:pPr>
              <a:lnSpc>
                <a:spcPct val="80000"/>
              </a:lnSpc>
              <a:spcBef>
                <a:spcPts val="0"/>
              </a:spcBef>
              <a:spcAft>
                <a:spcPct val="10000"/>
              </a:spcAft>
              <a:buClr>
                <a:srgbClr val="0F3277"/>
              </a:buClr>
              <a:buSzPct val="100000"/>
              <a:defRPr/>
            </a:pPr>
            <a:r>
              <a:rPr lang="en-GB" sz="1600" dirty="0">
                <a:latin typeface="Verdana" panose="020B0604030504040204" pitchFamily="34" charset="0"/>
                <a:ea typeface="Verdana" panose="020B0604030504040204" pitchFamily="34" charset="0"/>
                <a:cs typeface="Verdana" panose="020B0604030504040204" pitchFamily="34" charset="0"/>
              </a:rPr>
              <a:t>ESARDA</a:t>
            </a:r>
            <a:r>
              <a:rPr lang="en-GB" sz="1600" b="0" dirty="0">
                <a:latin typeface="Verdana" panose="020B0604030504040204" pitchFamily="34" charset="0"/>
                <a:ea typeface="Verdana" panose="020B0604030504040204" pitchFamily="34" charset="0"/>
                <a:cs typeface="Verdana" panose="020B0604030504040204" pitchFamily="34" charset="0"/>
              </a:rPr>
              <a:t> </a:t>
            </a:r>
            <a:r>
              <a:rPr lang="en-GB" sz="1600" b="0" dirty="0" smtClean="0">
                <a:latin typeface="Verdana" panose="020B0604030504040204" pitchFamily="34" charset="0"/>
                <a:ea typeface="Verdana" panose="020B0604030504040204" pitchFamily="34" charset="0"/>
                <a:cs typeface="Verdana" panose="020B0604030504040204" pitchFamily="34" charset="0"/>
              </a:rPr>
              <a:t>safeguards, non-proliferation course</a:t>
            </a:r>
          </a:p>
          <a:p>
            <a:pPr>
              <a:spcBef>
                <a:spcPts val="0"/>
              </a:spcBef>
              <a:buClr>
                <a:srgbClr val="0F3277"/>
              </a:buClr>
              <a:buSzPct val="100000"/>
              <a:defRPr/>
            </a:pPr>
            <a:r>
              <a:rPr lang="en-GB" sz="1600" b="0" dirty="0">
                <a:latin typeface="Verdana" panose="020B0604030504040204" pitchFamily="34" charset="0"/>
                <a:ea typeface="Verdana" panose="020B0604030504040204" pitchFamily="34" charset="0"/>
                <a:cs typeface="Verdana" panose="020B0604030504040204" pitchFamily="34" charset="0"/>
              </a:rPr>
              <a:t>networked with the Institute of Nuclear Materials </a:t>
            </a:r>
            <a:r>
              <a:rPr lang="en-GB" sz="1600" b="0" dirty="0" smtClean="0">
                <a:latin typeface="Verdana" panose="020B0604030504040204" pitchFamily="34" charset="0"/>
                <a:ea typeface="Verdana" panose="020B0604030504040204" pitchFamily="34" charset="0"/>
                <a:cs typeface="Verdana" panose="020B0604030504040204" pitchFamily="34" charset="0"/>
              </a:rPr>
              <a:t>Management</a:t>
            </a:r>
          </a:p>
          <a:p>
            <a:pPr>
              <a:spcBef>
                <a:spcPts val="0"/>
              </a:spcBef>
              <a:buClr>
                <a:srgbClr val="0F3277"/>
              </a:buClr>
              <a:buSzPct val="100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700 </a:t>
            </a:r>
            <a:r>
              <a:rPr lang="en-GB" sz="1600" b="0" dirty="0">
                <a:latin typeface="Verdana" panose="020B0604030504040204" pitchFamily="34" charset="0"/>
                <a:ea typeface="Verdana" panose="020B0604030504040204" pitchFamily="34" charset="0"/>
                <a:cs typeface="Verdana" panose="020B0604030504040204" pitchFamily="34" charset="0"/>
              </a:rPr>
              <a:t>students; ENEN </a:t>
            </a:r>
            <a:r>
              <a:rPr lang="en-GB" sz="1600" b="0" dirty="0" smtClean="0">
                <a:latin typeface="Verdana" panose="020B0604030504040204" pitchFamily="34" charset="0"/>
                <a:ea typeface="Verdana" panose="020B0604030504040204" pitchFamily="34" charset="0"/>
                <a:cs typeface="Verdana" panose="020B0604030504040204" pitchFamily="34" charset="0"/>
              </a:rPr>
              <a:t>recognition; </a:t>
            </a:r>
            <a:r>
              <a:rPr lang="en-GB" sz="1600" b="0" dirty="0" smtClean="0">
                <a:latin typeface="Verdana" panose="020B0604030504040204" pitchFamily="34" charset="0"/>
                <a:ea typeface="Verdana" panose="020B0604030504040204" pitchFamily="34" charset="0"/>
                <a:cs typeface="Verdana" panose="020B0604030504040204" pitchFamily="34" charset="0"/>
              </a:rPr>
              <a:t>exported </a:t>
            </a:r>
            <a:r>
              <a:rPr lang="en-GB" sz="1600" b="0" dirty="0">
                <a:latin typeface="Verdana" panose="020B0604030504040204" pitchFamily="34" charset="0"/>
                <a:ea typeface="Verdana" panose="020B0604030504040204" pitchFamily="34" charset="0"/>
                <a:cs typeface="Verdana" panose="020B0604030504040204" pitchFamily="34" charset="0"/>
              </a:rPr>
              <a:t>(Malaysia, Indonesia) </a:t>
            </a:r>
            <a:endParaRPr lang="en-GB" sz="1600" b="0" dirty="0" smtClean="0">
              <a:latin typeface="Verdana" panose="020B0604030504040204" pitchFamily="34" charset="0"/>
              <a:ea typeface="Verdana" panose="020B0604030504040204" pitchFamily="34" charset="0"/>
              <a:cs typeface="Verdana" panose="020B0604030504040204" pitchFamily="34" charset="0"/>
            </a:endParaRPr>
          </a:p>
        </p:txBody>
      </p:sp>
      <p:pic>
        <p:nvPicPr>
          <p:cNvPr id="2150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2499" y="1971365"/>
            <a:ext cx="2333758"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15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472" y="4259609"/>
            <a:ext cx="2602044"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1511" name="Picture 4" descr="E:\DCIM\101___04\IMG_0049.JPG"/>
          <p:cNvPicPr>
            <a:picLocks noChangeAspect="1" noChangeArrowheads="1"/>
          </p:cNvPicPr>
          <p:nvPr/>
        </p:nvPicPr>
        <p:blipFill rotWithShape="1">
          <a:blip r:embed="rId5">
            <a:extLst>
              <a:ext uri="{28A0092B-C50C-407E-A947-70E740481C1C}">
                <a14:useLocalDpi xmlns:a14="http://schemas.microsoft.com/office/drawing/2010/main" val="0"/>
              </a:ext>
            </a:extLst>
          </a:blip>
          <a:srcRect l="6648"/>
          <a:stretch/>
        </p:blipFill>
        <p:spPr bwMode="auto">
          <a:xfrm>
            <a:off x="7327325" y="4883870"/>
            <a:ext cx="2388932" cy="109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5225480" y="3740598"/>
            <a:ext cx="4480048" cy="1692771"/>
          </a:xfrm>
          <a:prstGeom prst="rect">
            <a:avLst/>
          </a:prstGeom>
        </p:spPr>
        <p:txBody>
          <a:bodyPr wrap="square">
            <a:spAutoFit/>
          </a:bodyPr>
          <a:lstStyle/>
          <a:p>
            <a:pPr>
              <a:lnSpc>
                <a:spcPct val="100000"/>
              </a:lnSpc>
              <a:spcBef>
                <a:spcPct val="25000"/>
              </a:spcBef>
              <a:spcAft>
                <a:spcPct val="10000"/>
              </a:spcAft>
              <a:buClr>
                <a:srgbClr val="0F5494"/>
              </a:buClr>
              <a:buSzPct val="115000"/>
              <a:tabLst>
                <a:tab pos="895350" algn="l"/>
              </a:tabLst>
              <a:defRPr/>
            </a:pPr>
            <a:r>
              <a:rPr lang="en-GB" sz="1600" dirty="0" smtClean="0">
                <a:latin typeface="Verdana" panose="020B0604030504040204" pitchFamily="34" charset="0"/>
                <a:ea typeface="Verdana" panose="020B0604030504040204" pitchFamily="34" charset="0"/>
                <a:cs typeface="Verdana" panose="020B0604030504040204" pitchFamily="34" charset="0"/>
              </a:rPr>
              <a:t>EUSECTRA</a:t>
            </a:r>
            <a:endParaRPr lang="en-GB" sz="1600" dirty="0">
              <a:latin typeface="Verdana" panose="020B0604030504040204" pitchFamily="34" charset="0"/>
              <a:ea typeface="Verdana" panose="020B0604030504040204" pitchFamily="34" charset="0"/>
              <a:cs typeface="Verdana" panose="020B0604030504040204" pitchFamily="34" charset="0"/>
            </a:endParaRPr>
          </a:p>
          <a:p>
            <a:pPr marL="282575" indent="-282575">
              <a:lnSpc>
                <a:spcPct val="100000"/>
              </a:lnSpc>
              <a:spcBef>
                <a:spcPts val="0"/>
              </a:spcBef>
              <a:spcAft>
                <a:spcPct val="10000"/>
              </a:spcAft>
              <a:buClr>
                <a:srgbClr val="0F3277"/>
              </a:buClr>
              <a:buSzPct val="100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Detection </a:t>
            </a:r>
            <a:r>
              <a:rPr lang="en-GB" sz="1600" b="0" dirty="0">
                <a:latin typeface="Verdana" panose="020B0604030504040204" pitchFamily="34" charset="0"/>
                <a:ea typeface="Verdana" panose="020B0604030504040204" pitchFamily="34" charset="0"/>
                <a:cs typeface="Verdana" panose="020B0604030504040204" pitchFamily="34" charset="0"/>
              </a:rPr>
              <a:t>at borders/nodal points </a:t>
            </a:r>
          </a:p>
          <a:p>
            <a:pPr marL="282575" indent="-282575">
              <a:lnSpc>
                <a:spcPct val="100000"/>
              </a:lnSpc>
              <a:spcBef>
                <a:spcPts val="0"/>
              </a:spcBef>
              <a:spcAft>
                <a:spcPct val="10000"/>
              </a:spcAft>
              <a:buClr>
                <a:srgbClr val="0F3277"/>
              </a:buClr>
              <a:buSzPct val="100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Response </a:t>
            </a:r>
            <a:r>
              <a:rPr lang="en-GB" sz="1600" b="0" dirty="0">
                <a:latin typeface="Verdana" panose="020B0604030504040204" pitchFamily="34" charset="0"/>
                <a:ea typeface="Verdana" panose="020B0604030504040204" pitchFamily="34" charset="0"/>
                <a:cs typeface="Verdana" panose="020B0604030504040204" pitchFamily="34" charset="0"/>
              </a:rPr>
              <a:t>plans</a:t>
            </a:r>
          </a:p>
          <a:p>
            <a:pPr marL="282575" indent="-282575">
              <a:lnSpc>
                <a:spcPct val="100000"/>
              </a:lnSpc>
              <a:spcBef>
                <a:spcPts val="0"/>
              </a:spcBef>
              <a:buClr>
                <a:srgbClr val="0F3277"/>
              </a:buClr>
              <a:buSzPct val="100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Management </a:t>
            </a:r>
            <a:r>
              <a:rPr lang="en-GB" sz="1600" b="0" dirty="0">
                <a:latin typeface="Verdana" panose="020B0604030504040204" pitchFamily="34" charset="0"/>
                <a:ea typeface="Verdana" panose="020B0604030504040204" pitchFamily="34" charset="0"/>
                <a:cs typeface="Verdana" panose="020B0604030504040204" pitchFamily="34" charset="0"/>
              </a:rPr>
              <a:t>of radiological crime scene</a:t>
            </a:r>
          </a:p>
          <a:p>
            <a:pPr marL="282575" indent="-282575">
              <a:lnSpc>
                <a:spcPct val="100000"/>
              </a:lnSpc>
              <a:spcBef>
                <a:spcPts val="0"/>
              </a:spcBef>
              <a:spcAft>
                <a:spcPct val="10000"/>
              </a:spcAft>
              <a:buClr>
                <a:srgbClr val="0F3277"/>
              </a:buClr>
              <a:buSzPct val="100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Nuclear </a:t>
            </a:r>
            <a:r>
              <a:rPr lang="en-GB" sz="1600" b="0" dirty="0">
                <a:latin typeface="Verdana" panose="020B0604030504040204" pitchFamily="34" charset="0"/>
                <a:ea typeface="Verdana" panose="020B0604030504040204" pitchFamily="34" charset="0"/>
                <a:cs typeface="Verdana" panose="020B0604030504040204" pitchFamily="34" charset="0"/>
              </a:rPr>
              <a:t>Forensics</a:t>
            </a:r>
          </a:p>
          <a:p>
            <a:pPr marL="282575" indent="-282575">
              <a:lnSpc>
                <a:spcPct val="100000"/>
              </a:lnSpc>
              <a:spcBef>
                <a:spcPts val="0"/>
              </a:spcBef>
              <a:spcAft>
                <a:spcPct val="10000"/>
              </a:spcAft>
              <a:buClr>
                <a:srgbClr val="0F3277"/>
              </a:buClr>
              <a:buSzPct val="100000"/>
              <a:defRPr/>
            </a:pPr>
            <a:r>
              <a:rPr lang="en-GB" sz="1600" b="0" dirty="0" smtClean="0">
                <a:latin typeface="Verdana" panose="020B0604030504040204" pitchFamily="34" charset="0"/>
                <a:ea typeface="Verdana" panose="020B0604030504040204" pitchFamily="34" charset="0"/>
                <a:cs typeface="Verdana" panose="020B0604030504040204" pitchFamily="34" charset="0"/>
              </a:rPr>
              <a:t>- Train </a:t>
            </a:r>
            <a:r>
              <a:rPr lang="en-GB" sz="1600" b="0" dirty="0">
                <a:latin typeface="Verdana" panose="020B0604030504040204" pitchFamily="34" charset="0"/>
                <a:ea typeface="Verdana" panose="020B0604030504040204" pitchFamily="34" charset="0"/>
                <a:cs typeface="Verdana" panose="020B0604030504040204" pitchFamily="34" charset="0"/>
              </a:rPr>
              <a:t>the Trainers </a:t>
            </a:r>
          </a:p>
        </p:txBody>
      </p:sp>
      <p:sp>
        <p:nvSpPr>
          <p:cNvPr id="10" name="Rectangle 9"/>
          <p:cNvSpPr/>
          <p:nvPr/>
        </p:nvSpPr>
        <p:spPr>
          <a:xfrm>
            <a:off x="0" y="1064343"/>
            <a:ext cx="5457056" cy="2630977"/>
          </a:xfrm>
          <a:prstGeom prst="rect">
            <a:avLst/>
          </a:prstGeom>
        </p:spPr>
        <p:txBody>
          <a:bodyPr wrap="square">
            <a:spAutoFit/>
          </a:bodyPr>
          <a:lstStyle/>
          <a:p>
            <a:pPr>
              <a:spcAft>
                <a:spcPts val="1000"/>
              </a:spcAft>
              <a:buFont typeface="Verdana" pitchFamily="34" charset="0"/>
              <a:buNone/>
              <a:defRPr/>
            </a:pPr>
            <a:r>
              <a:rPr lang="en-GB" altLang="it-IT" sz="1800" u="sng" dirty="0" smtClean="0">
                <a:latin typeface="Verdana" panose="020B0604030504040204" pitchFamily="34" charset="0"/>
                <a:ea typeface="Verdana" panose="020B0604030504040204" pitchFamily="34" charset="0"/>
                <a:cs typeface="Verdana" panose="020B0604030504040204" pitchFamily="34" charset="0"/>
              </a:rPr>
              <a:t>Domains</a:t>
            </a:r>
            <a:endParaRPr lang="en-GB" altLang="it-IT" sz="1800" u="sng" dirty="0">
              <a:latin typeface="Verdana" panose="020B0604030504040204" pitchFamily="34" charset="0"/>
              <a:ea typeface="Verdana" panose="020B0604030504040204" pitchFamily="34" charset="0"/>
              <a:cs typeface="Verdana" panose="020B0604030504040204" pitchFamily="34" charset="0"/>
            </a:endParaRPr>
          </a:p>
          <a:p>
            <a:pPr marL="342900" indent="-342900">
              <a:spcAft>
                <a:spcPts val="1000"/>
              </a:spcAft>
              <a:buFont typeface="Arial" panose="020B0604020202020204" pitchFamily="34" charset="0"/>
              <a:buChar char="•"/>
              <a:defRPr/>
            </a:pPr>
            <a:r>
              <a:rPr lang="en-GB" altLang="it-IT" sz="1800" dirty="0">
                <a:latin typeface="Verdana" panose="020B0604030504040204" pitchFamily="34" charset="0"/>
                <a:ea typeface="Verdana" panose="020B0604030504040204" pitchFamily="34" charset="0"/>
                <a:cs typeface="Verdana" panose="020B0604030504040204" pitchFamily="34" charset="0"/>
              </a:rPr>
              <a:t>Nuclear Safeguards and Non-Proliferation </a:t>
            </a:r>
          </a:p>
          <a:p>
            <a:pPr marL="342900" indent="-342900">
              <a:spcAft>
                <a:spcPts val="1000"/>
              </a:spcAft>
              <a:buFont typeface="Arial" panose="020B0604020202020204" pitchFamily="34" charset="0"/>
              <a:buChar char="•"/>
              <a:defRPr/>
            </a:pPr>
            <a:r>
              <a:rPr lang="en-GB" altLang="it-IT" sz="1800" dirty="0">
                <a:latin typeface="Verdana" panose="020B0604030504040204" pitchFamily="34" charset="0"/>
                <a:ea typeface="Verdana" panose="020B0604030504040204" pitchFamily="34" charset="0"/>
                <a:cs typeface="Verdana" panose="020B0604030504040204" pitchFamily="34" charset="0"/>
              </a:rPr>
              <a:t>Nuclear Security </a:t>
            </a:r>
          </a:p>
          <a:p>
            <a:pPr marL="342900" indent="-342900">
              <a:spcAft>
                <a:spcPts val="1000"/>
              </a:spcAft>
              <a:buFont typeface="Arial" panose="020B0604020202020204" pitchFamily="34" charset="0"/>
              <a:buChar char="•"/>
              <a:defRPr/>
            </a:pPr>
            <a:r>
              <a:rPr lang="en-GB" sz="1800" dirty="0">
                <a:latin typeface="Verdana" panose="020B0604030504040204" pitchFamily="34" charset="0"/>
                <a:ea typeface="Verdana" panose="020B0604030504040204" pitchFamily="34" charset="0"/>
                <a:cs typeface="Verdana" panose="020B0604030504040204" pitchFamily="34" charset="0"/>
              </a:rPr>
              <a:t>Nuclear Data Measurements</a:t>
            </a:r>
          </a:p>
          <a:p>
            <a:pPr marL="342900" indent="-342900">
              <a:spcAft>
                <a:spcPts val="1000"/>
              </a:spcAft>
              <a:buFont typeface="Arial" panose="020B0604020202020204" pitchFamily="34" charset="0"/>
              <a:buChar char="•"/>
              <a:defRPr/>
            </a:pPr>
            <a:r>
              <a:rPr lang="en-GB" altLang="it-IT" sz="1800" dirty="0">
                <a:latin typeface="Verdana" panose="020B0604030504040204" pitchFamily="34" charset="0"/>
                <a:ea typeface="Verdana" panose="020B0604030504040204" pitchFamily="34" charset="0"/>
                <a:cs typeface="Verdana" panose="020B0604030504040204" pitchFamily="34" charset="0"/>
              </a:rPr>
              <a:t>Nuclear Safety</a:t>
            </a:r>
          </a:p>
          <a:p>
            <a:pPr marL="342900" indent="-342900">
              <a:spcAft>
                <a:spcPts val="1000"/>
              </a:spcAft>
              <a:buFont typeface="Arial" panose="020B0604020202020204" pitchFamily="34" charset="0"/>
              <a:buChar char="•"/>
              <a:defRPr/>
            </a:pPr>
            <a:r>
              <a:rPr lang="en-GB" altLang="it-IT" sz="1800" dirty="0">
                <a:latin typeface="Verdana" panose="020B0604030504040204" pitchFamily="34" charset="0"/>
                <a:ea typeface="Verdana" panose="020B0604030504040204" pitchFamily="34" charset="0"/>
                <a:cs typeface="Verdana" panose="020B0604030504040204" pitchFamily="34" charset="0"/>
              </a:rPr>
              <a:t>Decommissioning</a:t>
            </a:r>
          </a:p>
        </p:txBody>
      </p:sp>
      <p:sp>
        <p:nvSpPr>
          <p:cNvPr id="15" name="Rectangle 2"/>
          <p:cNvSpPr txBox="1">
            <a:spLocks noChangeArrowheads="1"/>
          </p:cNvSpPr>
          <p:nvPr/>
        </p:nvSpPr>
        <p:spPr bwMode="auto">
          <a:xfrm>
            <a:off x="19880" y="116632"/>
            <a:ext cx="6906865"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algn="l" eaLnBrk="1" hangingPunct="1">
              <a:defRPr/>
            </a:pPr>
            <a:r>
              <a:rPr lang="en-GB" altLang="en-US" sz="280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Education and Training</a:t>
            </a:r>
            <a:endParaRPr lang="en-GB" altLang="en-US" sz="2800" kern="0" dirty="0">
              <a:solidFill>
                <a:srgbClr val="000066"/>
              </a:solidFill>
              <a:latin typeface="Verdana" panose="020B0604030504040204" pitchFamily="34" charset="0"/>
              <a:ea typeface="Verdana" panose="020B0604030504040204" pitchFamily="34" charset="0"/>
              <a:cs typeface="Verdana" panose="020B0604030504040204" pitchFamily="34" charset="0"/>
            </a:endParaRPr>
          </a:p>
          <a:p>
            <a:pPr algn="l" eaLnBrk="1" hangingPunct="1">
              <a:defRPr/>
            </a:pPr>
            <a:endParaRPr lang="en-GB" altLang="en-US" sz="280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pic>
        <p:nvPicPr>
          <p:cNvPr id="51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52800" y="2876611"/>
            <a:ext cx="1991349" cy="3000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79208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3" name="Picture 3" descr="10113_110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31932" y="1628775"/>
            <a:ext cx="1704314" cy="2305050"/>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4" name="Rectangle 4"/>
          <p:cNvSpPr>
            <a:spLocks noChangeArrowheads="1"/>
          </p:cNvSpPr>
          <p:nvPr/>
        </p:nvSpPr>
        <p:spPr bwMode="auto">
          <a:xfrm>
            <a:off x="1" y="0"/>
            <a:ext cx="5389827"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r>
              <a:rPr lang="en-US" altLang="en-US" sz="2800" dirty="0">
                <a:solidFill>
                  <a:srgbClr val="000066"/>
                </a:solidFill>
                <a:ea typeface="Verdana" panose="020B0604030504040204" pitchFamily="34" charset="0"/>
                <a:cs typeface="Verdana" panose="020B0604030504040204" pitchFamily="34" charset="0"/>
              </a:rPr>
              <a:t>Equipment and facilities</a:t>
            </a:r>
          </a:p>
        </p:txBody>
      </p:sp>
      <p:pic>
        <p:nvPicPr>
          <p:cNvPr id="61445" name="Picture 5"/>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31930" y="4215215"/>
            <a:ext cx="253497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6" name="Picture 7"/>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78801" y="3068638"/>
            <a:ext cx="2586567" cy="2247900"/>
          </a:xfrm>
          <a:prstGeom prst="rect">
            <a:avLst/>
          </a:prstGeom>
          <a:noFill/>
          <a:ln>
            <a:noFill/>
          </a:ln>
          <a:effectLst>
            <a:outerShdw dist="107763"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61447"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0798" y="5013326"/>
            <a:ext cx="2345796" cy="16287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tx1"/>
                </a:solidFill>
                <a:miter lim="800000"/>
                <a:headEnd/>
                <a:tailEnd/>
              </a14:hiddenLine>
            </a:ext>
          </a:extLst>
        </p:spPr>
      </p:pic>
      <p:sp>
        <p:nvSpPr>
          <p:cNvPr id="61448" name="Rectangle 9"/>
          <p:cNvSpPr>
            <a:spLocks noChangeArrowheads="1"/>
          </p:cNvSpPr>
          <p:nvPr/>
        </p:nvSpPr>
        <p:spPr bwMode="auto">
          <a:xfrm>
            <a:off x="56456" y="1268760"/>
            <a:ext cx="7733903"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eaLnBrk="1" hangingPunct="1">
              <a:lnSpc>
                <a:spcPct val="100000"/>
              </a:lnSpc>
            </a:pPr>
            <a:r>
              <a:rPr lang="en-GB" altLang="en-US" sz="2000" b="0" dirty="0" smtClean="0">
                <a:solidFill>
                  <a:srgbClr val="000066"/>
                </a:solidFill>
                <a:ea typeface="Verdana" panose="020B0604030504040204" pitchFamily="34" charset="0"/>
                <a:cs typeface="Verdana" panose="020B0604030504040204" pitchFamily="34" charset="0"/>
              </a:rPr>
              <a:t>continuous </a:t>
            </a:r>
            <a:r>
              <a:rPr lang="en-GB" altLang="en-US" sz="2000" b="0" dirty="0">
                <a:solidFill>
                  <a:srgbClr val="000066"/>
                </a:solidFill>
                <a:ea typeface="Verdana" panose="020B0604030504040204" pitchFamily="34" charset="0"/>
                <a:cs typeface="Verdana" panose="020B0604030504040204" pitchFamily="34" charset="0"/>
              </a:rPr>
              <a:t>renovation of equipment and facilities is key for maintaining </a:t>
            </a:r>
            <a:r>
              <a:rPr lang="en-GB" altLang="en-US" sz="2000" b="0" dirty="0" smtClean="0">
                <a:solidFill>
                  <a:srgbClr val="000066"/>
                </a:solidFill>
                <a:ea typeface="Verdana" panose="020B0604030504040204" pitchFamily="34" charset="0"/>
                <a:cs typeface="Verdana" panose="020B0604030504040204" pitchFamily="34" charset="0"/>
              </a:rPr>
              <a:t>core </a:t>
            </a:r>
            <a:r>
              <a:rPr lang="en-GB" altLang="en-US" sz="2000" b="0" dirty="0">
                <a:solidFill>
                  <a:srgbClr val="000066"/>
                </a:solidFill>
                <a:ea typeface="Verdana" panose="020B0604030504040204" pitchFamily="34" charset="0"/>
                <a:cs typeface="Verdana" panose="020B0604030504040204" pitchFamily="34" charset="0"/>
              </a:rPr>
              <a:t>activities in line with the strategic and planning objectives</a:t>
            </a:r>
          </a:p>
          <a:p>
            <a:pPr eaLnBrk="1" hangingPunct="1">
              <a:lnSpc>
                <a:spcPct val="100000"/>
              </a:lnSpc>
              <a:buFontTx/>
              <a:buChar char="•"/>
            </a:pPr>
            <a:endParaRPr lang="en-GB" altLang="en-US" sz="2000" b="0" dirty="0">
              <a:solidFill>
                <a:srgbClr val="000066"/>
              </a:solidFill>
              <a:ea typeface="Verdana" panose="020B0604030504040204" pitchFamily="34" charset="0"/>
              <a:cs typeface="Verdana" panose="020B0604030504040204" pitchFamily="34" charset="0"/>
            </a:endParaRPr>
          </a:p>
          <a:p>
            <a:pPr eaLnBrk="1" hangingPunct="1">
              <a:lnSpc>
                <a:spcPct val="100000"/>
              </a:lnSpc>
              <a:buFontTx/>
              <a:buChar char="•"/>
            </a:pPr>
            <a:endParaRPr lang="en-GB" altLang="en-US" sz="2000" b="0" dirty="0">
              <a:solidFill>
                <a:srgbClr val="000066"/>
              </a:solidFill>
              <a:ea typeface="Verdana" panose="020B0604030504040204" pitchFamily="34" charset="0"/>
              <a:cs typeface="Verdana" panose="020B0604030504040204" pitchFamily="34" charset="0"/>
            </a:endParaRPr>
          </a:p>
          <a:p>
            <a:pPr eaLnBrk="1" hangingPunct="1">
              <a:lnSpc>
                <a:spcPct val="100000"/>
              </a:lnSpc>
            </a:pPr>
            <a:r>
              <a:rPr lang="en-GB" altLang="en-US" sz="2000" dirty="0" smtClean="0">
                <a:solidFill>
                  <a:srgbClr val="000066"/>
                </a:solidFill>
                <a:ea typeface="Verdana" panose="020B0604030504040204" pitchFamily="34" charset="0"/>
                <a:cs typeface="Verdana" panose="020B0604030504040204" pitchFamily="34" charset="0"/>
                <a:sym typeface="Wingdings" panose="05000000000000000000" pitchFamily="2" charset="2"/>
              </a:rPr>
              <a:t>partner access to JRC </a:t>
            </a:r>
            <a:r>
              <a:rPr lang="en-GB" altLang="en-US" sz="2000" dirty="0" smtClean="0">
                <a:solidFill>
                  <a:srgbClr val="000066"/>
                </a:solidFill>
                <a:ea typeface="Verdana" panose="020B0604030504040204" pitchFamily="34" charset="0"/>
                <a:cs typeface="Verdana" panose="020B0604030504040204" pitchFamily="34" charset="0"/>
              </a:rPr>
              <a:t>infrastructure: </a:t>
            </a:r>
          </a:p>
          <a:p>
            <a:pPr eaLnBrk="1" hangingPunct="1">
              <a:lnSpc>
                <a:spcPct val="100000"/>
              </a:lnSpc>
            </a:pPr>
            <a:r>
              <a:rPr lang="en-GB" altLang="en-US" sz="2000" dirty="0" smtClean="0">
                <a:solidFill>
                  <a:srgbClr val="000066"/>
                </a:solidFill>
                <a:ea typeface="Verdana" panose="020B0604030504040204" pitchFamily="34" charset="0"/>
                <a:cs typeface="Verdana" panose="020B0604030504040204" pitchFamily="34" charset="0"/>
              </a:rPr>
              <a:t>- joint projects</a:t>
            </a:r>
            <a:br>
              <a:rPr lang="en-GB" altLang="en-US" sz="2000" dirty="0" smtClean="0">
                <a:solidFill>
                  <a:srgbClr val="000066"/>
                </a:solidFill>
                <a:ea typeface="Verdana" panose="020B0604030504040204" pitchFamily="34" charset="0"/>
                <a:cs typeface="Verdana" panose="020B0604030504040204" pitchFamily="34" charset="0"/>
              </a:rPr>
            </a:br>
            <a:r>
              <a:rPr lang="en-GB" altLang="en-US" sz="2000" dirty="0" smtClean="0">
                <a:solidFill>
                  <a:srgbClr val="000066"/>
                </a:solidFill>
                <a:ea typeface="Verdana" panose="020B0604030504040204" pitchFamily="34" charset="0"/>
                <a:cs typeface="Verdana" panose="020B0604030504040204" pitchFamily="34" charset="0"/>
              </a:rPr>
              <a:t>- training</a:t>
            </a:r>
            <a:br>
              <a:rPr lang="en-GB" altLang="en-US" sz="2000" dirty="0" smtClean="0">
                <a:solidFill>
                  <a:srgbClr val="000066"/>
                </a:solidFill>
                <a:ea typeface="Verdana" panose="020B0604030504040204" pitchFamily="34" charset="0"/>
                <a:cs typeface="Verdana" panose="020B0604030504040204" pitchFamily="34" charset="0"/>
              </a:rPr>
            </a:br>
            <a:r>
              <a:rPr lang="en-GB" altLang="en-US" sz="2000" dirty="0" smtClean="0">
                <a:solidFill>
                  <a:srgbClr val="000066"/>
                </a:solidFill>
                <a:ea typeface="Verdana" panose="020B0604030504040204" pitchFamily="34" charset="0"/>
                <a:cs typeface="Verdana" panose="020B0604030504040204" pitchFamily="34" charset="0"/>
              </a:rPr>
              <a:t>- know-how transfer</a:t>
            </a:r>
            <a:endParaRPr lang="en-US" altLang="en-US" sz="2000" dirty="0">
              <a:solidFill>
                <a:srgbClr val="000066"/>
              </a:solidFill>
              <a:ea typeface="Verdana" panose="020B0604030504040204" pitchFamily="34" charset="0"/>
              <a:cs typeface="Verdana" panose="020B0604030504040204" pitchFamily="34" charset="0"/>
            </a:endParaRPr>
          </a:p>
        </p:txBody>
      </p:sp>
      <p:pic>
        <p:nvPicPr>
          <p:cNvPr id="9" name="Picture 4" descr="Hot cells 06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37403" y="4671414"/>
            <a:ext cx="3023395" cy="1970686"/>
          </a:xfrm>
          <a:prstGeom prst="rect">
            <a:avLst/>
          </a:prstGeom>
          <a:noFill/>
          <a:ln w="12700">
            <a:solidFill>
              <a:srgbClr val="003399"/>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90281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IMG_32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48470"/>
            <a:ext cx="4664968" cy="277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Oval 5"/>
          <p:cNvSpPr>
            <a:spLocks noChangeArrowheads="1"/>
          </p:cNvSpPr>
          <p:nvPr/>
        </p:nvSpPr>
        <p:spPr bwMode="auto">
          <a:xfrm rot="-984133">
            <a:off x="249242" y="2552209"/>
            <a:ext cx="4378048" cy="1219578"/>
          </a:xfrm>
          <a:prstGeom prst="ellipse">
            <a:avLst/>
          </a:prstGeom>
          <a:noFill/>
          <a:ln w="9525" algn="ctr">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US" altLang="en-US" sz="1200" i="0">
              <a:solidFill>
                <a:srgbClr val="004494"/>
              </a:solidFill>
              <a:ea typeface="ＭＳ Ｐゴシック" pitchFamily="34" charset="-128"/>
            </a:endParaRPr>
          </a:p>
        </p:txBody>
      </p:sp>
      <p:sp>
        <p:nvSpPr>
          <p:cNvPr id="22532" name="Oval 6"/>
          <p:cNvSpPr>
            <a:spLocks noChangeArrowheads="1"/>
          </p:cNvSpPr>
          <p:nvPr/>
        </p:nvSpPr>
        <p:spPr bwMode="auto">
          <a:xfrm rot="-984133">
            <a:off x="-9627" y="1765158"/>
            <a:ext cx="1588335" cy="780893"/>
          </a:xfrm>
          <a:prstGeom prst="ellipse">
            <a:avLst/>
          </a:prstGeom>
          <a:noFill/>
          <a:ln w="9525" algn="ctr">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US" altLang="en-US" sz="1200" i="0">
              <a:solidFill>
                <a:srgbClr val="004494"/>
              </a:solidFill>
              <a:ea typeface="ＭＳ Ｐゴシック" pitchFamily="34" charset="-128"/>
            </a:endParaRPr>
          </a:p>
        </p:txBody>
      </p:sp>
      <p:sp>
        <p:nvSpPr>
          <p:cNvPr id="22533" name="Text Box 7"/>
          <p:cNvSpPr txBox="1">
            <a:spLocks noChangeArrowheads="1"/>
          </p:cNvSpPr>
          <p:nvPr/>
        </p:nvSpPr>
        <p:spPr bwMode="auto">
          <a:xfrm rot="20677498">
            <a:off x="890727" y="3221704"/>
            <a:ext cx="3445174" cy="240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175"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ja-JP" sz="1200" i="0" dirty="0">
                <a:solidFill>
                  <a:srgbClr val="FFFF00"/>
                </a:solidFill>
                <a:ea typeface="ＭＳ Ｐゴシック" pitchFamily="34" charset="-128"/>
              </a:rPr>
              <a:t>GELINA neutron time-of-flight facility</a:t>
            </a:r>
            <a:endParaRPr lang="en-GB" altLang="en-US" sz="1200" i="0" dirty="0">
              <a:solidFill>
                <a:srgbClr val="FFFF00"/>
              </a:solidFill>
              <a:ea typeface="ＭＳ Ｐゴシック" pitchFamily="34" charset="-128"/>
            </a:endParaRPr>
          </a:p>
        </p:txBody>
      </p:sp>
      <p:sp>
        <p:nvSpPr>
          <p:cNvPr id="22534" name="Text Box 8"/>
          <p:cNvSpPr txBox="1">
            <a:spLocks noChangeArrowheads="1"/>
          </p:cNvSpPr>
          <p:nvPr/>
        </p:nvSpPr>
        <p:spPr bwMode="auto">
          <a:xfrm>
            <a:off x="32173" y="1340768"/>
            <a:ext cx="211251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175"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ja-JP" sz="1200" i="0" dirty="0">
                <a:solidFill>
                  <a:srgbClr val="FFFF00"/>
                </a:solidFill>
                <a:ea typeface="ＭＳ Ｐゴシック" pitchFamily="34" charset="-128"/>
              </a:rPr>
              <a:t>Van de </a:t>
            </a:r>
            <a:r>
              <a:rPr lang="en-GB" altLang="ja-JP" sz="1200" i="0" dirty="0" err="1">
                <a:solidFill>
                  <a:srgbClr val="FFFF00"/>
                </a:solidFill>
                <a:ea typeface="ＭＳ Ｐゴシック" pitchFamily="34" charset="-128"/>
              </a:rPr>
              <a:t>Graaff</a:t>
            </a:r>
            <a:r>
              <a:rPr lang="en-GB" altLang="ja-JP" sz="1200" i="0" dirty="0">
                <a:solidFill>
                  <a:srgbClr val="FFFF00"/>
                </a:solidFill>
                <a:ea typeface="ＭＳ Ｐゴシック" pitchFamily="34" charset="-128"/>
              </a:rPr>
              <a:t> mono-energetic neutron source </a:t>
            </a:r>
            <a:endParaRPr lang="en-GB" altLang="en-US" sz="1200" i="0" dirty="0">
              <a:solidFill>
                <a:srgbClr val="FFFF00"/>
              </a:solidFill>
              <a:ea typeface="ＭＳ Ｐゴシック" pitchFamily="34" charset="-128"/>
            </a:endParaRPr>
          </a:p>
        </p:txBody>
      </p:sp>
      <p:sp>
        <p:nvSpPr>
          <p:cNvPr id="9223" name="Text Box 5"/>
          <p:cNvSpPr txBox="1">
            <a:spLocks noChangeArrowheads="1"/>
          </p:cNvSpPr>
          <p:nvPr/>
        </p:nvSpPr>
        <p:spPr bwMode="auto">
          <a:xfrm>
            <a:off x="2113625" y="4267896"/>
            <a:ext cx="2335320" cy="370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lnSpc>
                <a:spcPts val="2400"/>
              </a:lnSpc>
              <a:buClr>
                <a:srgbClr val="37ACDE"/>
              </a:buClr>
              <a:buFont typeface="Verdana" pitchFamily="34" charset="0"/>
              <a:defRPr>
                <a:solidFill>
                  <a:srgbClr val="004494"/>
                </a:solidFill>
                <a:latin typeface="Verdana" pitchFamily="34" charset="0"/>
                <a:ea typeface="ＭＳ Ｐゴシック"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ＭＳ Ｐゴシック"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ＭＳ Ｐゴシック"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ＭＳ Ｐゴシック"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ＭＳ Ｐゴシック"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9pPr>
          </a:lstStyle>
          <a:p>
            <a:pPr eaLnBrk="1" hangingPunct="1">
              <a:defRPr/>
            </a:pPr>
            <a:r>
              <a:rPr lang="en-GB" altLang="en-US" sz="1800" kern="0" dirty="0" smtClean="0">
                <a:solidFill>
                  <a:srgbClr val="0F3277"/>
                </a:solidFill>
                <a:ea typeface="Verdana" panose="020B0604030504040204" pitchFamily="34" charset="0"/>
                <a:cs typeface="Verdana" panose="020B0604030504040204" pitchFamily="34" charset="0"/>
              </a:rPr>
              <a:t>Nuclear data</a:t>
            </a:r>
            <a:endParaRPr lang="en-GB" altLang="en-US" sz="1800" kern="0" dirty="0">
              <a:solidFill>
                <a:srgbClr val="0F3277"/>
              </a:solidFill>
              <a:ea typeface="Verdana" panose="020B0604030504040204" pitchFamily="34" charset="0"/>
              <a:cs typeface="Verdana" panose="020B0604030504040204" pitchFamily="34" charset="0"/>
            </a:endParaRPr>
          </a:p>
        </p:txBody>
      </p:sp>
      <p:pic>
        <p:nvPicPr>
          <p:cNvPr id="2253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73" y="5509617"/>
            <a:ext cx="3081867"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pic>
        <p:nvPicPr>
          <p:cNvPr id="2253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064315"/>
            <a:ext cx="211362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sp>
        <p:nvSpPr>
          <p:cNvPr id="22537" name="Text Box 5"/>
          <p:cNvSpPr txBox="1">
            <a:spLocks noChangeArrowheads="1"/>
          </p:cNvSpPr>
          <p:nvPr/>
        </p:nvSpPr>
        <p:spPr bwMode="auto">
          <a:xfrm>
            <a:off x="-1" y="4913410"/>
            <a:ext cx="2113625" cy="387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865188" eaLnBrk="0" hangingPunct="0">
              <a:spcBef>
                <a:spcPct val="20000"/>
              </a:spcBef>
              <a:buClr>
                <a:schemeClr val="bg1"/>
              </a:buClr>
              <a:buChar char="•"/>
              <a:defRPr sz="2400" i="1">
                <a:solidFill>
                  <a:srgbClr val="0F5494"/>
                </a:solidFill>
                <a:latin typeface="Verdana" pitchFamily="34" charset="0"/>
              </a:defRPr>
            </a:lvl1pPr>
            <a:lvl2pPr marL="742950" indent="-285750" defTabSz="865188" eaLnBrk="0" hangingPunct="0">
              <a:spcBef>
                <a:spcPct val="20000"/>
              </a:spcBef>
              <a:buClr>
                <a:srgbClr val="009FBA"/>
              </a:buClr>
              <a:buChar char="•"/>
              <a:defRPr sz="2000" b="1">
                <a:solidFill>
                  <a:srgbClr val="0F5494"/>
                </a:solidFill>
                <a:latin typeface="Verdana" pitchFamily="34" charset="0"/>
              </a:defRPr>
            </a:lvl2pPr>
            <a:lvl3pPr marL="1143000" indent="-228600" defTabSz="865188" eaLnBrk="0" hangingPunct="0">
              <a:spcBef>
                <a:spcPct val="20000"/>
              </a:spcBef>
              <a:buChar char="•"/>
              <a:defRPr sz="1400">
                <a:solidFill>
                  <a:srgbClr val="0F5494"/>
                </a:solidFill>
                <a:latin typeface="Verdana" pitchFamily="34" charset="0"/>
              </a:defRPr>
            </a:lvl3pPr>
            <a:lvl4pPr marL="1600200" indent="-228600" defTabSz="865188" eaLnBrk="0" hangingPunct="0">
              <a:spcBef>
                <a:spcPct val="20000"/>
              </a:spcBef>
              <a:buChar char="–"/>
              <a:defRPr sz="2000">
                <a:solidFill>
                  <a:schemeClr val="tx1"/>
                </a:solidFill>
                <a:latin typeface="Arial" pitchFamily="34" charset="0"/>
              </a:defRPr>
            </a:lvl4pPr>
            <a:lvl5pPr marL="2057400" indent="-228600" defTabSz="865188" eaLnBrk="0" hangingPunct="0">
              <a:spcBef>
                <a:spcPct val="20000"/>
              </a:spcBef>
              <a:buChar char="»"/>
              <a:defRPr sz="2000">
                <a:solidFill>
                  <a:schemeClr val="tx1"/>
                </a:solidFill>
                <a:latin typeface="Arial" pitchFamily="34" charset="0"/>
              </a:defRPr>
            </a:lvl5pPr>
            <a:lvl6pPr marL="2514600" indent="-228600" defTabSz="865188" eaLnBrk="0" fontAlgn="base" hangingPunct="0">
              <a:spcBef>
                <a:spcPct val="20000"/>
              </a:spcBef>
              <a:spcAft>
                <a:spcPct val="0"/>
              </a:spcAft>
              <a:buChar char="»"/>
              <a:defRPr sz="2000">
                <a:solidFill>
                  <a:schemeClr val="tx1"/>
                </a:solidFill>
                <a:latin typeface="Arial" pitchFamily="34" charset="0"/>
              </a:defRPr>
            </a:lvl6pPr>
            <a:lvl7pPr marL="2971800" indent="-228600" defTabSz="865188" eaLnBrk="0" fontAlgn="base" hangingPunct="0">
              <a:spcBef>
                <a:spcPct val="20000"/>
              </a:spcBef>
              <a:spcAft>
                <a:spcPct val="0"/>
              </a:spcAft>
              <a:buChar char="»"/>
              <a:defRPr sz="2000">
                <a:solidFill>
                  <a:schemeClr val="tx1"/>
                </a:solidFill>
                <a:latin typeface="Arial" pitchFamily="34" charset="0"/>
              </a:defRPr>
            </a:lvl7pPr>
            <a:lvl8pPr marL="3429000" indent="-228600" defTabSz="865188" eaLnBrk="0" fontAlgn="base" hangingPunct="0">
              <a:spcBef>
                <a:spcPct val="20000"/>
              </a:spcBef>
              <a:spcAft>
                <a:spcPct val="0"/>
              </a:spcAft>
              <a:buChar char="»"/>
              <a:defRPr sz="2000">
                <a:solidFill>
                  <a:schemeClr val="tx1"/>
                </a:solidFill>
                <a:latin typeface="Arial" pitchFamily="34" charset="0"/>
              </a:defRPr>
            </a:lvl8pPr>
            <a:lvl9pPr marL="3886200" indent="-228600" defTabSz="865188" eaLnBrk="0" fontAlgn="base" hangingPunct="0">
              <a:spcBef>
                <a:spcPct val="20000"/>
              </a:spcBef>
              <a:spcAft>
                <a:spcPct val="0"/>
              </a:spcAft>
              <a:buChar char="»"/>
              <a:defRPr sz="2000">
                <a:solidFill>
                  <a:schemeClr val="tx1"/>
                </a:solidFill>
                <a:latin typeface="Arial" pitchFamily="34" charset="0"/>
              </a:defRPr>
            </a:lvl9pPr>
          </a:lstStyle>
          <a:p>
            <a:pPr>
              <a:spcBef>
                <a:spcPct val="0"/>
              </a:spcBef>
              <a:buClrTx/>
              <a:buFontTx/>
              <a:buNone/>
            </a:pPr>
            <a:r>
              <a:rPr lang="en-GB" altLang="en-US" sz="1200" i="0" dirty="0">
                <a:solidFill>
                  <a:srgbClr val="FFFF00"/>
                </a:solidFill>
                <a:latin typeface="Arial" pitchFamily="34" charset="0"/>
                <a:ea typeface="ＭＳ Ｐゴシック" pitchFamily="34" charset="-128"/>
              </a:rPr>
              <a:t>Underground low-level radioactivity </a:t>
            </a:r>
            <a:r>
              <a:rPr lang="en-GB" altLang="en-US" sz="1200" i="0" dirty="0" smtClean="0">
                <a:solidFill>
                  <a:srgbClr val="FFFF00"/>
                </a:solidFill>
                <a:latin typeface="Arial" pitchFamily="34" charset="0"/>
                <a:ea typeface="ＭＳ Ｐゴシック" pitchFamily="34" charset="-128"/>
              </a:rPr>
              <a:t>lab </a:t>
            </a:r>
            <a:r>
              <a:rPr lang="en-GB" altLang="en-US" sz="1200" i="0" dirty="0">
                <a:solidFill>
                  <a:srgbClr val="FFFF00"/>
                </a:solidFill>
                <a:latin typeface="Arial" pitchFamily="34" charset="0"/>
                <a:ea typeface="ＭＳ Ｐゴシック" pitchFamily="34" charset="-128"/>
              </a:rPr>
              <a:t>in HADES</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53400" y="1284655"/>
            <a:ext cx="1279525" cy="235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8607" y="1295135"/>
            <a:ext cx="1776562" cy="1981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8448" y="3429000"/>
            <a:ext cx="2362964" cy="173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28643" y="1284655"/>
            <a:ext cx="2067849" cy="1322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4690" y="5509617"/>
            <a:ext cx="2854854"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0"/>
          <p:cNvSpPr>
            <a:spLocks noChangeArrowheads="1"/>
          </p:cNvSpPr>
          <p:nvPr/>
        </p:nvSpPr>
        <p:spPr bwMode="auto">
          <a:xfrm>
            <a:off x="4710395" y="4744006"/>
            <a:ext cx="2351017"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en-US" sz="1200" i="0" dirty="0" smtClean="0">
                <a:solidFill>
                  <a:schemeClr val="bg1"/>
                </a:solidFill>
                <a:ea typeface="ＭＳ Ｐゴシック" pitchFamily="34" charset="-128"/>
              </a:rPr>
              <a:t>237-Np </a:t>
            </a:r>
            <a:r>
              <a:rPr lang="en-GB" altLang="en-US" sz="1200" i="0" dirty="0">
                <a:solidFill>
                  <a:schemeClr val="bg1"/>
                </a:solidFill>
                <a:ea typeface="ＭＳ Ｐゴシック" pitchFamily="34" charset="-128"/>
              </a:rPr>
              <a:t>Mössbauer spectrometer</a:t>
            </a:r>
          </a:p>
        </p:txBody>
      </p:sp>
      <p:sp>
        <p:nvSpPr>
          <p:cNvPr id="17" name="Rectangle 11"/>
          <p:cNvSpPr>
            <a:spLocks noChangeArrowheads="1"/>
          </p:cNvSpPr>
          <p:nvPr/>
        </p:nvSpPr>
        <p:spPr bwMode="auto">
          <a:xfrm>
            <a:off x="4671016" y="1264263"/>
            <a:ext cx="1863011" cy="40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en-US" sz="1200" i="0" dirty="0">
                <a:solidFill>
                  <a:schemeClr val="bg1"/>
                </a:solidFill>
                <a:ea typeface="ＭＳ Ｐゴシック" pitchFamily="34" charset="-128"/>
              </a:rPr>
              <a:t>Surface science </a:t>
            </a:r>
          </a:p>
          <a:p>
            <a:pPr eaLnBrk="1" hangingPunct="1">
              <a:spcBef>
                <a:spcPct val="0"/>
              </a:spcBef>
              <a:buClrTx/>
              <a:buFontTx/>
              <a:buNone/>
            </a:pPr>
            <a:r>
              <a:rPr lang="en-GB" altLang="en-US" sz="1200" i="0" dirty="0">
                <a:solidFill>
                  <a:schemeClr val="bg1"/>
                </a:solidFill>
                <a:ea typeface="ＭＳ Ｐゴシック" pitchFamily="34" charset="-128"/>
              </a:rPr>
              <a:t>multi-probe station</a:t>
            </a:r>
          </a:p>
        </p:txBody>
      </p:sp>
      <p:sp>
        <p:nvSpPr>
          <p:cNvPr id="18" name="Rectangle 13"/>
          <p:cNvSpPr>
            <a:spLocks noChangeArrowheads="1"/>
          </p:cNvSpPr>
          <p:nvPr/>
        </p:nvSpPr>
        <p:spPr bwMode="auto">
          <a:xfrm>
            <a:off x="6534715" y="2200875"/>
            <a:ext cx="2013693" cy="40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en-US" sz="1200" i="0" dirty="0">
                <a:solidFill>
                  <a:schemeClr val="bg1"/>
                </a:solidFill>
                <a:ea typeface="ＭＳ Ｐゴシック" pitchFamily="34" charset="-128"/>
              </a:rPr>
              <a:t>X-ray diffractometer </a:t>
            </a:r>
          </a:p>
          <a:p>
            <a:pPr eaLnBrk="1" hangingPunct="1">
              <a:spcBef>
                <a:spcPct val="0"/>
              </a:spcBef>
              <a:buClrTx/>
              <a:buFontTx/>
              <a:buNone/>
            </a:pPr>
            <a:r>
              <a:rPr lang="en-GB" altLang="en-US" sz="1200" i="0" dirty="0">
                <a:solidFill>
                  <a:schemeClr val="bg1"/>
                </a:solidFill>
                <a:ea typeface="ＭＳ Ｐゴシック" pitchFamily="34" charset="-128"/>
              </a:rPr>
              <a:t>in a glove-box</a:t>
            </a:r>
          </a:p>
        </p:txBody>
      </p:sp>
      <p:sp>
        <p:nvSpPr>
          <p:cNvPr id="19" name="Rectangle 4"/>
          <p:cNvSpPr>
            <a:spLocks noChangeArrowheads="1"/>
          </p:cNvSpPr>
          <p:nvPr/>
        </p:nvSpPr>
        <p:spPr bwMode="auto">
          <a:xfrm>
            <a:off x="8553400" y="3284984"/>
            <a:ext cx="1279525"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GB" altLang="en-US" sz="1200" i="0" dirty="0" smtClean="0">
                <a:solidFill>
                  <a:schemeClr val="bg1"/>
                </a:solidFill>
                <a:ea typeface="ＭＳ Ｐゴシック" pitchFamily="34" charset="-128"/>
              </a:rPr>
              <a:t>solid state </a:t>
            </a:r>
            <a:r>
              <a:rPr lang="en-GB" altLang="en-US" sz="1200" i="0" dirty="0">
                <a:solidFill>
                  <a:schemeClr val="bg1"/>
                </a:solidFill>
                <a:ea typeface="ＭＳ Ｐゴシック" pitchFamily="34" charset="-128"/>
              </a:rPr>
              <a:t>NMR</a:t>
            </a:r>
          </a:p>
        </p:txBody>
      </p:sp>
      <p:sp>
        <p:nvSpPr>
          <p:cNvPr id="20" name="Rectangle 2"/>
          <p:cNvSpPr>
            <a:spLocks noChangeArrowheads="1"/>
          </p:cNvSpPr>
          <p:nvPr/>
        </p:nvSpPr>
        <p:spPr bwMode="auto">
          <a:xfrm>
            <a:off x="7041232" y="3284984"/>
            <a:ext cx="2854854" cy="196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nSpc>
                <a:spcPts val="2400"/>
              </a:lnSpc>
              <a:spcBef>
                <a:spcPct val="0"/>
              </a:spcBef>
              <a:buClr>
                <a:srgbClr val="37ACDE"/>
              </a:buClr>
              <a:buFont typeface="Verdana" pitchFamily="34" charset="0"/>
              <a:buNone/>
            </a:pPr>
            <a:r>
              <a:rPr lang="en-GB" altLang="en-US" sz="1400" i="0" dirty="0">
                <a:solidFill>
                  <a:srgbClr val="3333CC"/>
                </a:solidFill>
                <a:ea typeface="Verdana" panose="020B0604030504040204" pitchFamily="34" charset="0"/>
                <a:cs typeface="Verdana" panose="020B0604030504040204" pitchFamily="34" charset="0"/>
              </a:rPr>
              <a:t>access to </a:t>
            </a:r>
            <a:r>
              <a:rPr lang="en-GB" altLang="en-US" sz="1400" i="0" dirty="0" smtClean="0">
                <a:solidFill>
                  <a:srgbClr val="3333CC"/>
                </a:solidFill>
                <a:ea typeface="Verdana" panose="020B0604030504040204" pitchFamily="34" charset="0"/>
                <a:cs typeface="Verdana" panose="020B0604030504040204" pitchFamily="34" charset="0"/>
              </a:rPr>
              <a:t>JRC infrastructure </a:t>
            </a:r>
            <a:r>
              <a:rPr lang="en-GB" altLang="en-US" sz="1400" i="0" dirty="0">
                <a:solidFill>
                  <a:srgbClr val="3333CC"/>
                </a:solidFill>
                <a:ea typeface="Verdana" panose="020B0604030504040204" pitchFamily="34" charset="0"/>
                <a:cs typeface="Verdana" panose="020B0604030504040204" pitchFamily="34" charset="0"/>
              </a:rPr>
              <a:t>for handling </a:t>
            </a:r>
            <a:r>
              <a:rPr lang="en-GB" altLang="en-US" sz="1400" i="0" dirty="0" smtClean="0">
                <a:solidFill>
                  <a:srgbClr val="3333CC"/>
                </a:solidFill>
                <a:ea typeface="Verdana" panose="020B0604030504040204" pitchFamily="34" charset="0"/>
                <a:cs typeface="Verdana" panose="020B0604030504040204" pitchFamily="34" charset="0"/>
              </a:rPr>
              <a:t>transuranium materials,</a:t>
            </a:r>
            <a:r>
              <a:rPr lang="en-GB" altLang="en-US" sz="1400" i="0" dirty="0" smtClean="0">
                <a:solidFill>
                  <a:srgbClr val="000000"/>
                </a:solidFill>
                <a:ea typeface="Verdana" panose="020B0604030504040204" pitchFamily="34" charset="0"/>
                <a:cs typeface="Verdana" panose="020B0604030504040204" pitchFamily="34" charset="0"/>
              </a:rPr>
              <a:t> logistical</a:t>
            </a:r>
            <a:r>
              <a:rPr lang="en-GB" altLang="en-US" sz="1400" i="0" dirty="0">
                <a:solidFill>
                  <a:srgbClr val="000000"/>
                </a:solidFill>
                <a:ea typeface="Verdana" panose="020B0604030504040204" pitchFamily="34" charset="0"/>
                <a:cs typeface="Verdana" panose="020B0604030504040204" pitchFamily="34" charset="0"/>
              </a:rPr>
              <a:t>, technical and scientific </a:t>
            </a:r>
            <a:r>
              <a:rPr lang="en-GB" altLang="en-US" sz="1400" i="0" dirty="0" smtClean="0">
                <a:solidFill>
                  <a:srgbClr val="000000"/>
                </a:solidFill>
                <a:ea typeface="Verdana" panose="020B0604030504040204" pitchFamily="34" charset="0"/>
                <a:cs typeface="Verdana" panose="020B0604030504040204" pitchFamily="34" charset="0"/>
              </a:rPr>
              <a:t>support </a:t>
            </a:r>
            <a:r>
              <a:rPr lang="en-GB" altLang="en-US" sz="1400" i="0" dirty="0" smtClean="0">
                <a:solidFill>
                  <a:srgbClr val="3333CC"/>
                </a:solidFill>
                <a:ea typeface="Verdana" panose="020B0604030504040204" pitchFamily="34" charset="0"/>
                <a:cs typeface="Verdana" panose="020B0604030504040204" pitchFamily="34" charset="0"/>
              </a:rPr>
              <a:t>free </a:t>
            </a:r>
            <a:r>
              <a:rPr lang="en-GB" altLang="en-US" sz="1400" i="0" dirty="0">
                <a:solidFill>
                  <a:srgbClr val="3333CC"/>
                </a:solidFill>
                <a:ea typeface="Verdana" panose="020B0604030504040204" pitchFamily="34" charset="0"/>
                <a:cs typeface="Verdana" panose="020B0604030504040204" pitchFamily="34" charset="0"/>
              </a:rPr>
              <a:t>of charge</a:t>
            </a:r>
            <a:r>
              <a:rPr lang="en-GB" altLang="en-US" sz="1400" i="0" dirty="0">
                <a:solidFill>
                  <a:srgbClr val="000000"/>
                </a:solidFill>
                <a:ea typeface="Verdana" panose="020B0604030504040204" pitchFamily="34" charset="0"/>
                <a:cs typeface="Verdana" panose="020B0604030504040204" pitchFamily="34" charset="0"/>
              </a:rPr>
              <a:t> for users</a:t>
            </a:r>
          </a:p>
        </p:txBody>
      </p:sp>
      <p:sp>
        <p:nvSpPr>
          <p:cNvPr id="21" name="Text Box 5"/>
          <p:cNvSpPr txBox="1">
            <a:spLocks noChangeArrowheads="1"/>
          </p:cNvSpPr>
          <p:nvPr/>
        </p:nvSpPr>
        <p:spPr bwMode="auto">
          <a:xfrm>
            <a:off x="2736" y="44624"/>
            <a:ext cx="70182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ts val="2400"/>
              </a:lnSpc>
              <a:buClr>
                <a:srgbClr val="37ACDE"/>
              </a:buClr>
              <a:buFont typeface="Verdana" pitchFamily="34" charset="0"/>
              <a:defRPr>
                <a:solidFill>
                  <a:srgbClr val="004494"/>
                </a:solidFill>
                <a:latin typeface="Verdana" pitchFamily="34" charset="0"/>
                <a:ea typeface="ＭＳ Ｐゴシック"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ＭＳ Ｐゴシック"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ＭＳ Ｐゴシック"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ＭＳ Ｐゴシック"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ＭＳ Ｐゴシック"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9pPr>
          </a:lstStyle>
          <a:p>
            <a:pPr eaLnBrk="1" hangingPunct="1">
              <a:defRPr/>
            </a:pPr>
            <a:r>
              <a:rPr lang="en-GB" altLang="en-US" sz="2800" kern="0" dirty="0" smtClean="0">
                <a:solidFill>
                  <a:srgbClr val="0F3277"/>
                </a:solidFill>
                <a:ea typeface="Verdana" panose="020B0604030504040204" pitchFamily="34" charset="0"/>
                <a:cs typeface="Verdana" panose="020B0604030504040204" pitchFamily="34" charset="0"/>
              </a:rPr>
              <a:t>Open </a:t>
            </a:r>
            <a:r>
              <a:rPr lang="en-GB" altLang="en-US" sz="2800" kern="0" dirty="0" smtClean="0">
                <a:solidFill>
                  <a:srgbClr val="0F3277"/>
                </a:solidFill>
                <a:ea typeface="Verdana" panose="020B0604030504040204" pitchFamily="34" charset="0"/>
                <a:cs typeface="Verdana" panose="020B0604030504040204" pitchFamily="34" charset="0"/>
              </a:rPr>
              <a:t>access to JRC infrastructure</a:t>
            </a:r>
            <a:endParaRPr lang="en-GB" altLang="en-US" sz="2800" kern="0" dirty="0">
              <a:solidFill>
                <a:srgbClr val="0F3277"/>
              </a:solidFill>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989381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H:\Desktop\JRC ppt\Images\backgrou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0" y="981079"/>
            <a:ext cx="9919758" cy="58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txBox="1">
            <a:spLocks/>
          </p:cNvSpPr>
          <p:nvPr/>
        </p:nvSpPr>
        <p:spPr>
          <a:xfrm>
            <a:off x="5588347" y="2348880"/>
            <a:ext cx="4117181" cy="1657350"/>
          </a:xfrm>
          <a:prstGeom prst="rect">
            <a:avLst/>
          </a:prstGeom>
        </p:spPr>
        <p:txBody>
          <a:bodyPr lIns="91413" tIns="45706" rIns="91413" bIns="45706"/>
          <a:lstStyle>
            <a:lvl1pPr algn="ctr" rtl="0" eaLnBrk="0" fontAlgn="base" hangingPunct="0">
              <a:spcBef>
                <a:spcPct val="0"/>
              </a:spcBef>
              <a:spcAft>
                <a:spcPct val="0"/>
              </a:spcAft>
              <a:defRPr sz="2200" b="1" baseline="0">
                <a:solidFill>
                  <a:srgbClr val="0F3277"/>
                </a:solidFill>
                <a:latin typeface="Arial" charset="0"/>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algn="r">
              <a:lnSpc>
                <a:spcPct val="100000"/>
              </a:lnSpc>
              <a:defRPr/>
            </a:pPr>
            <a:r>
              <a:rPr lang="en-US" sz="3200" b="0" kern="0" dirty="0" smtClean="0">
                <a:solidFill>
                  <a:srgbClr val="502626"/>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Thank you for your attention</a:t>
            </a:r>
            <a:endParaRPr lang="en-GB" sz="3200" b="0" kern="0" dirty="0">
              <a:solidFill>
                <a:srgbClr val="502626"/>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4" name="Rectangle 3"/>
          <p:cNvSpPr/>
          <p:nvPr/>
        </p:nvSpPr>
        <p:spPr>
          <a:xfrm>
            <a:off x="772187" y="5248275"/>
            <a:ext cx="3678634" cy="1599640"/>
          </a:xfrm>
          <a:prstGeom prst="rect">
            <a:avLst/>
          </a:prstGeom>
        </p:spPr>
        <p:txBody>
          <a:bodyPr lIns="91413" tIns="45706" rIns="91413" bIns="45706">
            <a:spAutoFit/>
          </a:bodyPr>
          <a:lstStyle/>
          <a:p>
            <a:pPr eaLnBrk="0" hangingPunct="0">
              <a:defRPr/>
            </a:pPr>
            <a:endParaRPr lang="en-GB" sz="2000" dirty="0">
              <a:solidFill>
                <a:srgbClr val="0F3277"/>
              </a:solidFill>
              <a:latin typeface="Arial Narrow" pitchFamily="34" charset="0"/>
              <a:ea typeface="ＭＳ Ｐゴシック" pitchFamily="34" charset="-128"/>
            </a:endParaRPr>
          </a:p>
          <a:p>
            <a:pPr eaLnBrk="0" hangingPunct="0">
              <a:defRPr/>
            </a:pPr>
            <a:endParaRPr lang="en-GB" sz="2000" dirty="0">
              <a:solidFill>
                <a:srgbClr val="0F3277"/>
              </a:solidFill>
              <a:latin typeface="Arial Narrow" pitchFamily="34" charset="0"/>
              <a:ea typeface="ＭＳ Ｐゴシック" pitchFamily="34" charset="-128"/>
            </a:endParaRPr>
          </a:p>
          <a:p>
            <a:pPr eaLnBrk="0" hangingPunct="0">
              <a:defRPr/>
            </a:pPr>
            <a:r>
              <a:rPr lang="en-GB" sz="1700" kern="0" dirty="0">
                <a:solidFill>
                  <a:srgbClr val="000000"/>
                </a:solidFill>
                <a:ea typeface="Verdana" panose="020B0604030504040204" pitchFamily="34" charset="0"/>
                <a:cs typeface="Verdana" panose="020B0604030504040204" pitchFamily="34" charset="0"/>
              </a:rPr>
              <a:t>Serving society </a:t>
            </a:r>
          </a:p>
          <a:p>
            <a:pPr eaLnBrk="0" hangingPunct="0">
              <a:defRPr/>
            </a:pPr>
            <a:r>
              <a:rPr lang="en-GB" sz="1700" kern="0" dirty="0">
                <a:solidFill>
                  <a:srgbClr val="000000"/>
                </a:solidFill>
                <a:ea typeface="Verdana" panose="020B0604030504040204" pitchFamily="34" charset="0"/>
                <a:cs typeface="Verdana" panose="020B0604030504040204" pitchFamily="34" charset="0"/>
              </a:rPr>
              <a:t>Stimulating innovation</a:t>
            </a:r>
          </a:p>
          <a:p>
            <a:pPr eaLnBrk="0" hangingPunct="0">
              <a:defRPr/>
            </a:pPr>
            <a:r>
              <a:rPr lang="en-GB" sz="1700" kern="0" dirty="0">
                <a:solidFill>
                  <a:srgbClr val="000000"/>
                </a:solidFill>
                <a:ea typeface="Verdana" panose="020B0604030504040204" pitchFamily="34" charset="0"/>
                <a:cs typeface="Verdana" panose="020B0604030504040204" pitchFamily="34" charset="0"/>
              </a:rPr>
              <a:t>Supporting legislation </a:t>
            </a:r>
          </a:p>
        </p:txBody>
      </p:sp>
    </p:spTree>
    <p:extLst>
      <p:ext uri="{BB962C8B-B14F-4D97-AF65-F5344CB8AC3E}">
        <p14:creationId xmlns:p14="http://schemas.microsoft.com/office/powerpoint/2010/main" val="21243479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ChangeArrowheads="1"/>
          </p:cNvSpPr>
          <p:nvPr/>
        </p:nvSpPr>
        <p:spPr bwMode="auto">
          <a:xfrm>
            <a:off x="11880" y="44624"/>
            <a:ext cx="9132234"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588"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spcBef>
                <a:spcPct val="0"/>
              </a:spcBef>
              <a:buClrTx/>
              <a:buFontTx/>
              <a:buNone/>
            </a:pPr>
            <a:r>
              <a:rPr lang="en-GB" altLang="en-US" sz="2800" b="1" i="0" dirty="0">
                <a:solidFill>
                  <a:srgbClr val="0F3277"/>
                </a:solidFill>
                <a:ea typeface="Verdana" panose="020B0604030504040204" pitchFamily="34" charset="0"/>
                <a:cs typeface="Verdana" panose="020B0604030504040204" pitchFamily="34" charset="0"/>
              </a:rPr>
              <a:t>Horizon 2020 - </a:t>
            </a:r>
            <a:r>
              <a:rPr lang="en-GB" altLang="en-US" sz="2800" i="0" dirty="0">
                <a:solidFill>
                  <a:srgbClr val="0F3277"/>
                </a:solidFill>
                <a:ea typeface="Verdana" panose="020B0604030504040204" pitchFamily="34" charset="0"/>
                <a:cs typeface="Verdana" panose="020B0604030504040204" pitchFamily="34" charset="0"/>
              </a:rPr>
              <a:t>the ‘Euratom </a:t>
            </a:r>
            <a:r>
              <a:rPr lang="en-GB" altLang="en-US" sz="2800" i="0" dirty="0" smtClean="0">
                <a:solidFill>
                  <a:srgbClr val="0F3277"/>
                </a:solidFill>
                <a:ea typeface="Verdana" panose="020B0604030504040204" pitchFamily="34" charset="0"/>
                <a:cs typeface="Verdana" panose="020B0604030504040204" pitchFamily="34" charset="0"/>
              </a:rPr>
              <a:t>Programme’</a:t>
            </a:r>
            <a:endParaRPr lang="en-GB" altLang="en-US" sz="2800" b="1" i="0" dirty="0">
              <a:solidFill>
                <a:srgbClr val="0F3277"/>
              </a:solidFill>
              <a:ea typeface="Verdana" panose="020B0604030504040204" pitchFamily="34" charset="0"/>
              <a:cs typeface="Verdana" panose="020B0604030504040204" pitchFamily="34" charset="0"/>
            </a:endParaRPr>
          </a:p>
        </p:txBody>
      </p:sp>
      <p:sp>
        <p:nvSpPr>
          <p:cNvPr id="10243" name="Rectangle 3"/>
          <p:cNvSpPr>
            <a:spLocks noChangeArrowheads="1"/>
          </p:cNvSpPr>
          <p:nvPr/>
        </p:nvSpPr>
        <p:spPr bwMode="auto">
          <a:xfrm>
            <a:off x="7509856" y="6165304"/>
            <a:ext cx="2247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100000"/>
              </a:lnSpc>
              <a:spcBef>
                <a:spcPts val="1200"/>
              </a:spcBef>
              <a:spcAft>
                <a:spcPct val="10000"/>
              </a:spcAft>
              <a:buClr>
                <a:srgbClr val="000000"/>
              </a:buClr>
              <a:buSzPct val="115000"/>
              <a:buFontTx/>
              <a:buNone/>
            </a:pPr>
            <a:r>
              <a:rPr lang="en-US" altLang="en-US" sz="1400" b="0" i="0" dirty="0" smtClean="0">
                <a:solidFill>
                  <a:srgbClr val="0F3277"/>
                </a:solidFill>
                <a:ea typeface="ＭＳ Ｐゴシック" pitchFamily="34" charset="-128"/>
              </a:rPr>
              <a:t>Regulation</a:t>
            </a:r>
            <a:r>
              <a:rPr lang="cs-CZ" altLang="en-US" sz="1400" b="0" i="0" dirty="0" smtClean="0">
                <a:solidFill>
                  <a:srgbClr val="0F3277"/>
                </a:solidFill>
                <a:ea typeface="ＭＳ Ｐゴシック" pitchFamily="34" charset="-128"/>
              </a:rPr>
              <a:t> </a:t>
            </a:r>
            <a:r>
              <a:rPr lang="cs-CZ" altLang="en-US" sz="1400" b="0" i="0" dirty="0">
                <a:solidFill>
                  <a:srgbClr val="0F3277"/>
                </a:solidFill>
                <a:ea typeface="ＭＳ Ｐゴシック" pitchFamily="34" charset="-128"/>
              </a:rPr>
              <a:t>(</a:t>
            </a:r>
            <a:r>
              <a:rPr lang="cs-CZ" altLang="en-US" sz="1400" b="0" i="0" dirty="0" smtClean="0">
                <a:solidFill>
                  <a:srgbClr val="0F3277"/>
                </a:solidFill>
                <a:ea typeface="ＭＳ Ｐゴシック" pitchFamily="34" charset="-128"/>
              </a:rPr>
              <a:t>EURATOM)</a:t>
            </a:r>
            <a:r>
              <a:rPr lang="en-GB" altLang="en-US" sz="1400" b="0" i="0" dirty="0" smtClean="0">
                <a:solidFill>
                  <a:srgbClr val="0F3277"/>
                </a:solidFill>
                <a:ea typeface="ＭＳ Ｐゴシック" pitchFamily="34" charset="-128"/>
              </a:rPr>
              <a:t/>
            </a:r>
            <a:br>
              <a:rPr lang="en-GB" altLang="en-US" sz="1400" b="0" i="0" dirty="0" smtClean="0">
                <a:solidFill>
                  <a:srgbClr val="0F3277"/>
                </a:solidFill>
                <a:ea typeface="ＭＳ Ｐゴシック" pitchFamily="34" charset="-128"/>
              </a:rPr>
            </a:br>
            <a:r>
              <a:rPr lang="cs-CZ" altLang="en-US" sz="1400" b="0" i="0" dirty="0" smtClean="0">
                <a:solidFill>
                  <a:srgbClr val="0F3277"/>
                </a:solidFill>
                <a:ea typeface="ＭＳ Ｐゴシック" pitchFamily="34" charset="-128"/>
              </a:rPr>
              <a:t>No 1314/2013</a:t>
            </a:r>
            <a:endParaRPr lang="en-GB" altLang="en-US" sz="1400" b="0" i="0" dirty="0">
              <a:solidFill>
                <a:srgbClr val="0F3277"/>
              </a:solidFill>
              <a:ea typeface="ＭＳ Ｐゴシック" pitchFamily="34" charset="-128"/>
            </a:endParaRPr>
          </a:p>
        </p:txBody>
      </p:sp>
      <p:pic>
        <p:nvPicPr>
          <p:cNvPr id="10244" name="Picture 5" descr="horizon2020-prezivisual-309-2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9084" y="1210306"/>
            <a:ext cx="2455863" cy="186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6958" y="3345904"/>
            <a:ext cx="2000117" cy="2819400"/>
          </a:xfrm>
          <a:prstGeom prst="rect">
            <a:avLst/>
          </a:prstGeom>
          <a:noFill/>
          <a:ln w="952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3" name="Title 1"/>
          <p:cNvSpPr>
            <a:spLocks noGrp="1"/>
          </p:cNvSpPr>
          <p:nvPr/>
        </p:nvSpPr>
        <p:spPr bwMode="auto">
          <a:xfrm>
            <a:off x="129608" y="1233967"/>
            <a:ext cx="7560502" cy="1885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00000"/>
              </a:lnSpc>
              <a:spcAft>
                <a:spcPts val="600"/>
              </a:spcAft>
              <a:buClr>
                <a:srgbClr val="0F3277"/>
              </a:buClr>
              <a:buSzPct val="100000"/>
              <a:tabLst>
                <a:tab pos="457200" algn="l"/>
              </a:tabLst>
              <a:defRPr/>
            </a:pPr>
            <a:r>
              <a:rPr lang="en-GB" sz="1800" b="0" dirty="0" smtClean="0">
                <a:latin typeface="Verdana" panose="020B0604030504040204" pitchFamily="34" charset="0"/>
                <a:ea typeface="Verdana" panose="020B0604030504040204" pitchFamily="34" charset="0"/>
                <a:cs typeface="Verdana" panose="020B0604030504040204" pitchFamily="34" charset="0"/>
              </a:rPr>
              <a:t>JRC direct actions (</a:t>
            </a:r>
            <a:r>
              <a:rPr lang="en-GB" sz="1800" b="0" dirty="0">
                <a:latin typeface="Verdana" panose="020B0604030504040204" pitchFamily="34" charset="0"/>
                <a:ea typeface="Verdana" panose="020B0604030504040204" pitchFamily="34" charset="0"/>
                <a:cs typeface="Verdana" panose="020B0604030504040204" pitchFamily="34" charset="0"/>
              </a:rPr>
              <a:t>2014-2018)</a:t>
            </a:r>
            <a:r>
              <a:rPr lang="en-GB" sz="1800" b="0" dirty="0" smtClean="0">
                <a:latin typeface="Verdana" panose="020B0604030504040204" pitchFamily="34" charset="0"/>
                <a:ea typeface="Verdana" panose="020B0604030504040204" pitchFamily="34" charset="0"/>
                <a:cs typeface="Verdana" panose="020B0604030504040204" pitchFamily="34" charset="0"/>
              </a:rPr>
              <a:t>:</a:t>
            </a:r>
            <a:r>
              <a:rPr lang="en-GB" sz="1800" b="0" u="sng" dirty="0" smtClean="0">
                <a:solidFill>
                  <a:srgbClr val="0F3277"/>
                </a:solidFill>
                <a:latin typeface="Verdana" panose="020B0604030504040204" pitchFamily="34" charset="0"/>
                <a:ea typeface="Verdana" panose="020B0604030504040204" pitchFamily="34" charset="0"/>
                <a:cs typeface="Verdana" panose="020B0604030504040204" pitchFamily="34" charset="0"/>
              </a:rPr>
              <a:t> </a:t>
            </a:r>
            <a:br>
              <a:rPr lang="en-GB" sz="1800" b="0" u="sng" dirty="0" smtClean="0">
                <a:solidFill>
                  <a:srgbClr val="0F3277"/>
                </a:solidFill>
                <a:latin typeface="Verdana" panose="020B0604030504040204" pitchFamily="34" charset="0"/>
                <a:ea typeface="Verdana" panose="020B0604030504040204" pitchFamily="34" charset="0"/>
                <a:cs typeface="Verdana" panose="020B0604030504040204" pitchFamily="34" charset="0"/>
              </a:rPr>
            </a:br>
            <a:r>
              <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rPr>
              <a:t/>
            </a:r>
            <a:br>
              <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rPr>
            </a:br>
            <a:r>
              <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rPr>
              <a:t>• Improve nuclear safety, security &amp; radiation </a:t>
            </a:r>
            <a:r>
              <a:rPr lang="en-GB" sz="1800" b="0" dirty="0" smtClean="0">
                <a:solidFill>
                  <a:srgbClr val="0F3277"/>
                </a:solidFill>
                <a:latin typeface="Verdana" panose="020B0604030504040204" pitchFamily="34" charset="0"/>
                <a:ea typeface="Verdana" panose="020B0604030504040204" pitchFamily="34" charset="0"/>
                <a:cs typeface="Verdana" panose="020B0604030504040204" pitchFamily="34" charset="0"/>
              </a:rPr>
              <a:t>protection</a:t>
            </a:r>
            <a:r>
              <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rPr>
              <a:t/>
            </a:r>
            <a:br>
              <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rPr>
            </a:br>
            <a:r>
              <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rPr>
              <a:t>• Contribute to the long-term decarbonisation of the energy system, in a safe, efficient and secure </a:t>
            </a:r>
            <a:r>
              <a:rPr lang="en-GB" sz="1800" b="0" dirty="0" smtClean="0">
                <a:solidFill>
                  <a:srgbClr val="0F3277"/>
                </a:solidFill>
                <a:latin typeface="Verdana" panose="020B0604030504040204" pitchFamily="34" charset="0"/>
                <a:ea typeface="Verdana" panose="020B0604030504040204" pitchFamily="34" charset="0"/>
                <a:cs typeface="Verdana" panose="020B0604030504040204" pitchFamily="34" charset="0"/>
              </a:rPr>
              <a:t>way</a:t>
            </a:r>
            <a:endPar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eaLnBrk="0" hangingPunct="0">
              <a:lnSpc>
                <a:spcPct val="100000"/>
              </a:lnSpc>
              <a:spcBef>
                <a:spcPct val="25000"/>
              </a:spcBef>
              <a:spcAft>
                <a:spcPts val="0"/>
              </a:spcAft>
              <a:buClr>
                <a:srgbClr val="0F3277"/>
              </a:buClr>
              <a:buSzPct val="100000"/>
              <a:tabLst>
                <a:tab pos="457200" algn="l"/>
              </a:tabLst>
              <a:defRPr/>
            </a:pPr>
            <a:r>
              <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rPr>
              <a:t>Close cooperation with </a:t>
            </a:r>
            <a:r>
              <a:rPr lang="en-GB" sz="1800" b="0" dirty="0" smtClean="0">
                <a:solidFill>
                  <a:srgbClr val="0F3277"/>
                </a:solidFill>
                <a:latin typeface="Verdana" panose="020B0604030504040204" pitchFamily="34" charset="0"/>
                <a:ea typeface="Verdana" panose="020B0604030504040204" pitchFamily="34" charset="0"/>
                <a:cs typeface="Verdana" panose="020B0604030504040204" pitchFamily="34" charset="0"/>
              </a:rPr>
              <a:t>EU-Member States </a:t>
            </a:r>
            <a:r>
              <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rPr>
              <a:t>and EU services</a:t>
            </a:r>
          </a:p>
        </p:txBody>
      </p:sp>
      <p:sp>
        <p:nvSpPr>
          <p:cNvPr id="8" name="Rectangle 3"/>
          <p:cNvSpPr txBox="1">
            <a:spLocks noChangeArrowheads="1"/>
          </p:cNvSpPr>
          <p:nvPr/>
        </p:nvSpPr>
        <p:spPr bwMode="auto">
          <a:xfrm>
            <a:off x="29024" y="3345904"/>
            <a:ext cx="7473280" cy="273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buChar char="•"/>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nSpc>
                <a:spcPct val="100000"/>
              </a:lnSpc>
              <a:buClr>
                <a:srgbClr val="FFFFFF"/>
              </a:buClr>
              <a:buNone/>
              <a:defRPr/>
            </a:pPr>
            <a:r>
              <a:rPr lang="en-GB" altLang="en-US" sz="18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JRC key </a:t>
            </a:r>
            <a:r>
              <a:rPr lang="en-GB" altLang="en-US" sz="18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orientations</a:t>
            </a:r>
            <a:endParaRPr lang="en-GB"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endParaRPr>
          </a:p>
          <a:p>
            <a:pPr marL="0" indent="0">
              <a:lnSpc>
                <a:spcPct val="100000"/>
              </a:lnSpc>
              <a:buClr>
                <a:srgbClr val="FFFFFF"/>
              </a:buClr>
              <a:buNone/>
              <a:defRPr/>
            </a:pPr>
            <a:endParaRPr lang="fr-FR" altLang="en-US" sz="8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endParaRPr>
          </a:p>
          <a:p>
            <a:pPr marL="0" indent="0">
              <a:lnSpc>
                <a:spcPct val="100000"/>
              </a:lnSpc>
              <a:buClr>
                <a:srgbClr val="FFFFFF"/>
              </a:buClr>
              <a:buNone/>
              <a:defRPr/>
            </a:pP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a)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Improve</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nuclear</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safety</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including</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fuel and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reactor</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safety</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waste management and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decommissioning</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and emergency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preparedness</a:t>
            </a:r>
            <a:endPar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endParaRPr>
          </a:p>
          <a:p>
            <a:pPr marL="0" indent="0">
              <a:lnSpc>
                <a:spcPct val="100000"/>
              </a:lnSpc>
              <a:buClr>
                <a:srgbClr val="FFFFFF"/>
              </a:buClr>
              <a:buNone/>
              <a:defRPr/>
            </a:pP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(b)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Improve</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nuclear</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security</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including</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nuclear</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safeguards</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non-proliferation</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combating</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illicit</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trafficking</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and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nuclear</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forensics</a:t>
            </a:r>
            <a:endPar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endParaRPr>
          </a:p>
          <a:p>
            <a:pPr marL="3657600" lvl="8" indent="0">
              <a:buClr>
                <a:srgbClr val="FFFFFF"/>
              </a:buClr>
              <a:buNone/>
              <a:defRPr/>
            </a:pPr>
            <a:r>
              <a:rPr lang="fr-FR" altLang="en-US" sz="1400" b="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a:t>
            </a:r>
          </a:p>
          <a:p>
            <a:pPr marL="0" indent="0">
              <a:lnSpc>
                <a:spcPct val="100000"/>
              </a:lnSpc>
              <a:buClr>
                <a:srgbClr val="FFFFFF"/>
              </a:buClr>
              <a:buNone/>
              <a:defRPr/>
            </a:pP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c) </a:t>
            </a:r>
            <a:r>
              <a:rPr lang="fr-FR" altLang="en-US" sz="1400" b="0" i="0" kern="0" dirty="0" err="1">
                <a:solidFill>
                  <a:srgbClr val="004494"/>
                </a:solidFill>
                <a:latin typeface="Verdana" panose="020B0604030504040204" pitchFamily="34" charset="0"/>
                <a:ea typeface="Verdana" panose="020B0604030504040204" pitchFamily="34" charset="0"/>
                <a:cs typeface="Verdana" panose="020B0604030504040204" pitchFamily="34" charset="0"/>
              </a:rPr>
              <a:t>Raising</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 Excellence in the </a:t>
            </a:r>
            <a:r>
              <a:rPr lang="fr-FR" altLang="en-US" sz="1400" b="0" i="0" kern="0" dirty="0" err="1">
                <a:solidFill>
                  <a:srgbClr val="004494"/>
                </a:solidFill>
                <a:latin typeface="Verdana" panose="020B0604030504040204" pitchFamily="34" charset="0"/>
                <a:ea typeface="Verdana" panose="020B0604030504040204" pitchFamily="34" charset="0"/>
                <a:cs typeface="Verdana" panose="020B0604030504040204" pitchFamily="34" charset="0"/>
              </a:rPr>
              <a:t>nuclear</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i="0" kern="0" dirty="0">
                <a:solidFill>
                  <a:srgbClr val="004494"/>
                </a:solidFill>
                <a:latin typeface="Verdana" panose="020B0604030504040204" pitchFamily="34" charset="0"/>
                <a:ea typeface="Verdana" panose="020B0604030504040204" pitchFamily="34" charset="0"/>
                <a:cs typeface="Verdana" panose="020B0604030504040204" pitchFamily="34" charset="0"/>
              </a:rPr>
              <a:t>science</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 base for </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standardisation</a:t>
            </a:r>
          </a:p>
          <a:p>
            <a:pPr marL="0" indent="0">
              <a:lnSpc>
                <a:spcPct val="100000"/>
              </a:lnSpc>
              <a:buClr>
                <a:srgbClr val="FFFFFF"/>
              </a:buClr>
              <a:buNone/>
              <a:defRPr/>
            </a:pP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d) Foster </a:t>
            </a:r>
            <a:r>
              <a:rPr lang="fr-FR" altLang="en-US" sz="1400" i="0" kern="0" dirty="0" err="1">
                <a:solidFill>
                  <a:srgbClr val="004494"/>
                </a:solidFill>
                <a:latin typeface="Verdana" panose="020B0604030504040204" pitchFamily="34" charset="0"/>
                <a:ea typeface="Verdana" panose="020B0604030504040204" pitchFamily="34" charset="0"/>
                <a:cs typeface="Verdana" panose="020B0604030504040204" pitchFamily="34" charset="0"/>
              </a:rPr>
              <a:t>knowledge</a:t>
            </a:r>
            <a:r>
              <a:rPr lang="fr-FR" altLang="en-US" sz="1400" i="0" kern="0" dirty="0">
                <a:solidFill>
                  <a:srgbClr val="004494"/>
                </a:solidFill>
                <a:latin typeface="Verdana" panose="020B0604030504040204" pitchFamily="34" charset="0"/>
                <a:ea typeface="Verdana" panose="020B0604030504040204" pitchFamily="34" charset="0"/>
                <a:cs typeface="Verdana" panose="020B0604030504040204" pitchFamily="34" charset="0"/>
              </a:rPr>
              <a:t> management</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i="0" kern="0" dirty="0" err="1">
                <a:solidFill>
                  <a:srgbClr val="004494"/>
                </a:solidFill>
                <a:latin typeface="Verdana" panose="020B0604030504040204" pitchFamily="34" charset="0"/>
                <a:ea typeface="Verdana" panose="020B0604030504040204" pitchFamily="34" charset="0"/>
                <a:cs typeface="Verdana" panose="020B0604030504040204" pitchFamily="34" charset="0"/>
              </a:rPr>
              <a:t>education</a:t>
            </a:r>
            <a:r>
              <a:rPr lang="fr-FR" altLang="en-US" sz="1400" i="0" kern="0" dirty="0">
                <a:solidFill>
                  <a:srgbClr val="004494"/>
                </a:solidFill>
                <a:latin typeface="Verdana" panose="020B0604030504040204" pitchFamily="34" charset="0"/>
                <a:ea typeface="Verdana" panose="020B0604030504040204" pitchFamily="34" charset="0"/>
                <a:cs typeface="Verdana" panose="020B0604030504040204" pitchFamily="34" charset="0"/>
              </a:rPr>
              <a:t> and training</a:t>
            </a:r>
          </a:p>
          <a:p>
            <a:pPr marL="0" indent="0">
              <a:lnSpc>
                <a:spcPct val="100000"/>
              </a:lnSpc>
              <a:buClr>
                <a:srgbClr val="FFFFFF"/>
              </a:buClr>
              <a:buNone/>
              <a:defRPr/>
            </a:pP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e) Support the </a:t>
            </a:r>
            <a:r>
              <a:rPr lang="fr-FR" altLang="en-US" sz="1400" i="0" kern="0" dirty="0" err="1">
                <a:solidFill>
                  <a:srgbClr val="004494"/>
                </a:solidFill>
                <a:latin typeface="Verdana" panose="020B0604030504040204" pitchFamily="34" charset="0"/>
                <a:ea typeface="Verdana" panose="020B0604030504040204" pitchFamily="34" charset="0"/>
                <a:cs typeface="Verdana" panose="020B0604030504040204" pitchFamily="34" charset="0"/>
              </a:rPr>
              <a:t>policy</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 of the Union on </a:t>
            </a:r>
            <a:r>
              <a:rPr lang="fr-FR" altLang="en-US" sz="1400" b="0" i="0" kern="0" dirty="0" err="1">
                <a:solidFill>
                  <a:srgbClr val="004494"/>
                </a:solidFill>
                <a:latin typeface="Verdana" panose="020B0604030504040204" pitchFamily="34" charset="0"/>
                <a:ea typeface="Verdana" panose="020B0604030504040204" pitchFamily="34" charset="0"/>
                <a:cs typeface="Verdana" panose="020B0604030504040204" pitchFamily="34" charset="0"/>
              </a:rPr>
              <a:t>nuclear</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a:solidFill>
                  <a:srgbClr val="004494"/>
                </a:solidFill>
                <a:latin typeface="Verdana" panose="020B0604030504040204" pitchFamily="34" charset="0"/>
                <a:ea typeface="Verdana" panose="020B0604030504040204" pitchFamily="34" charset="0"/>
                <a:cs typeface="Verdana" panose="020B0604030504040204" pitchFamily="34" charset="0"/>
              </a:rPr>
              <a:t>safety</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 and </a:t>
            </a:r>
            <a:r>
              <a:rPr lang="fr-FR" altLang="en-US" sz="1400" b="0" i="0" kern="0" dirty="0" err="1">
                <a:solidFill>
                  <a:srgbClr val="004494"/>
                </a:solidFill>
                <a:latin typeface="Verdana" panose="020B0604030504040204" pitchFamily="34" charset="0"/>
                <a:ea typeface="Verdana" panose="020B0604030504040204" pitchFamily="34" charset="0"/>
                <a:cs typeface="Verdana" panose="020B0604030504040204" pitchFamily="34" charset="0"/>
              </a:rPr>
              <a:t>security</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 and the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related</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err="1" smtClean="0">
                <a:solidFill>
                  <a:srgbClr val="004494"/>
                </a:solidFill>
                <a:latin typeface="Verdana" panose="020B0604030504040204" pitchFamily="34" charset="0"/>
                <a:ea typeface="Verdana" panose="020B0604030504040204" pitchFamily="34" charset="0"/>
                <a:cs typeface="Verdana" panose="020B0604030504040204" pitchFamily="34" charset="0"/>
              </a:rPr>
              <a:t>evolving</a:t>
            </a:r>
            <a:r>
              <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rPr>
              <a:t> </a:t>
            </a:r>
            <a:r>
              <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rPr>
              <a:t>Union </a:t>
            </a:r>
            <a:r>
              <a:rPr lang="fr-FR" altLang="en-US" sz="1400" b="0" i="0" kern="0" dirty="0" err="1">
                <a:solidFill>
                  <a:srgbClr val="004494"/>
                </a:solidFill>
                <a:latin typeface="Verdana" panose="020B0604030504040204" pitchFamily="34" charset="0"/>
                <a:ea typeface="Verdana" panose="020B0604030504040204" pitchFamily="34" charset="0"/>
                <a:cs typeface="Verdana" panose="020B0604030504040204" pitchFamily="34" charset="0"/>
              </a:rPr>
              <a:t>legislation</a:t>
            </a:r>
            <a:endParaRPr lang="fr-FR" altLang="en-US" sz="1400" b="0" i="0" kern="0" dirty="0">
              <a:solidFill>
                <a:srgbClr val="004494"/>
              </a:solidFill>
              <a:latin typeface="Verdana" panose="020B0604030504040204" pitchFamily="34" charset="0"/>
              <a:ea typeface="Verdana" panose="020B0604030504040204" pitchFamily="34" charset="0"/>
              <a:cs typeface="Verdana" panose="020B0604030504040204" pitchFamily="34" charset="0"/>
            </a:endParaRPr>
          </a:p>
          <a:p>
            <a:pPr marL="0" indent="0">
              <a:lnSpc>
                <a:spcPct val="100000"/>
              </a:lnSpc>
              <a:buClr>
                <a:srgbClr val="FFFFFF"/>
              </a:buClr>
              <a:buNone/>
              <a:defRPr/>
            </a:pPr>
            <a:endParaRPr lang="fr-FR" altLang="en-US" sz="1400" b="0" i="0" kern="0" dirty="0" smtClean="0">
              <a:solidFill>
                <a:srgbClr val="004494"/>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510915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txBox="1">
            <a:spLocks noChangeArrowheads="1"/>
          </p:cNvSpPr>
          <p:nvPr/>
        </p:nvSpPr>
        <p:spPr bwMode="auto">
          <a:xfrm>
            <a:off x="13023" y="1191"/>
            <a:ext cx="9832221" cy="86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marL="87313" indent="0" eaLnBrk="1" hangingPunct="1">
              <a:lnSpc>
                <a:spcPct val="100000"/>
              </a:lnSpc>
            </a:pPr>
            <a:r>
              <a:rPr lang="en-GB" altLang="en-US" sz="2400"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JRC's Nuclear Safety, Safeguards and Security Activities</a:t>
            </a:r>
          </a:p>
        </p:txBody>
      </p:sp>
      <p:sp>
        <p:nvSpPr>
          <p:cNvPr id="6" name="TextBox 5"/>
          <p:cNvSpPr txBox="1"/>
          <p:nvPr/>
        </p:nvSpPr>
        <p:spPr>
          <a:xfrm>
            <a:off x="764076" y="1211859"/>
            <a:ext cx="3564855" cy="535531"/>
          </a:xfrm>
          <a:prstGeom prst="rect">
            <a:avLst/>
          </a:prstGeom>
          <a:noFill/>
        </p:spPr>
        <p:txBody>
          <a:bodyPr wrap="square" rtlCol="0">
            <a:spAutoFit/>
          </a:bodyPr>
          <a:lstStyle/>
          <a:p>
            <a:pPr algn="r"/>
            <a:r>
              <a:rPr lang="en-GB" sz="18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Safety of Generation II and III nuclear reactors</a:t>
            </a:r>
            <a:endParaRPr lang="en-GB" sz="1800" b="0"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38455" y="2101147"/>
            <a:ext cx="1970580" cy="978729"/>
          </a:xfrm>
          <a:prstGeom prst="rect">
            <a:avLst/>
          </a:prstGeom>
          <a:noFill/>
        </p:spPr>
        <p:txBody>
          <a:bodyPr wrap="square" rtlCol="0">
            <a:spAutoFit/>
          </a:bodyPr>
          <a:lstStyle/>
          <a:p>
            <a:pPr algn="r"/>
            <a:r>
              <a:rPr lang="en-GB" sz="18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Safety of Generation IV nuclear reactors</a:t>
            </a:r>
            <a:endParaRPr lang="en-GB" sz="1800" b="0"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TextBox 16"/>
          <p:cNvSpPr txBox="1"/>
          <p:nvPr/>
        </p:nvSpPr>
        <p:spPr>
          <a:xfrm>
            <a:off x="7824223" y="3962439"/>
            <a:ext cx="2043323" cy="978729"/>
          </a:xfrm>
          <a:prstGeom prst="rect">
            <a:avLst/>
          </a:prstGeom>
          <a:noFill/>
        </p:spPr>
        <p:txBody>
          <a:bodyPr wrap="square" rtlCol="0">
            <a:spAutoFit/>
          </a:bodyPr>
          <a:lstStyle/>
          <a:p>
            <a:r>
              <a:rPr lang="en-GB" sz="1800" b="0" dirty="0">
                <a:solidFill>
                  <a:srgbClr val="000066"/>
                </a:solidFill>
                <a:latin typeface="Verdana" panose="020B0604030504040204" pitchFamily="34" charset="0"/>
                <a:ea typeface="Verdana" panose="020B0604030504040204" pitchFamily="34" charset="0"/>
                <a:cs typeface="Verdana" panose="020B0604030504040204" pitchFamily="34" charset="0"/>
              </a:rPr>
              <a:t>N</a:t>
            </a:r>
            <a:r>
              <a:rPr lang="en-GB" sz="18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uclear Emergency Preparedness and Response</a:t>
            </a:r>
            <a:endParaRPr lang="en-GB" sz="1800" b="0"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TextBox 17"/>
          <p:cNvSpPr txBox="1"/>
          <p:nvPr/>
        </p:nvSpPr>
        <p:spPr>
          <a:xfrm>
            <a:off x="7833319" y="3397525"/>
            <a:ext cx="1983349" cy="313932"/>
          </a:xfrm>
          <a:prstGeom prst="rect">
            <a:avLst/>
          </a:prstGeom>
          <a:noFill/>
        </p:spPr>
        <p:txBody>
          <a:bodyPr wrap="square" rtlCol="0">
            <a:spAutoFit/>
          </a:bodyPr>
          <a:lstStyle/>
          <a:p>
            <a:r>
              <a:rPr lang="en-GB" sz="18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CBRNE security</a:t>
            </a:r>
            <a:endParaRPr lang="en-GB" sz="1800" b="0"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
        <p:nvSpPr>
          <p:cNvPr id="19" name="TextBox 18"/>
          <p:cNvSpPr txBox="1"/>
          <p:nvPr/>
        </p:nvSpPr>
        <p:spPr>
          <a:xfrm>
            <a:off x="5499061" y="1211859"/>
            <a:ext cx="3131045" cy="535531"/>
          </a:xfrm>
          <a:prstGeom prst="rect">
            <a:avLst/>
          </a:prstGeom>
          <a:noFill/>
        </p:spPr>
        <p:txBody>
          <a:bodyPr wrap="square" rtlCol="0">
            <a:spAutoFit/>
          </a:bodyPr>
          <a:lstStyle/>
          <a:p>
            <a:r>
              <a:rPr lang="en-GB" sz="18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Nuclear safeguards and non-proliferation</a:t>
            </a:r>
            <a:endParaRPr lang="en-GB" sz="1800" b="0"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TextBox 19"/>
          <p:cNvSpPr txBox="1"/>
          <p:nvPr/>
        </p:nvSpPr>
        <p:spPr>
          <a:xfrm>
            <a:off x="35325" y="5845797"/>
            <a:ext cx="9832221" cy="535531"/>
          </a:xfrm>
          <a:prstGeom prst="rect">
            <a:avLst/>
          </a:prstGeom>
          <a:noFill/>
        </p:spPr>
        <p:txBody>
          <a:bodyPr wrap="square" rtlCol="0">
            <a:spAutoFit/>
          </a:bodyPr>
          <a:lstStyle/>
          <a:p>
            <a:pPr algn="ctr"/>
            <a:r>
              <a:rPr lang="en-GB" sz="18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Nuclear knowledge management, education &amp; training,</a:t>
            </a:r>
            <a:br>
              <a:rPr lang="en-GB" sz="18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br>
            <a:r>
              <a:rPr lang="en-GB" sz="18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R&amp;D infrastructure</a:t>
            </a:r>
            <a:endParaRPr lang="en-GB" sz="1800" b="0"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
        <p:nvSpPr>
          <p:cNvPr id="22" name="TextBox 21"/>
          <p:cNvSpPr txBox="1"/>
          <p:nvPr/>
        </p:nvSpPr>
        <p:spPr>
          <a:xfrm>
            <a:off x="89498" y="4483220"/>
            <a:ext cx="3362288" cy="313932"/>
          </a:xfrm>
          <a:prstGeom prst="rect">
            <a:avLst/>
          </a:prstGeom>
          <a:noFill/>
        </p:spPr>
        <p:txBody>
          <a:bodyPr wrap="square" rtlCol="0">
            <a:spAutoFit/>
          </a:bodyPr>
          <a:lstStyle/>
          <a:p>
            <a:pPr algn="r"/>
            <a:r>
              <a:rPr lang="en-GB" sz="18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Nuclear decommissioning</a:t>
            </a:r>
          </a:p>
        </p:txBody>
      </p:sp>
      <p:pic>
        <p:nvPicPr>
          <p:cNvPr id="1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71913" y="2101148"/>
            <a:ext cx="1267408" cy="1294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1"/>
          <p:cNvSpPr txBox="1"/>
          <p:nvPr/>
        </p:nvSpPr>
        <p:spPr>
          <a:xfrm>
            <a:off x="2477087" y="3770808"/>
            <a:ext cx="726322" cy="215444"/>
          </a:xfrm>
          <a:prstGeom prst="rect">
            <a:avLst/>
          </a:prstGeom>
          <a:noFill/>
        </p:spPr>
        <p:txBody>
          <a:bodyPr wrap="square" rtlCol="0">
            <a:spAutoFit/>
          </a:bodyPr>
          <a:lstStyle/>
          <a:p>
            <a:r>
              <a:rPr lang="en-GB" sz="1000" b="1" dirty="0" smtClean="0">
                <a:solidFill>
                  <a:schemeClr val="bg1"/>
                </a:solidFill>
                <a:latin typeface="Arial" panose="020B0604020202020204" pitchFamily="34" charset="0"/>
                <a:cs typeface="Arial" panose="020B0604020202020204" pitchFamily="34" charset="0"/>
              </a:rPr>
              <a:t>ESSOR</a:t>
            </a:r>
            <a:endParaRPr lang="en-GB" sz="1000" b="1" dirty="0">
              <a:solidFill>
                <a:schemeClr val="bg1"/>
              </a:solidFill>
              <a:latin typeface="Arial" panose="020B0604020202020204" pitchFamily="34" charset="0"/>
              <a:cs typeface="Arial" panose="020B0604020202020204" pitchFamily="34" charset="0"/>
            </a:endParaRPr>
          </a:p>
        </p:txBody>
      </p:sp>
      <p:pic>
        <p:nvPicPr>
          <p:cNvPr id="33" name="Picture 10"/>
          <p:cNvPicPr>
            <a:picLocks noChangeAspect="1" noChangeArrowheads="1"/>
          </p:cNvPicPr>
          <p:nvPr/>
        </p:nvPicPr>
        <p:blipFill>
          <a:blip r:embed="rId3">
            <a:extLst>
              <a:ext uri="{28A0092B-C50C-407E-A947-70E740481C1C}">
                <a14:useLocalDpi xmlns:a14="http://schemas.microsoft.com/office/drawing/2010/main" val="0"/>
              </a:ext>
            </a:extLst>
          </a:blip>
          <a:srcRect l="15901" t="-2411" r="40045"/>
          <a:stretch>
            <a:fillRect/>
          </a:stretch>
        </p:blipFill>
        <p:spPr bwMode="auto">
          <a:xfrm>
            <a:off x="428497" y="5587665"/>
            <a:ext cx="924701" cy="9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pic>
      <p:sp>
        <p:nvSpPr>
          <p:cNvPr id="23" name="object 2"/>
          <p:cNvSpPr/>
          <p:nvPr/>
        </p:nvSpPr>
        <p:spPr>
          <a:xfrm>
            <a:off x="1931394" y="3643258"/>
            <a:ext cx="1539442" cy="865862"/>
          </a:xfrm>
          <a:prstGeom prst="rect">
            <a:avLst/>
          </a:prstGeom>
          <a:blipFill>
            <a:blip r:embed="rId4" cstate="print"/>
            <a:srcRect/>
            <a:stretch>
              <a:fillRect l="-180200" t="-433603" r="-227416" b="-62868"/>
            </a:stretch>
          </a:blipFill>
        </p:spPr>
        <p:txBody>
          <a:bodyPr wrap="square" lIns="0" tIns="0" rIns="0" bIns="0" rtlCol="0"/>
          <a:lstStyle/>
          <a:p>
            <a:endParaRPr/>
          </a:p>
        </p:txBody>
      </p:sp>
      <p:grpSp>
        <p:nvGrpSpPr>
          <p:cNvPr id="5" name="Group 4"/>
          <p:cNvGrpSpPr/>
          <p:nvPr/>
        </p:nvGrpSpPr>
        <p:grpSpPr>
          <a:xfrm>
            <a:off x="6414419" y="3964873"/>
            <a:ext cx="1424902" cy="851329"/>
            <a:chOff x="5047328" y="3591363"/>
            <a:chExt cx="1315294" cy="851329"/>
          </a:xfrm>
        </p:grpSpPr>
        <p:pic>
          <p:nvPicPr>
            <p:cNvPr id="29"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r="10165"/>
            <a:stretch>
              <a:fillRect/>
            </a:stretch>
          </p:blipFill>
          <p:spPr bwMode="auto">
            <a:xfrm>
              <a:off x="5047328" y="3591363"/>
              <a:ext cx="1315294" cy="851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345742" y="4188447"/>
              <a:ext cx="663199" cy="215444"/>
            </a:xfrm>
            <a:prstGeom prst="rect">
              <a:avLst/>
            </a:prstGeom>
          </p:spPr>
          <p:txBody>
            <a:bodyPr wrap="none">
              <a:spAutoFit/>
            </a:bodyPr>
            <a:lstStyle/>
            <a:p>
              <a:r>
                <a:rPr lang="en-US" altLang="en-US" sz="1000" dirty="0">
                  <a:latin typeface="Arial" pitchFamily="34" charset="0"/>
                </a:rPr>
                <a:t>EURDEP</a:t>
              </a:r>
              <a:endParaRPr lang="en-GB" sz="1000" dirty="0"/>
            </a:p>
          </p:txBody>
        </p:sp>
      </p:grpSp>
      <p:pic>
        <p:nvPicPr>
          <p:cNvPr id="25" name="Picture 4" descr="Hot cells 06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17014" y="5661248"/>
            <a:ext cx="1260522" cy="821647"/>
          </a:xfrm>
          <a:prstGeom prst="rect">
            <a:avLst/>
          </a:prstGeom>
          <a:noFill/>
          <a:ln w="12700">
            <a:solidFill>
              <a:srgbClr val="003399"/>
            </a:solidFill>
            <a:miter lim="800000"/>
            <a:headEnd/>
            <a:tailEnd/>
          </a:ln>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2623716" y="5394702"/>
            <a:ext cx="4655439" cy="313932"/>
          </a:xfrm>
          <a:prstGeom prst="rect">
            <a:avLst/>
          </a:prstGeom>
          <a:noFill/>
        </p:spPr>
        <p:txBody>
          <a:bodyPr wrap="square" rtlCol="0">
            <a:spAutoFit/>
          </a:bodyPr>
          <a:lstStyle/>
          <a:p>
            <a:pPr algn="ctr"/>
            <a:r>
              <a:rPr lang="en-GB" sz="18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Radioactive waste management</a:t>
            </a:r>
          </a:p>
        </p:txBody>
      </p:sp>
      <p:grpSp>
        <p:nvGrpSpPr>
          <p:cNvPr id="35" name="Group 7"/>
          <p:cNvGrpSpPr>
            <a:grpSpLocks/>
          </p:cNvGrpSpPr>
          <p:nvPr/>
        </p:nvGrpSpPr>
        <p:grpSpPr bwMode="auto">
          <a:xfrm>
            <a:off x="4391914" y="4199196"/>
            <a:ext cx="1067040" cy="1232083"/>
            <a:chOff x="4345" y="2596"/>
            <a:chExt cx="1703" cy="1497"/>
          </a:xfrm>
        </p:grpSpPr>
        <p:pic>
          <p:nvPicPr>
            <p:cNvPr id="36" name="Picture 8" descr="Äspo"/>
            <p:cNvPicPr>
              <a:picLocks noChangeAspect="1" noChangeArrowheads="1"/>
            </p:cNvPicPr>
            <p:nvPr/>
          </p:nvPicPr>
          <p:blipFill>
            <a:blip r:embed="rId7">
              <a:lum bright="-12000" contrast="36000"/>
              <a:extLst>
                <a:ext uri="{28A0092B-C50C-407E-A947-70E740481C1C}">
                  <a14:useLocalDpi xmlns:a14="http://schemas.microsoft.com/office/drawing/2010/main" val="0"/>
                </a:ext>
              </a:extLst>
            </a:blip>
            <a:srcRect/>
            <a:stretch>
              <a:fillRect/>
            </a:stretch>
          </p:blipFill>
          <p:spPr bwMode="auto">
            <a:xfrm>
              <a:off x="4345" y="2596"/>
              <a:ext cx="1703" cy="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9"/>
            <p:cNvSpPr txBox="1">
              <a:spLocks noChangeArrowheads="1"/>
            </p:cNvSpPr>
            <p:nvPr/>
          </p:nvSpPr>
          <p:spPr bwMode="auto">
            <a:xfrm>
              <a:off x="4470" y="3767"/>
              <a:ext cx="1533" cy="262"/>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r>
                <a:rPr lang="en-US" altLang="en-US" sz="1000" dirty="0">
                  <a:solidFill>
                    <a:srgbClr val="000099"/>
                  </a:solidFill>
                </a:rPr>
                <a:t>Repository</a:t>
              </a:r>
            </a:p>
          </p:txBody>
        </p:sp>
      </p:grpSp>
      <p:pic>
        <p:nvPicPr>
          <p:cNvPr id="38" name="Picture 6"/>
          <p:cNvPicPr>
            <a:picLocks noChangeAspect="1" noChangeArrowheads="1"/>
          </p:cNvPicPr>
          <p:nvPr/>
        </p:nvPicPr>
        <p:blipFill>
          <a:blip r:embed="rId8">
            <a:extLst>
              <a:ext uri="{28A0092B-C50C-407E-A947-70E740481C1C}">
                <a14:useLocalDpi xmlns:a14="http://schemas.microsoft.com/office/drawing/2010/main" val="0"/>
              </a:ext>
            </a:extLst>
          </a:blip>
          <a:srcRect l="36052" r="26472" b="23895"/>
          <a:stretch>
            <a:fillRect/>
          </a:stretch>
        </p:blipFill>
        <p:spPr bwMode="auto">
          <a:xfrm>
            <a:off x="4354829" y="992577"/>
            <a:ext cx="1193215" cy="1269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p:cNvSpPr/>
          <p:nvPr/>
        </p:nvSpPr>
        <p:spPr bwMode="auto">
          <a:xfrm>
            <a:off x="3575809" y="2467385"/>
            <a:ext cx="2923245" cy="1323439"/>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a:ln>
                <a:noFill/>
              </a:ln>
              <a:solidFill>
                <a:srgbClr val="FFD624"/>
              </a:solidFill>
              <a:effectLst/>
              <a:latin typeface="Verdana" charset="0"/>
              <a:ea typeface="ＭＳ Ｐゴシック" charset="0"/>
            </a:endParaRPr>
          </a:p>
        </p:txBody>
      </p:sp>
      <p:sp>
        <p:nvSpPr>
          <p:cNvPr id="39" name="TextBox 38"/>
          <p:cNvSpPr txBox="1"/>
          <p:nvPr/>
        </p:nvSpPr>
        <p:spPr>
          <a:xfrm>
            <a:off x="3522873" y="2564904"/>
            <a:ext cx="2923245" cy="1421928"/>
          </a:xfrm>
          <a:prstGeom prst="rect">
            <a:avLst/>
          </a:prstGeom>
          <a:noFill/>
        </p:spPr>
        <p:txBody>
          <a:bodyPr wrap="square" rtlCol="0">
            <a:spAutoFit/>
          </a:bodyPr>
          <a:lstStyle/>
          <a:p>
            <a:pPr algn="ctr"/>
            <a:r>
              <a:rPr lang="en-GB" sz="1800" b="1" dirty="0" smtClean="0">
                <a:solidFill>
                  <a:srgbClr val="000066"/>
                </a:solidFill>
                <a:latin typeface="Verdana" panose="020B0604030504040204" pitchFamily="34" charset="0"/>
                <a:ea typeface="Verdana" panose="020B0604030504040204" pitchFamily="34" charset="0"/>
                <a:cs typeface="Verdana" panose="020B0604030504040204" pitchFamily="34" charset="0"/>
              </a:rPr>
              <a:t>Partnership and support to</a:t>
            </a:r>
            <a:br>
              <a:rPr lang="en-GB" sz="1800" b="1" dirty="0" smtClean="0">
                <a:solidFill>
                  <a:srgbClr val="000066"/>
                </a:solidFill>
                <a:latin typeface="Verdana" panose="020B0604030504040204" pitchFamily="34" charset="0"/>
                <a:ea typeface="Verdana" panose="020B0604030504040204" pitchFamily="34" charset="0"/>
                <a:cs typeface="Verdana" panose="020B0604030504040204" pitchFamily="34" charset="0"/>
              </a:rPr>
            </a:br>
            <a:r>
              <a:rPr lang="en-GB" sz="1800" b="1" dirty="0" smtClean="0">
                <a:solidFill>
                  <a:srgbClr val="000066"/>
                </a:solidFill>
                <a:latin typeface="Verdana" panose="020B0604030504040204" pitchFamily="34" charset="0"/>
                <a:ea typeface="Verdana" panose="020B0604030504040204" pitchFamily="34" charset="0"/>
                <a:cs typeface="Verdana" panose="020B0604030504040204" pitchFamily="34" charset="0"/>
              </a:rPr>
              <a:t>Member States, Stakeholders</a:t>
            </a:r>
            <a:r>
              <a:rPr lang="en-GB" sz="1800" b="1" dirty="0">
                <a:solidFill>
                  <a:srgbClr val="000066"/>
                </a:solidFill>
                <a:latin typeface="Verdana" panose="020B0604030504040204" pitchFamily="34" charset="0"/>
                <a:ea typeface="Verdana" panose="020B0604030504040204" pitchFamily="34" charset="0"/>
                <a:cs typeface="Verdana" panose="020B0604030504040204" pitchFamily="34" charset="0"/>
              </a:rPr>
              <a:t>;</a:t>
            </a:r>
            <a:r>
              <a:rPr lang="en-GB" sz="1800" b="1" dirty="0" smtClean="0">
                <a:solidFill>
                  <a:srgbClr val="000066"/>
                </a:solidFill>
                <a:latin typeface="Verdana" panose="020B0604030504040204" pitchFamily="34" charset="0"/>
                <a:ea typeface="Verdana" panose="020B0604030504040204" pitchFamily="34" charset="0"/>
                <a:cs typeface="Verdana" panose="020B0604030504040204" pitchFamily="34" charset="0"/>
              </a:rPr>
              <a:t> international cooperation</a:t>
            </a:r>
            <a:endParaRPr lang="en-GB" sz="1800" b="1"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
        <p:nvSpPr>
          <p:cNvPr id="8" name="Oval 7"/>
          <p:cNvSpPr/>
          <p:nvPr/>
        </p:nvSpPr>
        <p:spPr bwMode="auto">
          <a:xfrm>
            <a:off x="3451786" y="2324619"/>
            <a:ext cx="3028218" cy="1742928"/>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a:ln>
                <a:noFill/>
              </a:ln>
              <a:solidFill>
                <a:srgbClr val="FFD624"/>
              </a:solidFill>
              <a:effectLst/>
              <a:latin typeface="Verdana" charset="0"/>
              <a:ea typeface="ＭＳ Ｐゴシック" charset="0"/>
            </a:endParaRPr>
          </a:p>
        </p:txBody>
      </p:sp>
      <p:grpSp>
        <p:nvGrpSpPr>
          <p:cNvPr id="12" name="Group 11"/>
          <p:cNvGrpSpPr/>
          <p:nvPr/>
        </p:nvGrpSpPr>
        <p:grpSpPr>
          <a:xfrm>
            <a:off x="1988671" y="1916833"/>
            <a:ext cx="1421568" cy="1364195"/>
            <a:chOff x="1969245" y="1916832"/>
            <a:chExt cx="1312217" cy="1364195"/>
          </a:xfrm>
        </p:grpSpPr>
        <p:grpSp>
          <p:nvGrpSpPr>
            <p:cNvPr id="9" name="Group 8"/>
            <p:cNvGrpSpPr/>
            <p:nvPr/>
          </p:nvGrpSpPr>
          <p:grpSpPr>
            <a:xfrm>
              <a:off x="1969245" y="1998484"/>
              <a:ext cx="1234603" cy="1282543"/>
              <a:chOff x="252413" y="2406650"/>
              <a:chExt cx="4252912" cy="4222750"/>
            </a:xfrm>
          </p:grpSpPr>
          <p:pic>
            <p:nvPicPr>
              <p:cNvPr id="41" name="Picture 5" descr="SF1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2413" y="2406650"/>
                <a:ext cx="4252912" cy="422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2" name="Straight Connector 41"/>
              <p:cNvCxnSpPr/>
              <p:nvPr/>
            </p:nvCxnSpPr>
            <p:spPr bwMode="auto">
              <a:xfrm>
                <a:off x="3737694" y="2732087"/>
                <a:ext cx="581684"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grpSp>
        <p:sp>
          <p:nvSpPr>
            <p:cNvPr id="10" name="TextBox 9"/>
            <p:cNvSpPr txBox="1"/>
            <p:nvPr/>
          </p:nvSpPr>
          <p:spPr>
            <a:xfrm>
              <a:off x="2849414" y="1916832"/>
              <a:ext cx="432048" cy="190821"/>
            </a:xfrm>
            <a:prstGeom prst="rect">
              <a:avLst/>
            </a:prstGeom>
            <a:noFill/>
          </p:spPr>
          <p:txBody>
            <a:bodyPr wrap="square" rtlCol="0">
              <a:spAutoFit/>
            </a:bodyPr>
            <a:lstStyle/>
            <a:p>
              <a:r>
                <a:rPr lang="en-GB" sz="800" b="1" dirty="0" smtClean="0">
                  <a:solidFill>
                    <a:schemeClr val="tx1"/>
                  </a:solidFill>
                  <a:latin typeface="Arial" panose="020B0604020202020204" pitchFamily="34" charset="0"/>
                  <a:cs typeface="Arial" panose="020B0604020202020204" pitchFamily="34" charset="0"/>
                </a:rPr>
                <a:t>1mm</a:t>
              </a:r>
              <a:endParaRPr lang="en-GB" sz="800" b="1" dirty="0">
                <a:solidFill>
                  <a:schemeClr val="tx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2937965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a:spLocks/>
          </p:cNvSpPr>
          <p:nvPr/>
        </p:nvSpPr>
        <p:spPr bwMode="auto">
          <a:xfrm>
            <a:off x="56456" y="1290826"/>
            <a:ext cx="46271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0" rIns="0" bIns="0">
            <a:spAutoFit/>
          </a:bodyPr>
          <a:lstStyle>
            <a:lvl1pPr algn="l" rtl="0" eaLnBrk="0" fontAlgn="base" hangingPunct="0">
              <a:spcBef>
                <a:spcPct val="0"/>
              </a:spcBef>
              <a:spcAft>
                <a:spcPct val="0"/>
              </a:spcAft>
              <a:defRPr sz="2800" b="1">
                <a:solidFill>
                  <a:srgbClr val="004494"/>
                </a:solidFill>
                <a:latin typeface="Verdana"/>
                <a:ea typeface="+mj-ea"/>
                <a:cs typeface="ＭＳ Ｐゴシック" charset="0"/>
              </a:defRPr>
            </a:lvl1pPr>
            <a:lvl2pPr algn="l" rtl="0" eaLnBrk="0" fontAlgn="base" hangingPunct="0">
              <a:spcBef>
                <a:spcPct val="0"/>
              </a:spcBef>
              <a:spcAft>
                <a:spcPct val="0"/>
              </a:spcAft>
              <a:defRPr sz="2800" b="1">
                <a:solidFill>
                  <a:srgbClr val="004494"/>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rgbClr val="004494"/>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rgbClr val="004494"/>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rgbClr val="004494"/>
                </a:solidFill>
                <a:latin typeface="Verdana" charset="0"/>
                <a:ea typeface="ＭＳ Ｐゴシック" charset="0"/>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a:lstStyle>
          <a:p>
            <a:pPr>
              <a:lnSpc>
                <a:spcPct val="100000"/>
              </a:lnSpc>
              <a:defRPr/>
            </a:pPr>
            <a:r>
              <a:rPr lang="en-US" altLang="en-US" sz="1800" kern="0" dirty="0" smtClean="0">
                <a:solidFill>
                  <a:srgbClr val="0F3277"/>
                </a:solidFill>
                <a:latin typeface="Verdana" pitchFamily="34" charset="0"/>
              </a:rPr>
              <a:t>On-site </a:t>
            </a:r>
            <a:r>
              <a:rPr lang="en-US" altLang="en-US" sz="1800" kern="0" dirty="0" smtClean="0">
                <a:solidFill>
                  <a:srgbClr val="0F3277"/>
                </a:solidFill>
                <a:latin typeface="Verdana" pitchFamily="34" charset="0"/>
              </a:rPr>
              <a:t>Labs </a:t>
            </a:r>
            <a:r>
              <a:rPr lang="en-US" altLang="en-US" sz="1800" kern="0" dirty="0">
                <a:solidFill>
                  <a:srgbClr val="0F3277"/>
                </a:solidFill>
                <a:latin typeface="Verdana" pitchFamily="34" charset="0"/>
              </a:rPr>
              <a:t>at </a:t>
            </a:r>
            <a:r>
              <a:rPr lang="en-US" altLang="en-US" sz="1800" kern="0" dirty="0" smtClean="0">
                <a:solidFill>
                  <a:srgbClr val="0F3277"/>
                </a:solidFill>
                <a:latin typeface="Verdana" pitchFamily="34" charset="0"/>
              </a:rPr>
              <a:t>reprocessing plants</a:t>
            </a:r>
            <a:endParaRPr lang="en-US" altLang="en-US" sz="1800" kern="0" dirty="0" smtClean="0">
              <a:solidFill>
                <a:srgbClr val="0F3277"/>
              </a:solidFill>
              <a:latin typeface="Verdana" pitchFamily="34" charset="0"/>
            </a:endParaRPr>
          </a:p>
        </p:txBody>
      </p:sp>
      <p:sp>
        <p:nvSpPr>
          <p:cNvPr id="36" name="Title 1"/>
          <p:cNvSpPr txBox="1">
            <a:spLocks/>
          </p:cNvSpPr>
          <p:nvPr/>
        </p:nvSpPr>
        <p:spPr bwMode="auto">
          <a:xfrm>
            <a:off x="48281" y="1628800"/>
            <a:ext cx="4643542"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wrap="square" lIns="0" tIns="0" rIns="0" bIns="0">
            <a:spAutoFit/>
          </a:bodyPr>
          <a:lstStyle>
            <a:lvl1pPr algn="l" rtl="0" eaLnBrk="0" fontAlgn="base" hangingPunct="0">
              <a:spcBef>
                <a:spcPct val="0"/>
              </a:spcBef>
              <a:spcAft>
                <a:spcPct val="0"/>
              </a:spcAft>
              <a:defRPr sz="2800" b="1">
                <a:solidFill>
                  <a:srgbClr val="004494"/>
                </a:solidFill>
                <a:latin typeface="Verdana"/>
                <a:ea typeface="+mj-ea"/>
                <a:cs typeface="ＭＳ Ｐゴシック" charset="0"/>
              </a:defRPr>
            </a:lvl1pPr>
            <a:lvl2pPr algn="l" rtl="0" eaLnBrk="0" fontAlgn="base" hangingPunct="0">
              <a:spcBef>
                <a:spcPct val="0"/>
              </a:spcBef>
              <a:spcAft>
                <a:spcPct val="0"/>
              </a:spcAft>
              <a:defRPr sz="2800" b="1">
                <a:solidFill>
                  <a:srgbClr val="004494"/>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rgbClr val="004494"/>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rgbClr val="004494"/>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rgbClr val="004494"/>
                </a:solidFill>
                <a:latin typeface="Verdana" charset="0"/>
                <a:ea typeface="ＭＳ Ｐゴシック" charset="0"/>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a:lstStyle>
          <a:p>
            <a:pPr>
              <a:lnSpc>
                <a:spcPct val="100000"/>
              </a:lnSpc>
              <a:defRPr/>
            </a:pPr>
            <a:r>
              <a:rPr lang="en-US" altLang="en-US" sz="1600" b="0" kern="0" dirty="0" smtClean="0">
                <a:solidFill>
                  <a:srgbClr val="0F3277"/>
                </a:solidFill>
                <a:latin typeface="Verdana" pitchFamily="34" charset="0"/>
                <a:ea typeface="ＭＳ Ｐゴシック"/>
              </a:rPr>
              <a:t>- Scientific </a:t>
            </a:r>
            <a:r>
              <a:rPr lang="en-US" altLang="en-US" sz="1600" b="0" kern="0" dirty="0" smtClean="0">
                <a:solidFill>
                  <a:srgbClr val="0F3277"/>
                </a:solidFill>
                <a:latin typeface="Verdana" pitchFamily="34" charset="0"/>
                <a:ea typeface="ＭＳ Ｐゴシック"/>
              </a:rPr>
              <a:t>support to DG ENER</a:t>
            </a:r>
          </a:p>
          <a:p>
            <a:pPr>
              <a:lnSpc>
                <a:spcPct val="100000"/>
              </a:lnSpc>
              <a:defRPr/>
            </a:pPr>
            <a:r>
              <a:rPr lang="en-US" altLang="en-US" sz="1600" b="0" kern="0" dirty="0" smtClean="0">
                <a:solidFill>
                  <a:srgbClr val="0F3277"/>
                </a:solidFill>
                <a:latin typeface="Verdana" pitchFamily="34" charset="0"/>
                <a:ea typeface="ＭＳ Ｐゴシック"/>
              </a:rPr>
              <a:t>- Renovation </a:t>
            </a:r>
            <a:r>
              <a:rPr lang="en-US" altLang="en-US" sz="1600" b="0" kern="0" dirty="0" smtClean="0">
                <a:solidFill>
                  <a:srgbClr val="0F3277"/>
                </a:solidFill>
                <a:latin typeface="Verdana" pitchFamily="34" charset="0"/>
                <a:ea typeface="ＭＳ Ｐゴシック"/>
              </a:rPr>
              <a:t>process </a:t>
            </a:r>
            <a:r>
              <a:rPr lang="en-US" altLang="en-US" sz="1600" b="0" kern="0" dirty="0" smtClean="0">
                <a:solidFill>
                  <a:srgbClr val="0F3277"/>
                </a:solidFill>
                <a:latin typeface="Verdana" pitchFamily="34" charset="0"/>
                <a:ea typeface="ＭＳ Ｐゴシック"/>
              </a:rPr>
              <a:t>and equipment developments</a:t>
            </a:r>
            <a:endParaRPr lang="en-US" altLang="en-US" sz="1600" b="0" kern="0" dirty="0" smtClean="0">
              <a:solidFill>
                <a:srgbClr val="0F3277"/>
              </a:solidFill>
              <a:latin typeface="Verdana" pitchFamily="34" charset="0"/>
              <a:ea typeface="ＭＳ Ｐゴシック"/>
            </a:endParaRPr>
          </a:p>
        </p:txBody>
      </p:sp>
      <p:pic>
        <p:nvPicPr>
          <p:cNvPr id="174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8504" y="4552053"/>
            <a:ext cx="3210851" cy="198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8" name="Picture 6" descr="05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816" y="2708920"/>
            <a:ext cx="1626923" cy="13366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9" name="Picture 5" descr="HC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6791" y="2708920"/>
            <a:ext cx="1676796" cy="1254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7420" name="TextBox 53"/>
          <p:cNvSpPr txBox="1">
            <a:spLocks noChangeArrowheads="1"/>
          </p:cNvSpPr>
          <p:nvPr/>
        </p:nvSpPr>
        <p:spPr bwMode="auto">
          <a:xfrm>
            <a:off x="150232" y="4034742"/>
            <a:ext cx="17011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ts val="2400"/>
              </a:lnSpc>
              <a:spcBef>
                <a:spcPct val="0"/>
              </a:spcBef>
              <a:buClr>
                <a:srgbClr val="37ACDE"/>
              </a:buClr>
              <a:buFont typeface="Verdana" pitchFamily="34" charset="0"/>
              <a:buNone/>
            </a:pPr>
            <a:r>
              <a:rPr lang="en-GB" altLang="en-US" sz="1100" i="0" dirty="0">
                <a:solidFill>
                  <a:srgbClr val="0F3277"/>
                </a:solidFill>
                <a:ea typeface="ＭＳ Ｐゴシック" pitchFamily="34" charset="-128"/>
              </a:rPr>
              <a:t>OSL </a:t>
            </a:r>
            <a:r>
              <a:rPr lang="en-GB" altLang="en-US" sz="1100" i="0" dirty="0" smtClean="0">
                <a:solidFill>
                  <a:srgbClr val="0F3277"/>
                </a:solidFill>
                <a:ea typeface="ＭＳ Ｐゴシック" pitchFamily="34" charset="-128"/>
              </a:rPr>
              <a:t>Sellafield (UK)</a:t>
            </a:r>
            <a:endParaRPr lang="en-GB" altLang="en-US" sz="1100" i="0" dirty="0">
              <a:solidFill>
                <a:srgbClr val="0F3277"/>
              </a:solidFill>
              <a:ea typeface="ＭＳ Ｐゴシック" pitchFamily="34" charset="-128"/>
            </a:endParaRPr>
          </a:p>
        </p:txBody>
      </p:sp>
      <p:sp>
        <p:nvSpPr>
          <p:cNvPr id="17421" name="TextBox 54"/>
          <p:cNvSpPr txBox="1">
            <a:spLocks noChangeArrowheads="1"/>
          </p:cNvSpPr>
          <p:nvPr/>
        </p:nvSpPr>
        <p:spPr bwMode="auto">
          <a:xfrm>
            <a:off x="2584840" y="4034742"/>
            <a:ext cx="1576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ts val="2400"/>
              </a:lnSpc>
              <a:spcBef>
                <a:spcPct val="0"/>
              </a:spcBef>
              <a:buClr>
                <a:srgbClr val="37ACDE"/>
              </a:buClr>
              <a:buFont typeface="Verdana" pitchFamily="34" charset="0"/>
              <a:buNone/>
            </a:pPr>
            <a:r>
              <a:rPr lang="en-GB" altLang="en-US" sz="1100" i="0" dirty="0">
                <a:solidFill>
                  <a:srgbClr val="0F3277"/>
                </a:solidFill>
                <a:ea typeface="ＭＳ Ｐゴシック" pitchFamily="34" charset="-128"/>
              </a:rPr>
              <a:t>OSL La </a:t>
            </a:r>
            <a:r>
              <a:rPr lang="en-GB" altLang="en-US" sz="1100" i="0" dirty="0" smtClean="0">
                <a:solidFill>
                  <a:srgbClr val="0F3277"/>
                </a:solidFill>
                <a:ea typeface="ＭＳ Ｐゴシック" pitchFamily="34" charset="-128"/>
              </a:rPr>
              <a:t>Hague (F)</a:t>
            </a:r>
            <a:endParaRPr lang="en-GB" altLang="en-US" sz="1100" i="0" dirty="0">
              <a:solidFill>
                <a:srgbClr val="0F3277"/>
              </a:solidFill>
              <a:ea typeface="ＭＳ Ｐゴシック" pitchFamily="34" charset="-128"/>
            </a:endParaRPr>
          </a:p>
        </p:txBody>
      </p:sp>
      <p:sp>
        <p:nvSpPr>
          <p:cNvPr id="25" name="Rectangle 2"/>
          <p:cNvSpPr txBox="1">
            <a:spLocks noChangeArrowheads="1"/>
          </p:cNvSpPr>
          <p:nvPr/>
        </p:nvSpPr>
        <p:spPr bwMode="auto">
          <a:xfrm>
            <a:off x="0" y="44624"/>
            <a:ext cx="990600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eaLnBrk="1" hangingPunct="1">
              <a:defRPr/>
            </a:pPr>
            <a:r>
              <a:rPr lang="en-GB" altLang="en-US" sz="2800" kern="0" dirty="0">
                <a:latin typeface="Verdana" panose="020B0604030504040204" pitchFamily="34" charset="0"/>
                <a:ea typeface="Verdana" panose="020B0604030504040204" pitchFamily="34" charset="0"/>
                <a:cs typeface="Verdana" panose="020B0604030504040204" pitchFamily="34" charset="0"/>
              </a:rPr>
              <a:t>Nuclear safeguards and non-proliferation </a:t>
            </a:r>
            <a:endParaRPr lang="en-GB" altLang="en-US" sz="2800" kern="0" dirty="0" smtClean="0">
              <a:latin typeface="Verdana" panose="020B0604030504040204" pitchFamily="34" charset="0"/>
              <a:ea typeface="Verdana" panose="020B0604030504040204" pitchFamily="34" charset="0"/>
              <a:cs typeface="Verdana" panose="020B0604030504040204" pitchFamily="34" charset="0"/>
            </a:endParaRPr>
          </a:p>
        </p:txBody>
      </p:sp>
      <p:sp>
        <p:nvSpPr>
          <p:cNvPr id="22" name="Title 1"/>
          <p:cNvSpPr txBox="1">
            <a:spLocks/>
          </p:cNvSpPr>
          <p:nvPr/>
        </p:nvSpPr>
        <p:spPr bwMode="auto">
          <a:xfrm>
            <a:off x="4520952" y="1335193"/>
            <a:ext cx="5057461" cy="2215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wrap="square" lIns="0" tIns="0" rIns="0" bIns="0">
            <a:spAutoFit/>
          </a:bodyPr>
          <a:lstStyle>
            <a:lvl1pPr algn="l" rtl="0" eaLnBrk="0" fontAlgn="base" hangingPunct="0">
              <a:spcBef>
                <a:spcPct val="0"/>
              </a:spcBef>
              <a:spcAft>
                <a:spcPct val="0"/>
              </a:spcAft>
              <a:defRPr sz="2800" b="1">
                <a:solidFill>
                  <a:srgbClr val="004494"/>
                </a:solidFill>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a:lstStyle>
          <a:p>
            <a:pPr marL="712788" indent="-712788" algn="ctr">
              <a:spcBef>
                <a:spcPct val="50000"/>
              </a:spcBef>
              <a:defRPr/>
            </a:pPr>
            <a:r>
              <a:rPr lang="en-GB" sz="1800" kern="0" dirty="0" smtClean="0">
                <a:solidFill>
                  <a:srgbClr val="0F3277"/>
                </a:solidFill>
              </a:rPr>
              <a:t>Undeclared Nuclear Activities</a:t>
            </a:r>
            <a:endParaRPr lang="en-US" sz="1800" kern="0" dirty="0" smtClean="0">
              <a:solidFill>
                <a:srgbClr val="00B0F0"/>
              </a:solidFill>
              <a:effectLst>
                <a:outerShdw blurRad="38100" dist="38100" dir="2700000" algn="tl">
                  <a:srgbClr val="C0C0C0"/>
                </a:outerShdw>
              </a:effectLst>
              <a:latin typeface="Verdana" pitchFamily="34" charset="0"/>
              <a:ea typeface="ＭＳ Ｐゴシック"/>
            </a:endParaRPr>
          </a:p>
        </p:txBody>
      </p:sp>
      <p:sp>
        <p:nvSpPr>
          <p:cNvPr id="23" name="Rectangle 22"/>
          <p:cNvSpPr/>
          <p:nvPr/>
        </p:nvSpPr>
        <p:spPr>
          <a:xfrm>
            <a:off x="4808984" y="1628800"/>
            <a:ext cx="4958898" cy="1077218"/>
          </a:xfrm>
          <a:prstGeom prst="rect">
            <a:avLst/>
          </a:prstGeom>
          <a:noFill/>
          <a:ln>
            <a:noFill/>
          </a:ln>
        </p:spPr>
        <p:txBody>
          <a:bodyPr wrap="square">
            <a:spAutoFit/>
          </a:bodyPr>
          <a:lstStyle/>
          <a:p>
            <a:pPr fontAlgn="auto">
              <a:lnSpc>
                <a:spcPct val="100000"/>
              </a:lnSpc>
              <a:defRPr/>
            </a:pPr>
            <a:r>
              <a:rPr lang="en-GB" sz="1600" b="0" kern="0" dirty="0">
                <a:latin typeface="Verdana"/>
                <a:ea typeface="ＭＳ Ｐゴシック" pitchFamily="34" charset="-128"/>
              </a:rPr>
              <a:t>Analysis </a:t>
            </a:r>
            <a:r>
              <a:rPr lang="en-GB" sz="1600" b="0" kern="0" dirty="0" smtClean="0">
                <a:latin typeface="Verdana"/>
                <a:ea typeface="ＭＳ Ｐゴシック" pitchFamily="34" charset="-128"/>
              </a:rPr>
              <a:t>of </a:t>
            </a:r>
            <a:r>
              <a:rPr lang="en-GB" sz="1600" b="0" kern="0" dirty="0">
                <a:latin typeface="Verdana"/>
                <a:ea typeface="ＭＳ Ｐゴシック" pitchFamily="34" charset="-128"/>
              </a:rPr>
              <a:t>small aerosol particles in </a:t>
            </a:r>
            <a:r>
              <a:rPr lang="en-GB" sz="1600" b="0" kern="0" dirty="0" smtClean="0">
                <a:latin typeface="Verdana"/>
                <a:ea typeface="ＭＳ Ｐゴシック" pitchFamily="34" charset="-128"/>
              </a:rPr>
              <a:t>dust from environmental/swipe </a:t>
            </a:r>
            <a:r>
              <a:rPr lang="en-GB" sz="1600" b="0" kern="0" dirty="0" smtClean="0">
                <a:latin typeface="Verdana"/>
                <a:ea typeface="ＭＳ Ｐゴシック" pitchFamily="34" charset="-128"/>
              </a:rPr>
              <a:t>samples can provide </a:t>
            </a:r>
            <a:r>
              <a:rPr lang="en-GB" sz="1600" b="0" kern="0" dirty="0">
                <a:latin typeface="Verdana"/>
                <a:ea typeface="ＭＳ Ｐゴシック" pitchFamily="34" charset="-128"/>
              </a:rPr>
              <a:t>information </a:t>
            </a:r>
            <a:r>
              <a:rPr lang="en-GB" sz="1600" b="0" kern="0" dirty="0" smtClean="0">
                <a:latin typeface="Verdana"/>
                <a:ea typeface="ＭＳ Ｐゴシック" pitchFamily="34" charset="-128"/>
              </a:rPr>
              <a:t>on the </a:t>
            </a:r>
            <a:r>
              <a:rPr lang="en-GB" sz="1600" b="0" kern="0" dirty="0">
                <a:latin typeface="Verdana"/>
                <a:ea typeface="ＭＳ Ｐゴシック" pitchFamily="34" charset="-128"/>
              </a:rPr>
              <a:t>nuclear materials </a:t>
            </a:r>
            <a:r>
              <a:rPr lang="en-GB" sz="1600" b="0" kern="0" dirty="0" smtClean="0">
                <a:latin typeface="Verdana"/>
                <a:ea typeface="ＭＳ Ｐゴシック" pitchFamily="34" charset="-128"/>
              </a:rPr>
              <a:t>handled </a:t>
            </a:r>
            <a:r>
              <a:rPr lang="en-GB" sz="1600" b="0" kern="0" dirty="0">
                <a:latin typeface="Verdana"/>
                <a:ea typeface="ＭＳ Ｐゴシック" pitchFamily="34" charset="-128"/>
              </a:rPr>
              <a:t>in the facility</a:t>
            </a:r>
            <a:endParaRPr lang="en-GB" sz="1600" b="0" kern="0" dirty="0">
              <a:ea typeface="ＭＳ Ｐゴシック" pitchFamily="34" charset="-128"/>
            </a:endParaRPr>
          </a:p>
        </p:txBody>
      </p:sp>
      <p:sp>
        <p:nvSpPr>
          <p:cNvPr id="24" name="Text Box 3"/>
          <p:cNvSpPr txBox="1">
            <a:spLocks noChangeArrowheads="1"/>
          </p:cNvSpPr>
          <p:nvPr/>
        </p:nvSpPr>
        <p:spPr bwMode="auto">
          <a:xfrm>
            <a:off x="4808984" y="2708920"/>
            <a:ext cx="5087402" cy="1490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6400" tIns="43200" rIns="86400" bIns="43200">
            <a:spAutoFit/>
          </a:bodyPr>
          <a:lstStyle>
            <a:lvl1pPr marL="285750" indent="-285750"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marL="0" indent="0" fontAlgn="auto">
              <a:lnSpc>
                <a:spcPct val="100000"/>
              </a:lnSpc>
              <a:defRPr/>
            </a:pPr>
            <a:r>
              <a:rPr lang="en-GB" altLang="en-US" sz="1600" b="0" kern="0" dirty="0" smtClean="0">
                <a:solidFill>
                  <a:srgbClr val="0F3277"/>
                </a:solidFill>
              </a:rPr>
              <a:t>- LG-SIMS lab </a:t>
            </a:r>
            <a:r>
              <a:rPr lang="en-GB" altLang="en-US" sz="1600" b="0" kern="0" dirty="0" smtClean="0">
                <a:solidFill>
                  <a:srgbClr val="0F3277"/>
                </a:solidFill>
              </a:rPr>
              <a:t> </a:t>
            </a:r>
            <a:r>
              <a:rPr lang="en-GB" altLang="en-US" sz="1600" b="0" kern="0" dirty="0">
                <a:solidFill>
                  <a:srgbClr val="0F3277"/>
                </a:solidFill>
              </a:rPr>
              <a:t>under ISO17025</a:t>
            </a:r>
            <a:endParaRPr lang="en-GB" altLang="en-US" sz="1600" b="0" kern="0" dirty="0" smtClean="0">
              <a:solidFill>
                <a:srgbClr val="0F3277"/>
              </a:solidFill>
            </a:endParaRPr>
          </a:p>
          <a:p>
            <a:pPr marL="0" indent="0" fontAlgn="auto">
              <a:lnSpc>
                <a:spcPct val="100000"/>
              </a:lnSpc>
              <a:defRPr/>
            </a:pPr>
            <a:r>
              <a:rPr lang="en-GB" altLang="en-US" sz="1600" b="0" kern="0" dirty="0" smtClean="0">
                <a:solidFill>
                  <a:srgbClr val="0F3277"/>
                </a:solidFill>
              </a:rPr>
              <a:t>- Joint </a:t>
            </a:r>
            <a:r>
              <a:rPr lang="en-GB" altLang="en-US" sz="1600" b="0" kern="0" dirty="0" smtClean="0">
                <a:solidFill>
                  <a:srgbClr val="0F3277"/>
                </a:solidFill>
              </a:rPr>
              <a:t>effort with DG </a:t>
            </a:r>
            <a:r>
              <a:rPr lang="en-GB" altLang="en-US" sz="1600" b="0" kern="0" dirty="0" smtClean="0">
                <a:solidFill>
                  <a:srgbClr val="0F3277"/>
                </a:solidFill>
              </a:rPr>
              <a:t>ENER; collaborations </a:t>
            </a:r>
            <a:r>
              <a:rPr lang="en-GB" altLang="en-US" sz="1600" b="0" kern="0" dirty="0">
                <a:solidFill>
                  <a:srgbClr val="0F3277"/>
                </a:solidFill>
              </a:rPr>
              <a:t>with IAEA, CEA and </a:t>
            </a:r>
            <a:r>
              <a:rPr lang="en-GB" altLang="en-US" sz="1600" b="0" kern="0" dirty="0" smtClean="0">
                <a:solidFill>
                  <a:srgbClr val="0F3277"/>
                </a:solidFill>
              </a:rPr>
              <a:t>JAEA</a:t>
            </a:r>
            <a:endParaRPr lang="en-GB" altLang="en-US" sz="1600" b="0" kern="0" dirty="0" smtClean="0">
              <a:solidFill>
                <a:srgbClr val="0F3277"/>
              </a:solidFill>
            </a:endParaRPr>
          </a:p>
          <a:p>
            <a:pPr marL="0" indent="0" fontAlgn="auto">
              <a:lnSpc>
                <a:spcPct val="100000"/>
              </a:lnSpc>
              <a:defRPr/>
            </a:pPr>
            <a:r>
              <a:rPr lang="en-GB" altLang="en-US" sz="1600" b="0" kern="0" dirty="0" smtClean="0">
                <a:solidFill>
                  <a:srgbClr val="0F3277"/>
                </a:solidFill>
              </a:rPr>
              <a:t>- Continuous </a:t>
            </a:r>
            <a:r>
              <a:rPr lang="en-GB" altLang="en-US" sz="1600" b="0" kern="0" dirty="0" smtClean="0">
                <a:solidFill>
                  <a:srgbClr val="0F3277"/>
                </a:solidFill>
              </a:rPr>
              <a:t>R&amp;D effort to improve </a:t>
            </a:r>
            <a:r>
              <a:rPr lang="en-GB" altLang="en-US" sz="1600" b="0" kern="0" dirty="0" smtClean="0">
                <a:solidFill>
                  <a:srgbClr val="0F3277"/>
                </a:solidFill>
              </a:rPr>
              <a:t>analytical capabilities</a:t>
            </a:r>
            <a:endParaRPr lang="en-GB" altLang="en-US" sz="1600" b="0" kern="0" dirty="0" smtClean="0">
              <a:solidFill>
                <a:srgbClr val="0F3277"/>
              </a:solidFill>
            </a:endParaRPr>
          </a:p>
        </p:txBody>
      </p:sp>
      <p:sp>
        <p:nvSpPr>
          <p:cNvPr id="26" name="Rectangle 6"/>
          <p:cNvSpPr txBox="1">
            <a:spLocks noChangeArrowheads="1"/>
          </p:cNvSpPr>
          <p:nvPr/>
        </p:nvSpPr>
        <p:spPr bwMode="auto">
          <a:xfrm>
            <a:off x="5481330" y="6411156"/>
            <a:ext cx="3576126" cy="260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square" lIns="0" tIns="0" rIns="0" bIns="0">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ＭＳ Ｐゴシック" pitchFamily="23"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Verdana" pitchFamily="34" charset="0"/>
              <a:buChar char="•"/>
              <a:defRPr>
                <a:solidFill>
                  <a:srgbClr val="004494"/>
                </a:solidFill>
                <a:latin typeface="Verdana"/>
                <a:ea typeface="ＭＳ Ｐゴシック" pitchFamily="23" charset="-128"/>
              </a:defRPr>
            </a:lvl2pPr>
            <a:lvl3pPr marL="457200" indent="-228600" algn="l" rtl="0" eaLnBrk="0" fontAlgn="base" hangingPunct="0">
              <a:lnSpc>
                <a:spcPts val="2400"/>
              </a:lnSpc>
              <a:spcBef>
                <a:spcPct val="0"/>
              </a:spcBef>
              <a:spcAft>
                <a:spcPct val="0"/>
              </a:spcAft>
              <a:buClr>
                <a:srgbClr val="37ACDE"/>
              </a:buClr>
              <a:buFont typeface="Wingdings" pitchFamily="2" charset="2"/>
              <a:buChar char="§"/>
              <a:defRPr sz="1600">
                <a:solidFill>
                  <a:srgbClr val="004494"/>
                </a:solidFill>
                <a:latin typeface="Verdana"/>
                <a:ea typeface="ＭＳ Ｐゴシック" pitchFamily="23"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ＭＳ Ｐゴシック" pitchFamily="23"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ＭＳ Ｐゴシック" pitchFamily="23" charset="-128"/>
              </a:defRPr>
            </a:lvl5pPr>
            <a:lvl6pPr marL="2514600" indent="-228600" algn="l" rtl="0" eaLnBrk="1" fontAlgn="base" hangingPunct="1">
              <a:spcBef>
                <a:spcPct val="20000"/>
              </a:spcBef>
              <a:spcAft>
                <a:spcPct val="0"/>
              </a:spcAft>
              <a:buChar char="»"/>
              <a:defRPr sz="2000">
                <a:solidFill>
                  <a:schemeClr val="tx1"/>
                </a:solidFill>
                <a:latin typeface="Arial" charset="0"/>
                <a:ea typeface="+mn-ea"/>
              </a:defRPr>
            </a:lvl6pPr>
            <a:lvl7pPr marL="2971800" indent="-228600" algn="l" rtl="0" eaLnBrk="1" fontAlgn="base" hangingPunct="1">
              <a:spcBef>
                <a:spcPct val="20000"/>
              </a:spcBef>
              <a:spcAft>
                <a:spcPct val="0"/>
              </a:spcAft>
              <a:buChar char="»"/>
              <a:defRPr sz="2000">
                <a:solidFill>
                  <a:schemeClr val="tx1"/>
                </a:solidFill>
                <a:latin typeface="Arial" charset="0"/>
                <a:ea typeface="+mn-ea"/>
              </a:defRPr>
            </a:lvl7pPr>
            <a:lvl8pPr marL="3429000" indent="-228600" algn="l" rtl="0" eaLnBrk="1" fontAlgn="base" hangingPunct="1">
              <a:spcBef>
                <a:spcPct val="20000"/>
              </a:spcBef>
              <a:spcAft>
                <a:spcPct val="0"/>
              </a:spcAft>
              <a:buChar char="»"/>
              <a:defRPr sz="2000">
                <a:solidFill>
                  <a:schemeClr val="tx1"/>
                </a:solidFill>
                <a:latin typeface="Arial" charset="0"/>
                <a:ea typeface="+mn-ea"/>
              </a:defRPr>
            </a:lvl8pPr>
            <a:lvl9pPr marL="3886200" indent="-228600" algn="l" rtl="0" eaLnBrk="1" fontAlgn="base" hangingPunct="1">
              <a:spcBef>
                <a:spcPct val="20000"/>
              </a:spcBef>
              <a:spcAft>
                <a:spcPct val="0"/>
              </a:spcAft>
              <a:buChar char="»"/>
              <a:defRPr sz="2000">
                <a:solidFill>
                  <a:schemeClr val="tx1"/>
                </a:solidFill>
                <a:latin typeface="Arial" charset="0"/>
                <a:ea typeface="+mn-ea"/>
              </a:defRPr>
            </a:lvl9pPr>
          </a:lstStyle>
          <a:p>
            <a:pPr marL="0" indent="0" eaLnBrk="1" hangingPunct="1">
              <a:defRPr/>
            </a:pPr>
            <a:r>
              <a:rPr lang="en-GB" sz="1100" kern="0" dirty="0" smtClean="0">
                <a:solidFill>
                  <a:srgbClr val="0F3277"/>
                </a:solidFill>
                <a:latin typeface="Verdana" pitchFamily="34" charset="0"/>
                <a:ea typeface="ＭＳ Ｐゴシック" pitchFamily="34" charset="-128"/>
              </a:rPr>
              <a:t>Large Geometry SIMS</a:t>
            </a:r>
            <a:r>
              <a:rPr lang="en-GB" sz="1100" kern="0" dirty="0" smtClean="0">
                <a:solidFill>
                  <a:srgbClr val="0F3277"/>
                </a:solidFill>
                <a:latin typeface="Verdana" pitchFamily="34" charset="0"/>
                <a:ea typeface="ＭＳ Ｐゴシック" pitchFamily="34" charset="-128"/>
              </a:rPr>
              <a:t> </a:t>
            </a:r>
            <a:r>
              <a:rPr lang="en-GB" sz="1100" kern="0" dirty="0" smtClean="0">
                <a:solidFill>
                  <a:srgbClr val="0F3277"/>
                </a:solidFill>
                <a:latin typeface="Verdana" pitchFamily="34" charset="0"/>
                <a:ea typeface="ＭＳ Ｐゴシック" pitchFamily="34" charset="-128"/>
              </a:rPr>
              <a:t>CAMECA IMS 1280HR</a:t>
            </a:r>
            <a:endParaRPr lang="en-GB" sz="1600" kern="0" dirty="0" smtClean="0">
              <a:solidFill>
                <a:srgbClr val="0F3277"/>
              </a:solidFill>
              <a:latin typeface="Verdana" pitchFamily="34" charset="0"/>
              <a:ea typeface="ＭＳ Ｐゴシック" pitchFamily="34" charset="-128"/>
            </a:endParaRPr>
          </a:p>
        </p:txBody>
      </p:sp>
      <p:pic>
        <p:nvPicPr>
          <p:cNvPr id="27" name="Picture 4" descr="DSC_309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72447" y="4391856"/>
            <a:ext cx="2978679" cy="198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32877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9"/>
          <p:cNvSpPr txBox="1">
            <a:spLocks noChangeArrowheads="1"/>
          </p:cNvSpPr>
          <p:nvPr/>
        </p:nvSpPr>
        <p:spPr bwMode="auto">
          <a:xfrm>
            <a:off x="108348" y="2276477"/>
            <a:ext cx="7436940" cy="3384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ts val="600"/>
              </a:spcBef>
              <a:buClr>
                <a:srgbClr val="2D5EC1"/>
              </a:buClr>
              <a:buFont typeface="Wingdings" pitchFamily="2" charset="2"/>
              <a:buChar char="v"/>
            </a:pPr>
            <a:endParaRPr lang="en-GB" altLang="en-US" sz="1600" i="0">
              <a:solidFill>
                <a:srgbClr val="125494"/>
              </a:solidFill>
            </a:endParaRPr>
          </a:p>
        </p:txBody>
      </p:sp>
      <p:sp>
        <p:nvSpPr>
          <p:cNvPr id="8" name="Title 1"/>
          <p:cNvSpPr txBox="1">
            <a:spLocks/>
          </p:cNvSpPr>
          <p:nvPr/>
        </p:nvSpPr>
        <p:spPr bwMode="auto">
          <a:xfrm>
            <a:off x="108348" y="44624"/>
            <a:ext cx="9646872" cy="295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a:extLst>
        </p:spPr>
        <p:txBody>
          <a:bodyPr wrap="square" lIns="0" tIns="0" rIns="0" bIns="0">
            <a:spAutoFit/>
          </a:bodyPr>
          <a:lstStyle>
            <a:lvl1pPr algn="l" rtl="0" eaLnBrk="0" fontAlgn="base" hangingPunct="0">
              <a:spcBef>
                <a:spcPct val="0"/>
              </a:spcBef>
              <a:spcAft>
                <a:spcPct val="0"/>
              </a:spcAft>
              <a:defRPr sz="2800" b="1">
                <a:solidFill>
                  <a:srgbClr val="004494"/>
                </a:solidFill>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a:lstStyle>
          <a:p>
            <a:pPr marL="712788" indent="-712788" algn="ctr">
              <a:spcBef>
                <a:spcPct val="50000"/>
              </a:spcBef>
              <a:defRPr/>
            </a:pPr>
            <a:r>
              <a:rPr lang="en-GB" sz="2400" kern="0" dirty="0" smtClean="0">
                <a:solidFill>
                  <a:srgbClr val="0F3277"/>
                </a:solidFill>
              </a:rPr>
              <a:t>Destructive and </a:t>
            </a:r>
            <a:r>
              <a:rPr lang="en-GB" sz="2400" kern="0" dirty="0" smtClean="0">
                <a:solidFill>
                  <a:srgbClr val="0F3277"/>
                </a:solidFill>
              </a:rPr>
              <a:t>non-destructive analysis for safeguards</a:t>
            </a:r>
            <a:endParaRPr lang="en-US" sz="2400" kern="0" dirty="0" smtClean="0">
              <a:solidFill>
                <a:srgbClr val="0F3277"/>
              </a:solidFill>
              <a:effectLst>
                <a:outerShdw blurRad="38100" dist="38100" dir="2700000" algn="tl">
                  <a:srgbClr val="C0C0C0"/>
                </a:outerShdw>
              </a:effectLst>
              <a:latin typeface="Verdana" pitchFamily="34" charset="0"/>
              <a:ea typeface="ＭＳ Ｐゴシック"/>
            </a:endParaRPr>
          </a:p>
        </p:txBody>
      </p:sp>
      <p:sp>
        <p:nvSpPr>
          <p:cNvPr id="9" name="Content Placeholder 2"/>
          <p:cNvSpPr txBox="1">
            <a:spLocks/>
          </p:cNvSpPr>
          <p:nvPr/>
        </p:nvSpPr>
        <p:spPr bwMode="auto">
          <a:xfrm>
            <a:off x="193624" y="1311495"/>
            <a:ext cx="7639696" cy="276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342900" indent="-342900" algn="r"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Wingdings" charset="2"/>
              <a:buChar char="§"/>
              <a:defRPr sz="1800" b="0" i="0" baseline="0">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Verdana"/>
              <a:buChar char="•"/>
              <a:defRPr sz="1600" baseline="0">
                <a:solidFill>
                  <a:srgbClr val="004494"/>
                </a:solidFill>
                <a:latin typeface="Verdana"/>
                <a:ea typeface="MS PGothic" pitchFamily="34" charset="-128"/>
              </a:defRPr>
            </a:lvl3pPr>
            <a:lvl4pPr marL="685800" indent="-228600" algn="l" rtl="0" eaLnBrk="0" fontAlgn="base" hangingPunct="0">
              <a:lnSpc>
                <a:spcPts val="2400"/>
              </a:lnSpc>
              <a:spcBef>
                <a:spcPts val="0"/>
              </a:spcBef>
              <a:spcAft>
                <a:spcPct val="0"/>
              </a:spcAft>
              <a:buClr>
                <a:srgbClr val="37ACDE"/>
              </a:buClr>
              <a:buFont typeface="Arial"/>
              <a:buChar char="•"/>
              <a:defRPr sz="1600" baseline="0">
                <a:solidFill>
                  <a:srgbClr val="004494"/>
                </a:solidFill>
                <a:latin typeface="Verdana"/>
                <a:ea typeface="MS PGothic" pitchFamily="34" charset="-128"/>
              </a:defRPr>
            </a:lvl4pPr>
            <a:lvl5pPr marL="914400" indent="-228600" algn="l" rtl="0" eaLnBrk="0" fontAlgn="base" hangingPunct="0">
              <a:lnSpc>
                <a:spcPts val="2400"/>
              </a:lnSpc>
              <a:spcBef>
                <a:spcPts val="0"/>
              </a:spcBef>
              <a:spcAft>
                <a:spcPct val="0"/>
              </a:spcAft>
              <a:buClr>
                <a:srgbClr val="37ACDE"/>
              </a:buClr>
              <a:buFont typeface="Verdana"/>
              <a:buChar char="–"/>
              <a:defRPr sz="1600" baseline="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marL="0" indent="0" algn="l">
              <a:defRPr/>
            </a:pPr>
            <a:r>
              <a:rPr lang="en-US" altLang="en-US" sz="1800" b="0" kern="0" dirty="0" smtClean="0">
                <a:solidFill>
                  <a:srgbClr val="0F3277"/>
                </a:solidFill>
                <a:latin typeface="Verdana" pitchFamily="34" charset="0"/>
              </a:rPr>
              <a:t>&gt;25 </a:t>
            </a:r>
            <a:r>
              <a:rPr lang="en-US" altLang="en-US" sz="1800" b="0" kern="0" dirty="0" smtClean="0">
                <a:solidFill>
                  <a:srgbClr val="0F3277"/>
                </a:solidFill>
                <a:latin typeface="Verdana" pitchFamily="34" charset="0"/>
              </a:rPr>
              <a:t>years high performance safeguards </a:t>
            </a:r>
            <a:r>
              <a:rPr lang="en-US" altLang="en-US" sz="1800" b="0" kern="0" dirty="0" smtClean="0">
                <a:solidFill>
                  <a:srgbClr val="0F3277"/>
                </a:solidFill>
                <a:latin typeface="Verdana" pitchFamily="34" charset="0"/>
              </a:rPr>
              <a:t>analyses by JRC </a:t>
            </a:r>
            <a:br>
              <a:rPr lang="en-US" altLang="en-US" sz="1800" b="0" kern="0" dirty="0" smtClean="0">
                <a:solidFill>
                  <a:srgbClr val="0F3277"/>
                </a:solidFill>
                <a:latin typeface="Verdana" pitchFamily="34" charset="0"/>
              </a:rPr>
            </a:br>
            <a:r>
              <a:rPr lang="en-US" altLang="en-US" sz="1800" b="0" kern="0" dirty="0" smtClean="0">
                <a:solidFill>
                  <a:srgbClr val="0F3277"/>
                </a:solidFill>
                <a:latin typeface="Verdana" pitchFamily="34" charset="0"/>
              </a:rPr>
              <a:t>(</a:t>
            </a:r>
            <a:r>
              <a:rPr lang="en-US" altLang="en-US" sz="1800" b="0" kern="0" dirty="0" smtClean="0">
                <a:solidFill>
                  <a:srgbClr val="0F3277"/>
                </a:solidFill>
                <a:latin typeface="Verdana" pitchFamily="34" charset="0"/>
              </a:rPr>
              <a:t>10 years under ISO 17025)</a:t>
            </a:r>
          </a:p>
          <a:p>
            <a:pPr marL="0" indent="0" algn="l">
              <a:defRPr/>
            </a:pPr>
            <a:endParaRPr lang="en-US" altLang="en-US" sz="1800" b="0" kern="0" dirty="0" smtClean="0">
              <a:solidFill>
                <a:srgbClr val="0F3277"/>
              </a:solidFill>
              <a:latin typeface="Verdana" pitchFamily="34" charset="0"/>
            </a:endParaRPr>
          </a:p>
          <a:p>
            <a:pPr algn="l">
              <a:buClr>
                <a:srgbClr val="0F3277"/>
              </a:buClr>
              <a:buFont typeface="Arial" panose="020B0604020202020204" pitchFamily="34" charset="0"/>
              <a:buChar char="•"/>
              <a:defRPr/>
            </a:pPr>
            <a:r>
              <a:rPr lang="en-US" altLang="en-US" sz="1800" b="0" kern="0" dirty="0" smtClean="0">
                <a:solidFill>
                  <a:srgbClr val="0F3277"/>
                </a:solidFill>
                <a:latin typeface="Verdana" pitchFamily="34" charset="0"/>
              </a:rPr>
              <a:t>High precision U and Pu isotopic composition (TIMS)</a:t>
            </a:r>
          </a:p>
          <a:p>
            <a:pPr algn="l">
              <a:buClr>
                <a:srgbClr val="0F3277"/>
              </a:buClr>
              <a:buFont typeface="Arial" panose="020B0604020202020204" pitchFamily="34" charset="0"/>
              <a:buChar char="•"/>
              <a:defRPr/>
            </a:pPr>
            <a:r>
              <a:rPr lang="en-US" altLang="en-US" sz="1800" b="0" kern="0" dirty="0" smtClean="0">
                <a:solidFill>
                  <a:srgbClr val="0F3277"/>
                </a:solidFill>
                <a:latin typeface="Verdana" pitchFamily="34" charset="0"/>
              </a:rPr>
              <a:t>High precision U and Pu concentration (IDMS, </a:t>
            </a:r>
            <a:r>
              <a:rPr lang="en-US" altLang="en-US" sz="1800" b="0" kern="0" dirty="0" smtClean="0">
                <a:solidFill>
                  <a:srgbClr val="0F3277"/>
                </a:solidFill>
                <a:latin typeface="Verdana" pitchFamily="34" charset="0"/>
              </a:rPr>
              <a:t>Titration,</a:t>
            </a:r>
            <a:br>
              <a:rPr lang="en-US" altLang="en-US" sz="1800" b="0" kern="0" dirty="0" smtClean="0">
                <a:solidFill>
                  <a:srgbClr val="0F3277"/>
                </a:solidFill>
                <a:latin typeface="Verdana" pitchFamily="34" charset="0"/>
              </a:rPr>
            </a:br>
            <a:r>
              <a:rPr lang="en-US" altLang="en-US" sz="1800" b="0" kern="0" dirty="0" smtClean="0">
                <a:solidFill>
                  <a:srgbClr val="0F3277"/>
                </a:solidFill>
                <a:latin typeface="Verdana" pitchFamily="34" charset="0"/>
              </a:rPr>
              <a:t>Hybrid </a:t>
            </a:r>
            <a:r>
              <a:rPr lang="en-US" altLang="en-US" sz="1800" b="0" kern="0" dirty="0" smtClean="0">
                <a:solidFill>
                  <a:srgbClr val="0F3277"/>
                </a:solidFill>
                <a:latin typeface="Verdana" pitchFamily="34" charset="0"/>
              </a:rPr>
              <a:t>K-edge/XRF-densitometry, COMPUCEA)</a:t>
            </a:r>
          </a:p>
          <a:p>
            <a:pPr algn="l">
              <a:buClr>
                <a:srgbClr val="0F3277"/>
              </a:buClr>
              <a:buFont typeface="Arial" panose="020B0604020202020204" pitchFamily="34" charset="0"/>
              <a:buChar char="•"/>
              <a:defRPr/>
            </a:pPr>
            <a:r>
              <a:rPr lang="en-US" altLang="en-US" sz="1800" b="0" kern="0" dirty="0" smtClean="0">
                <a:solidFill>
                  <a:srgbClr val="0F3277"/>
                </a:solidFill>
                <a:latin typeface="Verdana" pitchFamily="34" charset="0"/>
              </a:rPr>
              <a:t>Impurity measurements (ICP-MS, C, N)</a:t>
            </a:r>
          </a:p>
          <a:p>
            <a:pPr algn="l">
              <a:buClr>
                <a:srgbClr val="0F3277"/>
              </a:buClr>
              <a:buFont typeface="Arial" panose="020B0604020202020204" pitchFamily="34" charset="0"/>
              <a:buChar char="•"/>
              <a:defRPr/>
            </a:pPr>
            <a:r>
              <a:rPr lang="en-US" altLang="en-US" sz="1800" b="0" kern="0" dirty="0" smtClean="0">
                <a:solidFill>
                  <a:srgbClr val="0F3277"/>
                </a:solidFill>
                <a:latin typeface="Verdana" pitchFamily="34" charset="0"/>
              </a:rPr>
              <a:t>Pu and Am mass by Calorimetry</a:t>
            </a:r>
          </a:p>
          <a:p>
            <a:pPr algn="l">
              <a:buClr>
                <a:srgbClr val="0F3277"/>
              </a:buClr>
              <a:buFont typeface="Arial" panose="020B0604020202020204" pitchFamily="34" charset="0"/>
              <a:buChar char="•"/>
              <a:defRPr/>
            </a:pPr>
            <a:r>
              <a:rPr lang="en-US" altLang="en-US" sz="1800" b="0" kern="0" dirty="0" smtClean="0">
                <a:solidFill>
                  <a:srgbClr val="0F3277"/>
                </a:solidFill>
                <a:latin typeface="Verdana" pitchFamily="34" charset="0"/>
              </a:rPr>
              <a:t>U, Pu and Am isotopic abundances </a:t>
            </a:r>
            <a:r>
              <a:rPr lang="en-US" altLang="en-US" sz="1800" b="0" kern="0" dirty="0" smtClean="0">
                <a:solidFill>
                  <a:srgbClr val="0F3277"/>
                </a:solidFill>
                <a:latin typeface="Verdana" pitchFamily="34" charset="0"/>
              </a:rPr>
              <a:t>by </a:t>
            </a:r>
            <a:r>
              <a:rPr lang="en-US" altLang="en-US" sz="2400" b="0" kern="0" dirty="0" smtClean="0">
                <a:solidFill>
                  <a:srgbClr val="0F3277"/>
                </a:solidFill>
                <a:latin typeface="Verdana" pitchFamily="34" charset="0"/>
                <a:sym typeface="Symbol"/>
              </a:rPr>
              <a:t></a:t>
            </a:r>
            <a:r>
              <a:rPr lang="en-US" altLang="en-US" sz="1800" b="0" kern="0" dirty="0" smtClean="0">
                <a:solidFill>
                  <a:srgbClr val="0F3277"/>
                </a:solidFill>
                <a:latin typeface="Verdana" pitchFamily="34" charset="0"/>
                <a:sym typeface="Symbol"/>
              </a:rPr>
              <a:t>-spectrometry</a:t>
            </a:r>
            <a:r>
              <a:rPr lang="en-US" altLang="en-US" sz="1800" b="0" kern="0" dirty="0" smtClean="0">
                <a:solidFill>
                  <a:srgbClr val="0F3277"/>
                </a:solidFill>
                <a:latin typeface="Verdana" pitchFamily="34" charset="0"/>
              </a:rPr>
              <a:t> </a:t>
            </a:r>
          </a:p>
        </p:txBody>
      </p:sp>
      <p:pic>
        <p:nvPicPr>
          <p:cNvPr id="18443"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06978" y="1196752"/>
            <a:ext cx="1354906" cy="16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4" name="Picture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71334" y="3140968"/>
            <a:ext cx="2209932" cy="10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0187" y="4583113"/>
            <a:ext cx="2375033"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8171193" y="6264378"/>
            <a:ext cx="1010213" cy="400110"/>
          </a:xfrm>
          <a:prstGeom prst="rect">
            <a:avLst/>
          </a:prstGeom>
          <a:noFill/>
        </p:spPr>
        <p:txBody>
          <a:bodyPr wrap="none">
            <a:spAutoFit/>
          </a:bodyPr>
          <a:lstStyle/>
          <a:p>
            <a:pPr>
              <a:lnSpc>
                <a:spcPts val="2400"/>
              </a:lnSpc>
              <a:buClr>
                <a:srgbClr val="37ACDE"/>
              </a:buClr>
              <a:buFont typeface="Verdana" pitchFamily="34" charset="0"/>
              <a:buNone/>
              <a:defRPr/>
            </a:pPr>
            <a:r>
              <a:rPr lang="en-US" altLang="en-US" sz="1100" kern="0" dirty="0">
                <a:solidFill>
                  <a:srgbClr val="000000"/>
                </a:solidFill>
                <a:ea typeface="ＭＳ Ｐゴシック" pitchFamily="34" charset="-128"/>
              </a:rPr>
              <a:t>COMPUCEA</a:t>
            </a:r>
            <a:endParaRPr lang="en-GB" sz="1100" dirty="0">
              <a:solidFill>
                <a:srgbClr val="000000"/>
              </a:solidFill>
              <a:ea typeface="ＭＳ Ｐゴシック" pitchFamily="34" charset="-128"/>
            </a:endParaRPr>
          </a:p>
        </p:txBody>
      </p:sp>
      <p:grpSp>
        <p:nvGrpSpPr>
          <p:cNvPr id="13" name="Group 39"/>
          <p:cNvGrpSpPr>
            <a:grpSpLocks/>
          </p:cNvGrpSpPr>
          <p:nvPr/>
        </p:nvGrpSpPr>
        <p:grpSpPr bwMode="auto">
          <a:xfrm>
            <a:off x="3311231" y="4414869"/>
            <a:ext cx="2315057" cy="1625662"/>
            <a:chOff x="3107402" y="4246462"/>
            <a:chExt cx="2988952" cy="2138049"/>
          </a:xfrm>
        </p:grpSpPr>
        <p:pic>
          <p:nvPicPr>
            <p:cNvPr id="15" name="Picture 9" descr="Alpha heat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012" y="4246462"/>
              <a:ext cx="2112683" cy="171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41"/>
            <p:cNvSpPr txBox="1">
              <a:spLocks noChangeArrowheads="1"/>
            </p:cNvSpPr>
            <p:nvPr/>
          </p:nvSpPr>
          <p:spPr bwMode="auto">
            <a:xfrm>
              <a:off x="3107402" y="5858292"/>
              <a:ext cx="2988952" cy="52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ts val="2400"/>
                </a:lnSpc>
                <a:spcBef>
                  <a:spcPct val="0"/>
                </a:spcBef>
                <a:buClr>
                  <a:srgbClr val="37ACDE"/>
                </a:buClr>
                <a:buFont typeface="Verdana" pitchFamily="34" charset="0"/>
                <a:buNone/>
              </a:pPr>
              <a:r>
                <a:rPr lang="en-GB" altLang="en-US" sz="1100" i="0" dirty="0">
                  <a:solidFill>
                    <a:srgbClr val="000000"/>
                  </a:solidFill>
                  <a:ea typeface="ＭＳ Ｐゴシック" pitchFamily="34" charset="-128"/>
                </a:rPr>
                <a:t>Alpha preparation/heating</a:t>
              </a:r>
            </a:p>
          </p:txBody>
        </p:sp>
      </p:grpSp>
      <p:grpSp>
        <p:nvGrpSpPr>
          <p:cNvPr id="17" name="Group 42"/>
          <p:cNvGrpSpPr>
            <a:grpSpLocks/>
          </p:cNvGrpSpPr>
          <p:nvPr/>
        </p:nvGrpSpPr>
        <p:grpSpPr bwMode="auto">
          <a:xfrm>
            <a:off x="193624" y="4449895"/>
            <a:ext cx="1355196" cy="2112963"/>
            <a:chOff x="5403811" y="4594224"/>
            <a:chExt cx="1354574" cy="2111800"/>
          </a:xfrm>
        </p:grpSpPr>
        <p:pic>
          <p:nvPicPr>
            <p:cNvPr id="18"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94004" y="4594224"/>
              <a:ext cx="1035530" cy="1842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44"/>
            <p:cNvSpPr txBox="1">
              <a:spLocks noChangeArrowheads="1"/>
            </p:cNvSpPr>
            <p:nvPr/>
          </p:nvSpPr>
          <p:spPr bwMode="auto">
            <a:xfrm>
              <a:off x="5403811" y="6306116"/>
              <a:ext cx="1354574" cy="39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ts val="2400"/>
                </a:lnSpc>
                <a:spcBef>
                  <a:spcPct val="0"/>
                </a:spcBef>
                <a:buClr>
                  <a:srgbClr val="37ACDE"/>
                </a:buClr>
                <a:buFont typeface="Verdana" pitchFamily="34" charset="0"/>
                <a:buNone/>
              </a:pPr>
              <a:r>
                <a:rPr lang="en-GB" altLang="en-US" sz="1100" i="0">
                  <a:solidFill>
                    <a:srgbClr val="000000"/>
                  </a:solidFill>
                  <a:ea typeface="ＭＳ Ｐゴシック" pitchFamily="34" charset="-128"/>
                </a:rPr>
                <a:t>FDU – upgrade</a:t>
              </a:r>
            </a:p>
          </p:txBody>
        </p:sp>
      </p:grpSp>
      <p:grpSp>
        <p:nvGrpSpPr>
          <p:cNvPr id="20" name="Group 45"/>
          <p:cNvGrpSpPr>
            <a:grpSpLocks/>
          </p:cNvGrpSpPr>
          <p:nvPr/>
        </p:nvGrpSpPr>
        <p:grpSpPr bwMode="auto">
          <a:xfrm>
            <a:off x="1568624" y="4443469"/>
            <a:ext cx="1952779" cy="2119389"/>
            <a:chOff x="6515518" y="4149472"/>
            <a:chExt cx="2620192" cy="2661860"/>
          </a:xfrm>
        </p:grpSpPr>
        <p:pic>
          <p:nvPicPr>
            <p:cNvPr id="2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83183" y="4149472"/>
              <a:ext cx="1915538" cy="22869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22" name="TextBox 47"/>
            <p:cNvSpPr txBox="1">
              <a:spLocks noChangeArrowheads="1"/>
            </p:cNvSpPr>
            <p:nvPr/>
          </p:nvSpPr>
          <p:spPr bwMode="auto">
            <a:xfrm>
              <a:off x="6515518" y="6308811"/>
              <a:ext cx="2620192" cy="50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lnSpc>
                  <a:spcPts val="2400"/>
                </a:lnSpc>
                <a:spcBef>
                  <a:spcPct val="0"/>
                </a:spcBef>
                <a:buClr>
                  <a:srgbClr val="37ACDE"/>
                </a:buClr>
                <a:buFont typeface="Verdana" pitchFamily="34" charset="0"/>
                <a:buNone/>
              </a:pPr>
              <a:r>
                <a:rPr lang="en-GB" altLang="en-US" sz="1100" i="0">
                  <a:solidFill>
                    <a:srgbClr val="000000"/>
                  </a:solidFill>
                  <a:ea typeface="ＭＳ Ｐゴシック" pitchFamily="34" charset="-128"/>
                </a:rPr>
                <a:t>PuO</a:t>
              </a:r>
              <a:r>
                <a:rPr lang="en-GB" altLang="en-US" sz="1100" i="0" baseline="-25000">
                  <a:solidFill>
                    <a:srgbClr val="000000"/>
                  </a:solidFill>
                  <a:ea typeface="ＭＳ Ｐゴシック" pitchFamily="34" charset="-128"/>
                </a:rPr>
                <a:t>2</a:t>
              </a:r>
              <a:r>
                <a:rPr lang="en-GB" altLang="en-US" sz="1100" i="0">
                  <a:solidFill>
                    <a:srgbClr val="000000"/>
                  </a:solidFill>
                  <a:ea typeface="ＭＳ Ｐゴシック" pitchFamily="34" charset="-128"/>
                </a:rPr>
                <a:t> transfer tool LSS</a:t>
              </a:r>
            </a:p>
          </p:txBody>
        </p:sp>
      </p:grpSp>
      <p:pic>
        <p:nvPicPr>
          <p:cNvPr id="23" name="Picture 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529064" y="4461473"/>
            <a:ext cx="1625203"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5851610" y="5640421"/>
            <a:ext cx="1117614" cy="352404"/>
          </a:xfrm>
          <a:prstGeom prst="rect">
            <a:avLst/>
          </a:prstGeom>
          <a:noFill/>
        </p:spPr>
        <p:txBody>
          <a:bodyPr wrap="none">
            <a:spAutoFit/>
          </a:bodyPr>
          <a:lstStyle/>
          <a:p>
            <a:pPr algn="ctr">
              <a:lnSpc>
                <a:spcPts val="2400"/>
              </a:lnSpc>
              <a:buClr>
                <a:srgbClr val="37ACDE"/>
              </a:buClr>
              <a:buFont typeface="Verdana" pitchFamily="34" charset="0"/>
              <a:buNone/>
              <a:defRPr/>
            </a:pPr>
            <a:r>
              <a:rPr lang="en-US" altLang="en-US" sz="1100" kern="0" dirty="0">
                <a:solidFill>
                  <a:srgbClr val="000000"/>
                </a:solidFill>
                <a:latin typeface="Verdana" panose="020B0604030504040204" pitchFamily="34" charset="0"/>
                <a:ea typeface="Verdana" panose="020B0604030504040204" pitchFamily="34" charset="0"/>
                <a:cs typeface="Verdana" panose="020B0604030504040204" pitchFamily="34" charset="0"/>
              </a:rPr>
              <a:t>Foil </a:t>
            </a:r>
            <a:r>
              <a:rPr lang="en-US" altLang="en-US" sz="1100" kern="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heating</a:t>
            </a:r>
            <a:endParaRPr lang="en-GB" sz="11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942513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3929563667"/>
              </p:ext>
            </p:extLst>
          </p:nvPr>
        </p:nvGraphicFramePr>
        <p:xfrm>
          <a:off x="92314" y="3356992"/>
          <a:ext cx="5148718" cy="3342886"/>
        </p:xfrm>
        <a:graphic>
          <a:graphicData uri="http://schemas.openxmlformats.org/drawingml/2006/table">
            <a:tbl>
              <a:tblPr bandRow="1">
                <a:tableStyleId>{F5AB1C69-6EDB-4FF4-983F-18BD219EF322}</a:tableStyleId>
              </a:tblPr>
              <a:tblGrid>
                <a:gridCol w="920745"/>
                <a:gridCol w="4227973"/>
              </a:tblGrid>
              <a:tr h="7316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400" kern="1200" dirty="0" smtClean="0">
                          <a:latin typeface="Verdana" panose="020B0604030504040204" pitchFamily="34" charset="0"/>
                          <a:ea typeface="Verdana" panose="020B0604030504040204" pitchFamily="34" charset="0"/>
                          <a:cs typeface="Verdana" panose="020B0604030504040204" pitchFamily="34" charset="0"/>
                        </a:rPr>
                        <a:t>SNM-Detect</a:t>
                      </a:r>
                      <a:endParaRPr lang="en-GB" sz="1400" kern="1200" dirty="0" smtClean="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99061" marR="99061" marT="45730" marB="4573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400" kern="1200" dirty="0" smtClean="0">
                          <a:latin typeface="Verdana" panose="020B0604030504040204" pitchFamily="34" charset="0"/>
                          <a:ea typeface="Verdana" panose="020B0604030504040204" pitchFamily="34" charset="0"/>
                          <a:cs typeface="Verdana" panose="020B0604030504040204" pitchFamily="34" charset="0"/>
                        </a:rPr>
                        <a:t>Development</a:t>
                      </a:r>
                      <a:r>
                        <a:rPr lang="en-GB" sz="1400" kern="1200" baseline="0" dirty="0" smtClean="0">
                          <a:latin typeface="Verdana" panose="020B0604030504040204" pitchFamily="34" charset="0"/>
                          <a:ea typeface="Verdana" panose="020B0604030504040204" pitchFamily="34" charset="0"/>
                          <a:cs typeface="Verdana" panose="020B0604030504040204" pitchFamily="34" charset="0"/>
                        </a:rPr>
                        <a:t> of a</a:t>
                      </a:r>
                      <a:r>
                        <a:rPr lang="en-GB" sz="1400" kern="1200" dirty="0" smtClean="0">
                          <a:latin typeface="Verdana" panose="020B0604030504040204" pitchFamily="34" charset="0"/>
                          <a:ea typeface="Verdana" panose="020B0604030504040204" pitchFamily="34" charset="0"/>
                          <a:cs typeface="Verdana" panose="020B0604030504040204" pitchFamily="34" charset="0"/>
                        </a:rPr>
                        <a:t> new method for detection of </a:t>
                      </a:r>
                      <a:r>
                        <a:rPr lang="en-GB" sz="1400" kern="1200" dirty="0" smtClean="0">
                          <a:latin typeface="Verdana" panose="020B0604030504040204" pitchFamily="34" charset="0"/>
                          <a:ea typeface="Verdana" panose="020B0604030504040204" pitchFamily="34" charset="0"/>
                          <a:cs typeface="Verdana" panose="020B0604030504040204" pitchFamily="34" charset="0"/>
                        </a:rPr>
                        <a:t>Special Nuclear Materials </a:t>
                      </a:r>
                      <a:r>
                        <a:rPr lang="en-GB" sz="1400" kern="1200" dirty="0" smtClean="0">
                          <a:latin typeface="Verdana" panose="020B0604030504040204" pitchFamily="34" charset="0"/>
                          <a:ea typeface="Verdana" panose="020B0604030504040204" pitchFamily="34" charset="0"/>
                          <a:cs typeface="Verdana" panose="020B0604030504040204" pitchFamily="34" charset="0"/>
                        </a:rPr>
                        <a:t>with a high potential for practical applications</a:t>
                      </a:r>
                      <a:endParaRPr lang="en-GB" sz="1400" kern="1200" dirty="0" smtClean="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99061" marR="99061" marT="45730" marB="45730"/>
                </a:tc>
              </a:tr>
              <a:tr h="518270">
                <a:tc>
                  <a:txBody>
                    <a:bodyPr/>
                    <a:lstStyle/>
                    <a:p>
                      <a:r>
                        <a:rPr lang="en-GB" sz="1400" dirty="0" smtClean="0">
                          <a:latin typeface="Verdana" panose="020B0604030504040204" pitchFamily="34" charset="0"/>
                          <a:ea typeface="Verdana" panose="020B0604030504040204" pitchFamily="34" charset="0"/>
                          <a:cs typeface="Verdana" panose="020B0604030504040204" pitchFamily="34" charset="0"/>
                        </a:rPr>
                        <a:t>UNIDEE</a:t>
                      </a:r>
                      <a:endParaRPr lang="en-GB" sz="1400" dirty="0">
                        <a:latin typeface="Verdana" panose="020B0604030504040204" pitchFamily="34" charset="0"/>
                        <a:ea typeface="Verdana" panose="020B0604030504040204" pitchFamily="34" charset="0"/>
                        <a:cs typeface="Verdana" panose="020B0604030504040204" pitchFamily="34" charset="0"/>
                      </a:endParaRPr>
                    </a:p>
                  </a:txBody>
                  <a:tcPr marL="99061" marR="99061" marT="45730" marB="45730"/>
                </a:tc>
                <a:tc>
                  <a:txBody>
                    <a:bodyPr/>
                    <a:lstStyle/>
                    <a:p>
                      <a:r>
                        <a:rPr lang="fr-FR" sz="1400" dirty="0" err="1" smtClean="0">
                          <a:latin typeface="Verdana" panose="020B0604030504040204" pitchFamily="34" charset="0"/>
                          <a:ea typeface="Verdana" panose="020B0604030504040204" pitchFamily="34" charset="0"/>
                          <a:cs typeface="Verdana" panose="020B0604030504040204" pitchFamily="34" charset="0"/>
                        </a:rPr>
                        <a:t>Urban</a:t>
                      </a:r>
                      <a:r>
                        <a:rPr lang="fr-FR" sz="1400" dirty="0" smtClean="0">
                          <a:latin typeface="Verdana" panose="020B0604030504040204" pitchFamily="34" charset="0"/>
                          <a:ea typeface="Verdana" panose="020B0604030504040204" pitchFamily="34" charset="0"/>
                          <a:cs typeface="Verdana" panose="020B0604030504040204" pitchFamily="34" charset="0"/>
                        </a:rPr>
                        <a:t> Dispersion International Evaluation </a:t>
                      </a:r>
                      <a:r>
                        <a:rPr lang="fr-FR" sz="1400" dirty="0" err="1" smtClean="0">
                          <a:latin typeface="Verdana" panose="020B0604030504040204" pitchFamily="34" charset="0"/>
                          <a:ea typeface="Verdana" panose="020B0604030504040204" pitchFamily="34" charset="0"/>
                          <a:cs typeface="Verdana" panose="020B0604030504040204" pitchFamily="34" charset="0"/>
                        </a:rPr>
                        <a:t>Exercise</a:t>
                      </a:r>
                      <a:r>
                        <a:rPr lang="fr-FR" sz="1400" dirty="0" smtClean="0">
                          <a:latin typeface="Verdana" panose="020B0604030504040204" pitchFamily="34" charset="0"/>
                          <a:ea typeface="Verdana" panose="020B0604030504040204" pitchFamily="34" charset="0"/>
                          <a:cs typeface="Verdana" panose="020B0604030504040204" pitchFamily="34" charset="0"/>
                        </a:rPr>
                        <a:t> </a:t>
                      </a:r>
                      <a:endParaRPr lang="en-GB" sz="1400" dirty="0">
                        <a:latin typeface="Verdana" panose="020B0604030504040204" pitchFamily="34" charset="0"/>
                        <a:ea typeface="Verdana" panose="020B0604030504040204" pitchFamily="34" charset="0"/>
                        <a:cs typeface="Verdana" panose="020B0604030504040204" pitchFamily="34" charset="0"/>
                      </a:endParaRPr>
                    </a:p>
                  </a:txBody>
                  <a:tcPr marL="99061" marR="99061" marT="45730" marB="45730"/>
                </a:tc>
              </a:tr>
              <a:tr h="697647">
                <a:tc>
                  <a:txBody>
                    <a:bodyPr/>
                    <a:lstStyle/>
                    <a:p>
                      <a:r>
                        <a:rPr lang="en-GB" sz="1400" kern="1200" dirty="0" smtClean="0">
                          <a:latin typeface="Verdana" panose="020B0604030504040204" pitchFamily="34" charset="0"/>
                          <a:ea typeface="Verdana" panose="020B0604030504040204" pitchFamily="34" charset="0"/>
                          <a:cs typeface="Verdana" panose="020B0604030504040204" pitchFamily="34" charset="0"/>
                        </a:rPr>
                        <a:t>CBRN </a:t>
                      </a:r>
                      <a:r>
                        <a:rPr lang="en-GB" sz="1400" kern="1200" dirty="0" err="1" smtClean="0">
                          <a:latin typeface="Verdana" panose="020B0604030504040204" pitchFamily="34" charset="0"/>
                          <a:ea typeface="Verdana" panose="020B0604030504040204" pitchFamily="34" charset="0"/>
                          <a:cs typeface="Verdana" panose="020B0604030504040204" pitchFamily="34" charset="0"/>
                        </a:rPr>
                        <a:t>CoE</a:t>
                      </a:r>
                      <a:endParaRPr lang="en-GB" sz="1400" kern="120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99061" marR="99061" marT="45730" marB="45730"/>
                </a:tc>
                <a:tc>
                  <a:txBody>
                    <a:bodyPr/>
                    <a:lstStyle/>
                    <a:p>
                      <a:r>
                        <a:rPr lang="en-GB" sz="1400" kern="1200" dirty="0" smtClean="0">
                          <a:latin typeface="Verdana" panose="020B0604030504040204" pitchFamily="34" charset="0"/>
                          <a:ea typeface="Verdana" panose="020B0604030504040204" pitchFamily="34" charset="0"/>
                          <a:cs typeface="Verdana" panose="020B0604030504040204" pitchFamily="34" charset="0"/>
                        </a:rPr>
                        <a:t>RN</a:t>
                      </a:r>
                      <a:r>
                        <a:rPr lang="en-GB" sz="1400" kern="1200" baseline="0" dirty="0" smtClean="0">
                          <a:latin typeface="Verdana" panose="020B0604030504040204" pitchFamily="34" charset="0"/>
                          <a:ea typeface="Verdana" panose="020B0604030504040204" pitchFamily="34" charset="0"/>
                          <a:cs typeface="Verdana" panose="020B0604030504040204" pitchFamily="34" charset="0"/>
                        </a:rPr>
                        <a:t> support to the EU CBRN Centres of Excellence Initiative</a:t>
                      </a:r>
                      <a:endParaRPr lang="en-GB" sz="1400" kern="120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99061" marR="99061" marT="45730" marB="45730"/>
                </a:tc>
              </a:tr>
              <a:tr h="697647">
                <a:tc>
                  <a:txBody>
                    <a:bodyPr/>
                    <a:lstStyle/>
                    <a:p>
                      <a:r>
                        <a:rPr lang="en-GB" sz="1400" kern="1200" dirty="0" smtClean="0">
                          <a:latin typeface="Verdana" panose="020B0604030504040204" pitchFamily="34" charset="0"/>
                          <a:ea typeface="Verdana" panose="020B0604030504040204" pitchFamily="34" charset="0"/>
                          <a:cs typeface="Verdana" panose="020B0604030504040204" pitchFamily="34" charset="0"/>
                        </a:rPr>
                        <a:t>ITRAP</a:t>
                      </a:r>
                      <a:endParaRPr lang="en-GB" sz="1400" kern="120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99061" marR="99061" marT="45730" marB="45730"/>
                </a:tc>
                <a:tc>
                  <a:txBody>
                    <a:bodyPr/>
                    <a:lstStyle/>
                    <a:p>
                      <a:r>
                        <a:rPr lang="en-GB" sz="1400" kern="1200" dirty="0" smtClean="0">
                          <a:latin typeface="Verdana" panose="020B0604030504040204" pitchFamily="34" charset="0"/>
                          <a:ea typeface="Verdana" panose="020B0604030504040204" pitchFamily="34" charset="0"/>
                          <a:cs typeface="Verdana" panose="020B0604030504040204" pitchFamily="34" charset="0"/>
                        </a:rPr>
                        <a:t>Performance assessment of RN detection</a:t>
                      </a:r>
                      <a:r>
                        <a:rPr lang="en-GB" sz="1400" kern="1200" baseline="0" dirty="0" smtClean="0">
                          <a:latin typeface="Verdana" panose="020B0604030504040204" pitchFamily="34" charset="0"/>
                          <a:ea typeface="Verdana" panose="020B0604030504040204" pitchFamily="34" charset="0"/>
                          <a:cs typeface="Verdana" panose="020B0604030504040204" pitchFamily="34" charset="0"/>
                        </a:rPr>
                        <a:t> equipment</a:t>
                      </a:r>
                      <a:endParaRPr lang="en-GB" sz="1400" kern="120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99061" marR="99061" marT="45730" marB="45730"/>
                </a:tc>
              </a:tr>
              <a:tr h="697647">
                <a:tc>
                  <a:txBody>
                    <a:bodyPr/>
                    <a:lstStyle/>
                    <a:p>
                      <a:r>
                        <a:rPr lang="en-GB" sz="1400" kern="1200" dirty="0" smtClean="0">
                          <a:latin typeface="Verdana" panose="020B0604030504040204" pitchFamily="34" charset="0"/>
                          <a:ea typeface="Verdana" panose="020B0604030504040204" pitchFamily="34" charset="0"/>
                          <a:cs typeface="Verdana" panose="020B0604030504040204" pitchFamily="34" charset="0"/>
                        </a:rPr>
                        <a:t>EU- </a:t>
                      </a:r>
                      <a:r>
                        <a:rPr lang="en-GB" sz="1400" kern="1200" dirty="0" smtClean="0">
                          <a:latin typeface="Verdana" panose="020B0604030504040204" pitchFamily="34" charset="0"/>
                          <a:ea typeface="Verdana" panose="020B0604030504040204" pitchFamily="34" charset="0"/>
                          <a:cs typeface="Verdana" panose="020B0604030504040204" pitchFamily="34" charset="0"/>
                        </a:rPr>
                        <a:t>SECTRA</a:t>
                      </a:r>
                      <a:endParaRPr lang="en-GB" sz="1400" kern="120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99061" marR="99061" marT="45730" marB="45730"/>
                </a:tc>
                <a:tc>
                  <a:txBody>
                    <a:bodyPr/>
                    <a:lstStyle/>
                    <a:p>
                      <a:r>
                        <a:rPr lang="en-GB" sz="1400" kern="1200" dirty="0" smtClean="0">
                          <a:latin typeface="Verdana" panose="020B0604030504040204" pitchFamily="34" charset="0"/>
                          <a:ea typeface="Verdana" panose="020B0604030504040204" pitchFamily="34" charset="0"/>
                          <a:cs typeface="Verdana" panose="020B0604030504040204" pitchFamily="34" charset="0"/>
                        </a:rPr>
                        <a:t>EU training on nuclear and radiological detection</a:t>
                      </a:r>
                      <a:endParaRPr lang="en-GB" sz="1400" kern="120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99061" marR="99061" marT="45730" marB="45730"/>
                </a:tc>
              </a:tr>
            </a:tbl>
          </a:graphicData>
        </a:graphic>
      </p:graphicFrame>
      <p:sp>
        <p:nvSpPr>
          <p:cNvPr id="38937" name="TextBox 7"/>
          <p:cNvSpPr txBox="1">
            <a:spLocks noChangeArrowheads="1"/>
          </p:cNvSpPr>
          <p:nvPr/>
        </p:nvSpPr>
        <p:spPr bwMode="auto">
          <a:xfrm>
            <a:off x="5429733" y="2074864"/>
            <a:ext cx="4151756"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ClrTx/>
              <a:buFontTx/>
              <a:buNone/>
            </a:pPr>
            <a:r>
              <a:rPr lang="en-GB" altLang="en-US" sz="1800" i="0" dirty="0">
                <a:solidFill>
                  <a:srgbClr val="0F3277"/>
                </a:solidFill>
                <a:ea typeface="ＭＳ Ｐゴシック" pitchFamily="34" charset="-128"/>
              </a:rPr>
              <a:t>Examples of projects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67480088"/>
              </p:ext>
            </p:extLst>
          </p:nvPr>
        </p:nvGraphicFramePr>
        <p:xfrm>
          <a:off x="0" y="404664"/>
          <a:ext cx="5006173" cy="32933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2"/>
          <p:cNvSpPr txBox="1">
            <a:spLocks noChangeArrowheads="1"/>
          </p:cNvSpPr>
          <p:nvPr/>
        </p:nvSpPr>
        <p:spPr bwMode="auto">
          <a:xfrm>
            <a:off x="-2769" y="242143"/>
            <a:ext cx="4019665" cy="450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eaLnBrk="1" hangingPunct="1">
              <a:defRPr/>
            </a:pP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CBRNE </a:t>
            </a:r>
            <a:r>
              <a:rPr lang="en-GB" altLang="en-US" sz="2800" kern="0" dirty="0">
                <a:latin typeface="Verdana" panose="020B0604030504040204" pitchFamily="34" charset="0"/>
                <a:ea typeface="Verdana" panose="020B0604030504040204" pitchFamily="34" charset="0"/>
                <a:cs typeface="Verdana" panose="020B0604030504040204" pitchFamily="34" charset="0"/>
              </a:rPr>
              <a:t>security </a:t>
            </a:r>
          </a:p>
        </p:txBody>
      </p:sp>
      <p:sp>
        <p:nvSpPr>
          <p:cNvPr id="2" name="TextBox 1"/>
          <p:cNvSpPr txBox="1"/>
          <p:nvPr/>
        </p:nvSpPr>
        <p:spPr>
          <a:xfrm>
            <a:off x="5307278" y="1196752"/>
            <a:ext cx="4542266" cy="584775"/>
          </a:xfrm>
          <a:prstGeom prst="rect">
            <a:avLst/>
          </a:prstGeom>
          <a:noFill/>
        </p:spPr>
        <p:txBody>
          <a:bodyPr wrap="square" rtlCol="0">
            <a:spAutoFit/>
          </a:bodyPr>
          <a:lstStyle/>
          <a:p>
            <a:r>
              <a:rPr lang="en-GB" dirty="0"/>
              <a:t>CBRNE</a:t>
            </a:r>
            <a:r>
              <a:rPr lang="en-GB" b="0" dirty="0"/>
              <a:t> - Chemical, Biological, Radiological, Nuclear, and Explosives</a:t>
            </a:r>
            <a:endParaRPr lang="en-GB" dirty="0"/>
          </a:p>
        </p:txBody>
      </p:sp>
      <p:sp>
        <p:nvSpPr>
          <p:cNvPr id="9" name="TextBox 8"/>
          <p:cNvSpPr txBox="1"/>
          <p:nvPr/>
        </p:nvSpPr>
        <p:spPr>
          <a:xfrm>
            <a:off x="5307278" y="2485952"/>
            <a:ext cx="4274211" cy="2959272"/>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285750" indent="-285750">
              <a:lnSpc>
                <a:spcPct val="100000"/>
              </a:lnSpc>
              <a:buFont typeface="Arial" panose="020B0604020202020204" pitchFamily="34" charset="0"/>
              <a:buChar char="•"/>
              <a:defRPr/>
            </a:pPr>
            <a:r>
              <a:rPr lang="en-GB" sz="1800" b="0" dirty="0">
                <a:solidFill>
                  <a:srgbClr val="0F3277"/>
                </a:solidFill>
                <a:latin typeface="Verdana" panose="020B0604030504040204" pitchFamily="34" charset="0"/>
                <a:ea typeface="Verdana" panose="020B0604030504040204" pitchFamily="34" charset="0"/>
                <a:cs typeface="Verdana" panose="020B0604030504040204" pitchFamily="34" charset="0"/>
              </a:rPr>
              <a:t>I</a:t>
            </a:r>
            <a:r>
              <a:rPr lang="en-GB" sz="1800" b="0" dirty="0" smtClean="0">
                <a:solidFill>
                  <a:srgbClr val="0F3277"/>
                </a:solidFill>
                <a:latin typeface="Verdana" panose="020B0604030504040204" pitchFamily="34" charset="0"/>
                <a:ea typeface="Verdana" panose="020B0604030504040204" pitchFamily="34" charset="0"/>
                <a:cs typeface="Verdana" panose="020B0604030504040204" pitchFamily="34" charset="0"/>
              </a:rPr>
              <a:t>dentification of high confidence nuclear forensics signatures for the development of national nuclear forensics libraries: </a:t>
            </a:r>
            <a:r>
              <a:rPr lang="en-GB" altLang="en-US" sz="1800" b="0" kern="0" dirty="0" smtClean="0">
                <a:solidFill>
                  <a:srgbClr val="0F3277"/>
                </a:solidFill>
                <a:latin typeface="Verdana" panose="020B0604030504040204" pitchFamily="34" charset="0"/>
                <a:ea typeface="Verdana" panose="020B0604030504040204" pitchFamily="34" charset="0"/>
                <a:cs typeface="Verdana" panose="020B0604030504040204" pitchFamily="34" charset="0"/>
              </a:rPr>
              <a:t>focus on the front-end fuel cycle; based on metallic impurities and age dating (</a:t>
            </a:r>
            <a:r>
              <a:rPr lang="en-GB" sz="1800" b="0" dirty="0" smtClean="0">
                <a:solidFill>
                  <a:srgbClr val="0F3277"/>
                </a:solidFill>
                <a:latin typeface="Verdana" panose="020B0604030504040204" pitchFamily="34" charset="0"/>
                <a:ea typeface="Verdana" panose="020B0604030504040204" pitchFamily="34" charset="0"/>
                <a:cs typeface="Verdana" panose="020B0604030504040204" pitchFamily="34" charset="0"/>
              </a:rPr>
              <a:t>IAEA CRP).</a:t>
            </a:r>
            <a:r>
              <a:rPr lang="en-GB" altLang="it-IT" sz="1800" b="0" dirty="0" smtClean="0">
                <a:solidFill>
                  <a:srgbClr val="0F3277"/>
                </a:solidFill>
                <a:latin typeface="Verdana" panose="020B0604030504040204" pitchFamily="34" charset="0"/>
                <a:ea typeface="Verdana" panose="020B0604030504040204" pitchFamily="34" charset="0"/>
                <a:cs typeface="Verdana" panose="020B0604030504040204" pitchFamily="34" charset="0"/>
              </a:rPr>
              <a:t> </a:t>
            </a:r>
          </a:p>
          <a:p>
            <a:pPr marL="285750" indent="-285750">
              <a:lnSpc>
                <a:spcPct val="100000"/>
              </a:lnSpc>
              <a:buFont typeface="Arial" panose="020B0604020202020204" pitchFamily="34" charset="0"/>
              <a:buChar char="•"/>
              <a:defRPr/>
            </a:pPr>
            <a:r>
              <a:rPr lang="en-GB" altLang="it-IT" sz="1800" b="0" dirty="0" smtClean="0">
                <a:solidFill>
                  <a:srgbClr val="0F3277"/>
                </a:solidFill>
                <a:latin typeface="Verdana" panose="020B0604030504040204" pitchFamily="34" charset="0"/>
                <a:ea typeface="Verdana" panose="020B0604030504040204" pitchFamily="34" charset="0"/>
                <a:cs typeface="Verdana" panose="020B0604030504040204" pitchFamily="34" charset="0"/>
              </a:rPr>
              <a:t>Commercial </a:t>
            </a:r>
            <a:r>
              <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rPr>
              <a:t>equipment testing: ITRAP+10 (collaboration with US DNDO/DHS, DoE</a:t>
            </a:r>
            <a:r>
              <a:rPr lang="en-GB" altLang="it-IT" sz="1800" b="0" dirty="0" smtClean="0">
                <a:solidFill>
                  <a:srgbClr val="0F3277"/>
                </a:solidFill>
                <a:latin typeface="Verdana" panose="020B0604030504040204" pitchFamily="34" charset="0"/>
                <a:ea typeface="Verdana" panose="020B0604030504040204" pitchFamily="34" charset="0"/>
                <a:cs typeface="Verdana" panose="020B0604030504040204" pitchFamily="34" charset="0"/>
              </a:rPr>
              <a:t>)</a:t>
            </a:r>
            <a:r>
              <a:rPr lang="en-GB" altLang="it-IT" sz="1800" b="0" kern="0" dirty="0" smtClean="0">
                <a:solidFill>
                  <a:srgbClr val="0F3277"/>
                </a:solidFill>
                <a:latin typeface="Verdana" panose="020B0604030504040204" pitchFamily="34" charset="0"/>
                <a:ea typeface="Verdana" panose="020B0604030504040204" pitchFamily="34" charset="0"/>
                <a:cs typeface="Verdana" panose="020B0604030504040204" pitchFamily="34" charset="0"/>
              </a:rPr>
              <a:t>.</a:t>
            </a: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17"/>
          <p:cNvSpPr>
            <a:spLocks noChangeArrowheads="1"/>
          </p:cNvSpPr>
          <p:nvPr/>
        </p:nvSpPr>
        <p:spPr bwMode="auto">
          <a:xfrm>
            <a:off x="5429733" y="4581129"/>
            <a:ext cx="4275795"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1" tIns="45710" rIns="91421" bIns="45710"/>
          <a:lstStyle>
            <a:lvl1pPr defTabSz="915988">
              <a:defRPr sz="2300">
                <a:solidFill>
                  <a:schemeClr val="tx1"/>
                </a:solidFill>
                <a:latin typeface="Times" charset="0"/>
              </a:defRPr>
            </a:lvl1pPr>
            <a:lvl2pPr marL="885825" indent="-430213" defTabSz="915988">
              <a:defRPr sz="2300">
                <a:solidFill>
                  <a:schemeClr val="tx1"/>
                </a:solidFill>
                <a:latin typeface="Times" charset="0"/>
              </a:defRPr>
            </a:lvl2pPr>
            <a:lvl3pPr marL="1143000" indent="-228600" defTabSz="915988">
              <a:defRPr sz="2300">
                <a:solidFill>
                  <a:schemeClr val="tx1"/>
                </a:solidFill>
                <a:latin typeface="Times" charset="0"/>
              </a:defRPr>
            </a:lvl3pPr>
            <a:lvl4pPr marL="1600200" indent="-228600" defTabSz="915988">
              <a:defRPr sz="2300">
                <a:solidFill>
                  <a:schemeClr val="tx1"/>
                </a:solidFill>
                <a:latin typeface="Times" charset="0"/>
              </a:defRPr>
            </a:lvl4pPr>
            <a:lvl5pPr marL="2057400" indent="-228600" defTabSz="915988">
              <a:defRPr sz="2300">
                <a:solidFill>
                  <a:schemeClr val="tx1"/>
                </a:solidFill>
                <a:latin typeface="Times" charset="0"/>
              </a:defRPr>
            </a:lvl5pPr>
            <a:lvl6pPr marL="2514600" indent="-228600" defTabSz="915988" eaLnBrk="0" fontAlgn="base" hangingPunct="0">
              <a:spcBef>
                <a:spcPct val="0"/>
              </a:spcBef>
              <a:spcAft>
                <a:spcPct val="0"/>
              </a:spcAft>
              <a:defRPr sz="2300">
                <a:solidFill>
                  <a:schemeClr val="tx1"/>
                </a:solidFill>
                <a:latin typeface="Times" charset="0"/>
              </a:defRPr>
            </a:lvl6pPr>
            <a:lvl7pPr marL="2971800" indent="-228600" defTabSz="915988" eaLnBrk="0" fontAlgn="base" hangingPunct="0">
              <a:spcBef>
                <a:spcPct val="0"/>
              </a:spcBef>
              <a:spcAft>
                <a:spcPct val="0"/>
              </a:spcAft>
              <a:defRPr sz="2300">
                <a:solidFill>
                  <a:schemeClr val="tx1"/>
                </a:solidFill>
                <a:latin typeface="Times" charset="0"/>
              </a:defRPr>
            </a:lvl7pPr>
            <a:lvl8pPr marL="3429000" indent="-228600" defTabSz="915988" eaLnBrk="0" fontAlgn="base" hangingPunct="0">
              <a:spcBef>
                <a:spcPct val="0"/>
              </a:spcBef>
              <a:spcAft>
                <a:spcPct val="0"/>
              </a:spcAft>
              <a:defRPr sz="2300">
                <a:solidFill>
                  <a:schemeClr val="tx1"/>
                </a:solidFill>
                <a:latin typeface="Times" charset="0"/>
              </a:defRPr>
            </a:lvl8pPr>
            <a:lvl9pPr marL="3886200" indent="-228600" defTabSz="915988" eaLnBrk="0" fontAlgn="base" hangingPunct="0">
              <a:spcBef>
                <a:spcPct val="0"/>
              </a:spcBef>
              <a:spcAft>
                <a:spcPct val="0"/>
              </a:spcAft>
              <a:defRPr sz="2300">
                <a:solidFill>
                  <a:schemeClr val="tx1"/>
                </a:solidFill>
                <a:latin typeface="Times" charset="0"/>
              </a:defRPr>
            </a:lvl9pPr>
          </a:lstStyle>
          <a:p>
            <a:pPr marL="0" lvl="1" indent="0">
              <a:lnSpc>
                <a:spcPct val="100000"/>
              </a:lnSpc>
              <a:spcAft>
                <a:spcPts val="600"/>
              </a:spcAft>
              <a:defRPr/>
            </a:pPr>
            <a:endParaRPr lang="en-GB" altLang="it-IT" sz="1800" b="0" dirty="0" smtClean="0">
              <a:solidFill>
                <a:srgbClr val="0F3277"/>
              </a:solidFill>
              <a:latin typeface="Verdana" panose="020B0604030504040204" pitchFamily="34" charset="0"/>
              <a:ea typeface="Verdana" panose="020B0604030504040204" pitchFamily="34" charset="0"/>
              <a:cs typeface="Verdana" panose="020B0604030504040204" pitchFamily="34" charset="0"/>
            </a:endParaRPr>
          </a:p>
          <a:p>
            <a:pPr marL="0" lvl="1" indent="0">
              <a:lnSpc>
                <a:spcPct val="100000"/>
              </a:lnSpc>
              <a:spcAft>
                <a:spcPts val="600"/>
              </a:spcAft>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marL="0" lvl="1" indent="0">
              <a:lnSpc>
                <a:spcPct val="100000"/>
              </a:lnSpc>
              <a:spcAft>
                <a:spcPts val="600"/>
              </a:spcAft>
              <a:defRPr/>
            </a:pPr>
            <a:endParaRPr lang="en-GB" altLang="it-IT" sz="1800" b="0" dirty="0" smtClean="0">
              <a:solidFill>
                <a:srgbClr val="0F3277"/>
              </a:solidFill>
              <a:latin typeface="Verdana" panose="020B0604030504040204" pitchFamily="34" charset="0"/>
              <a:ea typeface="Verdana" panose="020B0604030504040204" pitchFamily="34" charset="0"/>
              <a:cs typeface="Verdana" panose="020B0604030504040204" pitchFamily="34" charset="0"/>
            </a:endParaRPr>
          </a:p>
          <a:p>
            <a:pPr marL="0" lvl="1" indent="0">
              <a:lnSpc>
                <a:spcPct val="100000"/>
              </a:lnSpc>
              <a:spcAft>
                <a:spcPts val="600"/>
              </a:spcAft>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defRPr/>
            </a:pPr>
            <a:endParaRPr lang="en-GB" altLang="it-IT" sz="1800" b="0" dirty="0">
              <a:solidFill>
                <a:srgbClr val="0F3277"/>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841825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9698" name="Picture 2" descr="European_Union_map_Nuclear_Energy_Countr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2245" y="1220788"/>
            <a:ext cx="5976276"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AutoShape 25"/>
          <p:cNvSpPr>
            <a:spLocks noChangeArrowheads="1"/>
          </p:cNvSpPr>
          <p:nvPr/>
        </p:nvSpPr>
        <p:spPr bwMode="auto">
          <a:xfrm>
            <a:off x="3640800" y="1792289"/>
            <a:ext cx="3730228" cy="915987"/>
          </a:xfrm>
          <a:prstGeom prst="roundRect">
            <a:avLst>
              <a:gd name="adj" fmla="val 16667"/>
            </a:avLst>
          </a:prstGeom>
          <a:solidFill>
            <a:schemeClr val="accent2">
              <a:lumMod val="20000"/>
              <a:lumOff val="80000"/>
            </a:schemeClr>
          </a:solidFill>
          <a:ln w="12700">
            <a:solidFill>
              <a:schemeClr val="tx1"/>
            </a:solidFill>
            <a:round/>
            <a:headEnd/>
            <a:tailEnd/>
          </a:ln>
        </p:spPr>
        <p:txBody>
          <a:bodyPr wrap="none" lIns="90000" tIns="46800" rIns="90000" bIns="46800"/>
          <a:lstStyle>
            <a:lvl1pPr>
              <a:defRPr sz="1600" b="1">
                <a:solidFill>
                  <a:schemeClr val="tx1"/>
                </a:solidFill>
                <a:latin typeface="Tahoma" pitchFamily="34" charset="0"/>
                <a:ea typeface="ＭＳ Ｐゴシック" pitchFamily="34" charset="-128"/>
              </a:defRPr>
            </a:lvl1pPr>
            <a:lvl2pPr marL="742950" indent="-285750">
              <a:defRPr sz="1600" b="1">
                <a:solidFill>
                  <a:schemeClr val="tx1"/>
                </a:solidFill>
                <a:latin typeface="Tahoma" pitchFamily="34" charset="0"/>
                <a:ea typeface="ＭＳ Ｐゴシック" pitchFamily="34" charset="-128"/>
              </a:defRPr>
            </a:lvl2pPr>
            <a:lvl3pPr marL="1143000" indent="-228600">
              <a:defRPr sz="1600" b="1">
                <a:solidFill>
                  <a:schemeClr val="tx1"/>
                </a:solidFill>
                <a:latin typeface="Tahoma" pitchFamily="34" charset="0"/>
                <a:ea typeface="ＭＳ Ｐゴシック" pitchFamily="34" charset="-128"/>
              </a:defRPr>
            </a:lvl3pPr>
            <a:lvl4pPr marL="1600200" indent="-228600">
              <a:defRPr sz="1600" b="1">
                <a:solidFill>
                  <a:schemeClr val="tx1"/>
                </a:solidFill>
                <a:latin typeface="Tahoma" pitchFamily="34" charset="0"/>
                <a:ea typeface="ＭＳ Ｐゴシック" pitchFamily="34" charset="-128"/>
              </a:defRPr>
            </a:lvl4pPr>
            <a:lvl5pPr marL="2057400" indent="-228600">
              <a:defRPr sz="1600" b="1">
                <a:solidFill>
                  <a:schemeClr val="tx1"/>
                </a:solidFill>
                <a:latin typeface="Tahoma" pitchFamily="34" charset="0"/>
                <a:ea typeface="ＭＳ Ｐゴシック" pitchFamily="34" charset="-128"/>
              </a:defRPr>
            </a:lvl5pPr>
            <a:lvl6pPr marL="25146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6pPr>
            <a:lvl7pPr marL="29718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7pPr>
            <a:lvl8pPr marL="34290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8pPr>
            <a:lvl9pPr marL="38862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9pPr>
          </a:lstStyle>
          <a:p>
            <a:pPr algn="ctr">
              <a:defRPr/>
            </a:pPr>
            <a:r>
              <a:rPr lang="en-US" altLang="en-US" dirty="0" smtClean="0">
                <a:solidFill>
                  <a:srgbClr val="000066"/>
                </a:solidFill>
                <a:latin typeface="Arial" pitchFamily="34" charset="0"/>
              </a:rPr>
              <a:t>Clearinghouse </a:t>
            </a:r>
            <a:endParaRPr lang="en-US" altLang="en-US" dirty="0">
              <a:solidFill>
                <a:srgbClr val="000066"/>
              </a:solidFill>
              <a:latin typeface="Arial" pitchFamily="34" charset="0"/>
            </a:endParaRPr>
          </a:p>
          <a:p>
            <a:pPr algn="ctr">
              <a:defRPr/>
            </a:pPr>
            <a:r>
              <a:rPr lang="en-US" altLang="en-US" dirty="0" smtClean="0">
                <a:solidFill>
                  <a:srgbClr val="000066"/>
                </a:solidFill>
                <a:latin typeface="Arial" pitchFamily="34" charset="0"/>
              </a:rPr>
              <a:t>centralized office </a:t>
            </a:r>
            <a:r>
              <a:rPr lang="en-US" altLang="en-US" dirty="0">
                <a:solidFill>
                  <a:srgbClr val="000066"/>
                </a:solidFill>
                <a:latin typeface="Arial" pitchFamily="34" charset="0"/>
              </a:rPr>
              <a:t>(JRC</a:t>
            </a:r>
            <a:r>
              <a:rPr lang="en-US" altLang="en-US" dirty="0" smtClean="0">
                <a:solidFill>
                  <a:srgbClr val="000066"/>
                </a:solidFill>
                <a:latin typeface="Arial" pitchFamily="34" charset="0"/>
              </a:rPr>
              <a:t>)</a:t>
            </a:r>
          </a:p>
          <a:p>
            <a:pPr algn="ctr">
              <a:spcBef>
                <a:spcPts val="600"/>
              </a:spcBef>
              <a:defRPr/>
            </a:pPr>
            <a:r>
              <a:rPr lang="en-US" altLang="en-US" sz="1400" dirty="0">
                <a:solidFill>
                  <a:srgbClr val="000066"/>
                </a:solidFill>
                <a:latin typeface="Arial" pitchFamily="34" charset="0"/>
              </a:rPr>
              <a:t>Main </a:t>
            </a:r>
            <a:r>
              <a:rPr lang="en-US" altLang="en-US" sz="1400" dirty="0" smtClean="0">
                <a:solidFill>
                  <a:srgbClr val="000066"/>
                </a:solidFill>
                <a:latin typeface="Arial" pitchFamily="34" charset="0"/>
              </a:rPr>
              <a:t>deliverables: topical </a:t>
            </a:r>
            <a:r>
              <a:rPr lang="en-US" altLang="en-US" sz="1400" dirty="0">
                <a:solidFill>
                  <a:srgbClr val="000066"/>
                </a:solidFill>
                <a:latin typeface="Arial" pitchFamily="34" charset="0"/>
              </a:rPr>
              <a:t>studies</a:t>
            </a:r>
          </a:p>
          <a:p>
            <a:pPr algn="ctr">
              <a:defRPr/>
            </a:pPr>
            <a:endParaRPr lang="en-US" altLang="en-US" dirty="0">
              <a:solidFill>
                <a:srgbClr val="000066"/>
              </a:solidFill>
              <a:latin typeface="Arial" pitchFamily="34" charset="0"/>
            </a:endParaRPr>
          </a:p>
          <a:p>
            <a:pPr algn="ctr">
              <a:defRPr/>
            </a:pPr>
            <a:endParaRPr lang="en-US" altLang="en-US" sz="1800" dirty="0">
              <a:solidFill>
                <a:srgbClr val="000066"/>
              </a:solidFill>
              <a:latin typeface="Arial" pitchFamily="34" charset="0"/>
            </a:endParaRPr>
          </a:p>
          <a:p>
            <a:pPr algn="ctr">
              <a:defRPr/>
            </a:pPr>
            <a:endParaRPr lang="en-US" altLang="en-US" dirty="0">
              <a:solidFill>
                <a:srgbClr val="000066"/>
              </a:solidFill>
              <a:latin typeface="Arial" pitchFamily="34" charset="0"/>
            </a:endParaRPr>
          </a:p>
          <a:p>
            <a:pPr algn="ctr">
              <a:defRPr/>
            </a:pPr>
            <a:endParaRPr lang="en-US" altLang="en-US" dirty="0">
              <a:solidFill>
                <a:srgbClr val="000066"/>
              </a:solidFill>
              <a:latin typeface="Arial" pitchFamily="34" charset="0"/>
            </a:endParaRPr>
          </a:p>
        </p:txBody>
      </p:sp>
      <p:sp>
        <p:nvSpPr>
          <p:cNvPr id="29700" name="AutoShape 26"/>
          <p:cNvSpPr>
            <a:spLocks noChangeArrowheads="1"/>
          </p:cNvSpPr>
          <p:nvPr/>
        </p:nvSpPr>
        <p:spPr bwMode="auto">
          <a:xfrm>
            <a:off x="216694" y="1000126"/>
            <a:ext cx="2729310" cy="4125913"/>
          </a:xfrm>
          <a:prstGeom prst="roundRect">
            <a:avLst>
              <a:gd name="adj" fmla="val 16667"/>
            </a:avLst>
          </a:prstGeom>
          <a:solidFill>
            <a:srgbClr val="FFFF99"/>
          </a:solidFill>
          <a:ln w="12700">
            <a:solidFill>
              <a:schemeClr val="tx1"/>
            </a:solidFill>
            <a:round/>
            <a:headEnd/>
            <a:tailEnd/>
          </a:ln>
        </p:spPr>
        <p:txBody>
          <a:bodyPr wrap="none" lIns="90000" tIns="46800" rIns="90000" bIns="46800"/>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US" altLang="en-US" sz="1600" b="1" i="0">
                <a:solidFill>
                  <a:srgbClr val="000066"/>
                </a:solidFill>
                <a:latin typeface="Arial" pitchFamily="34" charset="0"/>
                <a:ea typeface="ＭＳ Ｐゴシック" pitchFamily="34" charset="-128"/>
              </a:rPr>
              <a:t>European</a:t>
            </a:r>
          </a:p>
          <a:p>
            <a:pPr eaLnBrk="1" hangingPunct="1">
              <a:spcBef>
                <a:spcPct val="0"/>
              </a:spcBef>
              <a:buClrTx/>
              <a:buFontTx/>
              <a:buNone/>
            </a:pPr>
            <a:r>
              <a:rPr lang="en-US" altLang="en-US" sz="1600" b="1" i="0">
                <a:solidFill>
                  <a:srgbClr val="000066"/>
                </a:solidFill>
                <a:latin typeface="Arial" pitchFamily="34" charset="0"/>
                <a:ea typeface="ＭＳ Ｐゴシック" pitchFamily="34" charset="-128"/>
              </a:rPr>
              <a:t> Safety Authorities</a:t>
            </a:r>
          </a:p>
        </p:txBody>
      </p:sp>
      <p:sp>
        <p:nvSpPr>
          <p:cNvPr id="29701" name="AutoShape 27"/>
          <p:cNvSpPr>
            <a:spLocks noChangeArrowheads="1"/>
          </p:cNvSpPr>
          <p:nvPr/>
        </p:nvSpPr>
        <p:spPr bwMode="auto">
          <a:xfrm>
            <a:off x="321602" y="5233988"/>
            <a:ext cx="2808419" cy="1079500"/>
          </a:xfrm>
          <a:prstGeom prst="roundRect">
            <a:avLst>
              <a:gd name="adj" fmla="val 16667"/>
            </a:avLst>
          </a:prstGeom>
          <a:solidFill>
            <a:srgbClr val="FFFF99"/>
          </a:solidFill>
          <a:ln w="12700">
            <a:solidFill>
              <a:schemeClr val="tx1"/>
            </a:solidFill>
            <a:round/>
            <a:headEnd/>
            <a:tailEnd/>
          </a:ln>
        </p:spPr>
        <p:txBody>
          <a:bodyPr wrap="none" lIns="90000" tIns="46800" rIns="90000" bIns="46800" anchor="ct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ClrTx/>
              <a:buFontTx/>
              <a:buNone/>
            </a:pPr>
            <a:r>
              <a:rPr lang="en-US" altLang="en-US" sz="1600" b="1" i="0">
                <a:solidFill>
                  <a:srgbClr val="000066"/>
                </a:solidFill>
                <a:latin typeface="Arial" pitchFamily="34" charset="0"/>
                <a:ea typeface="ＭＳ Ｐゴシック" pitchFamily="34" charset="-128"/>
              </a:rPr>
              <a:t>European Technical</a:t>
            </a:r>
          </a:p>
          <a:p>
            <a:pPr algn="ctr" eaLnBrk="1" hangingPunct="1">
              <a:spcBef>
                <a:spcPct val="0"/>
              </a:spcBef>
              <a:buClrTx/>
              <a:buFontTx/>
              <a:buNone/>
            </a:pPr>
            <a:r>
              <a:rPr lang="en-US" altLang="en-US" sz="1600" b="1" i="0">
                <a:solidFill>
                  <a:srgbClr val="000066"/>
                </a:solidFill>
                <a:latin typeface="Arial" pitchFamily="34" charset="0"/>
                <a:ea typeface="ＭＳ Ｐゴシック" pitchFamily="34" charset="-128"/>
              </a:rPr>
              <a:t> Support Organizations</a:t>
            </a:r>
          </a:p>
          <a:p>
            <a:pPr algn="ctr" eaLnBrk="1" hangingPunct="1">
              <a:spcBef>
                <a:spcPct val="0"/>
              </a:spcBef>
              <a:buClrTx/>
              <a:buFontTx/>
              <a:buNone/>
            </a:pPr>
            <a:r>
              <a:rPr lang="en-US" altLang="en-US" sz="1600" b="1" i="0">
                <a:solidFill>
                  <a:srgbClr val="000066"/>
                </a:solidFill>
                <a:latin typeface="Arial" pitchFamily="34" charset="0"/>
                <a:ea typeface="ＭＳ Ｐゴシック" pitchFamily="34" charset="-128"/>
              </a:rPr>
              <a:t> </a:t>
            </a:r>
            <a:r>
              <a:rPr lang="en-US" altLang="en-US" sz="1200" b="1" i="0">
                <a:solidFill>
                  <a:schemeClr val="tx1"/>
                </a:solidFill>
                <a:latin typeface="Arial" pitchFamily="34" charset="0"/>
                <a:ea typeface="ＭＳ Ｐゴシック" pitchFamily="34" charset="-128"/>
              </a:rPr>
              <a:t>IRSN, GRS, Bel-V</a:t>
            </a:r>
          </a:p>
        </p:txBody>
      </p:sp>
      <p:sp>
        <p:nvSpPr>
          <p:cNvPr id="29702" name="AutoShape 28"/>
          <p:cNvSpPr>
            <a:spLocks noChangeArrowheads="1"/>
          </p:cNvSpPr>
          <p:nvPr/>
        </p:nvSpPr>
        <p:spPr bwMode="auto">
          <a:xfrm>
            <a:off x="7771740" y="1916114"/>
            <a:ext cx="1969161" cy="1851025"/>
          </a:xfrm>
          <a:prstGeom prst="roundRect">
            <a:avLst>
              <a:gd name="adj" fmla="val 16667"/>
            </a:avLst>
          </a:prstGeom>
          <a:solidFill>
            <a:srgbClr val="99FF99"/>
          </a:solidFill>
          <a:ln w="12700">
            <a:solidFill>
              <a:schemeClr val="tx1"/>
            </a:solidFill>
            <a:round/>
            <a:headEnd/>
            <a:tailEnd/>
          </a:ln>
        </p:spPr>
        <p:txBody>
          <a:bodyPr wrap="none" lIns="90000" tIns="46800" rIns="90000" bIns="46800"/>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r>
              <a:rPr lang="en-US" altLang="en-US" sz="1600" b="1" i="0">
                <a:solidFill>
                  <a:srgbClr val="000066"/>
                </a:solidFill>
                <a:latin typeface="Arial" pitchFamily="34" charset="0"/>
                <a:ea typeface="ＭＳ Ｐゴシック" pitchFamily="34" charset="-128"/>
              </a:rPr>
              <a:t>International </a:t>
            </a:r>
          </a:p>
          <a:p>
            <a:pPr eaLnBrk="1" hangingPunct="1">
              <a:spcBef>
                <a:spcPct val="0"/>
              </a:spcBef>
              <a:buClrTx/>
              <a:buFontTx/>
              <a:buNone/>
            </a:pPr>
            <a:r>
              <a:rPr lang="en-US" altLang="en-US" sz="1600" b="1" i="0">
                <a:solidFill>
                  <a:srgbClr val="000066"/>
                </a:solidFill>
                <a:latin typeface="Arial" pitchFamily="34" charset="0"/>
                <a:ea typeface="ＭＳ Ｐゴシック" pitchFamily="34" charset="-128"/>
              </a:rPr>
              <a:t>Community</a:t>
            </a:r>
          </a:p>
          <a:p>
            <a:pPr eaLnBrk="1" hangingPunct="1">
              <a:spcBef>
                <a:spcPct val="0"/>
              </a:spcBef>
              <a:buClrTx/>
              <a:buFontTx/>
              <a:buNone/>
            </a:pPr>
            <a:endParaRPr lang="en-US" altLang="en-US" sz="1600" b="1" i="0">
              <a:solidFill>
                <a:srgbClr val="000066"/>
              </a:solidFill>
              <a:latin typeface="Arial" pitchFamily="34" charset="0"/>
              <a:ea typeface="ＭＳ Ｐゴシック" pitchFamily="34" charset="-128"/>
            </a:endParaRPr>
          </a:p>
          <a:p>
            <a:pPr eaLnBrk="1" hangingPunct="1">
              <a:spcBef>
                <a:spcPct val="0"/>
              </a:spcBef>
              <a:buClrTx/>
              <a:buFontTx/>
              <a:buNone/>
            </a:pPr>
            <a:r>
              <a:rPr lang="en-US" altLang="en-US" sz="1600" b="1" i="0">
                <a:solidFill>
                  <a:schemeClr val="tx1"/>
                </a:solidFill>
                <a:latin typeface="Arial" pitchFamily="34" charset="0"/>
                <a:ea typeface="ＭＳ Ｐゴシック" pitchFamily="34" charset="-128"/>
              </a:rPr>
              <a:t>IAEA</a:t>
            </a:r>
          </a:p>
          <a:p>
            <a:pPr eaLnBrk="1" hangingPunct="1">
              <a:spcBef>
                <a:spcPct val="0"/>
              </a:spcBef>
              <a:buClrTx/>
              <a:buFontTx/>
              <a:buNone/>
            </a:pPr>
            <a:endParaRPr lang="en-US" altLang="en-US" sz="1600" b="1" i="0">
              <a:solidFill>
                <a:schemeClr val="tx1"/>
              </a:solidFill>
              <a:latin typeface="Arial" pitchFamily="34" charset="0"/>
              <a:ea typeface="ＭＳ Ｐゴシック" pitchFamily="34" charset="-128"/>
            </a:endParaRPr>
          </a:p>
          <a:p>
            <a:pPr eaLnBrk="1" hangingPunct="1">
              <a:spcBef>
                <a:spcPct val="0"/>
              </a:spcBef>
              <a:buClrTx/>
              <a:buFontTx/>
              <a:buNone/>
            </a:pPr>
            <a:r>
              <a:rPr lang="en-US" altLang="en-US" sz="1600" b="1" i="0">
                <a:solidFill>
                  <a:schemeClr val="tx1"/>
                </a:solidFill>
                <a:latin typeface="Arial" pitchFamily="34" charset="0"/>
                <a:ea typeface="ＭＳ Ｐゴシック" pitchFamily="34" charset="-128"/>
              </a:rPr>
              <a:t>OECD-NEA</a:t>
            </a:r>
          </a:p>
          <a:p>
            <a:pPr eaLnBrk="1" hangingPunct="1">
              <a:spcBef>
                <a:spcPct val="0"/>
              </a:spcBef>
              <a:buClrTx/>
              <a:buFontTx/>
              <a:buNone/>
            </a:pPr>
            <a:endParaRPr lang="en-US" altLang="en-US" sz="1600" b="1" i="0">
              <a:solidFill>
                <a:schemeClr val="tx1"/>
              </a:solidFill>
              <a:latin typeface="Arial" pitchFamily="34" charset="0"/>
              <a:ea typeface="ＭＳ Ｐゴシック" pitchFamily="34" charset="-128"/>
            </a:endParaRPr>
          </a:p>
          <a:p>
            <a:pPr eaLnBrk="1" hangingPunct="1">
              <a:spcBef>
                <a:spcPct val="0"/>
              </a:spcBef>
              <a:buClrTx/>
              <a:buFontTx/>
              <a:buNone/>
            </a:pPr>
            <a:endParaRPr lang="en-US" altLang="en-US" sz="1600" b="1" i="0">
              <a:solidFill>
                <a:schemeClr val="tx1"/>
              </a:solidFill>
              <a:latin typeface="Arial" pitchFamily="34" charset="0"/>
              <a:ea typeface="ＭＳ Ｐゴシック" pitchFamily="34" charset="-128"/>
            </a:endParaRPr>
          </a:p>
          <a:p>
            <a:pPr eaLnBrk="1" hangingPunct="1">
              <a:spcBef>
                <a:spcPct val="0"/>
              </a:spcBef>
              <a:buClrTx/>
              <a:buFontTx/>
              <a:buNone/>
            </a:pPr>
            <a:endParaRPr lang="en-US" altLang="en-US" sz="1600" b="1" i="0">
              <a:solidFill>
                <a:srgbClr val="000066"/>
              </a:solidFill>
              <a:latin typeface="Arial" pitchFamily="34" charset="0"/>
              <a:ea typeface="ＭＳ Ｐゴシック" pitchFamily="34" charset="-128"/>
            </a:endParaRPr>
          </a:p>
        </p:txBody>
      </p:sp>
      <p:sp>
        <p:nvSpPr>
          <p:cNvPr id="29703" name="Rectangle 29"/>
          <p:cNvSpPr>
            <a:spLocks noChangeArrowheads="1"/>
          </p:cNvSpPr>
          <p:nvPr/>
        </p:nvSpPr>
        <p:spPr bwMode="auto">
          <a:xfrm>
            <a:off x="763588" y="1792288"/>
            <a:ext cx="1537494" cy="3238500"/>
          </a:xfrm>
          <a:prstGeom prst="rect">
            <a:avLst/>
          </a:prstGeom>
          <a:solidFill>
            <a:srgbClr val="FFFF00"/>
          </a:solidFill>
          <a:ln w="12700">
            <a:solidFill>
              <a:schemeClr val="tx1"/>
            </a:solidFill>
            <a:miter lim="800000"/>
            <a:headEnd/>
            <a:tailEnd/>
          </a:ln>
        </p:spPr>
        <p:txBody>
          <a:bodyPr wrap="none" lIns="90000" tIns="46800" rIns="90000" bIns="46800"/>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 Finland </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Hungary </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Lithuania </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The Netherlands </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Romania </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Slovenia </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Switzerland </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Belgium</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Bulgaria</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Czech Republic </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France</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Germany</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Poland</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Slovakia</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Spain </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Sweden</a:t>
            </a:r>
          </a:p>
          <a:p>
            <a:pPr algn="ctr" eaLnBrk="1" hangingPunct="1">
              <a:spcBef>
                <a:spcPct val="0"/>
              </a:spcBef>
              <a:buClrTx/>
              <a:buFontTx/>
              <a:buNone/>
            </a:pPr>
            <a:r>
              <a:rPr lang="en-US" altLang="en-US" sz="1200" b="1" i="0">
                <a:solidFill>
                  <a:schemeClr val="tx1"/>
                </a:solidFill>
                <a:latin typeface="Arial" pitchFamily="34" charset="0"/>
                <a:ea typeface="ＭＳ Ｐゴシック" pitchFamily="34" charset="-128"/>
              </a:rPr>
              <a:t>United Kingdom</a:t>
            </a:r>
          </a:p>
          <a:p>
            <a:pPr algn="ctr" eaLnBrk="1" hangingPunct="1">
              <a:spcBef>
                <a:spcPct val="0"/>
              </a:spcBef>
              <a:buClrTx/>
              <a:buFontTx/>
              <a:buNone/>
            </a:pPr>
            <a:endParaRPr lang="en-US" altLang="en-US" sz="1200" b="1" i="0">
              <a:solidFill>
                <a:schemeClr val="tx1"/>
              </a:solidFill>
              <a:latin typeface="Arial" pitchFamily="34" charset="0"/>
              <a:ea typeface="ＭＳ Ｐゴシック" pitchFamily="34" charset="-128"/>
            </a:endParaRPr>
          </a:p>
        </p:txBody>
      </p:sp>
      <p:pic>
        <p:nvPicPr>
          <p:cNvPr id="29704" name="Picture 35" descr="OECD Nuclear Energy Agency / L'Agence pour l'énergie nucléaire">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38217" y="3184526"/>
            <a:ext cx="467783"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36" descr="Go to IAEA">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t="-12848" r="73874"/>
          <a:stretch>
            <a:fillRect/>
          </a:stretch>
        </p:blipFill>
        <p:spPr bwMode="auto">
          <a:xfrm>
            <a:off x="9305793" y="2708275"/>
            <a:ext cx="39039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6" name="Rectangle 39"/>
          <p:cNvSpPr>
            <a:spLocks noChangeArrowheads="1"/>
          </p:cNvSpPr>
          <p:nvPr/>
        </p:nvSpPr>
        <p:spPr bwMode="auto">
          <a:xfrm>
            <a:off x="7783777" y="5229225"/>
            <a:ext cx="990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838" tIns="47625" rIns="96838" bIns="47625" anchor="ct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GB" altLang="en-US" b="1" i="0">
              <a:solidFill>
                <a:schemeClr val="tx1"/>
              </a:solidFill>
              <a:latin typeface="Arial" pitchFamily="34" charset="0"/>
              <a:ea typeface="ＭＳ Ｐゴシック" pitchFamily="34" charset="-128"/>
            </a:endParaRPr>
          </a:p>
        </p:txBody>
      </p:sp>
      <p:sp>
        <p:nvSpPr>
          <p:cNvPr id="29707" name="Rectangle 40"/>
          <p:cNvSpPr>
            <a:spLocks noChangeArrowheads="1"/>
          </p:cNvSpPr>
          <p:nvPr/>
        </p:nvSpPr>
        <p:spPr bwMode="auto">
          <a:xfrm>
            <a:off x="8017669" y="5445125"/>
            <a:ext cx="990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838" tIns="47625" rIns="96838" bIns="47625" anchor="ctr"/>
          <a:lstStyle>
            <a:lvl1pPr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GB" altLang="en-US" b="1" i="0">
              <a:solidFill>
                <a:schemeClr val="tx1"/>
              </a:solidFill>
              <a:latin typeface="Arial" pitchFamily="34" charset="0"/>
              <a:ea typeface="ＭＳ Ｐゴシック" pitchFamily="34" charset="-128"/>
            </a:endParaRPr>
          </a:p>
        </p:txBody>
      </p:sp>
      <p:sp>
        <p:nvSpPr>
          <p:cNvPr id="5133" name="AutoShape 41"/>
          <p:cNvSpPr>
            <a:spLocks noChangeArrowheads="1"/>
          </p:cNvSpPr>
          <p:nvPr/>
        </p:nvSpPr>
        <p:spPr bwMode="auto">
          <a:xfrm>
            <a:off x="3640800" y="2947989"/>
            <a:ext cx="3730228" cy="1489123"/>
          </a:xfrm>
          <a:prstGeom prst="roundRect">
            <a:avLst>
              <a:gd name="adj" fmla="val 16667"/>
            </a:avLst>
          </a:prstGeom>
          <a:gradFill>
            <a:gsLst>
              <a:gs pos="0">
                <a:srgbClr val="BDDEFF">
                  <a:alpha val="0"/>
                </a:srgbClr>
              </a:gs>
              <a:gs pos="35000">
                <a:schemeClr val="accent2">
                  <a:tint val="37000"/>
                  <a:satMod val="300000"/>
                </a:schemeClr>
              </a:gs>
              <a:gs pos="100000">
                <a:schemeClr val="accent2">
                  <a:tint val="15000"/>
                  <a:satMod val="350000"/>
                </a:schemeClr>
              </a:gs>
            </a:gsLst>
          </a:gradFill>
          <a:ln>
            <a:headEnd/>
            <a:tailEnd/>
          </a:ln>
        </p:spPr>
        <p:style>
          <a:lnRef idx="1">
            <a:schemeClr val="accent2"/>
          </a:lnRef>
          <a:fillRef idx="2">
            <a:schemeClr val="accent2"/>
          </a:fillRef>
          <a:effectRef idx="1">
            <a:schemeClr val="accent2"/>
          </a:effectRef>
          <a:fontRef idx="minor">
            <a:schemeClr val="dk1"/>
          </a:fontRef>
        </p:style>
        <p:txBody>
          <a:bodyPr wrap="none" lIns="90000" tIns="46800" rIns="90000" bIns="46800"/>
          <a:lstStyle>
            <a:lvl1pPr>
              <a:defRPr sz="1600" b="1">
                <a:solidFill>
                  <a:schemeClr val="tx1"/>
                </a:solidFill>
                <a:latin typeface="Tahoma" pitchFamily="34" charset="0"/>
                <a:ea typeface="ＭＳ Ｐゴシック" pitchFamily="34" charset="-128"/>
              </a:defRPr>
            </a:lvl1pPr>
            <a:lvl2pPr marL="742950" indent="-285750">
              <a:defRPr sz="1600" b="1">
                <a:solidFill>
                  <a:schemeClr val="tx1"/>
                </a:solidFill>
                <a:latin typeface="Tahoma" pitchFamily="34" charset="0"/>
                <a:ea typeface="ＭＳ Ｐゴシック" pitchFamily="34" charset="-128"/>
              </a:defRPr>
            </a:lvl2pPr>
            <a:lvl3pPr marL="1143000" indent="-228600">
              <a:defRPr sz="1600" b="1">
                <a:solidFill>
                  <a:schemeClr val="tx1"/>
                </a:solidFill>
                <a:latin typeface="Tahoma" pitchFamily="34" charset="0"/>
                <a:ea typeface="ＭＳ Ｐゴシック" pitchFamily="34" charset="-128"/>
              </a:defRPr>
            </a:lvl3pPr>
            <a:lvl4pPr marL="1600200" indent="-228600">
              <a:defRPr sz="1600" b="1">
                <a:solidFill>
                  <a:schemeClr val="tx1"/>
                </a:solidFill>
                <a:latin typeface="Tahoma" pitchFamily="34" charset="0"/>
                <a:ea typeface="ＭＳ Ｐゴシック" pitchFamily="34" charset="-128"/>
              </a:defRPr>
            </a:lvl4pPr>
            <a:lvl5pPr marL="2057400" indent="-228600">
              <a:defRPr sz="1600" b="1">
                <a:solidFill>
                  <a:schemeClr val="tx1"/>
                </a:solidFill>
                <a:latin typeface="Tahoma" pitchFamily="34" charset="0"/>
                <a:ea typeface="ＭＳ Ｐゴシック" pitchFamily="34" charset="-128"/>
              </a:defRPr>
            </a:lvl5pPr>
            <a:lvl6pPr marL="25146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6pPr>
            <a:lvl7pPr marL="29718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7pPr>
            <a:lvl8pPr marL="34290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8pPr>
            <a:lvl9pPr marL="38862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9pPr>
          </a:lstStyle>
          <a:p>
            <a:pPr>
              <a:spcBef>
                <a:spcPts val="600"/>
              </a:spcBef>
              <a:spcAft>
                <a:spcPts val="600"/>
              </a:spcAft>
              <a:defRPr/>
            </a:pPr>
            <a:r>
              <a:rPr lang="en-US" altLang="en-US" dirty="0" smtClean="0">
                <a:latin typeface="Arial" pitchFamily="34" charset="0"/>
              </a:rPr>
              <a:t>During </a:t>
            </a:r>
            <a:r>
              <a:rPr lang="en-US" altLang="en-US" dirty="0">
                <a:latin typeface="Arial" pitchFamily="34" charset="0"/>
              </a:rPr>
              <a:t>Fukushima </a:t>
            </a:r>
            <a:r>
              <a:rPr lang="en-US" altLang="en-US" dirty="0" smtClean="0">
                <a:latin typeface="Arial" pitchFamily="34" charset="0"/>
              </a:rPr>
              <a:t>accident: </a:t>
            </a:r>
            <a:endParaRPr lang="en-US" altLang="en-US" dirty="0">
              <a:latin typeface="Arial" pitchFamily="34" charset="0"/>
            </a:endParaRPr>
          </a:p>
          <a:p>
            <a:pPr>
              <a:spcBef>
                <a:spcPts val="600"/>
              </a:spcBef>
              <a:spcAft>
                <a:spcPts val="600"/>
              </a:spcAft>
              <a:buFontTx/>
              <a:buChar char="-"/>
              <a:defRPr/>
            </a:pPr>
            <a:r>
              <a:rPr lang="en-US" altLang="en-US" sz="1400" dirty="0" smtClean="0">
                <a:latin typeface="Arial" pitchFamily="34" charset="0"/>
              </a:rPr>
              <a:t>daily 'Fukushima  </a:t>
            </a:r>
            <a:r>
              <a:rPr lang="en-US" altLang="en-US" sz="1400" dirty="0">
                <a:latin typeface="Arial" pitchFamily="34" charset="0"/>
              </a:rPr>
              <a:t>Updates'</a:t>
            </a:r>
          </a:p>
          <a:p>
            <a:pPr>
              <a:spcBef>
                <a:spcPts val="600"/>
              </a:spcBef>
              <a:spcAft>
                <a:spcPts val="600"/>
              </a:spcAft>
              <a:buFontTx/>
              <a:buChar char="-"/>
              <a:defRPr/>
            </a:pPr>
            <a:r>
              <a:rPr lang="en-US" altLang="en-US" sz="1400" dirty="0" smtClean="0">
                <a:latin typeface="Arial" pitchFamily="34" charset="0"/>
              </a:rPr>
              <a:t>provided </a:t>
            </a:r>
            <a:r>
              <a:rPr lang="en-US" altLang="en-US" sz="1400" dirty="0">
                <a:latin typeface="Arial" pitchFamily="34" charset="0"/>
              </a:rPr>
              <a:t>to DG ENER + others DGs</a:t>
            </a:r>
          </a:p>
          <a:p>
            <a:pPr>
              <a:spcBef>
                <a:spcPts val="600"/>
              </a:spcBef>
              <a:spcAft>
                <a:spcPts val="600"/>
              </a:spcAft>
              <a:buFontTx/>
              <a:buChar char="-"/>
              <a:defRPr/>
            </a:pPr>
            <a:r>
              <a:rPr lang="en-US" altLang="en-US" sz="1400" dirty="0" smtClean="0">
                <a:latin typeface="Arial" pitchFamily="34" charset="0"/>
              </a:rPr>
              <a:t>provided </a:t>
            </a:r>
            <a:r>
              <a:rPr lang="en-US" altLang="en-US" sz="1400" dirty="0">
                <a:latin typeface="Arial" pitchFamily="34" charset="0"/>
              </a:rPr>
              <a:t>to EU Safety Authorities </a:t>
            </a:r>
            <a:endParaRPr lang="en-GB" altLang="en-US" sz="1400" dirty="0">
              <a:latin typeface="Arial" pitchFamily="34" charset="0"/>
            </a:endParaRPr>
          </a:p>
        </p:txBody>
      </p:sp>
      <p:sp>
        <p:nvSpPr>
          <p:cNvPr id="29709" name="Left-Right Arrow 5119"/>
          <p:cNvSpPr>
            <a:spLocks noChangeArrowheads="1"/>
          </p:cNvSpPr>
          <p:nvPr/>
        </p:nvSpPr>
        <p:spPr bwMode="auto">
          <a:xfrm rot="609647">
            <a:off x="2689755" y="3376613"/>
            <a:ext cx="1104106" cy="641350"/>
          </a:xfrm>
          <a:prstGeom prst="leftRightArrow">
            <a:avLst>
              <a:gd name="adj1" fmla="val 50000"/>
              <a:gd name="adj2" fmla="val 49902"/>
            </a:avLst>
          </a:prstGeom>
          <a:noFill/>
          <a:ln w="95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175"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US" altLang="en-US" sz="1200" i="0"/>
          </a:p>
        </p:txBody>
      </p:sp>
      <p:sp>
        <p:nvSpPr>
          <p:cNvPr id="29710" name="Left-Right Arrow 48"/>
          <p:cNvSpPr>
            <a:spLocks noChangeArrowheads="1"/>
          </p:cNvSpPr>
          <p:nvPr/>
        </p:nvSpPr>
        <p:spPr bwMode="auto">
          <a:xfrm rot="-2762558">
            <a:off x="2848570" y="4538474"/>
            <a:ext cx="1376363" cy="693076"/>
          </a:xfrm>
          <a:prstGeom prst="leftRightArrow">
            <a:avLst>
              <a:gd name="adj1" fmla="val 50000"/>
              <a:gd name="adj2" fmla="val 50059"/>
            </a:avLst>
          </a:prstGeom>
          <a:noFill/>
          <a:ln w="95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175"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US" altLang="en-US" sz="1200" i="0"/>
          </a:p>
        </p:txBody>
      </p:sp>
      <p:sp>
        <p:nvSpPr>
          <p:cNvPr id="29711" name="Left-Right Arrow 49"/>
          <p:cNvSpPr>
            <a:spLocks noChangeArrowheads="1"/>
          </p:cNvSpPr>
          <p:nvPr/>
        </p:nvSpPr>
        <p:spPr bwMode="auto">
          <a:xfrm rot="-973441">
            <a:off x="7269560" y="3394076"/>
            <a:ext cx="742950" cy="561975"/>
          </a:xfrm>
          <a:prstGeom prst="leftRightArrow">
            <a:avLst>
              <a:gd name="adj1" fmla="val 50000"/>
              <a:gd name="adj2" fmla="val 49898"/>
            </a:avLst>
          </a:prstGeom>
          <a:noFill/>
          <a:ln w="95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175" eaLnBrk="0" hangingPunct="0">
              <a:spcBef>
                <a:spcPct val="20000"/>
              </a:spcBef>
              <a:buClr>
                <a:schemeClr val="bg1"/>
              </a:buClr>
              <a:buChar char="•"/>
              <a:defRPr sz="2400" i="1">
                <a:solidFill>
                  <a:srgbClr val="0F5494"/>
                </a:solidFill>
                <a:latin typeface="Verdana" pitchFamily="34" charset="0"/>
              </a:defRPr>
            </a:lvl1pPr>
            <a:lvl2pPr marL="742950" indent="-285750" eaLnBrk="0" hangingPunct="0">
              <a:spcBef>
                <a:spcPct val="20000"/>
              </a:spcBef>
              <a:buClr>
                <a:srgbClr val="009FBA"/>
              </a:buClr>
              <a:buChar char="•"/>
              <a:defRPr sz="2000" b="1">
                <a:solidFill>
                  <a:srgbClr val="0F5494"/>
                </a:solidFill>
                <a:latin typeface="Verdana" pitchFamily="34" charset="0"/>
              </a:defRPr>
            </a:lvl2pPr>
            <a:lvl3pPr marL="1143000" indent="-228600" eaLnBrk="0" hangingPunct="0">
              <a:spcBef>
                <a:spcPct val="20000"/>
              </a:spcBef>
              <a:buChar char="•"/>
              <a:defRPr sz="1400">
                <a:solidFill>
                  <a:srgbClr val="0F5494"/>
                </a:solidFill>
                <a:latin typeface="Verdana"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ClrTx/>
              <a:buFontTx/>
              <a:buNone/>
            </a:pPr>
            <a:endParaRPr lang="en-US" altLang="en-US" sz="1200" i="0"/>
          </a:p>
        </p:txBody>
      </p:sp>
      <p:sp>
        <p:nvSpPr>
          <p:cNvPr id="18" name="Rectangle 2"/>
          <p:cNvSpPr txBox="1">
            <a:spLocks noChangeArrowheads="1"/>
          </p:cNvSpPr>
          <p:nvPr/>
        </p:nvSpPr>
        <p:spPr bwMode="auto">
          <a:xfrm>
            <a:off x="56456" y="44451"/>
            <a:ext cx="968444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eaLnBrk="1" hangingPunct="1">
              <a:defRPr/>
            </a:pPr>
            <a:r>
              <a:rPr lang="en-GB" altLang="en-US" sz="2800" kern="0" dirty="0">
                <a:latin typeface="Verdana" panose="020B0604030504040204" pitchFamily="34" charset="0"/>
                <a:ea typeface="Verdana" panose="020B0604030504040204" pitchFamily="34" charset="0"/>
                <a:cs typeface="Verdana" panose="020B0604030504040204" pitchFamily="34" charset="0"/>
              </a:rPr>
              <a:t>Safety of </a:t>
            </a: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generation </a:t>
            </a:r>
            <a:r>
              <a:rPr lang="en-GB" altLang="en-US" sz="2800" kern="0" dirty="0">
                <a:latin typeface="Verdana" panose="020B0604030504040204" pitchFamily="34" charset="0"/>
                <a:ea typeface="Verdana" panose="020B0604030504040204" pitchFamily="34" charset="0"/>
                <a:cs typeface="Verdana" panose="020B0604030504040204" pitchFamily="34" charset="0"/>
              </a:rPr>
              <a:t>II and III nuclear </a:t>
            </a: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reactors</a:t>
            </a:r>
            <a:endParaRPr lang="en-GB" altLang="en-US" sz="2800" kern="0" dirty="0">
              <a:latin typeface="Verdana" panose="020B0604030504040204" pitchFamily="34" charset="0"/>
              <a:ea typeface="Verdana" panose="020B0604030504040204" pitchFamily="34" charset="0"/>
              <a:cs typeface="Verdana" panose="020B0604030504040204" pitchFamily="34" charset="0"/>
            </a:endParaRPr>
          </a:p>
        </p:txBody>
      </p:sp>
      <p:sp>
        <p:nvSpPr>
          <p:cNvPr id="19" name="AutoShape 25"/>
          <p:cNvSpPr>
            <a:spLocks noChangeArrowheads="1"/>
          </p:cNvSpPr>
          <p:nvPr/>
        </p:nvSpPr>
        <p:spPr bwMode="auto">
          <a:xfrm>
            <a:off x="3841774" y="4941168"/>
            <a:ext cx="3730228" cy="915987"/>
          </a:xfrm>
          <a:prstGeom prst="roundRect">
            <a:avLst>
              <a:gd name="adj" fmla="val 16667"/>
            </a:avLst>
          </a:prstGeom>
          <a:solidFill>
            <a:schemeClr val="accent2">
              <a:lumMod val="20000"/>
              <a:lumOff val="80000"/>
            </a:schemeClr>
          </a:solidFill>
          <a:ln w="12700">
            <a:solidFill>
              <a:schemeClr val="tx1"/>
            </a:solidFill>
            <a:round/>
            <a:headEnd/>
            <a:tailEnd/>
          </a:ln>
        </p:spPr>
        <p:txBody>
          <a:bodyPr wrap="none" lIns="90000" tIns="46800" rIns="90000" bIns="46800"/>
          <a:lstStyle>
            <a:lvl1pPr>
              <a:defRPr sz="1600" b="1">
                <a:solidFill>
                  <a:schemeClr val="tx1"/>
                </a:solidFill>
                <a:latin typeface="Tahoma" pitchFamily="34" charset="0"/>
                <a:ea typeface="ＭＳ Ｐゴシック" pitchFamily="34" charset="-128"/>
              </a:defRPr>
            </a:lvl1pPr>
            <a:lvl2pPr marL="742950" indent="-285750">
              <a:defRPr sz="1600" b="1">
                <a:solidFill>
                  <a:schemeClr val="tx1"/>
                </a:solidFill>
                <a:latin typeface="Tahoma" pitchFamily="34" charset="0"/>
                <a:ea typeface="ＭＳ Ｐゴシック" pitchFamily="34" charset="-128"/>
              </a:defRPr>
            </a:lvl2pPr>
            <a:lvl3pPr marL="1143000" indent="-228600">
              <a:defRPr sz="1600" b="1">
                <a:solidFill>
                  <a:schemeClr val="tx1"/>
                </a:solidFill>
                <a:latin typeface="Tahoma" pitchFamily="34" charset="0"/>
                <a:ea typeface="ＭＳ Ｐゴシック" pitchFamily="34" charset="-128"/>
              </a:defRPr>
            </a:lvl3pPr>
            <a:lvl4pPr marL="1600200" indent="-228600">
              <a:defRPr sz="1600" b="1">
                <a:solidFill>
                  <a:schemeClr val="tx1"/>
                </a:solidFill>
                <a:latin typeface="Tahoma" pitchFamily="34" charset="0"/>
                <a:ea typeface="ＭＳ Ｐゴシック" pitchFamily="34" charset="-128"/>
              </a:defRPr>
            </a:lvl4pPr>
            <a:lvl5pPr marL="2057400" indent="-228600">
              <a:defRPr sz="1600" b="1">
                <a:solidFill>
                  <a:schemeClr val="tx1"/>
                </a:solidFill>
                <a:latin typeface="Tahoma" pitchFamily="34" charset="0"/>
                <a:ea typeface="ＭＳ Ｐゴシック" pitchFamily="34" charset="-128"/>
              </a:defRPr>
            </a:lvl5pPr>
            <a:lvl6pPr marL="25146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6pPr>
            <a:lvl7pPr marL="29718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7pPr>
            <a:lvl8pPr marL="34290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8pPr>
            <a:lvl9pPr marL="3886200" indent="-228600" algn="ctr" eaLnBrk="0" fontAlgn="base" hangingPunct="0">
              <a:spcBef>
                <a:spcPct val="0"/>
              </a:spcBef>
              <a:spcAft>
                <a:spcPct val="0"/>
              </a:spcAft>
              <a:defRPr sz="1600" b="1">
                <a:solidFill>
                  <a:schemeClr val="tx1"/>
                </a:solidFill>
                <a:latin typeface="Tahoma" pitchFamily="34" charset="0"/>
                <a:ea typeface="ＭＳ Ｐゴシック" pitchFamily="34" charset="-128"/>
              </a:defRPr>
            </a:lvl9pPr>
          </a:lstStyle>
          <a:p>
            <a:pPr algn="ctr">
              <a:defRPr/>
            </a:pPr>
            <a:r>
              <a:rPr lang="en-GB" kern="0" dirty="0">
                <a:solidFill>
                  <a:srgbClr val="000066"/>
                </a:solidFill>
                <a:latin typeface="Verdana" panose="020B0604030504040204" pitchFamily="34" charset="0"/>
                <a:ea typeface="Verdana" panose="020B0604030504040204" pitchFamily="34" charset="0"/>
                <a:cs typeface="Verdana" panose="020B0604030504040204" pitchFamily="34" charset="0"/>
              </a:rPr>
              <a:t>Support </a:t>
            </a:r>
            <a:r>
              <a:rPr lang="en-GB"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nuclear safety policy</a:t>
            </a:r>
            <a:r>
              <a:rPr lang="en-US" altLang="en-US" dirty="0" smtClean="0">
                <a:solidFill>
                  <a:srgbClr val="000066"/>
                </a:solidFill>
                <a:latin typeface="Verdana" panose="020B0604030504040204" pitchFamily="34" charset="0"/>
                <a:ea typeface="Verdana" panose="020B0604030504040204" pitchFamily="34" charset="0"/>
                <a:cs typeface="Verdana" panose="020B0604030504040204" pitchFamily="34" charset="0"/>
              </a:rPr>
              <a:t> </a:t>
            </a:r>
            <a:endParaRPr lang="en-US" altLang="en-US" dirty="0">
              <a:solidFill>
                <a:srgbClr val="000066"/>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altLang="en-US" dirty="0" smtClean="0">
                <a:solidFill>
                  <a:srgbClr val="000066"/>
                </a:solidFill>
                <a:latin typeface="Verdana" panose="020B0604030504040204" pitchFamily="34" charset="0"/>
                <a:ea typeface="Verdana" panose="020B0604030504040204" pitchFamily="34" charset="0"/>
                <a:cs typeface="Verdana" panose="020B0604030504040204" pitchFamily="34" charset="0"/>
              </a:rPr>
              <a:t>Euratom obligations</a:t>
            </a:r>
            <a:endParaRPr lang="en-US" altLang="en-US" dirty="0" smtClean="0">
              <a:solidFill>
                <a:srgbClr val="000066"/>
              </a:solidFill>
              <a:latin typeface="Verdana" panose="020B0604030504040204" pitchFamily="34" charset="0"/>
              <a:ea typeface="Verdana" panose="020B0604030504040204" pitchFamily="34" charset="0"/>
              <a:cs typeface="Verdana" panose="020B0604030504040204" pitchFamily="34" charset="0"/>
            </a:endParaRPr>
          </a:p>
          <a:p>
            <a:pPr algn="ctr">
              <a:spcBef>
                <a:spcPts val="600"/>
              </a:spcBef>
              <a:defRPr/>
            </a:pPr>
            <a:r>
              <a:rPr lang="en-GB" altLang="en-US" dirty="0" smtClean="0">
                <a:solidFill>
                  <a:srgbClr val="000066"/>
                </a:solidFill>
                <a:latin typeface="Verdana" panose="020B0604030504040204" pitchFamily="34" charset="0"/>
                <a:ea typeface="Verdana" panose="020B0604030504040204" pitchFamily="34" charset="0"/>
                <a:cs typeface="Verdana" panose="020B0604030504040204" pitchFamily="34" charset="0"/>
              </a:rPr>
              <a:t>Post-Fukushima EU </a:t>
            </a:r>
            <a:r>
              <a:rPr lang="en-GB" altLang="en-US" dirty="0">
                <a:solidFill>
                  <a:srgbClr val="000066"/>
                </a:solidFill>
                <a:latin typeface="Verdana" panose="020B0604030504040204" pitchFamily="34" charset="0"/>
                <a:ea typeface="Verdana" panose="020B0604030504040204" pitchFamily="34" charset="0"/>
                <a:cs typeface="Verdana" panose="020B0604030504040204" pitchFamily="34" charset="0"/>
              </a:rPr>
              <a:t>Stress </a:t>
            </a:r>
            <a:r>
              <a:rPr lang="en-GB" altLang="en-US" dirty="0" smtClean="0">
                <a:solidFill>
                  <a:srgbClr val="000066"/>
                </a:solidFill>
                <a:latin typeface="Verdana" panose="020B0604030504040204" pitchFamily="34" charset="0"/>
                <a:ea typeface="Verdana" panose="020B0604030504040204" pitchFamily="34" charset="0"/>
                <a:cs typeface="Verdana" panose="020B0604030504040204" pitchFamily="34" charset="0"/>
              </a:rPr>
              <a:t>Tests</a:t>
            </a:r>
            <a:r>
              <a:rPr lang="en-GB" kern="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 </a:t>
            </a:r>
            <a:endParaRPr lang="en-US" altLang="en-US"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1020286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20312" y="1052736"/>
            <a:ext cx="5917499" cy="2960170"/>
          </a:xfrm>
          <a:prstGeom prst="rect">
            <a:avLst/>
          </a:prstGeom>
          <a:noFill/>
          <a:ln>
            <a:noFill/>
          </a:ln>
          <a:effectLst/>
          <a:extLst/>
        </p:spPr>
        <p:txBody>
          <a:bodyPr lIns="96838" tIns="47625" rIns="96838" bIns="47625"/>
          <a:lstStyle/>
          <a:p>
            <a:pPr marL="93663" indent="-93663">
              <a:lnSpc>
                <a:spcPct val="110000"/>
              </a:lnSpc>
              <a:spcAft>
                <a:spcPts val="600"/>
              </a:spcAft>
              <a:buClr>
                <a:srgbClr val="000066"/>
              </a:buClr>
              <a:defRPr/>
            </a:pPr>
            <a:r>
              <a:rPr lang="en-US" altLang="en-US" sz="200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Fuel safety </a:t>
            </a:r>
            <a:r>
              <a:rPr lang="en-US" altLang="en-US" sz="2000" dirty="0">
                <a:solidFill>
                  <a:srgbClr val="000066"/>
                </a:solidFill>
                <a:latin typeface="Verdana" panose="020B0604030504040204" pitchFamily="34" charset="0"/>
                <a:ea typeface="Verdana" panose="020B0604030504040204" pitchFamily="34" charset="0"/>
                <a:cs typeface="Verdana" panose="020B0604030504040204" pitchFamily="34" charset="0"/>
              </a:rPr>
              <a:t>during </a:t>
            </a:r>
            <a:r>
              <a:rPr lang="en-US" altLang="en-US" sz="200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irradiation</a:t>
            </a:r>
          </a:p>
          <a:p>
            <a:pPr>
              <a:lnSpc>
                <a:spcPct val="110000"/>
              </a:lnSpc>
              <a:spcAft>
                <a:spcPts val="600"/>
              </a:spcAft>
              <a:buClr>
                <a:srgbClr val="000066"/>
              </a:buClr>
              <a:defRPr/>
            </a:pPr>
            <a:r>
              <a:rPr lang="en-US" altLang="en-US" sz="160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normal </a:t>
            </a:r>
            <a:r>
              <a:rPr lang="en-US" altLang="en-US" sz="1600" dirty="0">
                <a:solidFill>
                  <a:srgbClr val="000066"/>
                </a:solidFill>
                <a:latin typeface="Verdana" panose="020B0604030504040204" pitchFamily="34" charset="0"/>
                <a:ea typeface="Verdana" panose="020B0604030504040204" pitchFamily="34" charset="0"/>
                <a:cs typeface="Verdana" panose="020B0604030504040204" pitchFamily="34" charset="0"/>
              </a:rPr>
              <a:t>operation</a:t>
            </a:r>
            <a:r>
              <a:rPr lang="en-US" altLang="en-US" sz="1600" b="0" dirty="0">
                <a:solidFill>
                  <a:srgbClr val="000066"/>
                </a:solidFill>
                <a:latin typeface="Verdana" panose="020B0604030504040204" pitchFamily="34" charset="0"/>
                <a:ea typeface="Verdana" panose="020B0604030504040204" pitchFamily="34" charset="0"/>
                <a:cs typeface="Verdana" panose="020B0604030504040204" pitchFamily="34" charset="0"/>
              </a:rPr>
              <a:t>: extended burn-up, HBS, fission gas release, pellet-clad interaction </a:t>
            </a:r>
            <a:br>
              <a:rPr lang="en-US" altLang="en-US" sz="1600" b="0" dirty="0">
                <a:solidFill>
                  <a:srgbClr val="000066"/>
                </a:solidFill>
                <a:latin typeface="Verdana" panose="020B0604030504040204" pitchFamily="34" charset="0"/>
                <a:ea typeface="Verdana" panose="020B0604030504040204" pitchFamily="34" charset="0"/>
                <a:cs typeface="Verdana" panose="020B0604030504040204" pitchFamily="34" charset="0"/>
              </a:rPr>
            </a:br>
            <a:r>
              <a:rPr lang="en-US" altLang="en-US" sz="1600" dirty="0">
                <a:solidFill>
                  <a:srgbClr val="000066"/>
                </a:solidFill>
                <a:latin typeface="Verdana" panose="020B0604030504040204" pitchFamily="34" charset="0"/>
                <a:ea typeface="Verdana" panose="020B0604030504040204" pitchFamily="34" charset="0"/>
                <a:cs typeface="Verdana" panose="020B0604030504040204" pitchFamily="34" charset="0"/>
              </a:rPr>
              <a:t>off-normal</a:t>
            </a:r>
            <a:r>
              <a:rPr lang="en-US" altLang="en-US" sz="1600" b="0" dirty="0">
                <a:solidFill>
                  <a:srgbClr val="000066"/>
                </a:solidFill>
                <a:latin typeface="Verdana" panose="020B0604030504040204" pitchFamily="34" charset="0"/>
                <a:ea typeface="Verdana" panose="020B0604030504040204" pitchFamily="34" charset="0"/>
                <a:cs typeface="Verdana" panose="020B0604030504040204" pitchFamily="34" charset="0"/>
              </a:rPr>
              <a:t> conditions: fragmentation, LOCA</a:t>
            </a:r>
            <a:br>
              <a:rPr lang="en-US" altLang="en-US" sz="1600" b="0" dirty="0">
                <a:solidFill>
                  <a:srgbClr val="000066"/>
                </a:solidFill>
                <a:latin typeface="Verdana" panose="020B0604030504040204" pitchFamily="34" charset="0"/>
                <a:ea typeface="Verdana" panose="020B0604030504040204" pitchFamily="34" charset="0"/>
                <a:cs typeface="Verdana" panose="020B0604030504040204" pitchFamily="34" charset="0"/>
              </a:rPr>
            </a:br>
            <a:r>
              <a:rPr lang="en-US" altLang="en-US" sz="1600" dirty="0">
                <a:solidFill>
                  <a:srgbClr val="000066"/>
                </a:solidFill>
                <a:latin typeface="Verdana" panose="020B0604030504040204" pitchFamily="34" charset="0"/>
                <a:ea typeface="Verdana" panose="020B0604030504040204" pitchFamily="34" charset="0"/>
                <a:cs typeface="Verdana" panose="020B0604030504040204" pitchFamily="34" charset="0"/>
              </a:rPr>
              <a:t>severe accidents</a:t>
            </a:r>
            <a:r>
              <a:rPr lang="en-US" altLang="en-US" sz="1600" b="0" dirty="0">
                <a:solidFill>
                  <a:srgbClr val="000066"/>
                </a:solidFill>
                <a:latin typeface="Verdana" panose="020B0604030504040204" pitchFamily="34" charset="0"/>
                <a:ea typeface="Verdana" panose="020B0604030504040204" pitchFamily="34" charset="0"/>
                <a:cs typeface="Verdana" panose="020B0604030504040204" pitchFamily="34" charset="0"/>
              </a:rPr>
              <a:t>: </a:t>
            </a:r>
            <a:r>
              <a:rPr lang="en-US" altLang="en-US" sz="1600" b="0" dirty="0">
                <a:solidFill>
                  <a:srgbClr val="000066"/>
                </a:solidFill>
                <a:latin typeface="Verdana" panose="020B0604030504040204" pitchFamily="34" charset="0"/>
                <a:ea typeface="Verdana" panose="020B0604030504040204" pitchFamily="34" charset="0"/>
                <a:cs typeface="Verdana" panose="020B0604030504040204" pitchFamily="34" charset="0"/>
              </a:rPr>
              <a:t>source term for radionuclides </a:t>
            </a: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release, degraded/molten </a:t>
            </a: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fuel/corium </a:t>
            </a: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properties </a:t>
            </a: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a:t>
            </a:r>
            <a:r>
              <a:rPr lang="en-US" altLang="en-US" sz="1600" b="0" dirty="0">
                <a:solidFill>
                  <a:srgbClr val="000066"/>
                </a:solidFill>
                <a:latin typeface="Verdana" panose="020B0604030504040204" pitchFamily="34" charset="0"/>
                <a:ea typeface="Verdana" panose="020B0604030504040204" pitchFamily="34" charset="0"/>
                <a:cs typeface="Verdana" panose="020B0604030504040204" pitchFamily="34" charset="0"/>
              </a:rPr>
              <a:t/>
            </a:r>
            <a:br>
              <a:rPr lang="en-US" altLang="en-US" sz="1600" b="0" dirty="0">
                <a:solidFill>
                  <a:srgbClr val="000066"/>
                </a:solidFill>
                <a:latin typeface="Verdana" panose="020B0604030504040204" pitchFamily="34" charset="0"/>
                <a:ea typeface="Verdana" panose="020B0604030504040204" pitchFamily="34" charset="0"/>
                <a:cs typeface="Verdana" panose="020B0604030504040204" pitchFamily="34" charset="0"/>
              </a:rPr>
            </a:b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link with </a:t>
            </a:r>
            <a:r>
              <a:rPr lang="en-US" altLang="en-US" sz="160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decommissioning</a:t>
            </a: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 </a:t>
            </a: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of damaged sites: </a:t>
            </a:r>
            <a:r>
              <a:rPr lang="en-US" altLang="en-US" sz="1600" b="0" dirty="0">
                <a:solidFill>
                  <a:srgbClr val="000066"/>
                </a:solidFill>
                <a:latin typeface="Verdana" panose="020B0604030504040204" pitchFamily="34" charset="0"/>
                <a:ea typeface="Verdana" panose="020B0604030504040204" pitchFamily="34" charset="0"/>
                <a:cs typeface="Verdana" panose="020B0604030504040204" pitchFamily="34" charset="0"/>
              </a:rPr>
              <a:t>corium </a:t>
            </a: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debris characterization and conditioning, stability (</a:t>
            </a: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corrosion/ageing)</a:t>
            </a: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
            </a:r>
            <a:b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br>
            <a:r>
              <a:rPr lang="en-US"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convey data in </a:t>
            </a:r>
            <a:r>
              <a:rPr lang="en-GB" altLang="en-US" sz="1600" b="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codes (e.g. </a:t>
            </a:r>
            <a:r>
              <a:rPr lang="en-GB" altLang="en-US" sz="1600" dirty="0" smtClean="0">
                <a:solidFill>
                  <a:srgbClr val="000066"/>
                </a:solidFill>
                <a:latin typeface="Verdana" panose="020B0604030504040204" pitchFamily="34" charset="0"/>
                <a:ea typeface="Verdana" panose="020B0604030504040204" pitchFamily="34" charset="0"/>
                <a:cs typeface="Verdana" panose="020B0604030504040204" pitchFamily="34" charset="0"/>
              </a:rPr>
              <a:t>TRANSURANUS)</a:t>
            </a:r>
            <a:endParaRPr lang="de-DE" altLang="en-US" sz="1600" b="0" dirty="0">
              <a:solidFill>
                <a:srgbClr val="000066"/>
              </a:solidFill>
              <a:latin typeface="Verdana" panose="020B0604030504040204" pitchFamily="34" charset="0"/>
              <a:ea typeface="Verdana" panose="020B0604030504040204" pitchFamily="34" charset="0"/>
              <a:cs typeface="Verdana" panose="020B0604030504040204" pitchFamily="34" charset="0"/>
            </a:endParaRPr>
          </a:p>
        </p:txBody>
      </p:sp>
      <p:pic>
        <p:nvPicPr>
          <p:cNvPr id="4813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r="3261"/>
          <a:stretch>
            <a:fillRect/>
          </a:stretch>
        </p:blipFill>
        <p:spPr bwMode="auto">
          <a:xfrm>
            <a:off x="5963226" y="1089026"/>
            <a:ext cx="3843735"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7"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76985" y="3803651"/>
            <a:ext cx="3816218" cy="262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8" name="Text Box 5"/>
          <p:cNvSpPr txBox="1">
            <a:spLocks noChangeArrowheads="1"/>
          </p:cNvSpPr>
          <p:nvPr/>
        </p:nvSpPr>
        <p:spPr bwMode="auto">
          <a:xfrm>
            <a:off x="6124179" y="3352800"/>
            <a:ext cx="3599523" cy="22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61950" indent="-361950" defTabSz="966788" eaLnBrk="0" hangingPunct="0">
              <a:tabLst>
                <a:tab pos="188913" algn="l"/>
              </a:tabLst>
              <a:defRPr sz="7600" b="1">
                <a:solidFill>
                  <a:srgbClr val="FFD624"/>
                </a:solidFill>
                <a:latin typeface="Verdana" pitchFamily="34" charset="0"/>
                <a:ea typeface="ＭＳ Ｐゴシック" pitchFamily="34" charset="-128"/>
              </a:defRPr>
            </a:lvl1pPr>
            <a:lvl2pPr marL="742950" indent="-285750" defTabSz="966788" eaLnBrk="0" hangingPunct="0">
              <a:tabLst>
                <a:tab pos="188913" algn="l"/>
              </a:tabLst>
              <a:defRPr sz="7600" b="1">
                <a:solidFill>
                  <a:srgbClr val="FFD624"/>
                </a:solidFill>
                <a:latin typeface="Verdana" pitchFamily="34" charset="0"/>
                <a:ea typeface="ＭＳ Ｐゴシック" pitchFamily="34" charset="-128"/>
              </a:defRPr>
            </a:lvl2pPr>
            <a:lvl3pPr marL="1143000" indent="-228600" defTabSz="966788" eaLnBrk="0" hangingPunct="0">
              <a:tabLst>
                <a:tab pos="188913" algn="l"/>
              </a:tabLst>
              <a:defRPr sz="7600" b="1">
                <a:solidFill>
                  <a:srgbClr val="FFD624"/>
                </a:solidFill>
                <a:latin typeface="Verdana" pitchFamily="34" charset="0"/>
                <a:ea typeface="ＭＳ Ｐゴシック" pitchFamily="34" charset="-128"/>
              </a:defRPr>
            </a:lvl3pPr>
            <a:lvl4pPr marL="1600200" indent="-228600" defTabSz="966788" eaLnBrk="0" hangingPunct="0">
              <a:tabLst>
                <a:tab pos="188913" algn="l"/>
              </a:tabLst>
              <a:defRPr sz="7600" b="1">
                <a:solidFill>
                  <a:srgbClr val="FFD624"/>
                </a:solidFill>
                <a:latin typeface="Verdana" pitchFamily="34" charset="0"/>
                <a:ea typeface="ＭＳ Ｐゴシック" pitchFamily="34" charset="-128"/>
              </a:defRPr>
            </a:lvl4pPr>
            <a:lvl5pPr marL="2057400" indent="-228600" defTabSz="966788" eaLnBrk="0" hangingPunct="0">
              <a:tabLst>
                <a:tab pos="188913" algn="l"/>
              </a:tabLst>
              <a:defRPr sz="7600" b="1">
                <a:solidFill>
                  <a:srgbClr val="FFD624"/>
                </a:solidFill>
                <a:latin typeface="Verdana" pitchFamily="34" charset="0"/>
                <a:ea typeface="ＭＳ Ｐゴシック" pitchFamily="34" charset="-128"/>
              </a:defRPr>
            </a:lvl5pPr>
            <a:lvl6pPr marL="25146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6pPr>
            <a:lvl7pPr marL="29718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7pPr>
            <a:lvl8pPr marL="34290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8pPr>
            <a:lvl9pPr marL="38862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9pPr>
          </a:lstStyle>
          <a:p>
            <a:pPr algn="r">
              <a:spcBef>
                <a:spcPct val="50000"/>
              </a:spcBef>
            </a:pPr>
            <a:r>
              <a:rPr lang="en-US" altLang="en-US" sz="1800">
                <a:solidFill>
                  <a:schemeClr val="bg1"/>
                </a:solidFill>
                <a:latin typeface="Arial" pitchFamily="34" charset="0"/>
              </a:rPr>
              <a:t>before irradiation</a:t>
            </a:r>
          </a:p>
        </p:txBody>
      </p:sp>
      <p:sp>
        <p:nvSpPr>
          <p:cNvPr id="48139" name="Text Box 6"/>
          <p:cNvSpPr txBox="1">
            <a:spLocks noChangeArrowheads="1"/>
          </p:cNvSpPr>
          <p:nvPr/>
        </p:nvSpPr>
        <p:spPr bwMode="auto">
          <a:xfrm>
            <a:off x="6124179" y="6016625"/>
            <a:ext cx="3599523" cy="22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61950" indent="-361950" defTabSz="966788" eaLnBrk="0" hangingPunct="0">
              <a:tabLst>
                <a:tab pos="188913" algn="l"/>
              </a:tabLst>
              <a:defRPr sz="7600" b="1">
                <a:solidFill>
                  <a:srgbClr val="FFD624"/>
                </a:solidFill>
                <a:latin typeface="Verdana" pitchFamily="34" charset="0"/>
                <a:ea typeface="ＭＳ Ｐゴシック" pitchFamily="34" charset="-128"/>
              </a:defRPr>
            </a:lvl1pPr>
            <a:lvl2pPr marL="742950" indent="-285750" defTabSz="966788" eaLnBrk="0" hangingPunct="0">
              <a:tabLst>
                <a:tab pos="188913" algn="l"/>
              </a:tabLst>
              <a:defRPr sz="7600" b="1">
                <a:solidFill>
                  <a:srgbClr val="FFD624"/>
                </a:solidFill>
                <a:latin typeface="Verdana" pitchFamily="34" charset="0"/>
                <a:ea typeface="ＭＳ Ｐゴシック" pitchFamily="34" charset="-128"/>
              </a:defRPr>
            </a:lvl2pPr>
            <a:lvl3pPr marL="1143000" indent="-228600" defTabSz="966788" eaLnBrk="0" hangingPunct="0">
              <a:tabLst>
                <a:tab pos="188913" algn="l"/>
              </a:tabLst>
              <a:defRPr sz="7600" b="1">
                <a:solidFill>
                  <a:srgbClr val="FFD624"/>
                </a:solidFill>
                <a:latin typeface="Verdana" pitchFamily="34" charset="0"/>
                <a:ea typeface="ＭＳ Ｐゴシック" pitchFamily="34" charset="-128"/>
              </a:defRPr>
            </a:lvl3pPr>
            <a:lvl4pPr marL="1600200" indent="-228600" defTabSz="966788" eaLnBrk="0" hangingPunct="0">
              <a:tabLst>
                <a:tab pos="188913" algn="l"/>
              </a:tabLst>
              <a:defRPr sz="7600" b="1">
                <a:solidFill>
                  <a:srgbClr val="FFD624"/>
                </a:solidFill>
                <a:latin typeface="Verdana" pitchFamily="34" charset="0"/>
                <a:ea typeface="ＭＳ Ｐゴシック" pitchFamily="34" charset="-128"/>
              </a:defRPr>
            </a:lvl4pPr>
            <a:lvl5pPr marL="2057400" indent="-228600" defTabSz="966788" eaLnBrk="0" hangingPunct="0">
              <a:tabLst>
                <a:tab pos="188913" algn="l"/>
              </a:tabLst>
              <a:defRPr sz="7600" b="1">
                <a:solidFill>
                  <a:srgbClr val="FFD624"/>
                </a:solidFill>
                <a:latin typeface="Verdana" pitchFamily="34" charset="0"/>
                <a:ea typeface="ＭＳ Ｐゴシック" pitchFamily="34" charset="-128"/>
              </a:defRPr>
            </a:lvl5pPr>
            <a:lvl6pPr marL="25146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6pPr>
            <a:lvl7pPr marL="29718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7pPr>
            <a:lvl8pPr marL="34290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8pPr>
            <a:lvl9pPr marL="38862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9pPr>
          </a:lstStyle>
          <a:p>
            <a:pPr algn="r">
              <a:spcBef>
                <a:spcPct val="50000"/>
              </a:spcBef>
            </a:pPr>
            <a:r>
              <a:rPr lang="en-US" altLang="en-US" sz="1800">
                <a:solidFill>
                  <a:schemeClr val="bg1"/>
                </a:solidFill>
                <a:latin typeface="Arial" pitchFamily="34" charset="0"/>
              </a:rPr>
              <a:t>after irradiation, HBS</a:t>
            </a:r>
          </a:p>
        </p:txBody>
      </p:sp>
      <p:sp>
        <p:nvSpPr>
          <p:cNvPr id="48140" name="Text Box 7"/>
          <p:cNvSpPr txBox="1">
            <a:spLocks noChangeArrowheads="1"/>
          </p:cNvSpPr>
          <p:nvPr/>
        </p:nvSpPr>
        <p:spPr bwMode="auto">
          <a:xfrm>
            <a:off x="7589442" y="6483350"/>
            <a:ext cx="2134261"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61950" indent="-361950" defTabSz="966788" eaLnBrk="0" hangingPunct="0">
              <a:tabLst>
                <a:tab pos="188913" algn="l"/>
              </a:tabLst>
              <a:defRPr sz="7600" b="1">
                <a:solidFill>
                  <a:srgbClr val="FFD624"/>
                </a:solidFill>
                <a:latin typeface="Verdana" pitchFamily="34" charset="0"/>
                <a:ea typeface="ＭＳ Ｐゴシック" pitchFamily="34" charset="-128"/>
              </a:defRPr>
            </a:lvl1pPr>
            <a:lvl2pPr marL="742950" indent="-285750" defTabSz="966788" eaLnBrk="0" hangingPunct="0">
              <a:tabLst>
                <a:tab pos="188913" algn="l"/>
              </a:tabLst>
              <a:defRPr sz="7600" b="1">
                <a:solidFill>
                  <a:srgbClr val="FFD624"/>
                </a:solidFill>
                <a:latin typeface="Verdana" pitchFamily="34" charset="0"/>
                <a:ea typeface="ＭＳ Ｐゴシック" pitchFamily="34" charset="-128"/>
              </a:defRPr>
            </a:lvl2pPr>
            <a:lvl3pPr marL="1143000" indent="-228600" defTabSz="966788" eaLnBrk="0" hangingPunct="0">
              <a:tabLst>
                <a:tab pos="188913" algn="l"/>
              </a:tabLst>
              <a:defRPr sz="7600" b="1">
                <a:solidFill>
                  <a:srgbClr val="FFD624"/>
                </a:solidFill>
                <a:latin typeface="Verdana" pitchFamily="34" charset="0"/>
                <a:ea typeface="ＭＳ Ｐゴシック" pitchFamily="34" charset="-128"/>
              </a:defRPr>
            </a:lvl3pPr>
            <a:lvl4pPr marL="1600200" indent="-228600" defTabSz="966788" eaLnBrk="0" hangingPunct="0">
              <a:tabLst>
                <a:tab pos="188913" algn="l"/>
              </a:tabLst>
              <a:defRPr sz="7600" b="1">
                <a:solidFill>
                  <a:srgbClr val="FFD624"/>
                </a:solidFill>
                <a:latin typeface="Verdana" pitchFamily="34" charset="0"/>
                <a:ea typeface="ＭＳ Ｐゴシック" pitchFamily="34" charset="-128"/>
              </a:defRPr>
            </a:lvl4pPr>
            <a:lvl5pPr marL="2057400" indent="-228600" defTabSz="966788" eaLnBrk="0" hangingPunct="0">
              <a:tabLst>
                <a:tab pos="188913" algn="l"/>
              </a:tabLst>
              <a:defRPr sz="7600" b="1">
                <a:solidFill>
                  <a:srgbClr val="FFD624"/>
                </a:solidFill>
                <a:latin typeface="Verdana" pitchFamily="34" charset="0"/>
                <a:ea typeface="ＭＳ Ｐゴシック" pitchFamily="34" charset="-128"/>
              </a:defRPr>
            </a:lvl5pPr>
            <a:lvl6pPr marL="25146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6pPr>
            <a:lvl7pPr marL="29718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7pPr>
            <a:lvl8pPr marL="34290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8pPr>
            <a:lvl9pPr marL="3886200" indent="-228600" defTabSz="966788" eaLnBrk="0" fontAlgn="base" hangingPunct="0">
              <a:spcBef>
                <a:spcPct val="0"/>
              </a:spcBef>
              <a:spcAft>
                <a:spcPct val="0"/>
              </a:spcAft>
              <a:tabLst>
                <a:tab pos="188913" algn="l"/>
              </a:tabLst>
              <a:defRPr sz="7600" b="1">
                <a:solidFill>
                  <a:srgbClr val="FFD624"/>
                </a:solidFill>
                <a:latin typeface="Verdana" pitchFamily="34" charset="0"/>
                <a:ea typeface="ＭＳ Ｐゴシック" pitchFamily="34" charset="-128"/>
              </a:defRPr>
            </a:lvl9pPr>
          </a:lstStyle>
          <a:p>
            <a:pPr algn="r">
              <a:spcBef>
                <a:spcPct val="50000"/>
              </a:spcBef>
            </a:pPr>
            <a:r>
              <a:rPr lang="en-US" altLang="en-US" sz="1000" b="0" dirty="0">
                <a:solidFill>
                  <a:srgbClr val="000099"/>
                </a:solidFill>
                <a:latin typeface="Arial" pitchFamily="34" charset="0"/>
              </a:rPr>
              <a:t>Rondinella &amp; Wiss, 2010</a:t>
            </a:r>
          </a:p>
        </p:txBody>
      </p:sp>
      <p:sp>
        <p:nvSpPr>
          <p:cNvPr id="12" name="Text Box 6"/>
          <p:cNvSpPr txBox="1">
            <a:spLocks noChangeArrowheads="1"/>
          </p:cNvSpPr>
          <p:nvPr/>
        </p:nvSpPr>
        <p:spPr bwMode="auto">
          <a:xfrm>
            <a:off x="-9912" y="4050784"/>
            <a:ext cx="5947723" cy="646325"/>
          </a:xfrm>
          <a:prstGeom prst="rect">
            <a:avLst/>
          </a:prstGeom>
          <a:noFill/>
          <a:ln>
            <a:noFill/>
          </a:ln>
          <a:extLst/>
        </p:spPr>
        <p:txBody>
          <a:bodyPr wrap="square" lIns="91434" tIns="45717" rIns="91434" bIns="45717">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eaLnBrk="1" hangingPunct="1">
              <a:lnSpc>
                <a:spcPct val="100000"/>
              </a:lnSpc>
              <a:spcBef>
                <a:spcPct val="50000"/>
              </a:spcBef>
            </a:pPr>
            <a:r>
              <a:rPr lang="de-DE" altLang="en-US" sz="1800" dirty="0" err="1">
                <a:solidFill>
                  <a:srgbClr val="000066"/>
                </a:solidFill>
                <a:ea typeface="Verdana" panose="020B0604030504040204" pitchFamily="34" charset="0"/>
                <a:cs typeface="Verdana" panose="020B0604030504040204" pitchFamily="34" charset="0"/>
              </a:rPr>
              <a:t>Combined</a:t>
            </a:r>
            <a:r>
              <a:rPr lang="de-DE" altLang="en-US" sz="1800" dirty="0">
                <a:solidFill>
                  <a:srgbClr val="000066"/>
                </a:solidFill>
                <a:ea typeface="Verdana" panose="020B0604030504040204" pitchFamily="34" charset="0"/>
                <a:cs typeface="Verdana" panose="020B0604030504040204" pitchFamily="34" charset="0"/>
              </a:rPr>
              <a:t> </a:t>
            </a:r>
            <a:r>
              <a:rPr lang="de-DE" altLang="en-US" sz="1800" dirty="0" err="1">
                <a:solidFill>
                  <a:srgbClr val="000066"/>
                </a:solidFill>
                <a:ea typeface="Verdana" panose="020B0604030504040204" pitchFamily="34" charset="0"/>
                <a:cs typeface="Verdana" panose="020B0604030504040204" pitchFamily="34" charset="0"/>
              </a:rPr>
              <a:t>analysis</a:t>
            </a:r>
            <a:r>
              <a:rPr lang="de-DE" altLang="en-US" sz="1800" dirty="0">
                <a:solidFill>
                  <a:srgbClr val="000066"/>
                </a:solidFill>
                <a:ea typeface="Verdana" panose="020B0604030504040204" pitchFamily="34" charset="0"/>
                <a:cs typeface="Verdana" panose="020B0604030504040204" pitchFamily="34" charset="0"/>
              </a:rPr>
              <a:t> of </a:t>
            </a:r>
            <a:r>
              <a:rPr lang="de-DE" altLang="en-US" sz="1800" dirty="0" err="1">
                <a:solidFill>
                  <a:srgbClr val="000066"/>
                </a:solidFill>
                <a:ea typeface="Verdana" panose="020B0604030504040204" pitchFamily="34" charset="0"/>
                <a:cs typeface="Verdana" panose="020B0604030504040204" pitchFamily="34" charset="0"/>
              </a:rPr>
              <a:t>commercial</a:t>
            </a:r>
            <a:r>
              <a:rPr lang="de-DE" altLang="en-US" sz="1800" dirty="0">
                <a:solidFill>
                  <a:srgbClr val="000066"/>
                </a:solidFill>
                <a:ea typeface="Verdana" panose="020B0604030504040204" pitchFamily="34" charset="0"/>
                <a:cs typeface="Verdana" panose="020B0604030504040204" pitchFamily="34" charset="0"/>
              </a:rPr>
              <a:t> </a:t>
            </a:r>
            <a:r>
              <a:rPr lang="de-DE" altLang="en-US" sz="1800" dirty="0" err="1">
                <a:solidFill>
                  <a:srgbClr val="000066"/>
                </a:solidFill>
                <a:ea typeface="Verdana" panose="020B0604030504040204" pitchFamily="34" charset="0"/>
                <a:cs typeface="Verdana" panose="020B0604030504040204" pitchFamily="34" charset="0"/>
              </a:rPr>
              <a:t>and</a:t>
            </a:r>
            <a:r>
              <a:rPr lang="de-DE" altLang="en-US" sz="1800" dirty="0">
                <a:solidFill>
                  <a:srgbClr val="000066"/>
                </a:solidFill>
                <a:ea typeface="Verdana" panose="020B0604030504040204" pitchFamily="34" charset="0"/>
                <a:cs typeface="Verdana" panose="020B0604030504040204" pitchFamily="34" charset="0"/>
              </a:rPr>
              <a:t> </a:t>
            </a:r>
            <a:r>
              <a:rPr lang="de-DE" altLang="en-US" sz="1800" dirty="0" err="1">
                <a:solidFill>
                  <a:srgbClr val="000066"/>
                </a:solidFill>
                <a:ea typeface="Verdana" panose="020B0604030504040204" pitchFamily="34" charset="0"/>
                <a:cs typeface="Verdana" panose="020B0604030504040204" pitchFamily="34" charset="0"/>
              </a:rPr>
              <a:t>special</a:t>
            </a:r>
            <a:r>
              <a:rPr lang="de-DE" altLang="en-US" sz="1800" dirty="0">
                <a:solidFill>
                  <a:srgbClr val="000066"/>
                </a:solidFill>
                <a:ea typeface="Verdana" panose="020B0604030504040204" pitchFamily="34" charset="0"/>
                <a:cs typeface="Verdana" panose="020B0604030504040204" pitchFamily="34" charset="0"/>
              </a:rPr>
              <a:t> </a:t>
            </a:r>
            <a:r>
              <a:rPr lang="de-DE" altLang="en-US" sz="1800" dirty="0" err="1">
                <a:solidFill>
                  <a:srgbClr val="000066"/>
                </a:solidFill>
                <a:ea typeface="Verdana" panose="020B0604030504040204" pitchFamily="34" charset="0"/>
                <a:cs typeface="Verdana" panose="020B0604030504040204" pitchFamily="34" charset="0"/>
              </a:rPr>
              <a:t>irradiation</a:t>
            </a:r>
            <a:r>
              <a:rPr lang="de-DE" altLang="en-US" sz="1800" dirty="0">
                <a:solidFill>
                  <a:srgbClr val="000066"/>
                </a:solidFill>
                <a:ea typeface="Verdana" panose="020B0604030504040204" pitchFamily="34" charset="0"/>
                <a:cs typeface="Verdana" panose="020B0604030504040204" pitchFamily="34" charset="0"/>
              </a:rPr>
              <a:t> </a:t>
            </a:r>
            <a:r>
              <a:rPr lang="de-DE" altLang="en-US" sz="1800" dirty="0" smtClean="0">
                <a:solidFill>
                  <a:srgbClr val="000066"/>
                </a:solidFill>
                <a:ea typeface="Verdana" panose="020B0604030504040204" pitchFamily="34" charset="0"/>
                <a:cs typeface="Verdana" panose="020B0604030504040204" pitchFamily="34" charset="0"/>
              </a:rPr>
              <a:t>fuel</a:t>
            </a:r>
            <a:endParaRPr lang="en-US" altLang="en-US" sz="1800" b="0" dirty="0">
              <a:solidFill>
                <a:srgbClr val="000066"/>
              </a:solidFill>
              <a:ea typeface="Verdana" panose="020B0604030504040204" pitchFamily="34" charset="0"/>
              <a:cs typeface="Verdana" panose="020B0604030504040204" pitchFamily="34" charset="0"/>
            </a:endParaRPr>
          </a:p>
        </p:txBody>
      </p:sp>
      <p:sp>
        <p:nvSpPr>
          <p:cNvPr id="13" name="TextBox 3"/>
          <p:cNvSpPr txBox="1">
            <a:spLocks noChangeArrowheads="1"/>
          </p:cNvSpPr>
          <p:nvPr/>
        </p:nvSpPr>
        <p:spPr bwMode="auto">
          <a:xfrm>
            <a:off x="20312" y="4725144"/>
            <a:ext cx="595667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eaLnBrk="1" hangingPunct="1">
              <a:lnSpc>
                <a:spcPct val="100000"/>
              </a:lnSpc>
            </a:pPr>
            <a:r>
              <a:rPr lang="en-GB" altLang="en-US" sz="1600" b="0" dirty="0" smtClean="0">
                <a:solidFill>
                  <a:srgbClr val="000066"/>
                </a:solidFill>
                <a:ea typeface="Verdana" panose="020B0604030504040204" pitchFamily="34" charset="0"/>
                <a:cs typeface="Verdana" panose="020B0604030504040204" pitchFamily="34" charset="0"/>
              </a:rPr>
              <a:t>Bilateral </a:t>
            </a:r>
            <a:r>
              <a:rPr lang="en-GB" altLang="en-US" sz="1600" b="0" dirty="0">
                <a:solidFill>
                  <a:srgbClr val="000066"/>
                </a:solidFill>
                <a:ea typeface="Verdana" panose="020B0604030504040204" pitchFamily="34" charset="0"/>
                <a:cs typeface="Verdana" panose="020B0604030504040204" pitchFamily="34" charset="0"/>
              </a:rPr>
              <a:t>and multi-partner projects with </a:t>
            </a:r>
            <a:r>
              <a:rPr lang="en-GB" altLang="en-US" sz="1600" b="0" dirty="0" smtClean="0">
                <a:solidFill>
                  <a:srgbClr val="000066"/>
                </a:solidFill>
                <a:ea typeface="Verdana" panose="020B0604030504040204" pitchFamily="34" charset="0"/>
                <a:cs typeface="Verdana" panose="020B0604030504040204" pitchFamily="34" charset="0"/>
              </a:rPr>
              <a:t>research and/or </a:t>
            </a:r>
            <a:r>
              <a:rPr lang="en-GB" altLang="en-US" sz="1600" b="0" dirty="0">
                <a:solidFill>
                  <a:srgbClr val="000066"/>
                </a:solidFill>
                <a:ea typeface="Verdana" panose="020B0604030504040204" pitchFamily="34" charset="0"/>
                <a:cs typeface="Verdana" panose="020B0604030504040204" pitchFamily="34" charset="0"/>
              </a:rPr>
              <a:t>safety organizations, regulators, industry. Contributions to IAEA, </a:t>
            </a:r>
            <a:r>
              <a:rPr lang="en-GB" altLang="en-US" sz="1600" b="0" dirty="0" smtClean="0">
                <a:solidFill>
                  <a:srgbClr val="000066"/>
                </a:solidFill>
                <a:ea typeface="Verdana" panose="020B0604030504040204" pitchFamily="34" charset="0"/>
                <a:cs typeface="Verdana" panose="020B0604030504040204" pitchFamily="34" charset="0"/>
              </a:rPr>
              <a:t>OECD-NEA.</a:t>
            </a:r>
            <a:r>
              <a:rPr lang="en-GB" altLang="en-US" sz="1600" b="0" dirty="0">
                <a:solidFill>
                  <a:srgbClr val="000066"/>
                </a:solidFill>
                <a:ea typeface="Verdana" panose="020B0604030504040204" pitchFamily="34" charset="0"/>
                <a:cs typeface="Verdana" panose="020B0604030504040204" pitchFamily="34" charset="0"/>
              </a:rPr>
              <a:t> </a:t>
            </a:r>
            <a:r>
              <a:rPr lang="en-GB" altLang="en-US" sz="1600" b="0" dirty="0" smtClean="0">
                <a:solidFill>
                  <a:srgbClr val="000066"/>
                </a:solidFill>
                <a:ea typeface="Verdana" panose="020B0604030504040204" pitchFamily="34" charset="0"/>
                <a:cs typeface="Verdana" panose="020B0604030504040204" pitchFamily="34" charset="0"/>
              </a:rPr>
              <a:t/>
            </a:r>
            <a:br>
              <a:rPr lang="en-GB" altLang="en-US" sz="1600" b="0" dirty="0" smtClean="0">
                <a:solidFill>
                  <a:srgbClr val="000066"/>
                </a:solidFill>
                <a:ea typeface="Verdana" panose="020B0604030504040204" pitchFamily="34" charset="0"/>
                <a:cs typeface="Verdana" panose="020B0604030504040204" pitchFamily="34" charset="0"/>
              </a:rPr>
            </a:br>
            <a:r>
              <a:rPr lang="en-GB" altLang="en-US" sz="1600" b="0" dirty="0" smtClean="0">
                <a:solidFill>
                  <a:srgbClr val="000066"/>
                </a:solidFill>
                <a:ea typeface="Verdana" panose="020B0604030504040204" pitchFamily="34" charset="0"/>
                <a:cs typeface="Verdana" panose="020B0604030504040204" pitchFamily="34" charset="0"/>
              </a:rPr>
              <a:t>Aligned </a:t>
            </a:r>
            <a:r>
              <a:rPr lang="en-GB" altLang="en-US" sz="1600" b="0" dirty="0">
                <a:solidFill>
                  <a:srgbClr val="000066"/>
                </a:solidFill>
                <a:ea typeface="Verdana" panose="020B0604030504040204" pitchFamily="34" charset="0"/>
                <a:cs typeface="Verdana" panose="020B0604030504040204" pitchFamily="34" charset="0"/>
              </a:rPr>
              <a:t>with </a:t>
            </a:r>
            <a:r>
              <a:rPr lang="en-GB" altLang="en-US" sz="1600" b="0" dirty="0" smtClean="0">
                <a:solidFill>
                  <a:srgbClr val="000066"/>
                </a:solidFill>
                <a:ea typeface="Verdana" panose="020B0604030504040204" pitchFamily="34" charset="0"/>
                <a:cs typeface="Verdana" panose="020B0604030504040204" pitchFamily="34" charset="0"/>
              </a:rPr>
              <a:t>NUGENIA </a:t>
            </a:r>
            <a:r>
              <a:rPr lang="en-GB" altLang="en-US" sz="1600" b="0" dirty="0">
                <a:solidFill>
                  <a:srgbClr val="000066"/>
                </a:solidFill>
                <a:ea typeface="Verdana" panose="020B0604030504040204" pitchFamily="34" charset="0"/>
                <a:cs typeface="Verdana" panose="020B0604030504040204" pitchFamily="34" charset="0"/>
              </a:rPr>
              <a:t>(SNE-TP</a:t>
            </a:r>
            <a:r>
              <a:rPr lang="en-GB" altLang="en-US" sz="1600" b="0" dirty="0" smtClean="0">
                <a:solidFill>
                  <a:srgbClr val="000066"/>
                </a:solidFill>
                <a:ea typeface="Verdana" panose="020B0604030504040204" pitchFamily="34" charset="0"/>
                <a:cs typeface="Verdana" panose="020B0604030504040204" pitchFamily="34" charset="0"/>
              </a:rPr>
              <a:t>).</a:t>
            </a:r>
            <a:endParaRPr lang="en-GB" altLang="en-US" sz="1600" b="0" dirty="0">
              <a:solidFill>
                <a:srgbClr val="000066"/>
              </a:solidFill>
              <a:ea typeface="Verdana" panose="020B0604030504040204" pitchFamily="34" charset="0"/>
              <a:cs typeface="Verdana" panose="020B0604030504040204" pitchFamily="34" charset="0"/>
            </a:endParaRPr>
          </a:p>
        </p:txBody>
      </p:sp>
      <p:graphicFrame>
        <p:nvGraphicFramePr>
          <p:cNvPr id="14" name="Object 10"/>
          <p:cNvGraphicFramePr>
            <a:graphicFrameLocks noChangeAspect="1"/>
          </p:cNvGraphicFramePr>
          <p:nvPr>
            <p:extLst>
              <p:ext uri="{D42A27DB-BD31-4B8C-83A1-F6EECF244321}">
                <p14:modId xmlns:p14="http://schemas.microsoft.com/office/powerpoint/2010/main" val="4198586068"/>
              </p:ext>
            </p:extLst>
          </p:nvPr>
        </p:nvGraphicFramePr>
        <p:xfrm>
          <a:off x="2624914" y="5949280"/>
          <a:ext cx="1608006" cy="773112"/>
        </p:xfrm>
        <a:graphic>
          <a:graphicData uri="http://schemas.openxmlformats.org/presentationml/2006/ole">
            <mc:AlternateContent xmlns:mc="http://schemas.openxmlformats.org/markup-compatibility/2006">
              <mc:Choice xmlns:v="urn:schemas-microsoft-com:vml" Requires="v">
                <p:oleObj spid="_x0000_s4122" r:id="rId6" imgW="9144000" imgH="4424516" progId="Imaging.Document">
                  <p:embed/>
                </p:oleObj>
              </mc:Choice>
              <mc:Fallback>
                <p:oleObj r:id="rId6" imgW="9144000" imgH="4424516" progId="Imaging.Document">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24914" y="5949280"/>
                        <a:ext cx="1608006"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5" name="Picture 3" descr="logo final rvb smal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9511" y="6098506"/>
            <a:ext cx="211878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2"/>
          <p:cNvSpPr txBox="1">
            <a:spLocks noChangeArrowheads="1"/>
          </p:cNvSpPr>
          <p:nvPr/>
        </p:nvSpPr>
        <p:spPr bwMode="auto">
          <a:xfrm>
            <a:off x="56456" y="44452"/>
            <a:ext cx="9684445"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rtl="0" eaLnBrk="0" fontAlgn="base" hangingPunct="0">
              <a:spcBef>
                <a:spcPct val="0"/>
              </a:spcBef>
              <a:spcAft>
                <a:spcPct val="0"/>
              </a:spcAft>
              <a:defRPr sz="2200" b="1">
                <a:solidFill>
                  <a:srgbClr val="0F3277"/>
                </a:solidFill>
                <a:latin typeface="+mj-lt"/>
                <a:ea typeface="+mj-ea"/>
                <a:cs typeface="+mj-cs"/>
              </a:defRPr>
            </a:lvl1pPr>
            <a:lvl2pPr algn="ctr" rtl="0" eaLnBrk="0" fontAlgn="base" hangingPunct="0">
              <a:spcBef>
                <a:spcPct val="0"/>
              </a:spcBef>
              <a:spcAft>
                <a:spcPct val="0"/>
              </a:spcAft>
              <a:defRPr sz="2200" b="1">
                <a:solidFill>
                  <a:srgbClr val="0F3277"/>
                </a:solidFill>
                <a:latin typeface="Arial" charset="0"/>
              </a:defRPr>
            </a:lvl2pPr>
            <a:lvl3pPr algn="ctr" rtl="0" eaLnBrk="0" fontAlgn="base" hangingPunct="0">
              <a:spcBef>
                <a:spcPct val="0"/>
              </a:spcBef>
              <a:spcAft>
                <a:spcPct val="0"/>
              </a:spcAft>
              <a:defRPr sz="2200" b="1">
                <a:solidFill>
                  <a:srgbClr val="0F3277"/>
                </a:solidFill>
                <a:latin typeface="Arial" charset="0"/>
              </a:defRPr>
            </a:lvl3pPr>
            <a:lvl4pPr algn="ctr" rtl="0" eaLnBrk="0" fontAlgn="base" hangingPunct="0">
              <a:spcBef>
                <a:spcPct val="0"/>
              </a:spcBef>
              <a:spcAft>
                <a:spcPct val="0"/>
              </a:spcAft>
              <a:defRPr sz="2200" b="1">
                <a:solidFill>
                  <a:srgbClr val="0F3277"/>
                </a:solidFill>
                <a:latin typeface="Arial" charset="0"/>
              </a:defRPr>
            </a:lvl4pPr>
            <a:lvl5pPr algn="ctr" rtl="0" eaLnBrk="0" fontAlgn="base" hangingPunct="0">
              <a:spcBef>
                <a:spcPct val="0"/>
              </a:spcBef>
              <a:spcAft>
                <a:spcPct val="0"/>
              </a:spcAft>
              <a:defRPr sz="2200" b="1">
                <a:solidFill>
                  <a:srgbClr val="0F3277"/>
                </a:solidFill>
                <a:latin typeface="Arial" charset="0"/>
              </a:defRPr>
            </a:lvl5pPr>
            <a:lvl6pPr marL="457200" algn="ctr" rtl="0" eaLnBrk="0" fontAlgn="base" hangingPunct="0">
              <a:spcBef>
                <a:spcPct val="0"/>
              </a:spcBef>
              <a:spcAft>
                <a:spcPct val="0"/>
              </a:spcAft>
              <a:defRPr sz="2200" b="1">
                <a:solidFill>
                  <a:srgbClr val="0F3277"/>
                </a:solidFill>
                <a:latin typeface="Arial" charset="0"/>
              </a:defRPr>
            </a:lvl6pPr>
            <a:lvl7pPr marL="914400" algn="ctr" rtl="0" eaLnBrk="0" fontAlgn="base" hangingPunct="0">
              <a:spcBef>
                <a:spcPct val="0"/>
              </a:spcBef>
              <a:spcAft>
                <a:spcPct val="0"/>
              </a:spcAft>
              <a:defRPr sz="2200" b="1">
                <a:solidFill>
                  <a:srgbClr val="0F3277"/>
                </a:solidFill>
                <a:latin typeface="Arial" charset="0"/>
              </a:defRPr>
            </a:lvl7pPr>
            <a:lvl8pPr marL="1371600" algn="ctr" rtl="0" eaLnBrk="0" fontAlgn="base" hangingPunct="0">
              <a:spcBef>
                <a:spcPct val="0"/>
              </a:spcBef>
              <a:spcAft>
                <a:spcPct val="0"/>
              </a:spcAft>
              <a:defRPr sz="2200" b="1">
                <a:solidFill>
                  <a:srgbClr val="0F3277"/>
                </a:solidFill>
                <a:latin typeface="Arial" charset="0"/>
              </a:defRPr>
            </a:lvl8pPr>
            <a:lvl9pPr marL="1828800" algn="ctr" rtl="0" eaLnBrk="0" fontAlgn="base" hangingPunct="0">
              <a:spcBef>
                <a:spcPct val="0"/>
              </a:spcBef>
              <a:spcAft>
                <a:spcPct val="0"/>
              </a:spcAft>
              <a:defRPr sz="2200" b="1">
                <a:solidFill>
                  <a:srgbClr val="0F3277"/>
                </a:solidFill>
                <a:latin typeface="Arial" charset="0"/>
              </a:defRPr>
            </a:lvl9pPr>
          </a:lstStyle>
          <a:p>
            <a:pPr eaLnBrk="1" hangingPunct="1">
              <a:defRPr/>
            </a:pPr>
            <a:r>
              <a:rPr lang="en-GB" altLang="en-US" sz="2800" kern="0" dirty="0">
                <a:latin typeface="Verdana" panose="020B0604030504040204" pitchFamily="34" charset="0"/>
                <a:ea typeface="Verdana" panose="020B0604030504040204" pitchFamily="34" charset="0"/>
                <a:cs typeface="Verdana" panose="020B0604030504040204" pitchFamily="34" charset="0"/>
              </a:rPr>
              <a:t>Safety of </a:t>
            </a: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generation </a:t>
            </a:r>
            <a:r>
              <a:rPr lang="en-GB" altLang="en-US" sz="2800" kern="0" dirty="0">
                <a:latin typeface="Verdana" panose="020B0604030504040204" pitchFamily="34" charset="0"/>
                <a:ea typeface="Verdana" panose="020B0604030504040204" pitchFamily="34" charset="0"/>
                <a:cs typeface="Verdana" panose="020B0604030504040204" pitchFamily="34" charset="0"/>
              </a:rPr>
              <a:t>II and III nuclear </a:t>
            </a:r>
            <a:r>
              <a:rPr lang="en-GB" altLang="en-US" sz="2800" kern="0" dirty="0" smtClean="0">
                <a:latin typeface="Verdana" panose="020B0604030504040204" pitchFamily="34" charset="0"/>
                <a:ea typeface="Verdana" panose="020B0604030504040204" pitchFamily="34" charset="0"/>
                <a:cs typeface="Verdana" panose="020B0604030504040204" pitchFamily="34" charset="0"/>
              </a:rPr>
              <a:t>reactors</a:t>
            </a:r>
            <a:endParaRPr lang="en-GB" altLang="en-US" sz="2800" kern="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83433565"/>
      </p:ext>
    </p:extLst>
  </p:cSld>
  <p:clrMapOvr>
    <a:masterClrMapping/>
  </p:clrMapOvr>
  <p:timing>
    <p:tnLst>
      <p:par>
        <p:cTn id="1" dur="indefinite" restart="never" nodeType="tmRoot"/>
      </p:par>
    </p:tnLst>
  </p:timing>
</p:sld>
</file>

<file path=ppt/theme/theme1.xml><?xml version="1.0" encoding="utf-8"?>
<a:theme xmlns:a="http://schemas.openxmlformats.org/drawingml/2006/main" name="4_template presentation">
  <a:themeElements>
    <a:clrScheme name="template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template presentatio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800" b="1" i="0" u="none" strike="noStrike" cap="none" normalizeH="0" baseline="0" smtClean="0">
            <a:ln>
              <a:noFill/>
            </a:ln>
            <a:solidFill>
              <a:srgbClr val="0F3277"/>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800" b="1" i="0" u="none" strike="noStrike" cap="none" normalizeH="0" baseline="0" smtClean="0">
            <a:ln>
              <a:noFill/>
            </a:ln>
            <a:solidFill>
              <a:srgbClr val="0F3277"/>
            </a:solidFill>
            <a:effectLst/>
            <a:latin typeface="Arial" charset="0"/>
          </a:defRPr>
        </a:defPPr>
      </a:lstStyle>
    </a:lnDef>
  </a:objectDefaults>
  <a:extraClrSchemeLst>
    <a:extraClrScheme>
      <a:clrScheme name="template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plate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emplate presenta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plate presenta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plate presenta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plate presenta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emplate presenta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template presentation">
  <a:themeElements>
    <a:clrScheme name="template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template presentatio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800" b="1" i="0" u="none" strike="noStrike" cap="none" normalizeH="0" baseline="0" smtClean="0">
            <a:ln>
              <a:noFill/>
            </a:ln>
            <a:solidFill>
              <a:srgbClr val="0F3277"/>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800" b="1" i="0" u="none" strike="noStrike" cap="none" normalizeH="0" baseline="0" smtClean="0">
            <a:ln>
              <a:noFill/>
            </a:ln>
            <a:solidFill>
              <a:srgbClr val="0F3277"/>
            </a:solidFill>
            <a:effectLst/>
            <a:latin typeface="Arial" charset="0"/>
          </a:defRPr>
        </a:defPPr>
      </a:lstStyle>
    </a:lnDef>
  </a:objectDefaults>
  <a:extraClrSchemeLst>
    <a:extraClrScheme>
      <a:clrScheme name="template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plate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emplate presenta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plate presenta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plate presenta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plate presenta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emplate presenta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4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24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tent slides">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8_template presentation">
  <a:themeElements>
    <a:clrScheme name="template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template presentatio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800" b="1" i="0" u="none" strike="noStrike" cap="none" normalizeH="0" baseline="0" smtClean="0">
            <a:ln>
              <a:noFill/>
            </a:ln>
            <a:solidFill>
              <a:srgbClr val="0F3277"/>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800" b="1" i="0" u="none" strike="noStrike" cap="none" normalizeH="0" baseline="0" smtClean="0">
            <a:ln>
              <a:noFill/>
            </a:ln>
            <a:solidFill>
              <a:srgbClr val="0F3277"/>
            </a:solidFill>
            <a:effectLst/>
            <a:latin typeface="Arial" charset="0"/>
          </a:defRPr>
        </a:defPPr>
      </a:lstStyle>
    </a:lnDef>
  </a:objectDefaults>
  <a:extraClrSchemeLst>
    <a:extraClrScheme>
      <a:clrScheme name="template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plate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emplate presenta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plate presenta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plate presenta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plate presenta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emplate presenta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42047</TotalTime>
  <Words>1958</Words>
  <Application>Microsoft Office PowerPoint</Application>
  <PresentationFormat>A4 Paper (210x297 mm)</PresentationFormat>
  <Paragraphs>409</Paragraphs>
  <Slides>23</Slides>
  <Notes>15</Notes>
  <HiddenSlides>0</HiddenSlides>
  <MMClips>0</MMClips>
  <ScaleCrop>false</ScaleCrop>
  <HeadingPairs>
    <vt:vector size="6" baseType="variant">
      <vt:variant>
        <vt:lpstr>Theme</vt:lpstr>
      </vt:variant>
      <vt:variant>
        <vt:i4>5</vt:i4>
      </vt:variant>
      <vt:variant>
        <vt:lpstr>Embedded OLE Servers</vt:lpstr>
      </vt:variant>
      <vt:variant>
        <vt:i4>2</vt:i4>
      </vt:variant>
      <vt:variant>
        <vt:lpstr>Slide Titles</vt:lpstr>
      </vt:variant>
      <vt:variant>
        <vt:i4>23</vt:i4>
      </vt:variant>
    </vt:vector>
  </HeadingPairs>
  <TitlesOfParts>
    <vt:vector size="30" baseType="lpstr">
      <vt:lpstr>4_template presentation</vt:lpstr>
      <vt:lpstr>7_template presentation</vt:lpstr>
      <vt:lpstr>1_Default Design</vt:lpstr>
      <vt:lpstr>Content slides</vt:lpstr>
      <vt:lpstr>8_template presentation</vt:lpstr>
      <vt:lpstr>SPW 6.0 Graph</vt:lpstr>
      <vt:lpstr>Imaging.Document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Spent fuel safety studies</vt:lpstr>
      <vt:lpstr>PowerPoint Presentation</vt:lpstr>
      <vt:lpstr>PowerPoint Presentation</vt:lpstr>
      <vt:lpstr>PowerPoint Presentation</vt:lpstr>
      <vt:lpstr>PowerPoint Presentation</vt:lpstr>
      <vt:lpstr>PowerPoint Presentation</vt:lpstr>
    </vt:vector>
  </TitlesOfParts>
  <Manager>cit_at_jrc.it</Manager>
  <Company>European Commission</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JRC Corporate Image Toolkit (CIT)</dc:subject>
  <dc:creator>scapofa</dc:creator>
  <dc:description>© European Communities, 2007</dc:description>
  <cp:lastModifiedBy>RONDINELLA Vincenzo (JRC-KARLSRUHE)</cp:lastModifiedBy>
  <cp:revision>1028</cp:revision>
  <cp:lastPrinted>2016-05-31T10:18:41Z</cp:lastPrinted>
  <dcterms:created xsi:type="dcterms:W3CDTF">2008-11-06T10:53:27Z</dcterms:created>
  <dcterms:modified xsi:type="dcterms:W3CDTF">2016-06-07T16:05:33Z</dcterms:modified>
</cp:coreProperties>
</file>