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94" r:id="rId4"/>
    <p:sldId id="262" r:id="rId5"/>
    <p:sldId id="259" r:id="rId6"/>
    <p:sldId id="260" r:id="rId7"/>
    <p:sldId id="263" r:id="rId8"/>
    <p:sldId id="313" r:id="rId9"/>
    <p:sldId id="264" r:id="rId10"/>
    <p:sldId id="311" r:id="rId11"/>
    <p:sldId id="309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/>
      <a:defRPr kumimoji="0" sz="20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19" autoAdjust="0"/>
    <p:restoredTop sz="86418" autoAdjust="0"/>
  </p:normalViewPr>
  <p:slideViewPr>
    <p:cSldViewPr snapToGrid="0" snapToObjects="1">
      <p:cViewPr>
        <p:scale>
          <a:sx n="87" d="100"/>
          <a:sy n="87" d="100"/>
        </p:scale>
        <p:origin x="-936" y="-36"/>
      </p:cViewPr>
      <p:guideLst>
        <p:guide orient="horz" pos="3072"/>
        <p:guide pos="40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4" name="Shape 1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5558568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Název a podtitu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Text názvu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grafie - 3 na výšku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/>
          </p:cNvSpPr>
          <p:nvPr>
            <p:ph type="pic" sz="half" idx="13"/>
          </p:nvPr>
        </p:nvSpPr>
        <p:spPr>
          <a:xfrm>
            <a:off x="6503154" y="0"/>
            <a:ext cx="6502401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Shape 112"/>
          <p:cNvSpPr>
            <a:spLocks noGrp="1"/>
          </p:cNvSpPr>
          <p:nvPr>
            <p:ph type="pic" sz="half" idx="14"/>
          </p:nvPr>
        </p:nvSpPr>
        <p:spPr>
          <a:xfrm>
            <a:off x="6502400" y="4902200"/>
            <a:ext cx="6502400" cy="4864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Shape 113"/>
          <p:cNvSpPr>
            <a:spLocks noGrp="1"/>
          </p:cNvSpPr>
          <p:nvPr>
            <p:ph type="pic" idx="15"/>
          </p:nvPr>
        </p:nvSpPr>
        <p:spPr>
          <a:xfrm>
            <a:off x="0" y="0"/>
            <a:ext cx="6468534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>
            <a:off x="469900" y="2362200"/>
            <a:ext cx="12065000" cy="5229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4" y="0"/>
                </a:moveTo>
                <a:cubicBezTo>
                  <a:pt x="100" y="0"/>
                  <a:pt x="0" y="232"/>
                  <a:pt x="0" y="516"/>
                </a:cubicBezTo>
                <a:lnTo>
                  <a:pt x="0" y="18789"/>
                </a:lnTo>
                <a:cubicBezTo>
                  <a:pt x="0" y="19073"/>
                  <a:pt x="100" y="19305"/>
                  <a:pt x="224" y="19305"/>
                </a:cubicBezTo>
                <a:lnTo>
                  <a:pt x="17228" y="19305"/>
                </a:lnTo>
                <a:lnTo>
                  <a:pt x="17850" y="21600"/>
                </a:lnTo>
                <a:lnTo>
                  <a:pt x="18471" y="19305"/>
                </a:lnTo>
                <a:lnTo>
                  <a:pt x="21376" y="19305"/>
                </a:lnTo>
                <a:cubicBezTo>
                  <a:pt x="21500" y="19305"/>
                  <a:pt x="21600" y="19073"/>
                  <a:pt x="21600" y="18789"/>
                </a:cubicBezTo>
                <a:lnTo>
                  <a:pt x="21600" y="516"/>
                </a:lnTo>
                <a:cubicBezTo>
                  <a:pt x="21600" y="232"/>
                  <a:pt x="21500" y="0"/>
                  <a:pt x="21376" y="0"/>
                </a:cubicBezTo>
                <a:lnTo>
                  <a:pt x="224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2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pPr>
            <a:endParaRPr/>
          </a:p>
        </p:txBody>
      </p:sp>
      <p:sp>
        <p:nvSpPr>
          <p:cNvPr id="122" name="Shape 122"/>
          <p:cNvSpPr>
            <a:spLocks noGrp="1"/>
          </p:cNvSpPr>
          <p:nvPr>
            <p:ph type="body" sz="quarter" idx="13"/>
          </p:nvPr>
        </p:nvSpPr>
        <p:spPr>
          <a:xfrm>
            <a:off x="889000" y="2908300"/>
            <a:ext cx="11226800" cy="14859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Sem napište citát.</a:t>
            </a:r>
          </a:p>
        </p:txBody>
      </p:sp>
      <p:sp>
        <p:nvSpPr>
          <p:cNvPr id="123" name="Shape 123"/>
          <p:cNvSpPr>
            <a:spLocks noGrp="1"/>
          </p:cNvSpPr>
          <p:nvPr>
            <p:ph type="body" sz="quarter" idx="14"/>
          </p:nvPr>
        </p:nvSpPr>
        <p:spPr>
          <a:xfrm>
            <a:off x="406400" y="7789333"/>
            <a:ext cx="12192000" cy="990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60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Josef Novák</a:t>
            </a:r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5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25" name="Shape 1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ternativní citá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body" sz="quarter" idx="13"/>
          </p:nvPr>
        </p:nvSpPr>
        <p:spPr>
          <a:xfrm>
            <a:off x="5892800" y="2641600"/>
            <a:ext cx="6705600" cy="3700781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94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Sem napište citát.</a:t>
            </a:r>
          </a:p>
        </p:txBody>
      </p:sp>
      <p:sp>
        <p:nvSpPr>
          <p:cNvPr id="133" name="Shape 133"/>
          <p:cNvSpPr>
            <a:spLocks noGrp="1"/>
          </p:cNvSpPr>
          <p:nvPr>
            <p:ph type="pic" idx="14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5"/>
          </p:nvPr>
        </p:nvSpPr>
        <p:spPr>
          <a:xfrm>
            <a:off x="5892800" y="7725833"/>
            <a:ext cx="6705600" cy="9906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457200">
              <a:spcBef>
                <a:spcPts val="0"/>
              </a:spcBef>
              <a:buClrTx/>
              <a:buSzTx/>
              <a:buFontTx/>
              <a:buNone/>
              <a:defRPr sz="6000">
                <a:solidFill>
                  <a:srgbClr val="232323"/>
                </a:solidFill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Josef Novák</a:t>
            </a:r>
          </a:p>
        </p:txBody>
      </p:sp>
      <p:sp>
        <p:nvSpPr>
          <p:cNvPr id="135" name="Shape 1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grafi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ázdné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ternativní 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grafie - na šířku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4"/>
          </p:nvPr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457200">
              <a:spcBef>
                <a:spcPts val="0"/>
              </a:spcBef>
              <a:buClrTx/>
              <a:buSzTx/>
              <a:buFontTx/>
              <a:buNone/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Text názvu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Alternativní název a pod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flipV="1">
            <a:off x="406400" y="6140894"/>
            <a:ext cx="12192000" cy="263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06400" y="6426200"/>
            <a:ext cx="121920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Text názvu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sz="quarter" idx="1"/>
          </p:nvPr>
        </p:nvSpPr>
        <p:spPr>
          <a:xfrm>
            <a:off x="406400" y="4267200"/>
            <a:ext cx="121920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12161859" y="4191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ázev - ve středu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406400" y="4038600"/>
            <a:ext cx="12192000" cy="45212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Text názvu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otografie - na výšku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 flipV="1">
            <a:off x="5892800" y="6141012"/>
            <a:ext cx="6705600" cy="145"/>
          </a:xfrm>
          <a:prstGeom prst="line">
            <a:avLst/>
          </a:prstGeom>
          <a:ln w="381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" name="Shape 52"/>
          <p:cNvSpPr>
            <a:spLocks noGrp="1"/>
          </p:cNvSpPr>
          <p:nvPr>
            <p:ph type="pic" idx="13"/>
          </p:nvPr>
        </p:nvSpPr>
        <p:spPr>
          <a:xfrm>
            <a:off x="0" y="0"/>
            <a:ext cx="5486400" cy="9753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5892800" y="6426200"/>
            <a:ext cx="6705600" cy="270510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7000"/>
            </a:lvl1pPr>
          </a:lstStyle>
          <a:p>
            <a:r>
              <a:t>Text názvu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5892800" y="4267200"/>
            <a:ext cx="6705600" cy="18034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2300"/>
              </a:spcBef>
              <a:buClrTx/>
              <a:buSzTx/>
              <a:buFontTx/>
              <a:buNone/>
              <a:defRPr sz="5400" cap="all">
                <a:solidFill>
                  <a:srgbClr val="A6AAA9"/>
                </a:solidFill>
                <a:latin typeface="+mn-lt"/>
                <a:ea typeface="+mn-ea"/>
                <a:cs typeface="+mn-cs"/>
                <a:sym typeface="DIN Alternate"/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xfrm>
            <a:off x="12194440" y="431800"/>
            <a:ext cx="406898" cy="457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-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 odrážky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</a:lvl1pPr>
            <a:lvl2pPr>
              <a:buClr>
                <a:schemeClr val="accent1"/>
              </a:buClr>
              <a:buChar char="▸"/>
            </a:lvl2pPr>
            <a:lvl3pPr>
              <a:buClr>
                <a:schemeClr val="accent1"/>
              </a:buClr>
              <a:buChar char="▸"/>
            </a:lvl3pPr>
            <a:lvl4pPr>
              <a:buClr>
                <a:schemeClr val="accent1"/>
              </a:buClr>
              <a:buChar char="▸"/>
            </a:lvl4pPr>
            <a:lvl5pPr>
              <a:buClr>
                <a:schemeClr val="accent1"/>
              </a:buClr>
              <a:buChar char="▸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ternativní název a 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83" name="Shape 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1pPr>
            <a:lvl2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2pPr>
            <a:lvl3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3pPr>
            <a:lvl4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4pPr>
            <a:lvl5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4" name="Shape 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podtitul a fotografi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body" sz="quarter" idx="13"/>
          </p:nvPr>
        </p:nvSpPr>
        <p:spPr>
          <a:xfrm>
            <a:off x="406400" y="457200"/>
            <a:ext cx="11176000" cy="45720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4572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2400" cap="all" spc="12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92" name="Shape 92"/>
          <p:cNvSpPr>
            <a:spLocks noGrp="1"/>
          </p:cNvSpPr>
          <p:nvPr>
            <p:ph type="pic" sz="half" idx="14"/>
          </p:nvPr>
        </p:nvSpPr>
        <p:spPr>
          <a:xfrm>
            <a:off x="7112000" y="1536700"/>
            <a:ext cx="5486400" cy="7797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Shape 93"/>
          <p:cNvSpPr>
            <a:spLocks noGrp="1"/>
          </p:cNvSpPr>
          <p:nvPr>
            <p:ph type="title"/>
          </p:nvPr>
        </p:nvSpPr>
        <p:spPr>
          <a:xfrm>
            <a:off x="406400" y="1536700"/>
            <a:ext cx="6299200" cy="723900"/>
          </a:xfrm>
          <a:prstGeom prst="rect">
            <a:avLst/>
          </a:prstGeom>
        </p:spPr>
        <p:txBody>
          <a:bodyPr/>
          <a:lstStyle/>
          <a:p>
            <a:r>
              <a:t>Text názvu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half" idx="1"/>
          </p:nvPr>
        </p:nvSpPr>
        <p:spPr>
          <a:xfrm>
            <a:off x="406400" y="2743200"/>
            <a:ext cx="6299200" cy="610870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2800"/>
            </a:lvl1pPr>
            <a:lvl2pPr>
              <a:buClr>
                <a:schemeClr val="accent1"/>
              </a:buClr>
              <a:buChar char="▸"/>
              <a:defRPr sz="2800"/>
            </a:lvl2pPr>
            <a:lvl3pPr>
              <a:buClr>
                <a:schemeClr val="accent1"/>
              </a:buClr>
              <a:buChar char="▸"/>
              <a:defRPr sz="2800"/>
            </a:lvl3pPr>
            <a:lvl4pPr>
              <a:buClr>
                <a:schemeClr val="accent1"/>
              </a:buClr>
              <a:buChar char="▸"/>
              <a:defRPr sz="2800"/>
            </a:lvl4pPr>
            <a:lvl5pPr>
              <a:buClr>
                <a:schemeClr val="accent1"/>
              </a:buClr>
              <a:buChar char="▸"/>
              <a:defRPr sz="2800"/>
            </a:lvl5pPr>
          </a:lstStyle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 flipV="1">
            <a:off x="406400" y="993160"/>
            <a:ext cx="12192000" cy="263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406400" y="1536700"/>
            <a:ext cx="12192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názvu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406400" y="2743200"/>
            <a:ext cx="12192000" cy="610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12186622" y="431800"/>
            <a:ext cx="406897" cy="457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2400">
                <a:latin typeface="+mn-lt"/>
                <a:ea typeface="+mn-ea"/>
                <a:cs typeface="+mn-cs"/>
                <a:sym typeface="DIN Alternat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l" defTabSz="584200" rtl="0" latinLnBrk="0">
        <a:lnSpc>
          <a:spcPct val="80000"/>
        </a:lnSpc>
        <a:spcBef>
          <a:spcPts val="2800"/>
        </a:spcBef>
        <a:spcAft>
          <a:spcPts val="0"/>
        </a:spcAft>
        <a:buClrTx/>
        <a:buSzTx/>
        <a:buFontTx/>
        <a:buNone/>
        <a:tabLst/>
        <a:defRPr sz="6000" b="0" i="0" u="none" strike="noStrike" cap="all" spc="0" baseline="0">
          <a:ln>
            <a:noFill/>
          </a:ln>
          <a:solidFill>
            <a:schemeClr val="accent1"/>
          </a:solidFill>
          <a:uFillTx/>
          <a:latin typeface="+mn-lt"/>
          <a:ea typeface="+mn-ea"/>
          <a:cs typeface="+mn-cs"/>
          <a:sym typeface="DIN Alternate"/>
        </a:defRPr>
      </a:lvl9pPr>
    </p:titleStyle>
    <p:bodyStyle>
      <a:lvl1pPr marL="444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889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333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778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222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667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111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5560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000500" marR="0" indent="-444500" algn="l" defTabSz="584200" latinLnBrk="0">
        <a:lnSpc>
          <a:spcPct val="100000"/>
        </a:lnSpc>
        <a:spcBef>
          <a:spcPts val="28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3400" b="0" i="0" u="none" strike="noStrike" cap="none" spc="0" baseline="0">
          <a:ln>
            <a:noFill/>
          </a:ln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5842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ouch.cz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aguesummerschools.org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239522">
              <a:defRPr sz="6969"/>
            </a:lvl1pPr>
          </a:lstStyle>
          <a:p>
            <a:r>
              <a:rPr lang="en-GB" noProof="0" dirty="0" smtClean="0"/>
              <a:t>Behavioural insights in practice</a:t>
            </a:r>
            <a:endParaRPr lang="en-GB" noProof="0" dirty="0"/>
          </a:p>
        </p:txBody>
      </p:sp>
      <p:sp>
        <p:nvSpPr>
          <p:cNvPr id="167" name="Shape 16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noProof="0" dirty="0" err="1" smtClean="0"/>
              <a:t>marek</a:t>
            </a:r>
            <a:r>
              <a:rPr lang="en-GB" noProof="0" dirty="0" smtClean="0"/>
              <a:t> </a:t>
            </a:r>
            <a:r>
              <a:rPr lang="en-GB" noProof="0" dirty="0" err="1" smtClean="0"/>
              <a:t>havrda</a:t>
            </a:r>
            <a:r>
              <a:rPr lang="en-GB" noProof="0" dirty="0" smtClean="0"/>
              <a:t>, </a:t>
            </a:r>
            <a:r>
              <a:rPr lang="en-GB" noProof="0" dirty="0" err="1" smtClean="0"/>
              <a:t>ph.d.</a:t>
            </a:r>
            <a:endParaRPr lang="en-GB" noProof="0" dirty="0"/>
          </a:p>
        </p:txBody>
      </p:sp>
      <p:sp>
        <p:nvSpPr>
          <p:cNvPr id="4" name="Shape 167"/>
          <p:cNvSpPr txBox="1">
            <a:spLocks/>
          </p:cNvSpPr>
          <p:nvPr/>
        </p:nvSpPr>
        <p:spPr>
          <a:xfrm>
            <a:off x="561749" y="255308"/>
            <a:ext cx="12192000" cy="468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>
            <a:normAutofit fontScale="70000" lnSpcReduction="20000"/>
          </a:bodyPr>
          <a:lstStyle>
            <a:lvl1pPr marL="0" marR="0" indent="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+mn-lt"/>
                <a:ea typeface="+mn-ea"/>
                <a:cs typeface="+mn-cs"/>
                <a:sym typeface="DIN Alternate"/>
              </a:defRPr>
            </a:lvl1pPr>
            <a:lvl2pPr marL="0" marR="0" indent="22860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+mn-lt"/>
                <a:ea typeface="+mn-ea"/>
                <a:cs typeface="+mn-cs"/>
                <a:sym typeface="DIN Alternate"/>
              </a:defRPr>
            </a:lvl2pPr>
            <a:lvl3pPr marL="0" marR="0" indent="45720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+mn-lt"/>
                <a:ea typeface="+mn-ea"/>
                <a:cs typeface="+mn-cs"/>
                <a:sym typeface="DIN Alternate"/>
              </a:defRPr>
            </a:lvl3pPr>
            <a:lvl4pPr marL="0" marR="0" indent="68580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+mn-lt"/>
                <a:ea typeface="+mn-ea"/>
                <a:cs typeface="+mn-cs"/>
                <a:sym typeface="DIN Alternate"/>
              </a:defRPr>
            </a:lvl4pPr>
            <a:lvl5pPr marL="0" marR="0" indent="914400" algn="l" defTabSz="584200" latinLnBrk="0">
              <a:lnSpc>
                <a:spcPct val="80000"/>
              </a:lnSpc>
              <a:spcBef>
                <a:spcPts val="23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 i="0" u="none" strike="noStrike" cap="all" spc="0" baseline="0">
                <a:ln>
                  <a:noFill/>
                </a:ln>
                <a:solidFill>
                  <a:srgbClr val="A6AAA9"/>
                </a:solidFill>
                <a:uFillTx/>
                <a:latin typeface="+mn-lt"/>
                <a:ea typeface="+mn-ea"/>
                <a:cs typeface="+mn-cs"/>
                <a:sym typeface="DIN Alternate"/>
              </a:defRPr>
            </a:lvl5pPr>
            <a:lvl6pPr marL="2667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111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5560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000500" marR="0" indent="-444500" algn="l" defTabSz="58420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3400" b="0" i="0" u="none" strike="noStrike" cap="none" spc="0" baseline="0">
                <a:ln>
                  <a:noFill/>
                </a:ln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algn="r"/>
            <a:r>
              <a:rPr lang="tr-TR" dirty="0" err="1" smtClean="0"/>
              <a:t>Prague</a:t>
            </a:r>
            <a:r>
              <a:rPr lang="tr-TR" dirty="0" smtClean="0"/>
              <a:t>, </a:t>
            </a:r>
            <a:r>
              <a:rPr lang="tr-TR" dirty="0" err="1" smtClean="0"/>
              <a:t>June</a:t>
            </a:r>
            <a:r>
              <a:rPr lang="tr-TR" dirty="0" smtClean="0"/>
              <a:t> 2016</a:t>
            </a:r>
            <a:endParaRPr lang="tr-T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98" name="Shape 1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smtClean="0"/>
              <a:t>Opportunities and Cooperation: wanted</a:t>
            </a:r>
            <a:endParaRPr lang="en-GB" noProof="0" dirty="0"/>
          </a:p>
        </p:txBody>
      </p:sp>
      <p:sp>
        <p:nvSpPr>
          <p:cNvPr id="199" name="Shape 1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 smtClean="0"/>
              <a:t>Big Data</a:t>
            </a:r>
          </a:p>
          <a:p>
            <a:r>
              <a:rPr lang="en-GB" noProof="0" dirty="0" smtClean="0"/>
              <a:t>Project Financing (ESIF) … natural test bed … social innovation</a:t>
            </a:r>
          </a:p>
          <a:p>
            <a:r>
              <a:rPr lang="en-GB" noProof="0" dirty="0" smtClean="0"/>
              <a:t>Applied research projects</a:t>
            </a:r>
          </a:p>
          <a:p>
            <a:endParaRPr lang="en-GB" noProof="0" dirty="0" smtClean="0"/>
          </a:p>
          <a:p>
            <a:r>
              <a:rPr lang="en-GB" dirty="0" smtClean="0"/>
              <a:t>Teaching</a:t>
            </a:r>
          </a:p>
          <a:p>
            <a:r>
              <a:rPr lang="en-GB" noProof="0" dirty="0" smtClean="0"/>
              <a:t>Internships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204754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>
            <a:spLocks noGrp="1"/>
          </p:cNvSpPr>
          <p:nvPr>
            <p:ph type="title"/>
          </p:nvPr>
        </p:nvSpPr>
        <p:spPr>
          <a:xfrm>
            <a:off x="406399" y="2616199"/>
            <a:ext cx="12192001" cy="45212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just" defTabSz="426466">
              <a:defRPr sz="12410"/>
            </a:lvl1pPr>
          </a:lstStyle>
          <a:p>
            <a:r>
              <a:rPr lang="en-GB" noProof="0" dirty="0" smtClean="0"/>
              <a:t>Thank you for your attention!</a:t>
            </a:r>
            <a:endParaRPr lang="en-GB" noProof="0" dirty="0"/>
          </a:p>
        </p:txBody>
      </p:sp>
      <p:sp>
        <p:nvSpPr>
          <p:cNvPr id="379" name="Shape 379"/>
          <p:cNvSpPr/>
          <p:nvPr/>
        </p:nvSpPr>
        <p:spPr>
          <a:xfrm>
            <a:off x="406400" y="7511951"/>
            <a:ext cx="12192000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r">
              <a:defRPr sz="3000">
                <a:solidFill>
                  <a:srgbClr val="FFFFFF"/>
                </a:solidFill>
              </a:defRPr>
            </a:pPr>
            <a:r>
              <a:rPr dirty="0" smtClean="0"/>
              <a:t>m</a:t>
            </a:r>
            <a:r>
              <a:rPr lang="cs-CZ" dirty="0" smtClean="0"/>
              <a:t>arek</a:t>
            </a:r>
            <a:r>
              <a:rPr dirty="0" smtClean="0"/>
              <a:t>@</a:t>
            </a:r>
            <a:r>
              <a:rPr lang="cs-CZ" dirty="0" err="1" smtClean="0"/>
              <a:t>neopas</a:t>
            </a:r>
            <a:r>
              <a:rPr dirty="0" smtClean="0"/>
              <a:t>.com</a:t>
            </a:r>
            <a:endParaRPr dirty="0"/>
          </a:p>
          <a:p>
            <a:pPr algn="r">
              <a:defRPr sz="3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rPr dirty="0" smtClean="0"/>
              <a:t>www.</a:t>
            </a:r>
            <a:r>
              <a:rPr lang="cs-CZ" dirty="0" err="1" smtClean="0"/>
              <a:t>neopas.com</a:t>
            </a:r>
            <a:endParaRPr dirty="0">
              <a:hlinkClick r:id="rId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Marek </a:t>
            </a:r>
            <a:r>
              <a:rPr lang="en-GB" noProof="0" dirty="0" err="1" smtClean="0"/>
              <a:t>havrda</a:t>
            </a:r>
            <a:r>
              <a:rPr lang="en-GB" noProof="0" dirty="0" smtClean="0"/>
              <a:t>, </a:t>
            </a:r>
            <a:r>
              <a:rPr lang="en-GB" noProof="0" dirty="0" err="1" smtClean="0"/>
              <a:t>neopas.com</a:t>
            </a:r>
            <a:endParaRPr lang="en-GB" noProof="0" dirty="0"/>
          </a:p>
        </p:txBody>
      </p:sp>
      <p:sp>
        <p:nvSpPr>
          <p:cNvPr id="174" name="Shape 17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smtClean="0"/>
              <a:t>“Of course, </a:t>
            </a:r>
            <a:r>
              <a:rPr lang="en-GB" noProof="0" dirty="0" err="1" smtClean="0"/>
              <a:t>i</a:t>
            </a:r>
            <a:r>
              <a:rPr lang="en-GB" noProof="0" dirty="0" smtClean="0"/>
              <a:t> knew it”</a:t>
            </a:r>
            <a:endParaRPr lang="en-GB" noProof="0" dirty="0"/>
          </a:p>
        </p:txBody>
      </p:sp>
      <p:sp>
        <p:nvSpPr>
          <p:cNvPr id="175" name="Shape 17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When results of a study are presented, people often feel they are trivial and that “everybody knows that”.</a:t>
            </a:r>
          </a:p>
          <a:p>
            <a:r>
              <a:rPr lang="en-GB" noProof="0" dirty="0" smtClean="0"/>
              <a:t>However, they feel the same way even when the opposite results are presented.</a:t>
            </a:r>
          </a:p>
          <a:p>
            <a:r>
              <a:rPr lang="en-GB" noProof="0" dirty="0" smtClean="0"/>
              <a:t>How is it possible?</a:t>
            </a:r>
          </a:p>
          <a:p>
            <a:pPr lvl="1"/>
            <a:r>
              <a:rPr lang="en-GB" noProof="0" dirty="0" smtClean="0"/>
              <a:t>our minds are explanation seeking machines</a:t>
            </a:r>
          </a:p>
          <a:p>
            <a:pPr lvl="1"/>
            <a:r>
              <a:rPr lang="en-GB" noProof="0" dirty="0" smtClean="0"/>
              <a:t>we look for confirmation and we are not critical enough</a:t>
            </a:r>
            <a:endParaRPr lang="en-GB" noProof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hape 318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smtClean="0"/>
              <a:t>A need for Behavioural insights in (not only) policy making…</a:t>
            </a:r>
            <a:endParaRPr lang="en-GB" noProof="0" dirty="0"/>
          </a:p>
        </p:txBody>
      </p:sp>
      <p:sp>
        <p:nvSpPr>
          <p:cNvPr id="320" name="Shape 32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240030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Policy, strategy, activity, etc. often aims to influence behaviour, BUT!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Behaviour is driven by much richer set of values and preferences than selfishness and gain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Proven predictable irrationalities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Declared vs. Revealed preferences - traditional surveys and consultations do not completely deliver</a:t>
            </a:r>
          </a:p>
          <a:p>
            <a:pPr marL="480060" lvl="1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Benefits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Increase overall effectiveness and efficiency – TESTING and EXPERIMENTS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Reduce costs of compliance and enforcement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Reduce administrative burden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r>
              <a:rPr lang="en-GB" sz="2000" noProof="0" dirty="0" smtClean="0"/>
              <a:t>Communication – why we expect the policy will work</a:t>
            </a:r>
          </a:p>
          <a:p>
            <a:pPr marL="720090" lvl="2" indent="-240030" defTabSz="315468">
              <a:spcBef>
                <a:spcPts val="1500"/>
              </a:spcBef>
              <a:defRPr sz="1836"/>
            </a:pPr>
            <a:endParaRPr lang="en-GB" sz="2000" noProof="0" dirty="0" smtClean="0"/>
          </a:p>
          <a:p>
            <a:pPr marL="0" lvl="2" indent="246888" algn="ctr" defTabSz="226314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836" cap="all">
                <a:solidFill>
                  <a:srgbClr val="C82606"/>
                </a:solidFill>
                <a:latin typeface="+mn-lt"/>
                <a:ea typeface="+mn-ea"/>
                <a:cs typeface="+mn-cs"/>
                <a:sym typeface="DIN Alternate"/>
              </a:defRPr>
            </a:pPr>
            <a:r>
              <a:rPr lang="en-GB" sz="2000" noProof="0" dirty="0" smtClean="0"/>
              <a:t>Relying on unrealistic assumptions may have sever consequences</a:t>
            </a:r>
          </a:p>
          <a:p>
            <a:pPr marL="0" lvl="2" indent="246888" algn="ctr" defTabSz="226314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836" cap="all">
                <a:solidFill>
                  <a:srgbClr val="C82606"/>
                </a:solidFill>
                <a:latin typeface="+mn-lt"/>
                <a:ea typeface="+mn-ea"/>
                <a:cs typeface="+mn-cs"/>
                <a:sym typeface="DIN Alternate"/>
              </a:defRPr>
            </a:pPr>
            <a:r>
              <a:rPr lang="en-GB" sz="2000" noProof="0" dirty="0" smtClean="0"/>
              <a:t>BE helps to understand How people (and other actors) actually make choices</a:t>
            </a:r>
            <a:endParaRPr lang="en-GB" sz="2000" noProof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dirty="0" smtClean="0"/>
              <a:t>SCHOLA EMPIRICA</a:t>
            </a:r>
            <a:endParaRPr lang="en-GB" noProof="0" dirty="0"/>
          </a:p>
        </p:txBody>
      </p:sp>
      <p:sp>
        <p:nvSpPr>
          <p:cNvPr id="191" name="Shape 19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A non-profit think- and do-tank concentrating on providing and promoting evidence-based solutions in various policy areas</a:t>
            </a:r>
            <a:r>
              <a:rPr lang="en-GB" noProof="0" dirty="0" smtClean="0"/>
              <a:t> </a:t>
            </a:r>
          </a:p>
          <a:p>
            <a:r>
              <a:rPr lang="en-GB" noProof="0" dirty="0" smtClean="0"/>
              <a:t>Evidence-based methods for preschool education (in co-operation with Bangor University, Wales)</a:t>
            </a:r>
          </a:p>
          <a:p>
            <a:r>
              <a:rPr lang="en-GB" dirty="0" smtClean="0"/>
              <a:t>NEW: On-line gambling – experiments (building on recent IA at EU and CZ)</a:t>
            </a:r>
          </a:p>
          <a:p>
            <a:r>
              <a:rPr lang="en-GB" noProof="0" dirty="0" smtClean="0"/>
              <a:t>Short-term education programmes</a:t>
            </a:r>
          </a:p>
          <a:p>
            <a:pPr marL="0" indent="0">
              <a:buClrTx/>
              <a:buSzTx/>
              <a:buFontTx/>
              <a:buNone/>
            </a:pPr>
            <a:endParaRPr lang="en-GB" noProof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78" name="Shape 17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b="1" dirty="0" smtClean="0"/>
              <a:t>Prague Summer School on </a:t>
            </a:r>
            <a:r>
              <a:rPr lang="en-GB" b="1" dirty="0" err="1" smtClean="0"/>
              <a:t>Behavioral</a:t>
            </a:r>
            <a:r>
              <a:rPr lang="en-GB" b="1" dirty="0" smtClean="0"/>
              <a:t> Economics and Psychology</a:t>
            </a:r>
            <a:endParaRPr lang="en-GB" b="1" dirty="0"/>
          </a:p>
        </p:txBody>
      </p:sp>
      <p:sp>
        <p:nvSpPr>
          <p:cNvPr id="179" name="Shape 17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http://</a:t>
            </a:r>
            <a:r>
              <a:rPr lang="en-GB" dirty="0" err="1" smtClean="0"/>
              <a:t>behave.praguesummerschools.org</a:t>
            </a:r>
            <a:r>
              <a:rPr lang="en-GB" dirty="0" smtClean="0"/>
              <a:t>/</a:t>
            </a:r>
          </a:p>
          <a:p>
            <a:r>
              <a:rPr lang="en-GB" dirty="0" smtClean="0"/>
              <a:t>Part of Prague Summer Schools (</a:t>
            </a:r>
            <a:r>
              <a:rPr lang="en-GB" dirty="0" smtClean="0">
                <a:hlinkClick r:id="rId2"/>
              </a:rPr>
              <a:t>www.praguesummerschools.org</a:t>
            </a:r>
            <a:r>
              <a:rPr lang="en-GB" dirty="0" smtClean="0"/>
              <a:t>), which since its </a:t>
            </a:r>
            <a:r>
              <a:rPr lang="en-GB" dirty="0"/>
              <a:t>foundation </a:t>
            </a:r>
            <a:r>
              <a:rPr lang="en-GB" dirty="0" smtClean="0"/>
              <a:t>in 2004 brought </a:t>
            </a:r>
            <a:r>
              <a:rPr lang="en-GB" dirty="0"/>
              <a:t>more </a:t>
            </a:r>
            <a:r>
              <a:rPr lang="en-GB" dirty="0" smtClean="0"/>
              <a:t>than one thousand students from all over the World into Prague</a:t>
            </a:r>
          </a:p>
          <a:p>
            <a:r>
              <a:rPr lang="en-GB" dirty="0" smtClean="0"/>
              <a:t>Understand the role of emotions in our “rational” decision-making:</a:t>
            </a:r>
          </a:p>
          <a:p>
            <a:pPr lvl="1"/>
            <a:r>
              <a:rPr lang="en-GB" dirty="0" smtClean="0"/>
              <a:t>How to stay honest under any circumstances</a:t>
            </a:r>
          </a:p>
          <a:p>
            <a:pPr lvl="1"/>
            <a:r>
              <a:rPr lang="en-GB" dirty="0" smtClean="0"/>
              <a:t>Why do people consider certain behaviour fair today and why almost identical one will cause a lynch tomorrow</a:t>
            </a:r>
          </a:p>
          <a:p>
            <a:pPr lvl="1"/>
            <a:r>
              <a:rPr lang="en-GB" dirty="0" smtClean="0"/>
              <a:t>How to make your employer love you from the day one</a:t>
            </a:r>
          </a:p>
          <a:p>
            <a:pPr lvl="1"/>
            <a:r>
              <a:rPr lang="en-GB" dirty="0" smtClean="0"/>
              <a:t>Why should you read newspapers you don’t like</a:t>
            </a:r>
          </a:p>
          <a:p>
            <a:pPr lvl="1"/>
            <a:r>
              <a:rPr lang="en-GB" dirty="0" smtClean="0"/>
              <a:t>Why your Google account makes you dumber</a:t>
            </a:r>
          </a:p>
          <a:p>
            <a:endParaRPr lang="en-GB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82" name="Shape 18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dirty="0" smtClean="0"/>
              <a:t>NEW: Prague Semester on </a:t>
            </a:r>
            <a:r>
              <a:rPr lang="en-GB" dirty="0" err="1" smtClean="0"/>
              <a:t>Behavioral</a:t>
            </a:r>
            <a:r>
              <a:rPr lang="en-GB" dirty="0" smtClean="0"/>
              <a:t> Economics and Experimental Psychology </a:t>
            </a:r>
            <a:endParaRPr lang="en-GB" noProof="0" dirty="0"/>
          </a:p>
        </p:txBody>
      </p:sp>
      <p:sp>
        <p:nvSpPr>
          <p:cNvPr id="183" name="Shape 18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3379" indent="-373379" defTabSz="490727">
              <a:spcBef>
                <a:spcPts val="2300"/>
              </a:spcBef>
              <a:defRPr sz="2856"/>
            </a:pPr>
            <a:r>
              <a:rPr lang="en-GB" sz="2856" dirty="0" smtClean="0"/>
              <a:t>A three-month long program </a:t>
            </a:r>
          </a:p>
          <a:p>
            <a:pPr marL="373379" indent="-373379" defTabSz="490727">
              <a:spcBef>
                <a:spcPts val="2300"/>
              </a:spcBef>
              <a:defRPr sz="2856"/>
            </a:pPr>
            <a:r>
              <a:rPr lang="en-GB" sz="2856" dirty="0" smtClean="0"/>
              <a:t>To bring to students of various backgrounds the state-of-art behavioural research and methodologies. </a:t>
            </a:r>
          </a:p>
          <a:p>
            <a:pPr marL="373379" indent="-373379" defTabSz="490727">
              <a:spcBef>
                <a:spcPts val="2300"/>
              </a:spcBef>
              <a:defRPr sz="2856"/>
            </a:pPr>
            <a:r>
              <a:rPr lang="en-GB" sz="2856" dirty="0" smtClean="0"/>
              <a:t>Interactive teaching, peer-to-peer learning, joining experiments and employing the newly acquired knowledge.</a:t>
            </a:r>
          </a:p>
          <a:p>
            <a:pPr marL="373379" indent="-373379" defTabSz="490727">
              <a:spcBef>
                <a:spcPts val="2300"/>
              </a:spcBef>
              <a:defRPr sz="2856"/>
            </a:pPr>
            <a:r>
              <a:rPr lang="en-GB" sz="2856" dirty="0" smtClean="0"/>
              <a:t>Students will take part in short term internships and/or will work on concrete real-world projects.</a:t>
            </a:r>
          </a:p>
          <a:p>
            <a:pPr marL="373379" indent="-373379" defTabSz="490727">
              <a:spcBef>
                <a:spcPts val="2300"/>
              </a:spcBef>
              <a:defRPr sz="2856"/>
            </a:pPr>
            <a:r>
              <a:rPr lang="en-GB" sz="2856" dirty="0" err="1" smtClean="0">
                <a:solidFill>
                  <a:schemeClr val="bg1"/>
                </a:solidFill>
              </a:rPr>
              <a:t>www.praguesemester.org</a:t>
            </a:r>
            <a:endParaRPr lang="en-GB" sz="2856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1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err="1" smtClean="0"/>
              <a:t>Neopas.com</a:t>
            </a:r>
            <a:endParaRPr lang="en-GB" noProof="0" dirty="0"/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Harnessing data and building on behavioural science</a:t>
            </a:r>
          </a:p>
          <a:p>
            <a:pPr lvl="1"/>
            <a:r>
              <a:rPr lang="en-GB" dirty="0" smtClean="0"/>
              <a:t>Analysis of the behavioural aspects of the business model </a:t>
            </a:r>
          </a:p>
          <a:p>
            <a:pPr lvl="2"/>
            <a:r>
              <a:rPr lang="en-GB" dirty="0" smtClean="0"/>
              <a:t>Tapping on science results</a:t>
            </a:r>
          </a:p>
          <a:p>
            <a:pPr lvl="1"/>
            <a:r>
              <a:rPr lang="en-GB" dirty="0" smtClean="0"/>
              <a:t>Applied data analysis</a:t>
            </a:r>
          </a:p>
          <a:p>
            <a:pPr lvl="1"/>
            <a:r>
              <a:rPr lang="en-GB" dirty="0" smtClean="0"/>
              <a:t>Proposing solutions grounded in </a:t>
            </a:r>
            <a:r>
              <a:rPr lang="en-GB" dirty="0" err="1" smtClean="0"/>
              <a:t>beh</a:t>
            </a:r>
            <a:r>
              <a:rPr lang="en-GB" dirty="0" smtClean="0"/>
              <a:t> science and data</a:t>
            </a:r>
          </a:p>
          <a:p>
            <a:pPr lvl="1"/>
            <a:r>
              <a:rPr lang="en-GB" dirty="0" smtClean="0"/>
              <a:t>Testing – A/B, experiments</a:t>
            </a:r>
          </a:p>
          <a:p>
            <a:pPr marL="0" indent="0">
              <a:buClrTx/>
              <a:buSzTx/>
              <a:buFontTx/>
              <a:buNone/>
            </a:pPr>
            <a:endParaRPr lang="en-GB" noProof="0" dirty="0" smtClean="0"/>
          </a:p>
          <a:p>
            <a:r>
              <a:rPr lang="en-GB" dirty="0" smtClean="0"/>
              <a:t>Consulting 4.0 : Data not opinions.</a:t>
            </a:r>
            <a:endParaRPr lang="en-GB" noProof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err="1" smtClean="0"/>
              <a:t>Neopas.com</a:t>
            </a:r>
            <a:endParaRPr lang="en-GB" noProof="0" dirty="0"/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First clients / projects</a:t>
            </a:r>
          </a:p>
          <a:p>
            <a:endParaRPr lang="en-GB" dirty="0" smtClean="0"/>
          </a:p>
          <a:p>
            <a:endParaRPr lang="en-GB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400" y="4171950"/>
            <a:ext cx="3810000" cy="381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6897" y="4171950"/>
            <a:ext cx="3810000" cy="381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00" y="417195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907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body" idx="13"/>
          </p:nvPr>
        </p:nvSpPr>
        <p:spPr>
          <a:xfrm>
            <a:off x="406400" y="516342"/>
            <a:ext cx="11176000" cy="398058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Marek </a:t>
            </a:r>
            <a:r>
              <a:rPr lang="en-GB" dirty="0" err="1" smtClean="0"/>
              <a:t>havrda</a:t>
            </a:r>
            <a:r>
              <a:rPr lang="en-GB" dirty="0" smtClean="0"/>
              <a:t>, </a:t>
            </a:r>
            <a:r>
              <a:rPr lang="en-GB" dirty="0" err="1" smtClean="0"/>
              <a:t>neopas.com</a:t>
            </a:r>
            <a:endParaRPr lang="en-GB" dirty="0"/>
          </a:p>
        </p:txBody>
      </p:sp>
      <p:sp>
        <p:nvSpPr>
          <p:cNvPr id="198" name="Shape 1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8940">
              <a:spcBef>
                <a:spcPts val="1900"/>
              </a:spcBef>
              <a:defRPr sz="4200"/>
            </a:lvl1pPr>
          </a:lstStyle>
          <a:p>
            <a:r>
              <a:rPr lang="en-GB" noProof="0" dirty="0" smtClean="0"/>
              <a:t>Outreach, seminars, lectures…</a:t>
            </a:r>
            <a:endParaRPr lang="en-GB" noProof="0" dirty="0"/>
          </a:p>
        </p:txBody>
      </p:sp>
      <p:sp>
        <p:nvSpPr>
          <p:cNvPr id="199" name="Shape 1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noProof="0" dirty="0" smtClean="0"/>
              <a:t>Ministry of Regional Development</a:t>
            </a:r>
          </a:p>
          <a:p>
            <a:r>
              <a:rPr lang="en-GB" dirty="0" smtClean="0"/>
              <a:t>Ministry of Education</a:t>
            </a:r>
          </a:p>
          <a:p>
            <a:r>
              <a:rPr lang="en-GB" dirty="0" smtClean="0"/>
              <a:t>Office for the Protection of Competition</a:t>
            </a:r>
          </a:p>
          <a:p>
            <a:r>
              <a:rPr lang="en-GB" dirty="0" smtClean="0"/>
              <a:t>Faculty of Architecture, Czech Technical University, Prague</a:t>
            </a:r>
          </a:p>
          <a:p>
            <a:r>
              <a:rPr lang="en-GB" dirty="0" smtClean="0"/>
              <a:t>Information and Library Studies, Masaryk University, Brno</a:t>
            </a:r>
          </a:p>
          <a:p>
            <a:r>
              <a:rPr lang="en-GB" noProof="0" dirty="0" smtClean="0"/>
              <a:t>Czech </a:t>
            </a:r>
            <a:r>
              <a:rPr lang="en-GB" dirty="0" smtClean="0"/>
              <a:t>E</a:t>
            </a:r>
            <a:r>
              <a:rPr lang="en-GB" noProof="0" dirty="0" smtClean="0"/>
              <a:t>valuation Society</a:t>
            </a:r>
            <a:endParaRPr lang="en-GB" noProof="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Alternate"/>
        <a:ea typeface="DIN Alternate"/>
        <a:cs typeface="DIN Alternate"/>
      </a:majorFont>
      <a:minorFont>
        <a:latin typeface="DIN Alternate"/>
        <a:ea typeface="DIN Alternate"/>
        <a:cs typeface="DIN Alternate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Alternat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516</Words>
  <Application>Microsoft Office PowerPoint</Application>
  <PresentationFormat>Vlastní</PresentationFormat>
  <Paragraphs>79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New_Template7</vt:lpstr>
      <vt:lpstr>Behavioural insights in practice</vt:lpstr>
      <vt:lpstr>“Of course, i knew it”</vt:lpstr>
      <vt:lpstr>A need for Behavioural insights in (not only) policy making…</vt:lpstr>
      <vt:lpstr>SCHOLA EMPIRICA</vt:lpstr>
      <vt:lpstr>Prague Summer School on Behavioral Economics and Psychology</vt:lpstr>
      <vt:lpstr>NEW: Prague Semester on Behavioral Economics and Experimental Psychology </vt:lpstr>
      <vt:lpstr>Neopas.com</vt:lpstr>
      <vt:lpstr>Neopas.com</vt:lpstr>
      <vt:lpstr>Outreach, seminars, lectures…</vt:lpstr>
      <vt:lpstr>Opportunities and Cooperation: wanted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Behavioural economics, Evaluation, big data &amp; more</dc:title>
  <dc:creator>Zsapkova Dominika TC</dc:creator>
  <cp:lastModifiedBy>Zsapkova Dominika TC</cp:lastModifiedBy>
  <cp:revision>43</cp:revision>
  <cp:lastPrinted>2015-10-21T10:43:49Z</cp:lastPrinted>
  <dcterms:modified xsi:type="dcterms:W3CDTF">2016-06-07T07:11:03Z</dcterms:modified>
</cp:coreProperties>
</file>