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4" r:id="rId1"/>
    <p:sldMasterId id="2147483766" r:id="rId2"/>
  </p:sldMasterIdLst>
  <p:notesMasterIdLst>
    <p:notesMasterId r:id="rId11"/>
  </p:notesMasterIdLst>
  <p:handoutMasterIdLst>
    <p:handoutMasterId r:id="rId12"/>
  </p:handoutMasterIdLst>
  <p:sldIdLst>
    <p:sldId id="343" r:id="rId3"/>
    <p:sldId id="397" r:id="rId4"/>
    <p:sldId id="344" r:id="rId5"/>
    <p:sldId id="391" r:id="rId6"/>
    <p:sldId id="392" r:id="rId7"/>
    <p:sldId id="394" r:id="rId8"/>
    <p:sldId id="395" r:id="rId9"/>
    <p:sldId id="396" r:id="rId10"/>
  </p:sldIdLst>
  <p:sldSz cx="9144000" cy="6858000" type="screen4x3"/>
  <p:notesSz cx="6858000" cy="9872663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10">
          <p15:clr>
            <a:srgbClr val="A4A3A4"/>
          </p15:clr>
        </p15:guide>
        <p15:guide id="2" pos="216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34EA2"/>
    <a:srgbClr val="1E4494"/>
    <a:srgbClr val="0050A0"/>
    <a:srgbClr val="2E6437"/>
    <a:srgbClr val="500F28"/>
    <a:srgbClr val="0F5494"/>
    <a:srgbClr val="3166CF"/>
    <a:srgbClr val="2D5EC1"/>
    <a:srgbClr val="FFD624"/>
    <a:srgbClr val="3E6FD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159" autoAdjust="0"/>
    <p:restoredTop sz="90909" autoAdjust="0"/>
  </p:normalViewPr>
  <p:slideViewPr>
    <p:cSldViewPr>
      <p:cViewPr varScale="1">
        <p:scale>
          <a:sx n="106" d="100"/>
          <a:sy n="106" d="100"/>
        </p:scale>
        <p:origin x="906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4" d="100"/>
          <a:sy n="74" d="100"/>
        </p:scale>
        <p:origin x="-2172" y="-90"/>
      </p:cViewPr>
      <p:guideLst>
        <p:guide orient="horz" pos="3110"/>
        <p:guide pos="216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7" y="1"/>
            <a:ext cx="2972547" cy="49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60" tIns="45930" rIns="91860" bIns="4593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3854" y="1"/>
            <a:ext cx="2972547" cy="49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60" tIns="45930" rIns="91860" bIns="4593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7" y="9376908"/>
            <a:ext cx="2972547" cy="494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60" tIns="45930" rIns="91860" bIns="4593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3854" y="9376908"/>
            <a:ext cx="2972547" cy="494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60" tIns="45930" rIns="91860" bIns="4593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5EC7A9CE-B5D3-4830-AA57-DD8049CE9F2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67662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7" y="1"/>
            <a:ext cx="2972547" cy="49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60" tIns="45930" rIns="91860" bIns="4593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3854" y="1"/>
            <a:ext cx="2972547" cy="49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60" tIns="45930" rIns="91860" bIns="4593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63613" y="742950"/>
            <a:ext cx="4932362" cy="36988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488" y="4689249"/>
            <a:ext cx="5487041" cy="44429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60" tIns="45930" rIns="91860" bIns="4593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7" y="9376908"/>
            <a:ext cx="2972547" cy="494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60" tIns="45930" rIns="91860" bIns="4593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3854" y="9376908"/>
            <a:ext cx="2972547" cy="494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60" tIns="45930" rIns="91860" bIns="4593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36441B25-C4D1-47DB-817D-B9C4FC5392F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992382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441B25-C4D1-47DB-817D-B9C4FC5392FB}" type="slidenum">
              <a:rPr lang="en-GB" smtClean="0"/>
              <a:pPr>
                <a:defRPr/>
              </a:pPr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94688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441B25-C4D1-47DB-817D-B9C4FC5392FB}" type="slidenum">
              <a:rPr lang="en-GB" smtClean="0"/>
              <a:pPr>
                <a:defRPr/>
              </a:pPr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43283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441B25-C4D1-47DB-817D-B9C4FC5392FB}" type="slidenum">
              <a:rPr lang="en-GB" smtClean="0"/>
              <a:pPr>
                <a:defRPr/>
              </a:pPr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860348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441B25-C4D1-47DB-817D-B9C4FC5392FB}" type="slidenum">
              <a:rPr lang="en-GB" smtClean="0"/>
              <a:pPr>
                <a:defRPr/>
              </a:pPr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86034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441B25-C4D1-47DB-817D-B9C4FC5392FB}" type="slidenum">
              <a:rPr lang="en-GB" smtClean="0"/>
              <a:pPr>
                <a:defRPr/>
              </a:pPr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86034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441B25-C4D1-47DB-817D-B9C4FC5392FB}" type="slidenum">
              <a:rPr lang="en-GB" smtClean="0"/>
              <a:pPr>
                <a:defRPr/>
              </a:pPr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189309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441B25-C4D1-47DB-817D-B9C4FC5392FB}" type="slidenum">
              <a:rPr lang="en-GB" smtClean="0"/>
              <a:pPr>
                <a:defRPr/>
              </a:pPr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205580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441B25-C4D1-47DB-817D-B9C4FC5392FB}" type="slidenum">
              <a:rPr lang="en-GB" smtClean="0"/>
              <a:pPr>
                <a:defRPr/>
              </a:pPr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1897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"/>
          <p:cNvSpPr>
            <a:spLocks noGrp="1"/>
          </p:cNvSpPr>
          <p:nvPr>
            <p:ph idx="11"/>
          </p:nvPr>
        </p:nvSpPr>
        <p:spPr>
          <a:xfrm>
            <a:off x="0" y="2852937"/>
            <a:ext cx="9144000" cy="4005064"/>
          </a:xfrm>
          <a:prstGeom prst="rect">
            <a:avLst/>
          </a:prstGeom>
        </p:spPr>
        <p:txBody>
          <a:bodyPr lIns="360000" tIns="288000" rIns="0" bIns="0"/>
          <a:lstStyle>
            <a:lvl1pPr>
              <a:lnSpc>
                <a:spcPct val="150000"/>
              </a:lnSpc>
              <a:defRPr sz="1600" b="1"/>
            </a:lvl1pPr>
            <a:lvl2pPr>
              <a:lnSpc>
                <a:spcPct val="150000"/>
              </a:lnSpc>
              <a:defRPr sz="1600"/>
            </a:lvl2pPr>
            <a:lvl3pPr>
              <a:lnSpc>
                <a:spcPct val="150000"/>
              </a:lnSpc>
              <a:defRPr/>
            </a:lvl3pPr>
            <a:lvl4pPr>
              <a:lnSpc>
                <a:spcPct val="150000"/>
              </a:lnSpc>
              <a:defRPr/>
            </a:lvl4pPr>
            <a:lvl5pPr>
              <a:lnSpc>
                <a:spcPct val="150000"/>
              </a:lnSpc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Picture Placeholder 7"/>
          <p:cNvSpPr>
            <a:spLocks noGrp="1"/>
          </p:cNvSpPr>
          <p:nvPr>
            <p:ph type="pic" idx="1"/>
          </p:nvPr>
        </p:nvSpPr>
        <p:spPr>
          <a:xfrm>
            <a:off x="0" y="3473"/>
            <a:ext cx="9144000" cy="2232248"/>
          </a:xfrm>
          <a:prstGeom prst="rect">
            <a:avLst/>
          </a:prstGeom>
        </p:spPr>
      </p:sp>
      <p:sp>
        <p:nvSpPr>
          <p:cNvPr id="7" name="Title 4"/>
          <p:cNvSpPr>
            <a:spLocks noGrp="1"/>
          </p:cNvSpPr>
          <p:nvPr>
            <p:ph type="title"/>
          </p:nvPr>
        </p:nvSpPr>
        <p:spPr>
          <a:xfrm>
            <a:off x="0" y="2232248"/>
            <a:ext cx="9144000" cy="620688"/>
          </a:xfrm>
          <a:prstGeom prst="rect">
            <a:avLst/>
          </a:prstGeom>
        </p:spPr>
        <p:txBody>
          <a:bodyPr lIns="360000" tIns="216000" rIns="0" bIns="0"/>
          <a:lstStyle/>
          <a:p>
            <a:r>
              <a:rPr lang="en-GB" altLang="en-US" dirty="0" smtClean="0">
                <a:latin typeface="+mj-lt"/>
              </a:rPr>
              <a:t>JRC Role. Facts </a:t>
            </a:r>
            <a:r>
              <a:rPr lang="en-GB" altLang="en-US" dirty="0">
                <a:latin typeface="+mj-lt"/>
              </a:rPr>
              <a:t>&amp; </a:t>
            </a:r>
            <a:r>
              <a:rPr lang="en-GB" altLang="en-US" dirty="0" smtClean="0">
                <a:latin typeface="+mj-lt"/>
              </a:rPr>
              <a:t>Figures</a:t>
            </a:r>
            <a:endParaRPr lang="en-GB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776859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120880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716016" y="2276872"/>
            <a:ext cx="4176464" cy="1800200"/>
          </a:xfrm>
          <a:prstGeom prst="rect">
            <a:avLst/>
          </a:prstGeom>
        </p:spPr>
        <p:txBody>
          <a:bodyPr lIns="0" tIns="900000" rIns="0" bIns="0" anchor="t"/>
          <a:lstStyle>
            <a:lvl1pPr algn="r">
              <a:defRPr sz="2800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4714017" y="4077072"/>
            <a:ext cx="4178464" cy="915318"/>
          </a:xfrm>
          <a:prstGeom prst="rect">
            <a:avLst/>
          </a:prstGeom>
        </p:spPr>
        <p:txBody>
          <a:bodyPr lIns="0" tIns="360000" rIns="0"/>
          <a:lstStyle>
            <a:lvl1pPr marL="0" indent="0" algn="r">
              <a:buClr>
                <a:srgbClr val="1E4494"/>
              </a:buClr>
              <a:buFont typeface="Arial" panose="020B0604020202020204" pitchFamily="34" charset="0"/>
              <a:buNone/>
              <a:defRPr sz="1800" b="1"/>
            </a:lvl1pPr>
            <a:lvl2pPr marL="228600" indent="-228600" algn="r">
              <a:buClr>
                <a:srgbClr val="1E4494"/>
              </a:buClr>
              <a:buFont typeface="Arial" panose="020B0604020202020204" pitchFamily="34" charset="0"/>
              <a:buChar char="•"/>
              <a:defRPr sz="1800"/>
            </a:lvl2pPr>
            <a:lvl3pPr marL="457200" indent="-228600" algn="r">
              <a:buClr>
                <a:srgbClr val="1E4494"/>
              </a:buClr>
              <a:buFont typeface="Arial" panose="020B0604020202020204" pitchFamily="34" charset="0"/>
              <a:buChar char="•"/>
              <a:defRPr/>
            </a:lvl3pPr>
            <a:lvl4pPr marL="685800" indent="-228600" algn="r">
              <a:buClr>
                <a:srgbClr val="1E4494"/>
              </a:buClr>
              <a:buFont typeface="Arial" panose="020B0604020202020204" pitchFamily="34" charset="0"/>
              <a:buChar char="•"/>
              <a:defRPr/>
            </a:lvl4pPr>
            <a:lvl5pPr marL="914400" indent="-228600" algn="r">
              <a:buClr>
                <a:srgbClr val="1E4494"/>
              </a:buClr>
              <a:buFont typeface="Arial" panose="020B0604020202020204" pitchFamily="34" charset="0"/>
              <a:buChar char="•"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10"/>
          </p:nvPr>
        </p:nvSpPr>
        <p:spPr>
          <a:xfrm>
            <a:off x="4716016" y="5517232"/>
            <a:ext cx="4178464" cy="648072"/>
          </a:xfrm>
          <a:prstGeom prst="rect">
            <a:avLst/>
          </a:prstGeom>
        </p:spPr>
        <p:txBody>
          <a:bodyPr lIns="0" rIns="0" bIns="360000" anchor="b"/>
          <a:lstStyle>
            <a:lvl1pPr marL="0" indent="0" algn="r">
              <a:buClr>
                <a:srgbClr val="1E4494"/>
              </a:buClr>
              <a:buFont typeface="Arial" panose="020B0604020202020204" pitchFamily="34" charset="0"/>
              <a:buNone/>
              <a:defRPr sz="1600" b="1"/>
            </a:lvl1pPr>
            <a:lvl2pPr marL="228600" indent="-228600" algn="r">
              <a:buClr>
                <a:srgbClr val="1E4494"/>
              </a:buClr>
              <a:buFont typeface="Arial" panose="020B0604020202020204" pitchFamily="34" charset="0"/>
              <a:buChar char="•"/>
              <a:defRPr sz="1600"/>
            </a:lvl2pPr>
            <a:lvl3pPr marL="457200" indent="-228600" algn="r">
              <a:buClr>
                <a:srgbClr val="1E4494"/>
              </a:buClr>
              <a:buFont typeface="Arial" panose="020B0604020202020204" pitchFamily="34" charset="0"/>
              <a:buChar char="•"/>
              <a:defRPr/>
            </a:lvl3pPr>
            <a:lvl4pPr marL="685800" indent="-228600" algn="r">
              <a:buClr>
                <a:srgbClr val="1E4494"/>
              </a:buClr>
              <a:buFont typeface="Arial" panose="020B0604020202020204" pitchFamily="34" charset="0"/>
              <a:buChar char="•"/>
              <a:defRPr/>
            </a:lvl4pPr>
            <a:lvl5pPr marL="914400" indent="-228600" algn="r">
              <a:buClr>
                <a:srgbClr val="1E4494"/>
              </a:buClr>
              <a:buFont typeface="Arial" panose="020B0604020202020204" pitchFamily="34" charset="0"/>
              <a:buChar char="•"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376386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png"/><Relationship Id="rId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7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77013" y="6145213"/>
            <a:ext cx="2243137" cy="59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8235797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8" r:id="rId1"/>
  </p:sldLayoutIdLst>
  <p:timing>
    <p:tnLst>
      <p:par>
        <p:cTn id="1" dur="indefinite" restart="never" nodeType="tmRoot"/>
      </p:par>
    </p:tnLst>
  </p:timing>
  <p:hf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4494"/>
          </a:solidFill>
          <a:latin typeface="Verdana"/>
          <a:ea typeface="MS PGothic" pitchFamily="34" charset="-128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4494"/>
          </a:solidFill>
          <a:latin typeface="Verdana" charset="0"/>
          <a:ea typeface="MS PGothic" pitchFamily="34" charset="-128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4494"/>
          </a:solidFill>
          <a:latin typeface="Verdana" charset="0"/>
          <a:ea typeface="MS PGothic" pitchFamily="34" charset="-128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4494"/>
          </a:solidFill>
          <a:latin typeface="Verdana" charset="0"/>
          <a:ea typeface="MS PGothic" pitchFamily="34" charset="-128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4494"/>
          </a:solidFill>
          <a:latin typeface="Verdana" charset="0"/>
          <a:ea typeface="MS PGothic" pitchFamily="34" charset="-128"/>
          <a:cs typeface="ＭＳ Ｐゴシック" charset="0"/>
        </a:defRPr>
      </a:lvl5pPr>
      <a:lvl6pPr marL="8159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charset="0"/>
          <a:ea typeface="ＭＳ Ｐゴシック" charset="0"/>
        </a:defRPr>
      </a:lvl6pPr>
      <a:lvl7pPr marL="12731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charset="0"/>
          <a:ea typeface="ＭＳ Ｐゴシック" charset="0"/>
        </a:defRPr>
      </a:lvl7pPr>
      <a:lvl8pPr marL="17303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charset="0"/>
          <a:ea typeface="ＭＳ Ｐゴシック" charset="0"/>
        </a:defRPr>
      </a:lvl8pPr>
      <a:lvl9pPr marL="21875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charset="0"/>
          <a:ea typeface="ＭＳ Ｐゴシック" charset="0"/>
        </a:defRPr>
      </a:lvl9pPr>
    </p:titleStyle>
    <p:bodyStyle>
      <a:lvl1pPr marL="342900" indent="-342900" algn="l" rtl="0" eaLnBrk="0" fontAlgn="base" hangingPunct="0">
        <a:lnSpc>
          <a:spcPts val="2400"/>
        </a:lnSpc>
        <a:spcBef>
          <a:spcPct val="0"/>
        </a:spcBef>
        <a:spcAft>
          <a:spcPct val="0"/>
        </a:spcAft>
        <a:buClr>
          <a:srgbClr val="1E4494"/>
        </a:buClr>
        <a:buFont typeface="Verdana" pitchFamily="34" charset="0"/>
        <a:defRPr>
          <a:solidFill>
            <a:srgbClr val="004494"/>
          </a:solidFill>
          <a:latin typeface="Verdana"/>
          <a:ea typeface="MS PGothic" pitchFamily="34" charset="-128"/>
          <a:cs typeface="ＭＳ Ｐゴシック" charset="0"/>
        </a:defRPr>
      </a:lvl1pPr>
      <a:lvl2pPr marL="228600" indent="-228600" algn="l" rtl="0" eaLnBrk="0" fontAlgn="base" hangingPunct="0">
        <a:lnSpc>
          <a:spcPts val="2400"/>
        </a:lnSpc>
        <a:spcBef>
          <a:spcPct val="0"/>
        </a:spcBef>
        <a:spcAft>
          <a:spcPct val="0"/>
        </a:spcAft>
        <a:buClr>
          <a:srgbClr val="1E4494"/>
        </a:buClr>
        <a:buFont typeface="Verdana" pitchFamily="34" charset="0"/>
        <a:buChar char="•"/>
        <a:defRPr>
          <a:solidFill>
            <a:srgbClr val="004494"/>
          </a:solidFill>
          <a:latin typeface="Verdana"/>
          <a:ea typeface="MS PGothic" pitchFamily="34" charset="-128"/>
        </a:defRPr>
      </a:lvl2pPr>
      <a:lvl3pPr marL="457200" indent="-228600" algn="l" rtl="0" eaLnBrk="0" fontAlgn="base" hangingPunct="0">
        <a:lnSpc>
          <a:spcPts val="2400"/>
        </a:lnSpc>
        <a:spcBef>
          <a:spcPct val="0"/>
        </a:spcBef>
        <a:spcAft>
          <a:spcPct val="0"/>
        </a:spcAft>
        <a:buClr>
          <a:srgbClr val="1E4494"/>
        </a:buClr>
        <a:buFont typeface="Wingdings" pitchFamily="2" charset="2"/>
        <a:buChar char="§"/>
        <a:defRPr sz="1600">
          <a:solidFill>
            <a:srgbClr val="004494"/>
          </a:solidFill>
          <a:latin typeface="Verdana"/>
          <a:ea typeface="MS PGothic" pitchFamily="34" charset="-128"/>
        </a:defRPr>
      </a:lvl3pPr>
      <a:lvl4pPr marL="685800" indent="-228600" algn="l" rtl="0" eaLnBrk="0" fontAlgn="base" hangingPunct="0">
        <a:lnSpc>
          <a:spcPts val="2400"/>
        </a:lnSpc>
        <a:spcBef>
          <a:spcPct val="0"/>
        </a:spcBef>
        <a:spcAft>
          <a:spcPct val="0"/>
        </a:spcAft>
        <a:buClr>
          <a:srgbClr val="1E4494"/>
        </a:buClr>
        <a:buFont typeface="Arial" charset="0"/>
        <a:buChar char="•"/>
        <a:defRPr sz="1600">
          <a:solidFill>
            <a:srgbClr val="004494"/>
          </a:solidFill>
          <a:latin typeface="Verdana"/>
          <a:ea typeface="MS PGothic" pitchFamily="34" charset="-128"/>
        </a:defRPr>
      </a:lvl4pPr>
      <a:lvl5pPr marL="914400" indent="-228600" algn="l" rtl="0" eaLnBrk="0" fontAlgn="base" hangingPunct="0">
        <a:lnSpc>
          <a:spcPts val="2400"/>
        </a:lnSpc>
        <a:spcBef>
          <a:spcPct val="0"/>
        </a:spcBef>
        <a:spcAft>
          <a:spcPct val="0"/>
        </a:spcAft>
        <a:buClr>
          <a:srgbClr val="1E4494"/>
        </a:buClr>
        <a:buFont typeface="Verdana" pitchFamily="34" charset="0"/>
        <a:buChar char="–"/>
        <a:defRPr sz="1600">
          <a:solidFill>
            <a:srgbClr val="004494"/>
          </a:solidFill>
          <a:latin typeface="Verdana"/>
          <a:ea typeface="MS PGothic" pitchFamily="34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064" y="8140"/>
            <a:ext cx="9135870" cy="68519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Picture 17"/>
          <p:cNvPicPr>
            <a:picLocks noChangeAspect="1" noChangeArrowheads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77013" y="6145213"/>
            <a:ext cx="2243137" cy="59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itle 1"/>
          <p:cNvSpPr txBox="1">
            <a:spLocks/>
          </p:cNvSpPr>
          <p:nvPr userDrawn="1"/>
        </p:nvSpPr>
        <p:spPr>
          <a:xfrm>
            <a:off x="251521" y="548680"/>
            <a:ext cx="8568630" cy="1800200"/>
          </a:xfrm>
          <a:prstGeom prst="rect">
            <a:avLst/>
          </a:prstGeom>
        </p:spPr>
        <p:txBody>
          <a:bodyPr lIns="0" tIns="46800" rIns="0"/>
          <a:lstStyle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4494"/>
                </a:solidFill>
                <a:latin typeface="Verdana"/>
                <a:ea typeface="MS PGothic" pitchFamily="34" charset="-128"/>
                <a:cs typeface="ＭＳ Ｐゴシック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4494"/>
                </a:solidFill>
                <a:latin typeface="Verdana" charset="0"/>
                <a:ea typeface="MS PGothic" pitchFamily="34" charset="-128"/>
                <a:cs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4494"/>
                </a:solidFill>
                <a:latin typeface="Verdana" charset="0"/>
                <a:ea typeface="MS PGothic" pitchFamily="34" charset="-128"/>
                <a:cs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4494"/>
                </a:solidFill>
                <a:latin typeface="Verdana" charset="0"/>
                <a:ea typeface="MS PGothic" pitchFamily="34" charset="-128"/>
                <a:cs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4494"/>
                </a:solidFill>
                <a:latin typeface="Verdana" charset="0"/>
                <a:ea typeface="MS PGothic" pitchFamily="34" charset="-128"/>
                <a:cs typeface="ＭＳ Ｐゴシック" charset="0"/>
              </a:defRPr>
            </a:lvl5pPr>
            <a:lvl6pPr marL="8159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12731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17303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21875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>
              <a:lnSpc>
                <a:spcPts val="3400"/>
              </a:lnSpc>
            </a:pPr>
            <a:r>
              <a:rPr lang="en-GB" sz="2400" kern="0" baseline="0" dirty="0" smtClean="0"/>
              <a:t>The European Commission’s</a:t>
            </a:r>
          </a:p>
          <a:p>
            <a:pPr>
              <a:lnSpc>
                <a:spcPts val="3400"/>
              </a:lnSpc>
            </a:pPr>
            <a:r>
              <a:rPr lang="en-GB" sz="2400" kern="0" baseline="0" dirty="0" smtClean="0"/>
              <a:t>science and knowledge service</a:t>
            </a:r>
          </a:p>
          <a:p>
            <a:pPr>
              <a:lnSpc>
                <a:spcPct val="200000"/>
              </a:lnSpc>
            </a:pPr>
            <a:r>
              <a:rPr lang="en-US" sz="2000" b="0" kern="0" dirty="0" smtClean="0"/>
              <a:t>Joint Research</a:t>
            </a:r>
            <a:r>
              <a:rPr lang="en-US" sz="2000" b="0" kern="0" baseline="0" dirty="0" smtClean="0"/>
              <a:t> Centre</a:t>
            </a:r>
          </a:p>
        </p:txBody>
      </p:sp>
    </p:spTree>
    <p:extLst>
      <p:ext uri="{BB962C8B-B14F-4D97-AF65-F5344CB8AC3E}">
        <p14:creationId xmlns:p14="http://schemas.microsoft.com/office/powerpoint/2010/main" val="26488115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6" r:id="rId1"/>
    <p:sldLayoutId id="2147483777" r:id="rId2"/>
  </p:sldLayoutIdLst>
  <p:timing>
    <p:tnLst>
      <p:par>
        <p:cTn id="1" dur="indefinite" restart="never" nodeType="tmRoot"/>
      </p:par>
    </p:tnLst>
  </p:timing>
  <p:hf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4494"/>
          </a:solidFill>
          <a:latin typeface="Verdana"/>
          <a:ea typeface="MS PGothic" pitchFamily="34" charset="-128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4494"/>
          </a:solidFill>
          <a:latin typeface="Verdana" charset="0"/>
          <a:ea typeface="MS PGothic" pitchFamily="34" charset="-128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4494"/>
          </a:solidFill>
          <a:latin typeface="Verdana" charset="0"/>
          <a:ea typeface="MS PGothic" pitchFamily="34" charset="-128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4494"/>
          </a:solidFill>
          <a:latin typeface="Verdana" charset="0"/>
          <a:ea typeface="MS PGothic" pitchFamily="34" charset="-128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4494"/>
          </a:solidFill>
          <a:latin typeface="Verdana" charset="0"/>
          <a:ea typeface="MS PGothic" pitchFamily="34" charset="-128"/>
          <a:cs typeface="ＭＳ Ｐゴシック" charset="0"/>
        </a:defRPr>
      </a:lvl5pPr>
      <a:lvl6pPr marL="8159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charset="0"/>
          <a:ea typeface="ＭＳ Ｐゴシック" charset="0"/>
        </a:defRPr>
      </a:lvl6pPr>
      <a:lvl7pPr marL="12731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charset="0"/>
          <a:ea typeface="ＭＳ Ｐゴシック" charset="0"/>
        </a:defRPr>
      </a:lvl7pPr>
      <a:lvl8pPr marL="17303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charset="0"/>
          <a:ea typeface="ＭＳ Ｐゴシック" charset="0"/>
        </a:defRPr>
      </a:lvl8pPr>
      <a:lvl9pPr marL="21875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charset="0"/>
          <a:ea typeface="ＭＳ Ｐゴシック" charset="0"/>
        </a:defRPr>
      </a:lvl9pPr>
    </p:titleStyle>
    <p:bodyStyle>
      <a:lvl1pPr marL="342900" indent="-342900" algn="l" rtl="0" eaLnBrk="0" fontAlgn="base" hangingPunct="0">
        <a:lnSpc>
          <a:spcPts val="2400"/>
        </a:lnSpc>
        <a:spcBef>
          <a:spcPct val="0"/>
        </a:spcBef>
        <a:spcAft>
          <a:spcPct val="0"/>
        </a:spcAft>
        <a:buClr>
          <a:srgbClr val="37ACDE"/>
        </a:buClr>
        <a:buFont typeface="Verdana" pitchFamily="34" charset="0"/>
        <a:defRPr>
          <a:solidFill>
            <a:srgbClr val="004494"/>
          </a:solidFill>
          <a:latin typeface="Verdana"/>
          <a:ea typeface="MS PGothic" pitchFamily="34" charset="-128"/>
          <a:cs typeface="ＭＳ Ｐゴシック" charset="0"/>
        </a:defRPr>
      </a:lvl1pPr>
      <a:lvl2pPr marL="228600" indent="-228600" algn="l" rtl="0" eaLnBrk="0" fontAlgn="base" hangingPunct="0">
        <a:lnSpc>
          <a:spcPts val="2400"/>
        </a:lnSpc>
        <a:spcBef>
          <a:spcPct val="0"/>
        </a:spcBef>
        <a:spcAft>
          <a:spcPct val="0"/>
        </a:spcAft>
        <a:buClr>
          <a:srgbClr val="37ACDE"/>
        </a:buClr>
        <a:buFont typeface="Verdana" pitchFamily="34" charset="0"/>
        <a:buChar char="•"/>
        <a:defRPr>
          <a:solidFill>
            <a:srgbClr val="004494"/>
          </a:solidFill>
          <a:latin typeface="Verdana"/>
          <a:ea typeface="MS PGothic" pitchFamily="34" charset="-128"/>
        </a:defRPr>
      </a:lvl2pPr>
      <a:lvl3pPr marL="457200" indent="-228600" algn="l" rtl="0" eaLnBrk="0" fontAlgn="base" hangingPunct="0">
        <a:lnSpc>
          <a:spcPts val="2400"/>
        </a:lnSpc>
        <a:spcBef>
          <a:spcPct val="0"/>
        </a:spcBef>
        <a:spcAft>
          <a:spcPct val="0"/>
        </a:spcAft>
        <a:buClr>
          <a:srgbClr val="37ACDE"/>
        </a:buClr>
        <a:buFont typeface="Wingdings" pitchFamily="2" charset="2"/>
        <a:buChar char="§"/>
        <a:defRPr sz="1600">
          <a:solidFill>
            <a:srgbClr val="004494"/>
          </a:solidFill>
          <a:latin typeface="Verdana"/>
          <a:ea typeface="MS PGothic" pitchFamily="34" charset="-128"/>
        </a:defRPr>
      </a:lvl3pPr>
      <a:lvl4pPr marL="685800" indent="-228600" algn="l" rtl="0" eaLnBrk="0" fontAlgn="base" hangingPunct="0">
        <a:lnSpc>
          <a:spcPts val="2400"/>
        </a:lnSpc>
        <a:spcBef>
          <a:spcPct val="0"/>
        </a:spcBef>
        <a:spcAft>
          <a:spcPct val="0"/>
        </a:spcAft>
        <a:buClr>
          <a:srgbClr val="37ACDE"/>
        </a:buClr>
        <a:buFont typeface="Arial" charset="0"/>
        <a:buChar char="•"/>
        <a:defRPr sz="1600">
          <a:solidFill>
            <a:srgbClr val="004494"/>
          </a:solidFill>
          <a:latin typeface="Verdana"/>
          <a:ea typeface="MS PGothic" pitchFamily="34" charset="-128"/>
        </a:defRPr>
      </a:lvl4pPr>
      <a:lvl5pPr marL="914400" indent="-228600" algn="l" rtl="0" eaLnBrk="0" fontAlgn="base" hangingPunct="0">
        <a:lnSpc>
          <a:spcPts val="2400"/>
        </a:lnSpc>
        <a:spcBef>
          <a:spcPct val="0"/>
        </a:spcBef>
        <a:spcAft>
          <a:spcPct val="0"/>
        </a:spcAft>
        <a:buClr>
          <a:srgbClr val="37ACDE"/>
        </a:buClr>
        <a:buFont typeface="Verdana" pitchFamily="34" charset="0"/>
        <a:buChar char="–"/>
        <a:defRPr sz="1600">
          <a:solidFill>
            <a:srgbClr val="004494"/>
          </a:solidFill>
          <a:latin typeface="Verdana"/>
          <a:ea typeface="MS PGothic" pitchFamily="34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themes.jrc.ec.europa.eu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0" y="1988840"/>
            <a:ext cx="4320480" cy="1368152"/>
          </a:xfrm>
        </p:spPr>
        <p:txBody>
          <a:bodyPr/>
          <a:lstStyle/>
          <a:p>
            <a:pPr>
              <a:lnSpc>
                <a:spcPts val="2800"/>
              </a:lnSpc>
              <a:defRPr/>
            </a:pPr>
            <a:r>
              <a:rPr lang="en-US" sz="2000" dirty="0">
                <a:solidFill>
                  <a:srgbClr val="1E449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Czech scientists in the JRC Sharing experiences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14017" y="3789040"/>
            <a:ext cx="4178463" cy="1152128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GB" dirty="0" smtClean="0">
                <a:solidFill>
                  <a:srgbClr val="1E4494"/>
                </a:solidFill>
              </a:rPr>
              <a:t>Robert TOMAS</a:t>
            </a:r>
            <a:endParaRPr lang="en-GB" dirty="0">
              <a:solidFill>
                <a:srgbClr val="1E4494"/>
              </a:solidFill>
            </a:endParaRPr>
          </a:p>
          <a:p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0"/>
          </p:nvPr>
        </p:nvSpPr>
        <p:spPr>
          <a:xfrm>
            <a:off x="4716016" y="5301208"/>
            <a:ext cx="4178464" cy="648072"/>
          </a:xfrm>
        </p:spPr>
        <p:txBody>
          <a:bodyPr/>
          <a:lstStyle/>
          <a:p>
            <a:r>
              <a:rPr lang="fr-BE" sz="1500" b="1" dirty="0" err="1" smtClean="0">
                <a:solidFill>
                  <a:srgbClr val="1E4494"/>
                </a:solidFill>
              </a:rPr>
              <a:t>Czech</a:t>
            </a:r>
            <a:r>
              <a:rPr lang="fr-BE" sz="1500" b="1" dirty="0" smtClean="0">
                <a:solidFill>
                  <a:srgbClr val="1E4494"/>
                </a:solidFill>
              </a:rPr>
              <a:t> </a:t>
            </a:r>
            <a:r>
              <a:rPr lang="fr-BE" sz="1500" b="1" dirty="0" err="1" smtClean="0">
                <a:solidFill>
                  <a:srgbClr val="1E4494"/>
                </a:solidFill>
              </a:rPr>
              <a:t>Academy</a:t>
            </a:r>
            <a:r>
              <a:rPr lang="fr-BE" sz="1500" b="1" dirty="0" smtClean="0">
                <a:solidFill>
                  <a:srgbClr val="1E4494"/>
                </a:solidFill>
              </a:rPr>
              <a:t> of Sciences, Prague</a:t>
            </a:r>
            <a:r>
              <a:rPr lang="fr-BE" sz="1500" b="1" dirty="0" smtClean="0">
                <a:solidFill>
                  <a:srgbClr val="1E4494"/>
                </a:solidFill>
              </a:rPr>
              <a:t>, </a:t>
            </a:r>
            <a:r>
              <a:rPr lang="fr-BE" sz="1500" b="1" dirty="0" err="1" smtClean="0">
                <a:solidFill>
                  <a:srgbClr val="1E4494"/>
                </a:solidFill>
              </a:rPr>
              <a:t>June</a:t>
            </a:r>
            <a:r>
              <a:rPr lang="fr-BE" sz="1500" b="1" dirty="0" smtClean="0">
                <a:solidFill>
                  <a:srgbClr val="1E4494"/>
                </a:solidFill>
              </a:rPr>
              <a:t> 10, 2016</a:t>
            </a:r>
            <a:endParaRPr lang="en-GB" sz="1500" b="1" dirty="0"/>
          </a:p>
        </p:txBody>
      </p:sp>
    </p:spTree>
    <p:extLst>
      <p:ext uri="{BB962C8B-B14F-4D97-AF65-F5344CB8AC3E}">
        <p14:creationId xmlns:p14="http://schemas.microsoft.com/office/powerpoint/2010/main" val="774166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-2420" y="0"/>
            <a:ext cx="9144000" cy="1700807"/>
          </a:xfrm>
          <a:prstGeom prst="rect">
            <a:avLst/>
          </a:prstGeom>
        </p:spPr>
        <p:txBody>
          <a:bodyPr tIns="720000"/>
          <a:lstStyle/>
          <a:p>
            <a:r>
              <a:rPr lang="cs-CZ" altLang="en-US" sz="2600" dirty="0" smtClean="0">
                <a:solidFill>
                  <a:srgbClr val="1E4494"/>
                </a:solidFill>
                <a:latin typeface="+mj-lt"/>
              </a:rPr>
              <a:t>My background</a:t>
            </a:r>
            <a:endParaRPr lang="en-GB" sz="2600" dirty="0">
              <a:solidFill>
                <a:srgbClr val="1E4494"/>
              </a:solidFill>
              <a:latin typeface="+mj-lt"/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idx="11"/>
          </p:nvPr>
        </p:nvSpPr>
        <p:spPr>
          <a:xfrm>
            <a:off x="0" y="1052736"/>
            <a:ext cx="9144000" cy="5832648"/>
          </a:xfrm>
        </p:spPr>
        <p:txBody>
          <a:bodyPr tIns="648000" anchor="t"/>
          <a:lstStyle/>
          <a:p>
            <a:pPr marL="0" indent="0">
              <a:spcBef>
                <a:spcPts val="600"/>
              </a:spcBef>
              <a:buClr>
                <a:srgbClr val="0050A0"/>
              </a:buClr>
              <a:defRPr/>
            </a:pPr>
            <a:r>
              <a:rPr lang="cs-CZ" sz="2000" dirty="0" err="1" smtClean="0">
                <a:solidFill>
                  <a:srgbClr val="1E4494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Academic</a:t>
            </a:r>
            <a:endParaRPr lang="cs-CZ" sz="2000" dirty="0" smtClean="0">
              <a:solidFill>
                <a:srgbClr val="1E4494"/>
              </a:solidFill>
              <a:latin typeface="+mn-lt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spcBef>
                <a:spcPts val="600"/>
              </a:spcBef>
              <a:buClr>
                <a:srgbClr val="0050A0"/>
              </a:buClr>
              <a:buFont typeface="Arial" panose="020B0604020202020204" pitchFamily="34" charset="0"/>
              <a:buChar char="•"/>
              <a:defRPr/>
            </a:pPr>
            <a:r>
              <a:rPr lang="en-US" sz="1800" b="0" dirty="0">
                <a:solidFill>
                  <a:srgbClr val="1E4494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MSc in Geology–Geochemistry (UK, Prague</a:t>
            </a:r>
            <a:r>
              <a:rPr lang="en-US" sz="1800" b="0" dirty="0" smtClean="0">
                <a:solidFill>
                  <a:srgbClr val="1E4494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), </a:t>
            </a:r>
          </a:p>
          <a:p>
            <a:pPr>
              <a:spcBef>
                <a:spcPts val="600"/>
              </a:spcBef>
              <a:buClr>
                <a:srgbClr val="0050A0"/>
              </a:buClr>
              <a:buFont typeface="Arial" panose="020B0604020202020204" pitchFamily="34" charset="0"/>
              <a:buChar char="•"/>
              <a:defRPr/>
            </a:pPr>
            <a:r>
              <a:rPr lang="en-US" sz="1800" b="0" dirty="0" smtClean="0">
                <a:solidFill>
                  <a:srgbClr val="1E4494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Ph.D </a:t>
            </a:r>
            <a:r>
              <a:rPr lang="en-US" sz="1800" b="0" dirty="0">
                <a:solidFill>
                  <a:srgbClr val="1E4494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in </a:t>
            </a:r>
            <a:r>
              <a:rPr lang="en-US" sz="1800" b="0" dirty="0" err="1">
                <a:solidFill>
                  <a:srgbClr val="1E4494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Geoinformatics</a:t>
            </a:r>
            <a:r>
              <a:rPr lang="en-US" sz="1800" b="0" dirty="0">
                <a:solidFill>
                  <a:srgbClr val="1E4494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 (MU, Brno) </a:t>
            </a:r>
          </a:p>
          <a:p>
            <a:pPr marL="0" indent="0">
              <a:spcBef>
                <a:spcPts val="600"/>
              </a:spcBef>
              <a:buClr>
                <a:srgbClr val="0050A0"/>
              </a:buClr>
              <a:defRPr/>
            </a:pPr>
            <a:r>
              <a:rPr lang="cs-CZ" sz="2000" dirty="0" smtClean="0">
                <a:solidFill>
                  <a:srgbClr val="1E4494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Professional</a:t>
            </a:r>
            <a:r>
              <a:rPr lang="en-GB" sz="2000" dirty="0" smtClean="0">
                <a:solidFill>
                  <a:srgbClr val="1E4494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endParaRPr lang="en-GB" sz="2000" b="0" dirty="0" smtClean="0">
              <a:solidFill>
                <a:srgbClr val="1E4494"/>
              </a:solidFill>
              <a:latin typeface="+mn-lt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>
              <a:spcBef>
                <a:spcPts val="600"/>
              </a:spcBef>
              <a:buClr>
                <a:srgbClr val="0050A0"/>
              </a:buClr>
              <a:buFont typeface="Arial" panose="020B0604020202020204" pitchFamily="34" charset="0"/>
              <a:buChar char="•"/>
              <a:defRPr/>
            </a:pPr>
            <a:r>
              <a:rPr lang="en-US" sz="1800" b="0" dirty="0" smtClean="0">
                <a:solidFill>
                  <a:srgbClr val="1E4494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Deputy Director for Informatics, Czech Geological Survey, 9</a:t>
            </a:r>
            <a:r>
              <a:rPr lang="en-GB" sz="1800" b="0" dirty="0" smtClean="0">
                <a:solidFill>
                  <a:srgbClr val="1E4494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 years;</a:t>
            </a:r>
            <a:endParaRPr lang="en-US" sz="1800" b="0" dirty="0">
              <a:solidFill>
                <a:srgbClr val="1E4494"/>
              </a:solidFill>
              <a:latin typeface="+mn-lt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>
              <a:spcBef>
                <a:spcPts val="600"/>
              </a:spcBef>
              <a:buClr>
                <a:srgbClr val="0050A0"/>
              </a:buClr>
              <a:buFont typeface="Arial" panose="020B0604020202020204" pitchFamily="34" charset="0"/>
              <a:buChar char="•"/>
              <a:defRPr/>
            </a:pPr>
            <a:r>
              <a:rPr lang="en-US" sz="1800" b="0" dirty="0" smtClean="0">
                <a:solidFill>
                  <a:srgbClr val="1E4494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Head of Unit, </a:t>
            </a:r>
            <a:r>
              <a:rPr lang="en-GB" sz="1800" b="0" dirty="0" smtClean="0">
                <a:solidFill>
                  <a:srgbClr val="1E4494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 Czech </a:t>
            </a:r>
            <a:r>
              <a:rPr lang="en-GB" sz="1800" b="0" dirty="0">
                <a:solidFill>
                  <a:srgbClr val="1E4494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Geological </a:t>
            </a:r>
            <a:r>
              <a:rPr lang="en-GB" sz="1800" b="0" dirty="0" smtClean="0">
                <a:solidFill>
                  <a:srgbClr val="1E4494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Survey, 2 years, </a:t>
            </a:r>
            <a:endParaRPr lang="cs-CZ" sz="1800" b="0" dirty="0" smtClean="0">
              <a:solidFill>
                <a:srgbClr val="1E4494"/>
              </a:solidFill>
              <a:latin typeface="+mn-lt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spcBef>
                <a:spcPts val="600"/>
              </a:spcBef>
              <a:buClr>
                <a:srgbClr val="0050A0"/>
              </a:buClr>
              <a:defRPr/>
            </a:pPr>
            <a:r>
              <a:rPr lang="en-US" sz="2000" dirty="0">
                <a:solidFill>
                  <a:srgbClr val="1E4494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Expertise</a:t>
            </a:r>
            <a:endParaRPr lang="cs-CZ" sz="2000" dirty="0">
              <a:solidFill>
                <a:srgbClr val="1E4494"/>
              </a:solidFill>
              <a:latin typeface="+mn-lt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>
              <a:spcBef>
                <a:spcPts val="600"/>
              </a:spcBef>
              <a:buClr>
                <a:srgbClr val="0050A0"/>
              </a:buClr>
              <a:buFont typeface="Arial" panose="020B0604020202020204" pitchFamily="34" charset="0"/>
              <a:buChar char="•"/>
              <a:defRPr/>
            </a:pPr>
            <a:r>
              <a:rPr lang="en-US" sz="1800" b="0" dirty="0">
                <a:solidFill>
                  <a:srgbClr val="1E4494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GIS, Interoperability, </a:t>
            </a:r>
            <a:r>
              <a:rPr lang="en-US" sz="1800" b="0" dirty="0" err="1" smtClean="0">
                <a:solidFill>
                  <a:srgbClr val="1E4494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Standardisation</a:t>
            </a:r>
            <a:r>
              <a:rPr lang="en-US" sz="1800" b="0" dirty="0">
                <a:solidFill>
                  <a:srgbClr val="1E4494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, Data </a:t>
            </a:r>
            <a:r>
              <a:rPr lang="en-US" sz="1800" b="0" dirty="0" smtClean="0">
                <a:solidFill>
                  <a:srgbClr val="1E4494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Management</a:t>
            </a:r>
            <a:r>
              <a:rPr lang="en-US" sz="1800" b="0" dirty="0">
                <a:solidFill>
                  <a:srgbClr val="1E4494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, Spatial Data </a:t>
            </a:r>
            <a:r>
              <a:rPr lang="en-US" sz="1800" b="0" dirty="0" smtClean="0">
                <a:solidFill>
                  <a:srgbClr val="1E4494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Infrastructures</a:t>
            </a:r>
            <a:r>
              <a:rPr lang="en-US" sz="1800" b="0" dirty="0">
                <a:solidFill>
                  <a:srgbClr val="1E4494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US" sz="1800" b="0" dirty="0" err="1" smtClean="0">
                <a:solidFill>
                  <a:srgbClr val="1E4494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System&amp;Process</a:t>
            </a:r>
            <a:r>
              <a:rPr lang="en-US" sz="1800" b="0" dirty="0" smtClean="0">
                <a:solidFill>
                  <a:srgbClr val="1E4494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 Analyst </a:t>
            </a:r>
          </a:p>
          <a:p>
            <a:pPr marL="285750" indent="-285750">
              <a:spcBef>
                <a:spcPts val="600"/>
              </a:spcBef>
              <a:buClr>
                <a:srgbClr val="0050A0"/>
              </a:buClr>
              <a:buFont typeface="Arial" panose="020B0604020202020204" pitchFamily="34" charset="0"/>
              <a:buChar char="•"/>
              <a:defRPr/>
            </a:pPr>
            <a:r>
              <a:rPr lang="en-US" sz="1800" b="0" dirty="0" smtClean="0">
                <a:solidFill>
                  <a:srgbClr val="1E4494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HR, Project </a:t>
            </a:r>
            <a:r>
              <a:rPr lang="en-US" sz="1800" b="0" dirty="0" err="1" smtClean="0">
                <a:solidFill>
                  <a:srgbClr val="1E4494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Managment</a:t>
            </a:r>
            <a:endParaRPr lang="cs-CZ" sz="1800" b="0" dirty="0" smtClean="0">
              <a:solidFill>
                <a:srgbClr val="1E4494"/>
              </a:solidFill>
              <a:latin typeface="+mn-lt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765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1"/>
          </p:nvPr>
        </p:nvSpPr>
        <p:spPr>
          <a:xfrm>
            <a:off x="2420" y="692696"/>
            <a:ext cx="9141580" cy="5184576"/>
          </a:xfrm>
        </p:spPr>
        <p:txBody>
          <a:bodyPr tIns="648000" anchor="t"/>
          <a:lstStyle/>
          <a:p>
            <a:pPr marL="0" indent="0">
              <a:spcBef>
                <a:spcPts val="600"/>
              </a:spcBef>
              <a:buClr>
                <a:srgbClr val="0050A0"/>
              </a:buClr>
              <a:defRPr/>
            </a:pPr>
            <a:r>
              <a:rPr lang="en-US" sz="2000" dirty="0">
                <a:solidFill>
                  <a:srgbClr val="1E4494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Official status</a:t>
            </a:r>
            <a:endParaRPr lang="fr-BE" sz="2000" dirty="0">
              <a:solidFill>
                <a:srgbClr val="1E4494"/>
              </a:solidFill>
              <a:latin typeface="+mn-lt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>
              <a:spcBef>
                <a:spcPts val="0"/>
              </a:spcBef>
              <a:buClr>
                <a:srgbClr val="0050A0"/>
              </a:buClr>
              <a:buFont typeface="Arial" panose="020B0604020202020204" pitchFamily="34" charset="0"/>
              <a:buChar char="•"/>
              <a:defRPr/>
            </a:pPr>
            <a:r>
              <a:rPr lang="fr-BE" sz="2000" b="0" dirty="0" smtClean="0">
                <a:solidFill>
                  <a:srgbClr val="1E4494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2009 – 2012: National </a:t>
            </a:r>
            <a:r>
              <a:rPr lang="en-US" sz="2000" b="0" dirty="0" smtClean="0">
                <a:solidFill>
                  <a:srgbClr val="1E4494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Seconded</a:t>
            </a:r>
            <a:r>
              <a:rPr lang="fr-BE" sz="2000" b="0" dirty="0" smtClean="0">
                <a:solidFill>
                  <a:srgbClr val="1E4494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fr-BE" sz="2000" b="0" dirty="0" smtClean="0">
                <a:solidFill>
                  <a:srgbClr val="1E4494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Expert </a:t>
            </a:r>
            <a:r>
              <a:rPr lang="fr-BE" sz="2000" b="0" dirty="0" smtClean="0">
                <a:solidFill>
                  <a:srgbClr val="1E4494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– </a:t>
            </a:r>
          </a:p>
          <a:p>
            <a:pPr marL="0" indent="0">
              <a:spcBef>
                <a:spcPts val="0"/>
              </a:spcBef>
              <a:buClr>
                <a:srgbClr val="0050A0"/>
              </a:buClr>
              <a:defRPr/>
            </a:pPr>
            <a:r>
              <a:rPr lang="fr-BE" sz="1400" i="1" dirty="0" smtClean="0">
                <a:solidFill>
                  <a:srgbClr val="00B0F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(</a:t>
            </a:r>
            <a:r>
              <a:rPr lang="fr-BE" sz="1400" i="1" dirty="0">
                <a:solidFill>
                  <a:srgbClr val="00B0F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DG-JRC UNIT H06 – Spatial Data Infrastruction)  </a:t>
            </a:r>
            <a:endParaRPr lang="fr-BE" sz="1400" i="1" dirty="0" smtClean="0">
              <a:solidFill>
                <a:srgbClr val="00B0F0"/>
              </a:solidFill>
              <a:latin typeface="+mn-lt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spcBef>
                <a:spcPts val="0"/>
              </a:spcBef>
              <a:buClr>
                <a:srgbClr val="0050A0"/>
              </a:buClr>
              <a:buFont typeface="Arial" panose="020B0604020202020204" pitchFamily="34" charset="0"/>
              <a:buChar char="•"/>
              <a:defRPr/>
            </a:pPr>
            <a:r>
              <a:rPr lang="fr-BE" sz="2000" b="0" dirty="0" smtClean="0">
                <a:solidFill>
                  <a:srgbClr val="1E4494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2012 </a:t>
            </a:r>
            <a:r>
              <a:rPr lang="fr-BE" sz="2000" b="0" dirty="0" smtClean="0">
                <a:solidFill>
                  <a:srgbClr val="1E4494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– 2014: </a:t>
            </a:r>
            <a:r>
              <a:rPr lang="en-US" sz="2000" b="0" dirty="0" smtClean="0">
                <a:solidFill>
                  <a:srgbClr val="1E4494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Senior Scientist (</a:t>
            </a:r>
            <a:r>
              <a:rPr lang="en-US" sz="2000" b="0" dirty="0" err="1" smtClean="0">
                <a:solidFill>
                  <a:srgbClr val="1E4494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Grantholder</a:t>
            </a:r>
            <a:r>
              <a:rPr lang="en-US" sz="2000" b="0" dirty="0" smtClean="0">
                <a:solidFill>
                  <a:srgbClr val="1E4494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 40) </a:t>
            </a:r>
          </a:p>
          <a:p>
            <a:pPr marL="0" indent="0">
              <a:spcBef>
                <a:spcPts val="0"/>
              </a:spcBef>
              <a:buClr>
                <a:srgbClr val="0050A0"/>
              </a:buClr>
              <a:defRPr/>
            </a:pPr>
            <a:r>
              <a:rPr lang="fr-BE" sz="1400" i="1" dirty="0" smtClean="0">
                <a:solidFill>
                  <a:srgbClr val="00B0F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(</a:t>
            </a:r>
            <a:r>
              <a:rPr lang="fr-BE" sz="1400" i="1" dirty="0">
                <a:solidFill>
                  <a:srgbClr val="00B0F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DG-JRC UNIT H06 – Spatial Data Infrastruction)  </a:t>
            </a:r>
          </a:p>
          <a:p>
            <a:pPr marL="285750" indent="-285750">
              <a:spcBef>
                <a:spcPts val="0"/>
              </a:spcBef>
              <a:buClr>
                <a:srgbClr val="0050A0"/>
              </a:buClr>
              <a:buFont typeface="Arial" panose="020B0604020202020204" pitchFamily="34" charset="0"/>
              <a:buChar char="•"/>
              <a:defRPr/>
            </a:pPr>
            <a:r>
              <a:rPr lang="fr-BE" sz="2000" b="0" dirty="0" smtClean="0">
                <a:solidFill>
                  <a:srgbClr val="1E4494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2014 </a:t>
            </a:r>
            <a:r>
              <a:rPr lang="fr-BE" sz="2000" b="0" dirty="0" smtClean="0">
                <a:solidFill>
                  <a:srgbClr val="1E4494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–  </a:t>
            </a:r>
            <a:r>
              <a:rPr lang="en-US" sz="2000" b="0" dirty="0" smtClean="0">
                <a:solidFill>
                  <a:srgbClr val="1E4494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now:</a:t>
            </a:r>
            <a:r>
              <a:rPr lang="fr-BE" sz="2000" b="0" dirty="0" smtClean="0">
                <a:solidFill>
                  <a:srgbClr val="1E4494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  </a:t>
            </a:r>
            <a:r>
              <a:rPr lang="en-US" sz="2000" b="0" dirty="0" smtClean="0">
                <a:solidFill>
                  <a:srgbClr val="1E4494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Contractual</a:t>
            </a:r>
            <a:r>
              <a:rPr lang="fr-BE" sz="2000" b="0" dirty="0" smtClean="0">
                <a:solidFill>
                  <a:srgbClr val="1E4494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fr-BE" sz="2000" b="0" dirty="0" smtClean="0">
                <a:solidFill>
                  <a:srgbClr val="1E4494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Agent (FGIV</a:t>
            </a:r>
            <a:r>
              <a:rPr lang="fr-BE" sz="2000" b="0" dirty="0" smtClean="0">
                <a:solidFill>
                  <a:srgbClr val="1E4494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)</a:t>
            </a:r>
          </a:p>
          <a:p>
            <a:pPr marL="0" indent="0">
              <a:spcBef>
                <a:spcPts val="0"/>
              </a:spcBef>
              <a:buClr>
                <a:srgbClr val="0050A0"/>
              </a:buClr>
              <a:defRPr/>
            </a:pPr>
            <a:r>
              <a:rPr lang="fr-BE" sz="1400" i="1" dirty="0" smtClean="0">
                <a:solidFill>
                  <a:srgbClr val="00B0F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(</a:t>
            </a:r>
            <a:r>
              <a:rPr lang="fr-BE" sz="1400" i="1" dirty="0">
                <a:solidFill>
                  <a:srgbClr val="00B0F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DG-JRC UNIT H06 – </a:t>
            </a:r>
            <a:r>
              <a:rPr lang="fr-BE" sz="1400" i="1" dirty="0">
                <a:solidFill>
                  <a:srgbClr val="00B0F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Digital </a:t>
            </a:r>
            <a:r>
              <a:rPr lang="en-US" sz="1400" i="1" dirty="0" smtClean="0">
                <a:solidFill>
                  <a:srgbClr val="00B0F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Earth a</a:t>
            </a:r>
            <a:r>
              <a:rPr lang="fr-BE" sz="1400" i="1" dirty="0" err="1" smtClean="0">
                <a:solidFill>
                  <a:srgbClr val="00B0F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nd</a:t>
            </a:r>
            <a:r>
              <a:rPr lang="fr-BE" sz="1400" i="1" dirty="0" smtClean="0">
                <a:solidFill>
                  <a:srgbClr val="00B0F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fr-BE" sz="1400" i="1" dirty="0">
                <a:solidFill>
                  <a:srgbClr val="00B0F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Reference Data)</a:t>
            </a:r>
            <a:endParaRPr lang="fr-BE" sz="1400" i="1" dirty="0">
              <a:solidFill>
                <a:srgbClr val="00B0F0"/>
              </a:solidFill>
              <a:latin typeface="+mn-lt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spcBef>
                <a:spcPts val="600"/>
              </a:spcBef>
              <a:buClr>
                <a:srgbClr val="0050A0"/>
              </a:buClr>
              <a:defRPr/>
            </a:pPr>
            <a:r>
              <a:rPr lang="en-US" sz="2000" dirty="0" smtClean="0">
                <a:solidFill>
                  <a:srgbClr val="1E4494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Roles</a:t>
            </a:r>
            <a:endParaRPr lang="en-US" sz="2000" dirty="0" smtClean="0">
              <a:solidFill>
                <a:srgbClr val="1E4494"/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spcBef>
                <a:spcPts val="0"/>
              </a:spcBef>
              <a:buClr>
                <a:srgbClr val="0050A0"/>
              </a:buClr>
              <a:buFont typeface="Arial" panose="020B0604020202020204" pitchFamily="34" charset="0"/>
              <a:buChar char="•"/>
              <a:defRPr/>
            </a:pPr>
            <a:r>
              <a:rPr lang="en-US" sz="2000" dirty="0" smtClean="0">
                <a:solidFill>
                  <a:srgbClr val="1E4494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Scientific/Technical project officer</a:t>
            </a:r>
          </a:p>
          <a:p>
            <a:pPr>
              <a:spcBef>
                <a:spcPts val="0"/>
              </a:spcBef>
              <a:buClr>
                <a:srgbClr val="0050A0"/>
              </a:buClr>
              <a:buFont typeface="Arial" panose="020B0604020202020204" pitchFamily="34" charset="0"/>
              <a:buChar char="•"/>
              <a:defRPr/>
            </a:pPr>
            <a:r>
              <a:rPr lang="en-US" sz="2000" dirty="0" smtClean="0">
                <a:solidFill>
                  <a:srgbClr val="1E4494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Senior scientist</a:t>
            </a:r>
          </a:p>
          <a:p>
            <a:pPr>
              <a:spcBef>
                <a:spcPts val="0"/>
              </a:spcBef>
              <a:buClr>
                <a:srgbClr val="0050A0"/>
              </a:buClr>
              <a:buFont typeface="Arial" panose="020B0604020202020204" pitchFamily="34" charset="0"/>
              <a:buChar char="•"/>
              <a:defRPr/>
            </a:pPr>
            <a:r>
              <a:rPr lang="en-US" sz="2000" dirty="0" smtClean="0">
                <a:solidFill>
                  <a:srgbClr val="1E4494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JRC - WP leader, Scientific project responsible </a:t>
            </a:r>
            <a:endParaRPr lang="en-US" sz="2000" dirty="0" smtClean="0">
              <a:solidFill>
                <a:srgbClr val="1E4494"/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spcBef>
                <a:spcPts val="0"/>
              </a:spcBef>
              <a:buClr>
                <a:srgbClr val="0050A0"/>
              </a:buClr>
              <a:defRPr/>
            </a:pPr>
            <a:r>
              <a:rPr lang="en-US" sz="2000" dirty="0">
                <a:solidFill>
                  <a:srgbClr val="1E4494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2000" dirty="0" smtClean="0">
                <a:solidFill>
                  <a:srgbClr val="1E4494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   </a:t>
            </a:r>
            <a:r>
              <a:rPr lang="en-US" sz="2000" dirty="0" smtClean="0">
                <a:solidFill>
                  <a:srgbClr val="1E4494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(</a:t>
            </a:r>
            <a:r>
              <a:rPr lang="en-US" sz="2000" dirty="0" smtClean="0">
                <a:solidFill>
                  <a:srgbClr val="1E4494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FP7</a:t>
            </a:r>
            <a:r>
              <a:rPr lang="en-US" sz="2000" dirty="0">
                <a:solidFill>
                  <a:srgbClr val="1E4494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, H2020)</a:t>
            </a:r>
            <a:endParaRPr lang="fr-BE" sz="2000" dirty="0">
              <a:solidFill>
                <a:srgbClr val="1E4494"/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spcBef>
                <a:spcPts val="600"/>
              </a:spcBef>
              <a:buClr>
                <a:srgbClr val="0050A0"/>
              </a:buClr>
              <a:defRPr/>
            </a:pPr>
            <a:endParaRPr lang="fr-BE" sz="2000" b="0" dirty="0" smtClean="0">
              <a:solidFill>
                <a:srgbClr val="1E4494"/>
              </a:solidFill>
              <a:latin typeface="+mn-lt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Title 4"/>
          <p:cNvSpPr txBox="1">
            <a:spLocks/>
          </p:cNvSpPr>
          <p:nvPr/>
        </p:nvSpPr>
        <p:spPr>
          <a:xfrm>
            <a:off x="-2420" y="0"/>
            <a:ext cx="9144000" cy="1700808"/>
          </a:xfrm>
          <a:prstGeom prst="rect">
            <a:avLst/>
          </a:prstGeom>
        </p:spPr>
        <p:txBody>
          <a:bodyPr lIns="360000" tIns="720000" rIns="0" bIns="0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4494"/>
                </a:solidFill>
                <a:latin typeface="Verdana"/>
                <a:ea typeface="MS PGothic" pitchFamily="34" charset="-128"/>
                <a:cs typeface="ＭＳ Ｐゴシック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4494"/>
                </a:solidFill>
                <a:latin typeface="Verdana" charset="0"/>
                <a:ea typeface="MS PGothic" pitchFamily="34" charset="-128"/>
                <a:cs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4494"/>
                </a:solidFill>
                <a:latin typeface="Verdana" charset="0"/>
                <a:ea typeface="MS PGothic" pitchFamily="34" charset="-128"/>
                <a:cs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4494"/>
                </a:solidFill>
                <a:latin typeface="Verdana" charset="0"/>
                <a:ea typeface="MS PGothic" pitchFamily="34" charset="-128"/>
                <a:cs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4494"/>
                </a:solidFill>
                <a:latin typeface="Verdana" charset="0"/>
                <a:ea typeface="MS PGothic" pitchFamily="34" charset="-128"/>
                <a:cs typeface="ＭＳ Ｐゴシック" charset="0"/>
              </a:defRPr>
            </a:lvl5pPr>
            <a:lvl6pPr marL="8159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12731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17303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21875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r>
              <a:rPr lang="en-US" altLang="en-US" sz="2600" kern="0" dirty="0" smtClean="0">
                <a:solidFill>
                  <a:srgbClr val="1E4494"/>
                </a:solidFill>
                <a:latin typeface="+mj-lt"/>
              </a:rPr>
              <a:t>Career at </a:t>
            </a:r>
            <a:r>
              <a:rPr lang="en-GB" altLang="en-US" sz="2600" kern="0" dirty="0" smtClean="0">
                <a:solidFill>
                  <a:srgbClr val="1E4494"/>
                </a:solidFill>
                <a:latin typeface="+mj-lt"/>
              </a:rPr>
              <a:t>JRC </a:t>
            </a:r>
            <a:endParaRPr lang="en-GB" sz="2600" kern="0" dirty="0">
              <a:solidFill>
                <a:srgbClr val="1E4494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099782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1"/>
          </p:nvPr>
        </p:nvSpPr>
        <p:spPr>
          <a:xfrm>
            <a:off x="0" y="1052736"/>
            <a:ext cx="7668344" cy="5184576"/>
          </a:xfrm>
        </p:spPr>
        <p:txBody>
          <a:bodyPr tIns="648000" anchor="t"/>
          <a:lstStyle/>
          <a:p>
            <a:pPr marL="0" indent="0">
              <a:lnSpc>
                <a:spcPct val="100000"/>
              </a:lnSpc>
              <a:spcBef>
                <a:spcPts val="600"/>
              </a:spcBef>
              <a:buClr>
                <a:srgbClr val="0050A0"/>
              </a:buClr>
              <a:defRPr/>
            </a:pPr>
            <a:r>
              <a:rPr lang="cs-CZ" sz="2000" dirty="0" smtClean="0">
                <a:solidFill>
                  <a:srgbClr val="1E4494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Professional</a:t>
            </a:r>
            <a:r>
              <a:rPr lang="en-GB" sz="2000" dirty="0" smtClean="0">
                <a:solidFill>
                  <a:srgbClr val="1E4494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endParaRPr lang="en-GB" sz="2000" b="0" dirty="0">
              <a:solidFill>
                <a:srgbClr val="1E4494"/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>
              <a:lnSpc>
                <a:spcPct val="100000"/>
              </a:lnSpc>
              <a:spcBef>
                <a:spcPts val="600"/>
              </a:spcBef>
              <a:buClr>
                <a:srgbClr val="0050A0"/>
              </a:buClr>
              <a:buFont typeface="Arial" panose="020B0604020202020204" pitchFamily="34" charset="0"/>
              <a:buChar char="•"/>
              <a:defRPr/>
            </a:pPr>
            <a:r>
              <a:rPr lang="en-US" sz="2000" b="0" dirty="0" smtClean="0">
                <a:solidFill>
                  <a:srgbClr val="1E4494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Joining a </a:t>
            </a:r>
            <a:r>
              <a:rPr lang="en-US" sz="2000" b="0" dirty="0" smtClean="0">
                <a:solidFill>
                  <a:srgbClr val="00B0F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team of international experts </a:t>
            </a:r>
            <a:r>
              <a:rPr lang="en-US" sz="2000" b="0" dirty="0" smtClean="0">
                <a:solidFill>
                  <a:srgbClr val="1E4494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= working in a multi-cultural environment </a:t>
            </a:r>
          </a:p>
          <a:p>
            <a:pPr marL="285750" indent="-285750">
              <a:lnSpc>
                <a:spcPct val="100000"/>
              </a:lnSpc>
              <a:spcBef>
                <a:spcPts val="600"/>
              </a:spcBef>
              <a:buClr>
                <a:srgbClr val="0050A0"/>
              </a:buClr>
              <a:buFont typeface="Arial" panose="020B0604020202020204" pitchFamily="34" charset="0"/>
              <a:buChar char="•"/>
              <a:defRPr/>
            </a:pPr>
            <a:r>
              <a:rPr lang="en-US" sz="2000" b="0" dirty="0" smtClean="0">
                <a:solidFill>
                  <a:srgbClr val="1E4494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Being able to participate – influence the </a:t>
            </a:r>
            <a:r>
              <a:rPr lang="en-US" sz="2000" b="0" dirty="0" smtClean="0">
                <a:solidFill>
                  <a:srgbClr val="00B0F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process of development of EU legislation</a:t>
            </a:r>
          </a:p>
          <a:p>
            <a:pPr marL="285750" indent="-285750">
              <a:lnSpc>
                <a:spcPct val="100000"/>
              </a:lnSpc>
              <a:spcBef>
                <a:spcPts val="600"/>
              </a:spcBef>
              <a:buClr>
                <a:srgbClr val="0050A0"/>
              </a:buClr>
              <a:buFont typeface="Arial" panose="020B0604020202020204" pitchFamily="34" charset="0"/>
              <a:buChar char="•"/>
              <a:defRPr/>
            </a:pPr>
            <a:r>
              <a:rPr lang="en-US" sz="2000" b="0" dirty="0">
                <a:solidFill>
                  <a:srgbClr val="00B0F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Extending</a:t>
            </a:r>
            <a:r>
              <a:rPr lang="en-US" sz="2000" b="0" dirty="0">
                <a:solidFill>
                  <a:srgbClr val="1E4494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 my scientific/professional </a:t>
            </a:r>
            <a:r>
              <a:rPr lang="en-US" sz="2000" b="0" dirty="0" smtClean="0">
                <a:solidFill>
                  <a:srgbClr val="00B0F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network</a:t>
            </a:r>
            <a:r>
              <a:rPr lang="en-US" sz="2000" b="0" dirty="0" smtClean="0">
                <a:solidFill>
                  <a:srgbClr val="1E4494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 of contacts  </a:t>
            </a:r>
            <a:r>
              <a:rPr lang="en-US" sz="2000" b="0" dirty="0" smtClean="0">
                <a:solidFill>
                  <a:srgbClr val="1E4494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</a:p>
          <a:p>
            <a:pPr marL="0" indent="0">
              <a:lnSpc>
                <a:spcPct val="100000"/>
              </a:lnSpc>
              <a:spcBef>
                <a:spcPts val="600"/>
              </a:spcBef>
              <a:buClr>
                <a:srgbClr val="0050A0"/>
              </a:buClr>
              <a:defRPr/>
            </a:pPr>
            <a:r>
              <a:rPr lang="en-US" sz="2000" dirty="0" smtClean="0">
                <a:solidFill>
                  <a:srgbClr val="1E4494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Personal-development:</a:t>
            </a:r>
          </a:p>
          <a:p>
            <a:pPr marL="171450" lvl="1" indent="-285750">
              <a:lnSpc>
                <a:spcPct val="100000"/>
              </a:lnSpc>
              <a:spcBef>
                <a:spcPts val="600"/>
              </a:spcBef>
              <a:buClr>
                <a:srgbClr val="0050A0"/>
              </a:buClr>
              <a:buFont typeface="Arial" panose="020B0604020202020204" pitchFamily="34" charset="0"/>
              <a:buChar char="•"/>
              <a:defRPr/>
            </a:pPr>
            <a:r>
              <a:rPr lang="en-US" sz="2000" b="0" dirty="0" smtClean="0">
                <a:solidFill>
                  <a:srgbClr val="00B0F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Learning</a:t>
            </a:r>
            <a:r>
              <a:rPr lang="en-US" sz="2000" b="0" dirty="0" smtClean="0">
                <a:solidFill>
                  <a:srgbClr val="1E4494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 new fields (EU Policy making, new thematic domains)</a:t>
            </a:r>
          </a:p>
          <a:p>
            <a:pPr marL="171450" lvl="1" indent="-285750">
              <a:lnSpc>
                <a:spcPct val="100000"/>
              </a:lnSpc>
              <a:spcBef>
                <a:spcPts val="600"/>
              </a:spcBef>
              <a:buClr>
                <a:srgbClr val="0050A0"/>
              </a:buClr>
              <a:buFont typeface="Arial" panose="020B0604020202020204" pitchFamily="34" charset="0"/>
              <a:buChar char="•"/>
              <a:defRPr/>
            </a:pPr>
            <a:r>
              <a:rPr lang="en-US" sz="2000" dirty="0" smtClean="0">
                <a:solidFill>
                  <a:srgbClr val="1E4494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Training opportunities </a:t>
            </a:r>
            <a:endParaRPr lang="en-US" sz="2000" b="0" dirty="0" smtClean="0">
              <a:solidFill>
                <a:srgbClr val="1E4494"/>
              </a:solidFill>
              <a:latin typeface="+mn-lt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lnSpc>
                <a:spcPct val="100000"/>
              </a:lnSpc>
              <a:spcBef>
                <a:spcPts val="600"/>
              </a:spcBef>
              <a:buClr>
                <a:srgbClr val="0050A0"/>
              </a:buClr>
              <a:defRPr/>
            </a:pPr>
            <a:r>
              <a:rPr lang="en-US" sz="2000" dirty="0" smtClean="0">
                <a:solidFill>
                  <a:srgbClr val="1E4494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Social-family:</a:t>
            </a:r>
          </a:p>
          <a:p>
            <a:pPr lvl="1">
              <a:lnSpc>
                <a:spcPct val="100000"/>
              </a:lnSpc>
              <a:spcBef>
                <a:spcPts val="600"/>
              </a:spcBef>
              <a:buClr>
                <a:srgbClr val="0050A0"/>
              </a:buClr>
              <a:buFont typeface="Arial" panose="020B0604020202020204" pitchFamily="34" charset="0"/>
              <a:buChar char="•"/>
              <a:defRPr/>
            </a:pPr>
            <a:r>
              <a:rPr lang="en-US" sz="2000" b="0" dirty="0">
                <a:solidFill>
                  <a:srgbClr val="00B0F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Living abroad </a:t>
            </a:r>
            <a:r>
              <a:rPr lang="en-US" sz="2000" b="0" dirty="0">
                <a:solidFill>
                  <a:srgbClr val="1E4494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- exploring a new country </a:t>
            </a:r>
            <a:r>
              <a:rPr lang="en-US" sz="2000" b="0" dirty="0" smtClean="0">
                <a:solidFill>
                  <a:srgbClr val="1E4494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(IT)</a:t>
            </a:r>
            <a:endParaRPr lang="en-US" sz="2000" b="0" dirty="0">
              <a:solidFill>
                <a:srgbClr val="1E4494"/>
              </a:solidFill>
              <a:latin typeface="+mn-lt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1">
              <a:lnSpc>
                <a:spcPct val="100000"/>
              </a:lnSpc>
              <a:spcBef>
                <a:spcPts val="600"/>
              </a:spcBef>
              <a:buClr>
                <a:srgbClr val="0050A0"/>
              </a:buClr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srgbClr val="00B0F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Learning a new </a:t>
            </a:r>
            <a:r>
              <a:rPr lang="en-US" sz="2000" dirty="0" smtClean="0">
                <a:solidFill>
                  <a:srgbClr val="00B0F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language </a:t>
            </a:r>
            <a:r>
              <a:rPr lang="en-US" sz="2000" dirty="0" smtClean="0">
                <a:solidFill>
                  <a:srgbClr val="1E4494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(IT)</a:t>
            </a:r>
            <a:endParaRPr lang="en-US" sz="2000" dirty="0">
              <a:solidFill>
                <a:srgbClr val="1E4494"/>
              </a:solidFill>
              <a:latin typeface="+mn-lt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lnSpc>
                <a:spcPct val="100000"/>
              </a:lnSpc>
              <a:spcBef>
                <a:spcPts val="600"/>
              </a:spcBef>
              <a:buClr>
                <a:srgbClr val="0050A0"/>
              </a:buClr>
              <a:buFont typeface="Arial" panose="020B0604020202020204" pitchFamily="34" charset="0"/>
              <a:buChar char="•"/>
              <a:defRPr/>
            </a:pPr>
            <a:endParaRPr lang="fr-BE" sz="2000" b="0" dirty="0">
              <a:solidFill>
                <a:srgbClr val="1E4494"/>
              </a:solidFill>
              <a:latin typeface="+mn-lt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lnSpc>
                <a:spcPct val="100000"/>
              </a:lnSpc>
              <a:spcBef>
                <a:spcPts val="600"/>
              </a:spcBef>
              <a:buClr>
                <a:srgbClr val="0050A0"/>
              </a:buClr>
              <a:defRPr/>
            </a:pPr>
            <a:endParaRPr lang="fr-BE" sz="2000" b="0" dirty="0" smtClean="0">
              <a:solidFill>
                <a:srgbClr val="1E4494"/>
              </a:solidFill>
              <a:latin typeface="+mn-lt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>
              <a:lnSpc>
                <a:spcPct val="100000"/>
              </a:lnSpc>
              <a:spcBef>
                <a:spcPts val="600"/>
              </a:spcBef>
              <a:buClr>
                <a:srgbClr val="0050A0"/>
              </a:buClr>
              <a:buFont typeface="Arial" panose="020B0604020202020204" pitchFamily="34" charset="0"/>
              <a:buChar char="•"/>
              <a:defRPr/>
            </a:pPr>
            <a:endParaRPr lang="fr-BE" sz="2000" b="0" dirty="0" smtClean="0">
              <a:solidFill>
                <a:srgbClr val="1E4494"/>
              </a:solidFill>
              <a:latin typeface="+mn-lt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lnSpc>
                <a:spcPts val="2500"/>
              </a:lnSpc>
              <a:spcBef>
                <a:spcPts val="600"/>
              </a:spcBef>
              <a:buClr>
                <a:srgbClr val="0050A0"/>
              </a:buClr>
              <a:defRPr/>
            </a:pPr>
            <a:endParaRPr lang="en-GB" sz="2000" b="0" dirty="0">
              <a:solidFill>
                <a:srgbClr val="1E4494"/>
              </a:solidFill>
              <a:latin typeface="+mn-lt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Title 4"/>
          <p:cNvSpPr txBox="1">
            <a:spLocks/>
          </p:cNvSpPr>
          <p:nvPr/>
        </p:nvSpPr>
        <p:spPr>
          <a:xfrm>
            <a:off x="-2421" y="0"/>
            <a:ext cx="6907921" cy="1700808"/>
          </a:xfrm>
          <a:prstGeom prst="rect">
            <a:avLst/>
          </a:prstGeom>
        </p:spPr>
        <p:txBody>
          <a:bodyPr lIns="360000" tIns="720000" rIns="0" bIns="0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4494"/>
                </a:solidFill>
                <a:latin typeface="Verdana"/>
                <a:ea typeface="MS PGothic" pitchFamily="34" charset="-128"/>
                <a:cs typeface="ＭＳ Ｐゴシック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4494"/>
                </a:solidFill>
                <a:latin typeface="Verdana" charset="0"/>
                <a:ea typeface="MS PGothic" pitchFamily="34" charset="-128"/>
                <a:cs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4494"/>
                </a:solidFill>
                <a:latin typeface="Verdana" charset="0"/>
                <a:ea typeface="MS PGothic" pitchFamily="34" charset="-128"/>
                <a:cs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4494"/>
                </a:solidFill>
                <a:latin typeface="Verdana" charset="0"/>
                <a:ea typeface="MS PGothic" pitchFamily="34" charset="-128"/>
                <a:cs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4494"/>
                </a:solidFill>
                <a:latin typeface="Verdana" charset="0"/>
                <a:ea typeface="MS PGothic" pitchFamily="34" charset="-128"/>
                <a:cs typeface="ＭＳ Ｐゴシック" charset="0"/>
              </a:defRPr>
            </a:lvl5pPr>
            <a:lvl6pPr marL="8159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12731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17303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21875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r>
              <a:rPr lang="en-GB" altLang="en-US" sz="2600" kern="0" dirty="0" smtClean="0">
                <a:solidFill>
                  <a:srgbClr val="1E4494"/>
                </a:solidFill>
                <a:latin typeface="+mj-lt"/>
              </a:rPr>
              <a:t>Working at </a:t>
            </a:r>
            <a:r>
              <a:rPr lang="en-GB" altLang="en-US" sz="2600" kern="0" dirty="0" smtClean="0">
                <a:solidFill>
                  <a:srgbClr val="1E4494"/>
                </a:solidFill>
                <a:latin typeface="+mj-lt"/>
              </a:rPr>
              <a:t>JRC main expectations</a:t>
            </a:r>
            <a:r>
              <a:rPr lang="en-GB" altLang="en-US" sz="2600" kern="0" dirty="0" smtClean="0">
                <a:solidFill>
                  <a:srgbClr val="1E4494"/>
                </a:solidFill>
                <a:latin typeface="+mj-lt"/>
              </a:rPr>
              <a:t>: </a:t>
            </a:r>
            <a:endParaRPr lang="en-GB" sz="2600" kern="0" dirty="0">
              <a:solidFill>
                <a:srgbClr val="1E4494"/>
              </a:solidFill>
              <a:latin typeface="+mj-lt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906" b="1784"/>
          <a:stretch>
            <a:fillRect/>
          </a:stretch>
        </p:blipFill>
        <p:spPr bwMode="auto">
          <a:xfrm>
            <a:off x="7668344" y="41737"/>
            <a:ext cx="1470590" cy="16633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82378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1"/>
          </p:nvPr>
        </p:nvSpPr>
        <p:spPr>
          <a:xfrm>
            <a:off x="-180528" y="1841678"/>
            <a:ext cx="8964488" cy="5184576"/>
          </a:xfrm>
        </p:spPr>
        <p:txBody>
          <a:bodyPr tIns="648000" anchor="t"/>
          <a:lstStyle/>
          <a:p>
            <a:pPr marL="285750" indent="-285750">
              <a:lnSpc>
                <a:spcPts val="2500"/>
              </a:lnSpc>
              <a:spcBef>
                <a:spcPts val="600"/>
              </a:spcBef>
              <a:buClr>
                <a:srgbClr val="0050A0"/>
              </a:buClr>
              <a:buFont typeface="Arial" panose="020B0604020202020204" pitchFamily="34" charset="0"/>
              <a:buChar char="•"/>
              <a:defRPr/>
            </a:pPr>
            <a:r>
              <a:rPr lang="en-GB" sz="1800" dirty="0">
                <a:solidFill>
                  <a:srgbClr val="1E4494"/>
                </a:solidFill>
              </a:rPr>
              <a:t>Member of the EC&amp;EEA INSPIRE Coordination </a:t>
            </a:r>
            <a:r>
              <a:rPr lang="en-GB" sz="1800" dirty="0" smtClean="0">
                <a:solidFill>
                  <a:srgbClr val="1E4494"/>
                </a:solidFill>
              </a:rPr>
              <a:t>team:</a:t>
            </a:r>
            <a:endParaRPr lang="en-GB" sz="1800" dirty="0">
              <a:solidFill>
                <a:srgbClr val="1E4494"/>
              </a:solidFill>
            </a:endParaRPr>
          </a:p>
          <a:p>
            <a:pPr lvl="2">
              <a:lnSpc>
                <a:spcPts val="2500"/>
              </a:lnSpc>
              <a:spcBef>
                <a:spcPts val="0"/>
              </a:spcBef>
              <a:buClr>
                <a:srgbClr val="0050A0"/>
              </a:buClr>
              <a:buFontTx/>
              <a:buChar char="-"/>
              <a:defRPr/>
            </a:pPr>
            <a:r>
              <a:rPr lang="en-GB" sz="1400" dirty="0" smtClean="0">
                <a:solidFill>
                  <a:srgbClr val="1E4494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Coordinator of MS Expert Groups on Geology, Mineral resources , Soil, Natural Risk Zones</a:t>
            </a:r>
          </a:p>
          <a:p>
            <a:pPr lvl="2">
              <a:lnSpc>
                <a:spcPts val="2500"/>
              </a:lnSpc>
              <a:spcBef>
                <a:spcPts val="0"/>
              </a:spcBef>
              <a:buClr>
                <a:srgbClr val="0050A0"/>
              </a:buClr>
              <a:buFontTx/>
              <a:buChar char="-"/>
              <a:defRPr/>
            </a:pPr>
            <a:r>
              <a:rPr lang="en-GB" sz="1400" dirty="0">
                <a:solidFill>
                  <a:srgbClr val="1E4494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Coordinator of the </a:t>
            </a:r>
            <a:r>
              <a:rPr lang="en-GB" sz="1400" dirty="0" smtClean="0">
                <a:solidFill>
                  <a:srgbClr val="1E4494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Stakeholder community </a:t>
            </a:r>
            <a:r>
              <a:rPr lang="en-GB" sz="1400" dirty="0">
                <a:solidFill>
                  <a:srgbClr val="1E4494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collaborative platform: </a:t>
            </a:r>
            <a:r>
              <a:rPr lang="en-GB" sz="1400" dirty="0">
                <a:solidFill>
                  <a:srgbClr val="1E4494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  <a:hlinkClick r:id="rId3"/>
              </a:rPr>
              <a:t>https://themes.jrc.ec.europa.eu</a:t>
            </a:r>
            <a:r>
              <a:rPr lang="en-GB" sz="1400" dirty="0" smtClean="0">
                <a:solidFill>
                  <a:srgbClr val="1E4494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  <a:hlinkClick r:id="rId3"/>
              </a:rPr>
              <a:t>/</a:t>
            </a:r>
            <a:r>
              <a:rPr lang="en-GB" sz="1400" dirty="0" smtClean="0">
                <a:solidFill>
                  <a:srgbClr val="1E4494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</a:p>
          <a:p>
            <a:pPr lvl="2">
              <a:lnSpc>
                <a:spcPts val="2500"/>
              </a:lnSpc>
              <a:spcBef>
                <a:spcPts val="0"/>
              </a:spcBef>
              <a:buClr>
                <a:srgbClr val="0050A0"/>
              </a:buClr>
              <a:buFontTx/>
              <a:buChar char="-"/>
              <a:defRPr/>
            </a:pPr>
            <a:r>
              <a:rPr lang="en-GB" sz="1400" dirty="0" smtClean="0">
                <a:solidFill>
                  <a:srgbClr val="1E4494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Lead expert on data quality and related metadata aspects of INSPIRE   </a:t>
            </a:r>
          </a:p>
          <a:p>
            <a:pPr lvl="2">
              <a:lnSpc>
                <a:spcPts val="2500"/>
              </a:lnSpc>
              <a:spcBef>
                <a:spcPts val="0"/>
              </a:spcBef>
              <a:buClr>
                <a:srgbClr val="0050A0"/>
              </a:buClr>
              <a:buFontTx/>
              <a:buChar char="-"/>
              <a:defRPr/>
            </a:pPr>
            <a:r>
              <a:rPr lang="en-GB" sz="1400" dirty="0" smtClean="0">
                <a:solidFill>
                  <a:srgbClr val="1E4494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Supporting the evolution of INSPIRE into other domains (Disaster Risk Management, Raw materials..)   </a:t>
            </a:r>
            <a:endParaRPr lang="en-GB" sz="2500" b="0" i="1" dirty="0" smtClean="0">
              <a:ea typeface="ＭＳ Ｐゴシック" charset="-128"/>
            </a:endParaRPr>
          </a:p>
          <a:p>
            <a:pPr lvl="1">
              <a:lnSpc>
                <a:spcPts val="2500"/>
              </a:lnSpc>
              <a:spcBef>
                <a:spcPts val="600"/>
              </a:spcBef>
              <a:buClr>
                <a:srgbClr val="0050A0"/>
              </a:buClr>
              <a:buFont typeface="Arial" panose="020B0604020202020204" pitchFamily="34" charset="0"/>
              <a:buChar char="•"/>
              <a:defRPr/>
            </a:pPr>
            <a:r>
              <a:rPr lang="en-GB" sz="1800" b="1" dirty="0">
                <a:solidFill>
                  <a:srgbClr val="1E4494"/>
                </a:solidFill>
                <a:cs typeface="ＭＳ Ｐゴシック" charset="0"/>
              </a:rPr>
              <a:t>Main JRC scientific contact for the Collaboration with the </a:t>
            </a:r>
            <a:r>
              <a:rPr lang="en-GB" sz="1800" b="1" dirty="0" err="1" smtClean="0">
                <a:solidFill>
                  <a:srgbClr val="1E4494"/>
                </a:solidFill>
                <a:cs typeface="ＭＳ Ｐゴシック" charset="0"/>
              </a:rPr>
              <a:t>EuroGeoSsurveys</a:t>
            </a:r>
            <a:r>
              <a:rPr lang="en-GB" sz="1800" b="1" dirty="0" smtClean="0">
                <a:solidFill>
                  <a:srgbClr val="1E4494"/>
                </a:solidFill>
                <a:cs typeface="ＭＳ Ｐゴシック" charset="0"/>
              </a:rPr>
              <a:t> </a:t>
            </a:r>
            <a:r>
              <a:rPr lang="en-GB" sz="1800" b="1" dirty="0">
                <a:solidFill>
                  <a:srgbClr val="1E4494"/>
                </a:solidFill>
                <a:cs typeface="ＭＳ Ｐゴシック" charset="0"/>
              </a:rPr>
              <a:t>– </a:t>
            </a:r>
            <a:r>
              <a:rPr lang="en-GB" sz="1800" dirty="0">
                <a:solidFill>
                  <a:srgbClr val="1E4494"/>
                </a:solidFill>
                <a:cs typeface="ＭＳ Ｐゴシック" charset="0"/>
              </a:rPr>
              <a:t>Association of the EU </a:t>
            </a:r>
            <a:r>
              <a:rPr lang="en-GB" sz="1800" dirty="0" smtClean="0">
                <a:solidFill>
                  <a:srgbClr val="1E4494"/>
                </a:solidFill>
                <a:cs typeface="ＭＳ Ｐゴシック" charset="0"/>
              </a:rPr>
              <a:t>National </a:t>
            </a:r>
            <a:r>
              <a:rPr lang="en-GB" sz="1800" dirty="0">
                <a:solidFill>
                  <a:srgbClr val="1E4494"/>
                </a:solidFill>
                <a:cs typeface="ＭＳ Ｐゴシック" charset="0"/>
              </a:rPr>
              <a:t>Geological </a:t>
            </a:r>
            <a:r>
              <a:rPr lang="en-GB" sz="1800" dirty="0" smtClean="0">
                <a:solidFill>
                  <a:srgbClr val="1E4494"/>
                </a:solidFill>
                <a:cs typeface="ＭＳ Ｐゴシック" charset="0"/>
              </a:rPr>
              <a:t>Survey Organisations</a:t>
            </a:r>
            <a:r>
              <a:rPr lang="en-GB" sz="1800" dirty="0">
                <a:solidFill>
                  <a:srgbClr val="1E4494"/>
                </a:solidFill>
                <a:cs typeface="ＭＳ Ｐゴシック" charset="0"/>
              </a:rPr>
              <a:t>.</a:t>
            </a:r>
            <a:r>
              <a:rPr lang="en-GB" sz="2500" i="1" dirty="0" smtClean="0">
                <a:ea typeface="ＭＳ Ｐゴシック" charset="-128"/>
              </a:rPr>
              <a:t> </a:t>
            </a:r>
          </a:p>
          <a:p>
            <a:pPr lvl="1">
              <a:lnSpc>
                <a:spcPts val="2500"/>
              </a:lnSpc>
              <a:spcBef>
                <a:spcPts val="600"/>
              </a:spcBef>
              <a:buClr>
                <a:srgbClr val="0050A0"/>
              </a:buClr>
              <a:buFont typeface="Arial" panose="020B0604020202020204" pitchFamily="34" charset="0"/>
              <a:buChar char="•"/>
              <a:defRPr/>
            </a:pPr>
            <a:r>
              <a:rPr lang="en-GB" sz="1800" b="1" dirty="0">
                <a:solidFill>
                  <a:srgbClr val="1E4494"/>
                </a:solidFill>
                <a:cs typeface="ＭＳ Ｐゴシック" charset="0"/>
              </a:rPr>
              <a:t>JRC scientific </a:t>
            </a:r>
            <a:r>
              <a:rPr lang="en-GB" sz="1800" b="1" dirty="0" smtClean="0">
                <a:solidFill>
                  <a:srgbClr val="1E4494"/>
                </a:solidFill>
                <a:cs typeface="ＭＳ Ｐゴシック" charset="0"/>
              </a:rPr>
              <a:t>responsible</a:t>
            </a:r>
          </a:p>
          <a:p>
            <a:pPr marL="0" lvl="1" indent="0">
              <a:lnSpc>
                <a:spcPts val="2500"/>
              </a:lnSpc>
              <a:spcBef>
                <a:spcPts val="600"/>
              </a:spcBef>
              <a:buClr>
                <a:srgbClr val="0050A0"/>
              </a:buClr>
              <a:buNone/>
              <a:defRPr/>
            </a:pPr>
            <a:r>
              <a:rPr lang="en-GB" sz="1800" dirty="0" smtClean="0">
                <a:solidFill>
                  <a:srgbClr val="1E4494"/>
                </a:solidFill>
                <a:cs typeface="ＭＳ Ｐゴシック" charset="0"/>
              </a:rPr>
              <a:t>   for </a:t>
            </a:r>
            <a:r>
              <a:rPr lang="en-GB" sz="1800" dirty="0">
                <a:solidFill>
                  <a:srgbClr val="1E4494"/>
                </a:solidFill>
                <a:cs typeface="ＭＳ Ｐゴシック" charset="0"/>
              </a:rPr>
              <a:t>the FP7 /H2020 </a:t>
            </a:r>
            <a:r>
              <a:rPr lang="en-GB" sz="1800" dirty="0" smtClean="0">
                <a:solidFill>
                  <a:srgbClr val="1E4494"/>
                </a:solidFill>
                <a:cs typeface="ＭＳ Ｐゴシック" charset="0"/>
              </a:rPr>
              <a:t>projects </a:t>
            </a:r>
            <a:r>
              <a:rPr lang="en-GB" sz="1800" dirty="0">
                <a:solidFill>
                  <a:srgbClr val="1E4494"/>
                </a:solidFill>
                <a:cs typeface="ＭＳ Ｐゴシック" charset="0"/>
              </a:rPr>
              <a:t>(Minerals4EU, MICA) </a:t>
            </a:r>
            <a:endParaRPr lang="en-GB" sz="1800" dirty="0">
              <a:solidFill>
                <a:srgbClr val="1E4494"/>
              </a:solidFill>
              <a:cs typeface="ＭＳ Ｐゴシック" charset="0"/>
            </a:endParaRPr>
          </a:p>
        </p:txBody>
      </p:sp>
      <p:sp>
        <p:nvSpPr>
          <p:cNvPr id="6" name="Title 4"/>
          <p:cNvSpPr txBox="1">
            <a:spLocks/>
          </p:cNvSpPr>
          <p:nvPr/>
        </p:nvSpPr>
        <p:spPr>
          <a:xfrm>
            <a:off x="-2420" y="0"/>
            <a:ext cx="9144000" cy="1700808"/>
          </a:xfrm>
          <a:prstGeom prst="rect">
            <a:avLst/>
          </a:prstGeom>
        </p:spPr>
        <p:txBody>
          <a:bodyPr lIns="360000" tIns="720000" rIns="0" bIns="0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4494"/>
                </a:solidFill>
                <a:latin typeface="Verdana"/>
                <a:ea typeface="MS PGothic" pitchFamily="34" charset="-128"/>
                <a:cs typeface="ＭＳ Ｐゴシック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4494"/>
                </a:solidFill>
                <a:latin typeface="Verdana" charset="0"/>
                <a:ea typeface="MS PGothic" pitchFamily="34" charset="-128"/>
                <a:cs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4494"/>
                </a:solidFill>
                <a:latin typeface="Verdana" charset="0"/>
                <a:ea typeface="MS PGothic" pitchFamily="34" charset="-128"/>
                <a:cs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4494"/>
                </a:solidFill>
                <a:latin typeface="Verdana" charset="0"/>
                <a:ea typeface="MS PGothic" pitchFamily="34" charset="-128"/>
                <a:cs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4494"/>
                </a:solidFill>
                <a:latin typeface="Verdana" charset="0"/>
                <a:ea typeface="MS PGothic" pitchFamily="34" charset="-128"/>
                <a:cs typeface="ＭＳ Ｐゴシック" charset="0"/>
              </a:defRPr>
            </a:lvl5pPr>
            <a:lvl6pPr marL="8159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12731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17303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21875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r>
              <a:rPr lang="en-GB" altLang="en-US" sz="2600" kern="0" dirty="0" smtClean="0">
                <a:solidFill>
                  <a:srgbClr val="1E4494"/>
                </a:solidFill>
              </a:rPr>
              <a:t>My main </a:t>
            </a:r>
            <a:r>
              <a:rPr lang="en-GB" altLang="en-US" sz="2600" kern="0" dirty="0" smtClean="0">
                <a:solidFill>
                  <a:srgbClr val="1E4494"/>
                </a:solidFill>
              </a:rPr>
              <a:t>JRC roles/projects: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68144" y="116632"/>
            <a:ext cx="3078407" cy="230880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55776" y="1253910"/>
            <a:ext cx="1198154" cy="1171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532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1"/>
          </p:nvPr>
        </p:nvSpPr>
        <p:spPr>
          <a:xfrm>
            <a:off x="0" y="1052736"/>
            <a:ext cx="8964488" cy="5184576"/>
          </a:xfrm>
        </p:spPr>
        <p:txBody>
          <a:bodyPr tIns="648000" anchor="t"/>
          <a:lstStyle/>
          <a:p>
            <a:pPr>
              <a:lnSpc>
                <a:spcPts val="2500"/>
              </a:lnSpc>
              <a:spcBef>
                <a:spcPts val="600"/>
              </a:spcBef>
              <a:buClr>
                <a:srgbClr val="0050A0"/>
              </a:buClr>
              <a:buFontTx/>
              <a:buChar char="-"/>
              <a:defRPr/>
            </a:pPr>
            <a:endParaRPr lang="en-GB" sz="2500" b="0" i="1" dirty="0" smtClean="0">
              <a:ea typeface="ＭＳ Ｐゴシック" charset="-128"/>
            </a:endParaRPr>
          </a:p>
          <a:p>
            <a:pPr>
              <a:lnSpc>
                <a:spcPts val="2500"/>
              </a:lnSpc>
              <a:spcBef>
                <a:spcPts val="600"/>
              </a:spcBef>
              <a:buClr>
                <a:srgbClr val="0050A0"/>
              </a:buClr>
              <a:buFontTx/>
              <a:buChar char="-"/>
              <a:defRPr/>
            </a:pPr>
            <a:r>
              <a:rPr lang="en-GB" sz="2000" b="0" dirty="0" smtClean="0">
                <a:solidFill>
                  <a:srgbClr val="1E4494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Czech EU Semester </a:t>
            </a:r>
            <a:r>
              <a:rPr lang="en-GB" sz="2000" b="0" dirty="0" smtClean="0">
                <a:solidFill>
                  <a:srgbClr val="1E4494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2009</a:t>
            </a:r>
            <a:endParaRPr lang="en-GB" sz="2000" b="0" dirty="0" smtClean="0">
              <a:solidFill>
                <a:srgbClr val="1E4494"/>
              </a:solidFill>
              <a:latin typeface="+mn-lt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lnSpc>
                <a:spcPts val="2500"/>
              </a:lnSpc>
              <a:spcBef>
                <a:spcPts val="600"/>
              </a:spcBef>
              <a:buClr>
                <a:srgbClr val="0050A0"/>
              </a:buClr>
              <a:buFontTx/>
              <a:buChar char="-"/>
              <a:defRPr/>
            </a:pPr>
            <a:r>
              <a:rPr lang="en-GB" sz="2000" b="0" dirty="0" smtClean="0">
                <a:solidFill>
                  <a:srgbClr val="1E4494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Official INSPIRE Czech representatives  </a:t>
            </a:r>
          </a:p>
          <a:p>
            <a:pPr>
              <a:lnSpc>
                <a:spcPts val="2500"/>
              </a:lnSpc>
              <a:spcBef>
                <a:spcPts val="600"/>
              </a:spcBef>
              <a:buClr>
                <a:srgbClr val="0050A0"/>
              </a:buClr>
              <a:buFontTx/>
              <a:buChar char="-"/>
              <a:defRPr/>
            </a:pPr>
            <a:r>
              <a:rPr lang="en-GB" sz="2000" b="0" dirty="0" smtClean="0">
                <a:solidFill>
                  <a:srgbClr val="1E4494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INSPIRE Thematic Working Groups &amp; Ad hoc WGs &amp; expert contracts </a:t>
            </a:r>
          </a:p>
          <a:p>
            <a:pPr>
              <a:lnSpc>
                <a:spcPts val="2500"/>
              </a:lnSpc>
              <a:spcBef>
                <a:spcPts val="600"/>
              </a:spcBef>
              <a:buClr>
                <a:srgbClr val="0050A0"/>
              </a:buClr>
              <a:buFontTx/>
              <a:buChar char="-"/>
              <a:defRPr/>
            </a:pPr>
            <a:r>
              <a:rPr lang="en-GB" sz="2000" b="0" dirty="0" smtClean="0">
                <a:solidFill>
                  <a:srgbClr val="1E4494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EU Funded projects </a:t>
            </a:r>
          </a:p>
          <a:p>
            <a:pPr>
              <a:lnSpc>
                <a:spcPts val="2500"/>
              </a:lnSpc>
              <a:spcBef>
                <a:spcPts val="600"/>
              </a:spcBef>
              <a:buClr>
                <a:srgbClr val="0050A0"/>
              </a:buClr>
              <a:buFontTx/>
              <a:buChar char="-"/>
              <a:defRPr/>
            </a:pPr>
            <a:r>
              <a:rPr lang="en-GB" sz="2000" b="0" dirty="0" smtClean="0">
                <a:solidFill>
                  <a:srgbClr val="1E4494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Collaboration Agreement JRC x </a:t>
            </a:r>
            <a:r>
              <a:rPr lang="en-GB" sz="2000" b="0" dirty="0" err="1" smtClean="0">
                <a:solidFill>
                  <a:srgbClr val="1E4494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EuroGeoSurveys</a:t>
            </a:r>
            <a:r>
              <a:rPr lang="en-GB" sz="2000" b="0" dirty="0" smtClean="0">
                <a:solidFill>
                  <a:srgbClr val="1E4494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endParaRPr lang="en-GB" sz="2000" dirty="0">
              <a:solidFill>
                <a:srgbClr val="1E4494"/>
              </a:solidFill>
              <a:latin typeface="+mn-lt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lnSpc>
                <a:spcPts val="2500"/>
              </a:lnSpc>
              <a:spcBef>
                <a:spcPts val="600"/>
              </a:spcBef>
              <a:buClr>
                <a:srgbClr val="0050A0"/>
              </a:buClr>
              <a:buFontTx/>
              <a:buChar char="-"/>
              <a:defRPr/>
            </a:pPr>
            <a:r>
              <a:rPr lang="en-GB" sz="2000" b="0" dirty="0" smtClean="0">
                <a:solidFill>
                  <a:srgbClr val="1E4494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INSPIRE Conferences</a:t>
            </a:r>
          </a:p>
          <a:p>
            <a:pPr>
              <a:lnSpc>
                <a:spcPts val="2500"/>
              </a:lnSpc>
              <a:spcBef>
                <a:spcPts val="600"/>
              </a:spcBef>
              <a:buClr>
                <a:srgbClr val="0050A0"/>
              </a:buClr>
              <a:buFontTx/>
              <a:buChar char="-"/>
              <a:defRPr/>
            </a:pPr>
            <a:r>
              <a:rPr lang="en-GB" sz="2000" b="0" dirty="0" smtClean="0">
                <a:solidFill>
                  <a:srgbClr val="1E4494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Invitation to the Czech and Slovak Annual INSPIRE Conferences</a:t>
            </a:r>
          </a:p>
          <a:p>
            <a:pPr>
              <a:lnSpc>
                <a:spcPts val="2500"/>
              </a:lnSpc>
              <a:spcBef>
                <a:spcPts val="600"/>
              </a:spcBef>
              <a:buClr>
                <a:srgbClr val="0050A0"/>
              </a:buClr>
              <a:buFontTx/>
              <a:buChar char="-"/>
              <a:defRPr/>
            </a:pPr>
            <a:r>
              <a:rPr lang="en-GB" sz="2000" b="0" dirty="0" smtClean="0">
                <a:solidFill>
                  <a:srgbClr val="1E4494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Invitation to the Czech conference </a:t>
            </a:r>
            <a:r>
              <a:rPr lang="en-GB" sz="2000" b="0" dirty="0" smtClean="0">
                <a:solidFill>
                  <a:srgbClr val="1E4494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on Geoinformation </a:t>
            </a:r>
            <a:r>
              <a:rPr lang="en-GB" sz="2000" b="0" dirty="0" smtClean="0">
                <a:solidFill>
                  <a:srgbClr val="1E4494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in the Public Administration   </a:t>
            </a:r>
            <a:endParaRPr lang="en-GB" sz="2000" b="0" dirty="0">
              <a:solidFill>
                <a:srgbClr val="1E4494"/>
              </a:solidFill>
              <a:latin typeface="+mn-lt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Title 4"/>
          <p:cNvSpPr txBox="1">
            <a:spLocks/>
          </p:cNvSpPr>
          <p:nvPr/>
        </p:nvSpPr>
        <p:spPr>
          <a:xfrm>
            <a:off x="-2420" y="0"/>
            <a:ext cx="9144000" cy="1700808"/>
          </a:xfrm>
          <a:prstGeom prst="rect">
            <a:avLst/>
          </a:prstGeom>
        </p:spPr>
        <p:txBody>
          <a:bodyPr lIns="360000" tIns="720000" rIns="0" bIns="0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4494"/>
                </a:solidFill>
                <a:latin typeface="Verdana"/>
                <a:ea typeface="MS PGothic" pitchFamily="34" charset="-128"/>
                <a:cs typeface="ＭＳ Ｐゴシック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4494"/>
                </a:solidFill>
                <a:latin typeface="Verdana" charset="0"/>
                <a:ea typeface="MS PGothic" pitchFamily="34" charset="-128"/>
                <a:cs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4494"/>
                </a:solidFill>
                <a:latin typeface="Verdana" charset="0"/>
                <a:ea typeface="MS PGothic" pitchFamily="34" charset="-128"/>
                <a:cs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4494"/>
                </a:solidFill>
                <a:latin typeface="Verdana" charset="0"/>
                <a:ea typeface="MS PGothic" pitchFamily="34" charset="-128"/>
                <a:cs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4494"/>
                </a:solidFill>
                <a:latin typeface="Verdana" charset="0"/>
                <a:ea typeface="MS PGothic" pitchFamily="34" charset="-128"/>
                <a:cs typeface="ＭＳ Ｐゴシック" charset="0"/>
              </a:defRPr>
            </a:lvl5pPr>
            <a:lvl6pPr marL="8159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12731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17303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21875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r>
              <a:rPr lang="en-GB" altLang="en-US" sz="2600" kern="0" dirty="0" smtClean="0">
                <a:solidFill>
                  <a:srgbClr val="1E4494"/>
                </a:solidFill>
              </a:rPr>
              <a:t>Interaction with Czech experts:</a:t>
            </a:r>
            <a:endParaRPr lang="en-GB" sz="2600" kern="0" dirty="0">
              <a:solidFill>
                <a:srgbClr val="1E4494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12671" y="14165"/>
            <a:ext cx="2231329" cy="2408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1287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1"/>
          </p:nvPr>
        </p:nvSpPr>
        <p:spPr>
          <a:xfrm>
            <a:off x="0" y="764704"/>
            <a:ext cx="8964488" cy="5184576"/>
          </a:xfrm>
        </p:spPr>
        <p:txBody>
          <a:bodyPr tIns="648000" anchor="t"/>
          <a:lstStyle/>
          <a:p>
            <a:pPr marL="285750" indent="-285750">
              <a:lnSpc>
                <a:spcPct val="100000"/>
              </a:lnSpc>
              <a:spcBef>
                <a:spcPts val="600"/>
              </a:spcBef>
              <a:buClr>
                <a:srgbClr val="0050A0"/>
              </a:buClr>
              <a:buFont typeface="Arial" panose="020B0604020202020204" pitchFamily="34" charset="0"/>
              <a:buChar char="•"/>
              <a:defRPr/>
            </a:pPr>
            <a:r>
              <a:rPr lang="en-US" sz="2000" b="0" dirty="0" smtClean="0">
                <a:solidFill>
                  <a:srgbClr val="1E4494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Excellent working environment </a:t>
            </a:r>
          </a:p>
          <a:p>
            <a:pPr marL="285750" indent="-285750">
              <a:lnSpc>
                <a:spcPct val="100000"/>
              </a:lnSpc>
              <a:spcBef>
                <a:spcPts val="600"/>
              </a:spcBef>
              <a:buClr>
                <a:srgbClr val="0050A0"/>
              </a:buClr>
              <a:buFont typeface="Arial" panose="020B0604020202020204" pitchFamily="34" charset="0"/>
              <a:buChar char="•"/>
              <a:defRPr/>
            </a:pPr>
            <a:r>
              <a:rPr lang="en-US" sz="2000" b="0" dirty="0" smtClean="0">
                <a:solidFill>
                  <a:srgbClr val="1E4494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Working with highly motivated experts </a:t>
            </a:r>
          </a:p>
          <a:p>
            <a:pPr marL="285750" indent="-285750">
              <a:lnSpc>
                <a:spcPct val="100000"/>
              </a:lnSpc>
              <a:spcBef>
                <a:spcPts val="600"/>
              </a:spcBef>
              <a:buClr>
                <a:srgbClr val="0050A0"/>
              </a:buClr>
              <a:buFont typeface="Arial" panose="020B0604020202020204" pitchFamily="34" charset="0"/>
              <a:buChar char="•"/>
              <a:defRPr/>
            </a:pPr>
            <a:r>
              <a:rPr lang="en-US" sz="2000" b="0" dirty="0" smtClean="0">
                <a:solidFill>
                  <a:srgbClr val="1E4494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Great family support/facilities </a:t>
            </a:r>
          </a:p>
          <a:p>
            <a:pPr marL="285750" indent="-285750">
              <a:lnSpc>
                <a:spcPct val="100000"/>
              </a:lnSpc>
              <a:spcBef>
                <a:spcPts val="600"/>
              </a:spcBef>
              <a:buClr>
                <a:srgbClr val="0050A0"/>
              </a:buClr>
              <a:buFont typeface="Arial" panose="020B0604020202020204" pitchFamily="34" charset="0"/>
              <a:buChar char="•"/>
              <a:defRPr/>
            </a:pPr>
            <a:r>
              <a:rPr lang="en-US" sz="2000" b="0" dirty="0" smtClean="0">
                <a:solidFill>
                  <a:srgbClr val="1E4494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Opportunities for professional development including the languages </a:t>
            </a:r>
          </a:p>
          <a:p>
            <a:pPr marL="285750" indent="-285750">
              <a:lnSpc>
                <a:spcPct val="100000"/>
              </a:lnSpc>
              <a:spcBef>
                <a:spcPts val="600"/>
              </a:spcBef>
              <a:buClr>
                <a:srgbClr val="0050A0"/>
              </a:buClr>
              <a:buFont typeface="Arial" panose="020B0604020202020204" pitchFamily="34" charset="0"/>
              <a:buChar char="•"/>
              <a:defRPr/>
            </a:pPr>
            <a:r>
              <a:rPr lang="en-US" sz="2000" b="0" dirty="0" smtClean="0">
                <a:solidFill>
                  <a:srgbClr val="1E4494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Big organization with clear hierarchical management </a:t>
            </a:r>
          </a:p>
          <a:p>
            <a:pPr marL="285750" indent="-285750">
              <a:lnSpc>
                <a:spcPct val="100000"/>
              </a:lnSpc>
              <a:spcBef>
                <a:spcPts val="600"/>
              </a:spcBef>
              <a:buClr>
                <a:srgbClr val="0050A0"/>
              </a:buClr>
              <a:buFont typeface="Arial" panose="020B0604020202020204" pitchFamily="34" charset="0"/>
              <a:buChar char="•"/>
              <a:defRPr/>
            </a:pPr>
            <a:r>
              <a:rPr lang="en-US" sz="2000" b="0" dirty="0" smtClean="0">
                <a:solidFill>
                  <a:srgbClr val="1E4494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Personal responsibility/activity expected – the level of responsibility depends on the concrete results achieved   </a:t>
            </a:r>
          </a:p>
          <a:p>
            <a:pPr marL="0" indent="0">
              <a:lnSpc>
                <a:spcPct val="100000"/>
              </a:lnSpc>
              <a:spcBef>
                <a:spcPts val="600"/>
              </a:spcBef>
              <a:buClr>
                <a:srgbClr val="0050A0"/>
              </a:buClr>
              <a:defRPr/>
            </a:pPr>
            <a:r>
              <a:rPr lang="fr-BE" sz="2000" b="0" dirty="0" smtClean="0">
                <a:solidFill>
                  <a:srgbClr val="1E4494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endParaRPr lang="fr-BE" sz="2000" b="0" dirty="0" smtClean="0">
              <a:solidFill>
                <a:srgbClr val="1E4494"/>
              </a:solidFill>
              <a:latin typeface="+mn-lt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>
              <a:lnSpc>
                <a:spcPct val="100000"/>
              </a:lnSpc>
              <a:spcBef>
                <a:spcPts val="600"/>
              </a:spcBef>
              <a:buClr>
                <a:srgbClr val="0050A0"/>
              </a:buClr>
              <a:buFont typeface="Arial" panose="020B0604020202020204" pitchFamily="34" charset="0"/>
              <a:buChar char="•"/>
              <a:defRPr/>
            </a:pPr>
            <a:endParaRPr lang="fr-BE" sz="2000" b="0" dirty="0" smtClean="0">
              <a:solidFill>
                <a:srgbClr val="1E4494"/>
              </a:solidFill>
              <a:latin typeface="+mn-lt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>
              <a:lnSpc>
                <a:spcPct val="100000"/>
              </a:lnSpc>
              <a:spcBef>
                <a:spcPts val="600"/>
              </a:spcBef>
              <a:buClr>
                <a:srgbClr val="0050A0"/>
              </a:buClr>
              <a:buFont typeface="Arial" panose="020B0604020202020204" pitchFamily="34" charset="0"/>
              <a:buChar char="•"/>
              <a:defRPr/>
            </a:pPr>
            <a:endParaRPr lang="fr-BE" sz="2000" b="0" dirty="0" smtClean="0">
              <a:solidFill>
                <a:srgbClr val="1E4494"/>
              </a:solidFill>
              <a:latin typeface="+mn-lt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lnSpc>
                <a:spcPts val="2500"/>
              </a:lnSpc>
              <a:spcBef>
                <a:spcPts val="600"/>
              </a:spcBef>
              <a:buClr>
                <a:srgbClr val="0050A0"/>
              </a:buClr>
              <a:defRPr/>
            </a:pPr>
            <a:endParaRPr lang="en-GB" sz="2000" b="0" dirty="0">
              <a:solidFill>
                <a:srgbClr val="1E4494"/>
              </a:solidFill>
              <a:latin typeface="+mn-lt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Title 4"/>
          <p:cNvSpPr txBox="1">
            <a:spLocks/>
          </p:cNvSpPr>
          <p:nvPr/>
        </p:nvSpPr>
        <p:spPr>
          <a:xfrm>
            <a:off x="-2420" y="0"/>
            <a:ext cx="9144000" cy="1700808"/>
          </a:xfrm>
          <a:prstGeom prst="rect">
            <a:avLst/>
          </a:prstGeom>
        </p:spPr>
        <p:txBody>
          <a:bodyPr lIns="360000" tIns="720000" rIns="0" bIns="0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4494"/>
                </a:solidFill>
                <a:latin typeface="Verdana"/>
                <a:ea typeface="MS PGothic" pitchFamily="34" charset="-128"/>
                <a:cs typeface="ＭＳ Ｐゴシック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4494"/>
                </a:solidFill>
                <a:latin typeface="Verdana" charset="0"/>
                <a:ea typeface="MS PGothic" pitchFamily="34" charset="-128"/>
                <a:cs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4494"/>
                </a:solidFill>
                <a:latin typeface="Verdana" charset="0"/>
                <a:ea typeface="MS PGothic" pitchFamily="34" charset="-128"/>
                <a:cs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4494"/>
                </a:solidFill>
                <a:latin typeface="Verdana" charset="0"/>
                <a:ea typeface="MS PGothic" pitchFamily="34" charset="-128"/>
                <a:cs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4494"/>
                </a:solidFill>
                <a:latin typeface="Verdana" charset="0"/>
                <a:ea typeface="MS PGothic" pitchFamily="34" charset="-128"/>
                <a:cs typeface="ＭＳ Ｐゴシック" charset="0"/>
              </a:defRPr>
            </a:lvl5pPr>
            <a:lvl6pPr marL="8159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12731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17303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21875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r>
              <a:rPr lang="en-GB" altLang="en-US" sz="2600" kern="0" dirty="0" smtClean="0">
                <a:solidFill>
                  <a:srgbClr val="1E4494"/>
                </a:solidFill>
                <a:latin typeface="+mj-lt"/>
              </a:rPr>
              <a:t>Experiences gained (reality check): </a:t>
            </a:r>
            <a:endParaRPr lang="en-GB" sz="2600" kern="0" dirty="0">
              <a:solidFill>
                <a:srgbClr val="1E4494"/>
              </a:solidFill>
              <a:latin typeface="+mj-lt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5536" y="4649110"/>
            <a:ext cx="4508394" cy="20648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3079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1"/>
          </p:nvPr>
        </p:nvSpPr>
        <p:spPr>
          <a:xfrm>
            <a:off x="0" y="1052736"/>
            <a:ext cx="7956376" cy="5184576"/>
          </a:xfrm>
        </p:spPr>
        <p:txBody>
          <a:bodyPr tIns="648000" anchor="t"/>
          <a:lstStyle/>
          <a:p>
            <a:pPr marL="285750" indent="-285750">
              <a:lnSpc>
                <a:spcPct val="100000"/>
              </a:lnSpc>
              <a:spcBef>
                <a:spcPts val="600"/>
              </a:spcBef>
              <a:buClr>
                <a:srgbClr val="0050A0"/>
              </a:buClr>
              <a:buFont typeface="Arial" panose="020B0604020202020204" pitchFamily="34" charset="0"/>
              <a:buChar char="•"/>
              <a:defRPr/>
            </a:pPr>
            <a:r>
              <a:rPr lang="en-US" sz="2000" b="0" dirty="0" smtClean="0">
                <a:solidFill>
                  <a:srgbClr val="1E4494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Continue at JRC e.g. utilizing the INSPIRE experience in the </a:t>
            </a:r>
            <a:r>
              <a:rPr lang="en-US" sz="2000" b="0" i="1" dirty="0" smtClean="0">
                <a:solidFill>
                  <a:srgbClr val="00B0F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Digital Single Market strategy for Europe </a:t>
            </a:r>
          </a:p>
          <a:p>
            <a:pPr marL="285750" indent="-285750">
              <a:lnSpc>
                <a:spcPct val="100000"/>
              </a:lnSpc>
              <a:spcBef>
                <a:spcPts val="600"/>
              </a:spcBef>
              <a:buClr>
                <a:srgbClr val="0050A0"/>
              </a:buClr>
              <a:buFont typeface="Arial" panose="020B0604020202020204" pitchFamily="34" charset="0"/>
              <a:buChar char="•"/>
              <a:defRPr/>
            </a:pPr>
            <a:r>
              <a:rPr lang="en-US" sz="2000" b="0" dirty="0" smtClean="0">
                <a:solidFill>
                  <a:srgbClr val="1E4494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If given the possibility – I’ll try to pass the EPSO tests to become </a:t>
            </a:r>
            <a:r>
              <a:rPr lang="en-US" sz="2000" b="0" dirty="0" smtClean="0">
                <a:solidFill>
                  <a:srgbClr val="00B0F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a permanent official   </a:t>
            </a:r>
          </a:p>
          <a:p>
            <a:pPr marL="285750" indent="-285750">
              <a:lnSpc>
                <a:spcPct val="100000"/>
              </a:lnSpc>
              <a:spcBef>
                <a:spcPts val="600"/>
              </a:spcBef>
              <a:buClr>
                <a:srgbClr val="0050A0"/>
              </a:buClr>
              <a:buFont typeface="Arial" panose="020B0604020202020204" pitchFamily="34" charset="0"/>
              <a:buChar char="•"/>
              <a:defRPr/>
            </a:pPr>
            <a:r>
              <a:rPr lang="en-US" sz="2000" b="0" dirty="0" smtClean="0">
                <a:solidFill>
                  <a:srgbClr val="1E4494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If not I’ll try to continue my career </a:t>
            </a:r>
            <a:r>
              <a:rPr lang="en-US" sz="2000" b="0" dirty="0" smtClean="0">
                <a:solidFill>
                  <a:srgbClr val="00B0F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in other </a:t>
            </a:r>
            <a:r>
              <a:rPr lang="en-US" sz="2000" b="0" dirty="0">
                <a:solidFill>
                  <a:srgbClr val="00B0F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multinational </a:t>
            </a:r>
            <a:r>
              <a:rPr lang="en-US" sz="2000" b="0" dirty="0" smtClean="0">
                <a:solidFill>
                  <a:srgbClr val="00B0F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organization </a:t>
            </a:r>
            <a:r>
              <a:rPr lang="en-US" sz="2000" b="0" dirty="0" smtClean="0">
                <a:solidFill>
                  <a:srgbClr val="1E4494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(</a:t>
            </a:r>
            <a:r>
              <a:rPr lang="en-US" sz="2000" b="0" dirty="0">
                <a:solidFill>
                  <a:srgbClr val="1E4494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UN, EU Executive Agencies etc</a:t>
            </a:r>
            <a:r>
              <a:rPr lang="en-US" sz="2000" b="0" dirty="0" smtClean="0">
                <a:solidFill>
                  <a:srgbClr val="1E4494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..) </a:t>
            </a:r>
            <a:r>
              <a:rPr lang="en-US" sz="2000" b="0" dirty="0" smtClean="0">
                <a:solidFill>
                  <a:srgbClr val="1E4494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utilizing my JRC working experience and network</a:t>
            </a:r>
          </a:p>
          <a:p>
            <a:pPr marL="0" indent="0">
              <a:lnSpc>
                <a:spcPct val="100000"/>
              </a:lnSpc>
              <a:spcBef>
                <a:spcPts val="600"/>
              </a:spcBef>
              <a:buClr>
                <a:srgbClr val="0050A0"/>
              </a:buClr>
              <a:defRPr/>
            </a:pPr>
            <a:r>
              <a:rPr lang="fr-BE" sz="2000" b="0" dirty="0" smtClean="0">
                <a:solidFill>
                  <a:srgbClr val="1E4494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endParaRPr lang="fr-BE" sz="2000" b="0" dirty="0" smtClean="0">
              <a:solidFill>
                <a:srgbClr val="1E4494"/>
              </a:solidFill>
              <a:latin typeface="+mn-lt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>
              <a:lnSpc>
                <a:spcPct val="100000"/>
              </a:lnSpc>
              <a:spcBef>
                <a:spcPts val="600"/>
              </a:spcBef>
              <a:buClr>
                <a:srgbClr val="0050A0"/>
              </a:buClr>
              <a:buFont typeface="Arial" panose="020B0604020202020204" pitchFamily="34" charset="0"/>
              <a:buChar char="•"/>
              <a:defRPr/>
            </a:pPr>
            <a:endParaRPr lang="fr-BE" sz="2000" b="0" dirty="0" smtClean="0">
              <a:solidFill>
                <a:srgbClr val="1E4494"/>
              </a:solidFill>
              <a:latin typeface="+mn-lt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lnSpc>
                <a:spcPct val="100000"/>
              </a:lnSpc>
              <a:spcBef>
                <a:spcPts val="600"/>
              </a:spcBef>
              <a:buClr>
                <a:srgbClr val="0050A0"/>
              </a:buClr>
              <a:defRPr/>
            </a:pPr>
            <a:endParaRPr lang="fr-BE" sz="2000" b="0" dirty="0" smtClean="0">
              <a:solidFill>
                <a:srgbClr val="1E4494"/>
              </a:solidFill>
              <a:latin typeface="+mn-lt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lnSpc>
                <a:spcPts val="2500"/>
              </a:lnSpc>
              <a:spcBef>
                <a:spcPts val="600"/>
              </a:spcBef>
              <a:buClr>
                <a:srgbClr val="0050A0"/>
              </a:buClr>
              <a:defRPr/>
            </a:pPr>
            <a:endParaRPr lang="en-GB" sz="2000" b="0" dirty="0">
              <a:solidFill>
                <a:srgbClr val="1E4494"/>
              </a:solidFill>
              <a:latin typeface="+mn-lt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Title 4"/>
          <p:cNvSpPr txBox="1">
            <a:spLocks/>
          </p:cNvSpPr>
          <p:nvPr/>
        </p:nvSpPr>
        <p:spPr>
          <a:xfrm>
            <a:off x="-2420" y="0"/>
            <a:ext cx="9144000" cy="1700808"/>
          </a:xfrm>
          <a:prstGeom prst="rect">
            <a:avLst/>
          </a:prstGeom>
        </p:spPr>
        <p:txBody>
          <a:bodyPr lIns="360000" tIns="720000" rIns="0" bIns="0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4494"/>
                </a:solidFill>
                <a:latin typeface="Verdana"/>
                <a:ea typeface="MS PGothic" pitchFamily="34" charset="-128"/>
                <a:cs typeface="ＭＳ Ｐゴシック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4494"/>
                </a:solidFill>
                <a:latin typeface="Verdana" charset="0"/>
                <a:ea typeface="MS PGothic" pitchFamily="34" charset="-128"/>
                <a:cs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4494"/>
                </a:solidFill>
                <a:latin typeface="Verdana" charset="0"/>
                <a:ea typeface="MS PGothic" pitchFamily="34" charset="-128"/>
                <a:cs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4494"/>
                </a:solidFill>
                <a:latin typeface="Verdana" charset="0"/>
                <a:ea typeface="MS PGothic" pitchFamily="34" charset="-128"/>
                <a:cs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4494"/>
                </a:solidFill>
                <a:latin typeface="Verdana" charset="0"/>
                <a:ea typeface="MS PGothic" pitchFamily="34" charset="-128"/>
                <a:cs typeface="ＭＳ Ｐゴシック" charset="0"/>
              </a:defRPr>
            </a:lvl5pPr>
            <a:lvl6pPr marL="8159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12731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17303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21875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r>
              <a:rPr lang="en-GB" altLang="en-US" sz="2600" kern="0" dirty="0" smtClean="0">
                <a:solidFill>
                  <a:srgbClr val="1E4494"/>
                </a:solidFill>
                <a:latin typeface="+mj-lt"/>
              </a:rPr>
              <a:t>Future plans: </a:t>
            </a:r>
            <a:endParaRPr lang="en-GB" sz="2600" kern="0" dirty="0">
              <a:solidFill>
                <a:srgbClr val="1E4494"/>
              </a:solidFill>
              <a:latin typeface="+mj-lt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96336" y="188640"/>
            <a:ext cx="1198154" cy="1171528"/>
          </a:xfrm>
          <a:prstGeom prst="rect">
            <a:avLst/>
          </a:prstGeom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3568" y="4797152"/>
            <a:ext cx="1626131" cy="18454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761452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lide_Master">
  <a:themeElements>
    <a:clrScheme name="Slide_Mast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lide_Master">
      <a:majorFont>
        <a:latin typeface="Verdana"/>
        <a:ea typeface="ＭＳ Ｐゴシック"/>
        <a:cs typeface=""/>
      </a:majorFont>
      <a:minorFont>
        <a:latin typeface="Verdana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7600" b="1" i="0" u="none" strike="noStrike" cap="none" normalizeH="0" baseline="0">
            <a:ln>
              <a:noFill/>
            </a:ln>
            <a:solidFill>
              <a:srgbClr val="FFD624"/>
            </a:solidFill>
            <a:effectLst/>
            <a:latin typeface="Verdana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7600" b="1" i="0" u="none" strike="noStrike" cap="none" normalizeH="0" baseline="0">
            <a:ln>
              <a:noFill/>
            </a:ln>
            <a:solidFill>
              <a:srgbClr val="FFD624"/>
            </a:solidFill>
            <a:effectLst/>
            <a:latin typeface="Verdana" charset="0"/>
            <a:ea typeface="ＭＳ Ｐゴシック" charset="0"/>
          </a:defRPr>
        </a:defPPr>
      </a:lstStyle>
    </a:lnDef>
  </a:objectDefaults>
  <a:extraClrSchemeLst>
    <a:extraClrScheme>
      <a:clrScheme name="Slide_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Slide_Master">
  <a:themeElements>
    <a:clrScheme name="Slide_Mast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lide_Master">
      <a:majorFont>
        <a:latin typeface="Verdana"/>
        <a:ea typeface="ＭＳ Ｐゴシック"/>
        <a:cs typeface=""/>
      </a:majorFont>
      <a:minorFont>
        <a:latin typeface="Verdana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7600" b="1" i="0" u="none" strike="noStrike" cap="none" normalizeH="0" baseline="0">
            <a:ln>
              <a:noFill/>
            </a:ln>
            <a:solidFill>
              <a:srgbClr val="FFD624"/>
            </a:solidFill>
            <a:effectLst/>
            <a:latin typeface="Verdana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7600" b="1" i="0" u="none" strike="noStrike" cap="none" normalizeH="0" baseline="0">
            <a:ln>
              <a:noFill/>
            </a:ln>
            <a:solidFill>
              <a:srgbClr val="FFD624"/>
            </a:solidFill>
            <a:effectLst/>
            <a:latin typeface="Verdana" charset="0"/>
            <a:ea typeface="ＭＳ Ｐゴシック" charset="0"/>
          </a:defRPr>
        </a:defPPr>
      </a:lstStyle>
    </a:lnDef>
  </a:objectDefaults>
  <a:extraClrSchemeLst>
    <a:extraClrScheme>
      <a:clrScheme name="Slide_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17402</TotalTime>
  <Words>513</Words>
  <Application>Microsoft Office PowerPoint</Application>
  <PresentationFormat>On-screen Show (4:3)</PresentationFormat>
  <Paragraphs>81</Paragraphs>
  <Slides>8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MS PGothic</vt:lpstr>
      <vt:lpstr>MS PGothic</vt:lpstr>
      <vt:lpstr>Arial</vt:lpstr>
      <vt:lpstr>Verdana</vt:lpstr>
      <vt:lpstr>Wingdings</vt:lpstr>
      <vt:lpstr>Slide_Master</vt:lpstr>
      <vt:lpstr>1_Slide_Master</vt:lpstr>
      <vt:lpstr>Czech scientists in the JRC Sharing experiences </vt:lpstr>
      <vt:lpstr>My background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European Commission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turneem</dc:creator>
  <cp:lastModifiedBy>Robert Tomas</cp:lastModifiedBy>
  <cp:revision>528</cp:revision>
  <cp:lastPrinted>2016-03-02T14:30:17Z</cp:lastPrinted>
  <dcterms:created xsi:type="dcterms:W3CDTF">2011-10-28T10:25:18Z</dcterms:created>
  <dcterms:modified xsi:type="dcterms:W3CDTF">2016-06-08T10:18:41Z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Offisync_ServerID">
    <vt:lpwstr>0d3b22a6-6203-4efc-8e8e-b5279256493b</vt:lpwstr>
  </property>
  <property fmtid="{D5CDD505-2E9C-101B-9397-08002B2CF9AE}" pid="3" name="Offisync_ProviderInitializationData">
    <vt:lpwstr>https://connected.cnect.cec.eu.int</vt:lpwstr>
  </property>
  <property fmtid="{D5CDD505-2E9C-101B-9397-08002B2CF9AE}" pid="4" name="Jive_LatestUserAccountName">
    <vt:lpwstr>tomasrt</vt:lpwstr>
  </property>
  <property fmtid="{D5CDD505-2E9C-101B-9397-08002B2CF9AE}" pid="5" name="Jive_VersionGuid">
    <vt:lpwstr>adc4c8d2-8181-455c-9c36-fce5c5ba3b83</vt:lpwstr>
  </property>
  <property fmtid="{D5CDD505-2E9C-101B-9397-08002B2CF9AE}" pid="6" name="Offisync_UniqueId">
    <vt:lpwstr>88753</vt:lpwstr>
  </property>
  <property fmtid="{D5CDD505-2E9C-101B-9397-08002B2CF9AE}" pid="7" name="Offisync_UpdateToken">
    <vt:lpwstr>4</vt:lpwstr>
  </property>
</Properties>
</file>