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1" r:id="rId4"/>
    <p:sldId id="262" r:id="rId5"/>
    <p:sldId id="260" r:id="rId6"/>
    <p:sldId id="263" r:id="rId7"/>
    <p:sldId id="265" r:id="rId8"/>
    <p:sldId id="268" r:id="rId9"/>
    <p:sldId id="266" r:id="rId10"/>
    <p:sldId id="267" r:id="rId11"/>
    <p:sldId id="259" r:id="rId12"/>
    <p:sldId id="258" r:id="rId13"/>
    <p:sldId id="26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120">
          <p15:clr>
            <a:srgbClr val="A4A3A4"/>
          </p15:clr>
        </p15:guide>
        <p15:guide id="2" orient="horz" pos="1272">
          <p15:clr>
            <a:srgbClr val="A4A3A4"/>
          </p15:clr>
        </p15:guide>
        <p15:guide id="3" orient="horz" pos="715">
          <p15:clr>
            <a:srgbClr val="A4A3A4"/>
          </p15:clr>
        </p15:guide>
        <p15:guide id="4" orient="horz" pos="3861">
          <p15:clr>
            <a:srgbClr val="A4A3A4"/>
          </p15:clr>
        </p15:guide>
        <p15:guide id="5" orient="horz" pos="3944">
          <p15:clr>
            <a:srgbClr val="A4A3A4"/>
          </p15:clr>
        </p15:guide>
        <p15:guide id="6" pos="321">
          <p15:clr>
            <a:srgbClr val="A4A3A4"/>
          </p15:clr>
        </p15:guide>
        <p15:guide id="7" pos="5418">
          <p15:clr>
            <a:srgbClr val="A4A3A4"/>
          </p15:clr>
        </p15:guide>
        <p15:guide id="8" pos="682">
          <p15:clr>
            <a:srgbClr val="A4A3A4"/>
          </p15:clr>
        </p15:guide>
        <p15:guide id="9" pos="2766">
          <p15:clr>
            <a:srgbClr val="A4A3A4"/>
          </p15:clr>
        </p15:guide>
        <p15:guide id="10" pos="29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87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33" autoAdjust="0"/>
    <p:restoredTop sz="94611" autoAdjust="0"/>
  </p:normalViewPr>
  <p:slideViewPr>
    <p:cSldViewPr snapToGrid="0">
      <p:cViewPr>
        <p:scale>
          <a:sx n="113" d="100"/>
          <a:sy n="113" d="100"/>
        </p:scale>
        <p:origin x="-1656" y="-72"/>
      </p:cViewPr>
      <p:guideLst>
        <p:guide orient="horz" pos="1120"/>
        <p:guide orient="horz" pos="1272"/>
        <p:guide orient="horz" pos="715"/>
        <p:guide orient="horz" pos="3861"/>
        <p:guide orient="horz" pos="3944"/>
        <p:guide pos="321"/>
        <p:guide pos="5418"/>
        <p:guide pos="682"/>
        <p:guide pos="2766"/>
        <p:guide pos="29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cs-CZ" dirty="0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 dirty="0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34D9CB-1186-4E97-85EF-EEFDD3E78B1E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845144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 dirty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cs-CZ" altLang="cs-CZ" dirty="0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 dirty="0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61A6D36-8CFB-40FE-8D60-D2050488125D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3881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082675" y="2565401"/>
            <a:ext cx="7518400" cy="2663825"/>
          </a:xfrm>
        </p:spPr>
        <p:txBody>
          <a:bodyPr tIns="0" bIns="0" anchor="ctr"/>
          <a:lstStyle>
            <a:lvl1pPr>
              <a:defRPr sz="3200"/>
            </a:lvl1pPr>
          </a:lstStyle>
          <a:p>
            <a:pPr lvl="0"/>
            <a:r>
              <a:rPr lang="cs-CZ" altLang="cs-CZ" noProof="0" smtClean="0"/>
              <a:t>Kliknutím lze upravit styl.</a:t>
            </a:r>
            <a:endParaRPr lang="en-GB" altLang="cs-CZ" noProof="0" dirty="0" smtClean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84174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69696"/>
                </a:solidFill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smtClean="0"/>
              <a:t>Kliknutím lze upravit styl.</a:t>
            </a:r>
            <a:endParaRPr lang="en-GB" noProof="0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D44865-E482-4274-BA0A-6D969A5DE30D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390616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97689" y="1125539"/>
            <a:ext cx="1703387" cy="5006975"/>
          </a:xfrm>
        </p:spPr>
        <p:txBody>
          <a:bodyPr vert="eaVert"/>
          <a:lstStyle/>
          <a:p>
            <a:r>
              <a:rPr lang="cs-CZ" noProof="0" smtClean="0"/>
              <a:t>Kliknutím lze upravit styl.</a:t>
            </a:r>
            <a:endParaRPr lang="en-GB" noProof="0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9588" y="1125539"/>
            <a:ext cx="6037861" cy="5006975"/>
          </a:xfrm>
        </p:spPr>
        <p:txBody>
          <a:bodyPr vert="eaVert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153075-B133-4825-BEAD-9495BA665D34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752727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smtClean="0"/>
              <a:t>Kliknutím lze upravit styl.</a:t>
            </a:r>
            <a:endParaRPr lang="en-GB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00287D"/>
              </a:buClr>
              <a:buSzPct val="100000"/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287D"/>
              </a:buClr>
              <a:buFont typeface="Wingdings" panose="05000000000000000000" pitchFamily="2" charset="2"/>
              <a:buChar char="§"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686047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4406901"/>
            <a:ext cx="80914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noProof="0" smtClean="0"/>
              <a:t>Kliknutím lze upravit styl.</a:t>
            </a:r>
            <a:endParaRPr lang="en-GB" noProof="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9589" y="2906713"/>
            <a:ext cx="80914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noProof="0" smtClean="0"/>
              <a:t>Kliknutím lze upravit styly předlohy textu.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F5D36C-8A95-44A1-B2E3-4B4CEE4AA93A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563645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smtClean="0"/>
              <a:t>Kliknutím lze upravit styl.</a:t>
            </a:r>
            <a:endParaRPr lang="en-GB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9588" y="2019301"/>
            <a:ext cx="3876944" cy="41105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24131" y="2019301"/>
            <a:ext cx="3876944" cy="41105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152B74-69A5-4C0F-AF65-094CC50B2C3C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240045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1134533"/>
            <a:ext cx="8091487" cy="643467"/>
          </a:xfrm>
        </p:spPr>
        <p:txBody>
          <a:bodyPr/>
          <a:lstStyle>
            <a:lvl1pPr>
              <a:defRPr/>
            </a:lvl1pPr>
          </a:lstStyle>
          <a:p>
            <a:r>
              <a:rPr lang="cs-CZ" noProof="0" smtClean="0"/>
              <a:t>Kliknutím lze upravit styl.</a:t>
            </a:r>
            <a:endParaRPr lang="en-GB" noProof="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12369" y="2019300"/>
            <a:ext cx="387865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noProof="0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9588" y="2915728"/>
            <a:ext cx="3874282" cy="321043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723119" y="2019300"/>
            <a:ext cx="387795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noProof="0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722963" y="2938734"/>
            <a:ext cx="3878113" cy="319113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95CD6F-6F72-494C-9F75-EA7F2E402090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525317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 smtClean="0"/>
              <a:t>Kliknutím lze upravit styl.</a:t>
            </a:r>
            <a:endParaRPr lang="en-GB" noProof="0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>
          <a:xfrm>
            <a:off x="422694" y="6248400"/>
            <a:ext cx="630591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7DA5A4-BFC5-452F-9F43-ADC3A6F1509E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9588" y="2019300"/>
            <a:ext cx="8091487" cy="41068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noProof="0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710002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954064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8" y="1134534"/>
            <a:ext cx="8091487" cy="64346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noProof="0" smtClean="0"/>
              <a:t>Kliknutím lze upravit styl.</a:t>
            </a:r>
            <a:endParaRPr lang="en-GB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1" y="2019300"/>
            <a:ext cx="5026025" cy="41068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9588" y="2019300"/>
            <a:ext cx="2746884" cy="41068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noProof="0" smtClean="0"/>
              <a:t>Kliknutím lze upravit styly předlohy textu.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562BE3-FB3A-4F01-A26A-8D36CDF01ADA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31545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5087507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1134533"/>
            <a:ext cx="5486400" cy="38745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654246"/>
            <a:ext cx="5486400" cy="47562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68BFBB-FD49-4E22-AEFE-2646EB3E88CA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695320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09589" y="1125539"/>
            <a:ext cx="808663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 noProof="0" dirty="0" err="1" smtClean="0"/>
              <a:t>Klepnutím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lze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upravit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styl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předlohy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nadpisů</a:t>
            </a:r>
            <a:r>
              <a:rPr lang="en-GB" altLang="cs-CZ" noProof="0" dirty="0" smtClean="0"/>
              <a:t>.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9" y="2017713"/>
            <a:ext cx="808232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 noProof="0" dirty="0" err="1" smtClean="0"/>
              <a:t>Klepnutím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lze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upravit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styly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předlohy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textu</a:t>
            </a:r>
            <a:r>
              <a:rPr lang="en-GB" altLang="cs-CZ" noProof="0" dirty="0" smtClean="0"/>
              <a:t>.</a:t>
            </a:r>
          </a:p>
          <a:p>
            <a:pPr lvl="1"/>
            <a:r>
              <a:rPr lang="en-GB" altLang="cs-CZ" noProof="0" dirty="0" err="1" smtClean="0"/>
              <a:t>Druhá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úroveň</a:t>
            </a:r>
            <a:endParaRPr lang="en-GB" altLang="cs-CZ" noProof="0" dirty="0" smtClean="0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84174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69696"/>
                </a:solidFill>
                <a:latin typeface="+mj-lt"/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  <a:latin typeface="+mj-lt"/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8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eur-lex.europa.eu/LexUriServ/LexUriServ.do?uri=OJ:L:2013:331:0001:0267:EN: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ur-lex.europa.eu/legal-content/EN/TXT/HTML/?uri=CELEX:32007L0002&amp;from=E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prahoteleuropa.it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14068" y="6248400"/>
            <a:ext cx="6314536" cy="457200"/>
          </a:xfrm>
        </p:spPr>
        <p:txBody>
          <a:bodyPr/>
          <a:lstStyle/>
          <a:p>
            <a:r>
              <a:rPr lang="en-US" altLang="cs-CZ" dirty="0" smtClean="0"/>
              <a:t>Sharing experiences from the JRC, 10/06/2016</a:t>
            </a:r>
          </a:p>
          <a:p>
            <a:r>
              <a:rPr lang="cs-CZ" altLang="cs-CZ" dirty="0" smtClean="0"/>
              <a:t>Tomáš ŘEZNÍK</a:t>
            </a:r>
            <a:r>
              <a:rPr lang="en-US" altLang="cs-CZ" dirty="0" smtClean="0"/>
              <a:t>, Masaryk University, Faculty of Science, Department of Geography</a:t>
            </a:r>
            <a:endParaRPr lang="cs-CZ" altLang="cs-CZ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833113" cy="457200"/>
          </a:xfrm>
        </p:spPr>
        <p:txBody>
          <a:bodyPr/>
          <a:lstStyle/>
          <a:p>
            <a:fld id="{EA4ADC9B-C3B1-4CB1-8B0D-14D528DA44A1}" type="slidenum">
              <a:rPr lang="cs-CZ" altLang="cs-CZ"/>
              <a:pPr/>
              <a:t>1</a:t>
            </a:fld>
            <a:endParaRPr lang="cs-CZ" altLang="cs-CZ" dirty="0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altLang="cs-CZ" dirty="0" smtClean="0"/>
              <a:t>SHARING EXPERIENCES FROM JRC</a:t>
            </a:r>
            <a:br>
              <a:rPr lang="en-US" altLang="cs-CZ" dirty="0" smtClean="0"/>
            </a:br>
            <a:r>
              <a:rPr lang="en-US" altLang="cs-CZ" dirty="0"/>
              <a:t/>
            </a:r>
            <a:br>
              <a:rPr lang="en-US" altLang="cs-CZ" dirty="0"/>
            </a:br>
            <a:r>
              <a:rPr lang="cs-CZ" altLang="cs-CZ" dirty="0" smtClean="0"/>
              <a:t>Tomáš ŘEZNÍK (Masaryk University)</a:t>
            </a:r>
            <a:endParaRPr lang="en-GB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the DG JRC for the second time (duties cont.)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draft the technical part of the legislation text</a:t>
            </a:r>
          </a:p>
          <a:p>
            <a:pPr marL="1257300" lvl="2" indent="-342900">
              <a:spcAft>
                <a:spcPts val="0"/>
              </a:spcAft>
              <a:buClr>
                <a:srgbClr val="00287D"/>
              </a:buClr>
              <a:buFont typeface="Courier New" panose="02070309020205020404" pitchFamily="49" charset="0"/>
              <a:buChar char="-"/>
            </a:pPr>
            <a:r>
              <a:rPr lang="en-US" sz="2200" dirty="0" smtClean="0"/>
              <a:t>Commission Regulation </a:t>
            </a:r>
            <a:r>
              <a:rPr lang="en-US" sz="2200" dirty="0"/>
              <a:t>(EU) </a:t>
            </a:r>
            <a:r>
              <a:rPr lang="en-US" sz="2200" dirty="0" smtClean="0"/>
              <a:t>No.1253/2013 </a:t>
            </a:r>
            <a:r>
              <a:rPr lang="en-US" sz="2200" dirty="0"/>
              <a:t>of 21 October 2013 </a:t>
            </a:r>
            <a:r>
              <a:rPr lang="en-US" sz="2200" dirty="0" smtClean="0"/>
              <a:t>as </a:t>
            </a:r>
            <a:r>
              <a:rPr lang="en-US" sz="2200" dirty="0"/>
              <a:t>regards interoperability of spatial data sets and </a:t>
            </a:r>
            <a:r>
              <a:rPr lang="en-US" sz="2200" dirty="0" smtClean="0"/>
              <a:t>services</a:t>
            </a:r>
          </a:p>
          <a:p>
            <a:pPr marL="1257300" lvl="2" indent="-342900">
              <a:spcAft>
                <a:spcPts val="1200"/>
              </a:spcAft>
              <a:buClr>
                <a:srgbClr val="00287D"/>
              </a:buClr>
              <a:buFont typeface="Courier New" panose="02070309020205020404" pitchFamily="49" charset="0"/>
              <a:buChar char="-"/>
            </a:pPr>
            <a:r>
              <a:rPr lang="en-US" sz="1300" dirty="0">
                <a:hlinkClick r:id="rId2"/>
              </a:rPr>
              <a:t>http://</a:t>
            </a:r>
            <a:r>
              <a:rPr lang="en-US" sz="1300" dirty="0" smtClean="0">
                <a:hlinkClick r:id="rId2"/>
              </a:rPr>
              <a:t>eur-lex.europa.eu/LexUriServ/LexUriServ.do?uri=OJ:L:2013:331:0001:0267:EN:PDF</a:t>
            </a:r>
            <a:r>
              <a:rPr lang="en-US" sz="1300" dirty="0" smtClean="0"/>
              <a:t> </a:t>
            </a:r>
            <a:endParaRPr lang="en-US" sz="1300" dirty="0"/>
          </a:p>
          <a:p>
            <a:pPr lvl="1">
              <a:spcAft>
                <a:spcPts val="600"/>
              </a:spcAft>
            </a:pPr>
            <a:r>
              <a:rPr lang="en-US" dirty="0" smtClean="0"/>
              <a:t>propose the methodology for conformity testing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represent the JRC at the European Committee for Standardization (CEN)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write scientific publications &amp; present at conferences</a:t>
            </a:r>
          </a:p>
          <a:p>
            <a:pPr lvl="1"/>
            <a:r>
              <a:rPr lang="en-US" dirty="0" smtClean="0"/>
              <a:t>…</a:t>
            </a:r>
          </a:p>
          <a:p>
            <a:pPr marL="685800">
              <a:buFont typeface="Courier New" panose="02070309020205020404" pitchFamily="49" charset="0"/>
              <a:buChar char="-"/>
            </a:pPr>
            <a:endParaRPr lang="en-US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10</a:t>
            </a:fld>
            <a:endParaRPr lang="cs-CZ" alt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cs-CZ" dirty="0"/>
              <a:t>Sharing experiences from the JRC, 10/06/2016</a:t>
            </a:r>
          </a:p>
          <a:p>
            <a:r>
              <a:rPr lang="cs-CZ" altLang="cs-CZ" dirty="0"/>
              <a:t>Tomáš ŘEZNÍK</a:t>
            </a:r>
            <a:r>
              <a:rPr lang="en-US" altLang="cs-CZ" dirty="0"/>
              <a:t>, Masaryk University, Faculty of Science, Department of Geography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72100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>
          <a:xfrm>
            <a:off x="509589" y="1941510"/>
            <a:ext cx="8082321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altLang="cs-CZ" dirty="0" smtClean="0"/>
              <a:t>Associate Professor at Masaryk University</a:t>
            </a:r>
          </a:p>
          <a:p>
            <a:r>
              <a:rPr lang="en-US" altLang="cs-CZ" dirty="0" smtClean="0"/>
              <a:t>Permanent participation within EU Horizon 2020 and 7</a:t>
            </a:r>
            <a:r>
              <a:rPr lang="en-US" altLang="cs-CZ" baseline="30000" dirty="0" smtClean="0"/>
              <a:t>th</a:t>
            </a:r>
            <a:r>
              <a:rPr lang="en-US" altLang="cs-CZ" dirty="0" smtClean="0"/>
              <a:t> Framework </a:t>
            </a:r>
            <a:r>
              <a:rPr lang="en-US" altLang="cs-CZ" dirty="0" err="1" smtClean="0"/>
              <a:t>Programme</a:t>
            </a:r>
            <a:r>
              <a:rPr lang="en-US" altLang="cs-CZ" dirty="0" smtClean="0"/>
              <a:t> projects</a:t>
            </a:r>
          </a:p>
          <a:p>
            <a:pPr lvl="1">
              <a:spcAft>
                <a:spcPts val="0"/>
              </a:spcAft>
            </a:pPr>
            <a:r>
              <a:rPr lang="en-US" altLang="cs-CZ" dirty="0" smtClean="0"/>
              <a:t>mainly within the domain of Precision Farming</a:t>
            </a:r>
          </a:p>
          <a:p>
            <a:pPr lvl="1">
              <a:spcAft>
                <a:spcPts val="1200"/>
              </a:spcAft>
            </a:pPr>
            <a:r>
              <a:rPr lang="en-US" altLang="cs-CZ" dirty="0" smtClean="0"/>
              <a:t>several times together with JRC (ex)colleagues</a:t>
            </a:r>
          </a:p>
          <a:p>
            <a:pPr>
              <a:spcAft>
                <a:spcPts val="1200"/>
              </a:spcAft>
            </a:pPr>
            <a:r>
              <a:rPr lang="en-US" altLang="cs-CZ" dirty="0" smtClean="0"/>
              <a:t>Selected by the JRC as an external expert for two teams </a:t>
            </a:r>
          </a:p>
          <a:p>
            <a:pPr>
              <a:spcAft>
                <a:spcPts val="1200"/>
              </a:spcAft>
            </a:pPr>
            <a:r>
              <a:rPr lang="en-US" altLang="cs-CZ" dirty="0" smtClean="0"/>
              <a:t>Presentations at the JRC of other scientific projects</a:t>
            </a:r>
          </a:p>
          <a:p>
            <a:r>
              <a:rPr lang="en-US" altLang="cs-CZ" dirty="0" smtClean="0"/>
              <a:t>Development of the Global Earth Observation System of Systems (NASA, European Commission – JRC/ESA,…)</a:t>
            </a:r>
            <a:endParaRPr lang="cs-CZ" altLang="cs-CZ" dirty="0"/>
          </a:p>
        </p:txBody>
      </p:sp>
      <p:sp>
        <p:nvSpPr>
          <p:cNvPr id="3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22694" y="6248400"/>
            <a:ext cx="6305910" cy="457200"/>
          </a:xfrm>
          <a:prstGeom prst="rect">
            <a:avLst/>
          </a:prstGeom>
        </p:spPr>
        <p:txBody>
          <a:bodyPr/>
          <a:lstStyle/>
          <a:p>
            <a:r>
              <a:rPr lang="en-US" altLang="cs-CZ" dirty="0"/>
              <a:t>Sharing experiences from the JRC, 10/06/2016</a:t>
            </a:r>
          </a:p>
          <a:p>
            <a:r>
              <a:rPr lang="cs-CZ" altLang="cs-CZ" dirty="0"/>
              <a:t>Tomáš ŘEZNÍK</a:t>
            </a:r>
            <a:r>
              <a:rPr lang="en-US" altLang="cs-CZ" dirty="0"/>
              <a:t>, Masaryk University, Faculty of Science, Department of Geography</a:t>
            </a:r>
            <a:endParaRPr lang="cs-CZ" altLang="cs-CZ" dirty="0"/>
          </a:p>
        </p:txBody>
      </p:sp>
      <p:sp>
        <p:nvSpPr>
          <p:cNvPr id="4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4F1E0D-48A8-445D-BC38-B468E187C867}" type="slidenum">
              <a:rPr lang="cs-CZ" altLang="cs-CZ"/>
              <a:pPr/>
              <a:t>11</a:t>
            </a:fld>
            <a:endParaRPr lang="cs-CZ" altLang="cs-CZ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509589" y="1125539"/>
            <a:ext cx="8086635" cy="647700"/>
          </a:xfrm>
        </p:spPr>
        <p:txBody>
          <a:bodyPr/>
          <a:lstStyle/>
          <a:p>
            <a:r>
              <a:rPr lang="en-US" altLang="cs-CZ" dirty="0" smtClean="0"/>
              <a:t>Career after coming back to the Czech Republic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/ Advice to JRC applicants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dirty="0"/>
              <a:t>Do not hesitate to apply for a position at the </a:t>
            </a:r>
            <a:r>
              <a:rPr lang="en-US" dirty="0" smtClean="0"/>
              <a:t>JRC</a:t>
            </a:r>
          </a:p>
          <a:p>
            <a:pPr lvl="1">
              <a:spcAft>
                <a:spcPts val="0"/>
              </a:spcAft>
            </a:pPr>
            <a:r>
              <a:rPr lang="en-US" dirty="0" smtClean="0"/>
              <a:t>definitely no. 1 research (at least) in Europe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if successful, you gain not only new colleagues but also new friends</a:t>
            </a:r>
            <a:endParaRPr lang="cs-CZ" dirty="0"/>
          </a:p>
          <a:p>
            <a:pPr>
              <a:spcAft>
                <a:spcPts val="1200"/>
              </a:spcAft>
            </a:pPr>
            <a:r>
              <a:rPr lang="en-US" i="1" dirty="0" smtClean="0"/>
              <a:t>“Problems are not where you expect them.”</a:t>
            </a:r>
          </a:p>
          <a:p>
            <a:r>
              <a:rPr lang="en-US" dirty="0" smtClean="0"/>
              <a:t>Professional and personal connections remain…even of you decide to quit your contract</a:t>
            </a:r>
            <a:endParaRPr lang="cs-CZ" dirty="0"/>
          </a:p>
        </p:txBody>
      </p:sp>
      <p:sp>
        <p:nvSpPr>
          <p:cNvPr id="3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22694" y="6248400"/>
            <a:ext cx="6305910" cy="457200"/>
          </a:xfrm>
          <a:prstGeom prst="rect">
            <a:avLst/>
          </a:prstGeom>
        </p:spPr>
        <p:txBody>
          <a:bodyPr/>
          <a:lstStyle/>
          <a:p>
            <a:r>
              <a:rPr lang="en-US" altLang="cs-CZ" dirty="0"/>
              <a:t>Sharing experiences from the JRC, 10/06/2016</a:t>
            </a:r>
          </a:p>
          <a:p>
            <a:r>
              <a:rPr lang="cs-CZ" altLang="cs-CZ" dirty="0"/>
              <a:t>Tomáš ŘEZNÍK</a:t>
            </a:r>
            <a:r>
              <a:rPr lang="en-US" altLang="cs-CZ" dirty="0"/>
              <a:t>, Masaryk University, Faculty of Science, Department of Geography</a:t>
            </a:r>
            <a:endParaRPr lang="cs-CZ" altLang="cs-CZ" dirty="0"/>
          </a:p>
        </p:txBody>
      </p:sp>
      <p:sp>
        <p:nvSpPr>
          <p:cNvPr id="4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28F59-B1F6-4801-94DB-4C8B6157CAC0}" type="slidenum">
              <a:rPr lang="cs-CZ" altLang="cs-CZ"/>
              <a:pPr/>
              <a:t>12</a:t>
            </a:fld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for your interest in the JRC!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13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36862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22694" y="6248400"/>
            <a:ext cx="6305910" cy="457200"/>
          </a:xfrm>
          <a:prstGeom prst="rect">
            <a:avLst/>
          </a:prstGeom>
        </p:spPr>
        <p:txBody>
          <a:bodyPr/>
          <a:lstStyle/>
          <a:p>
            <a:r>
              <a:rPr lang="en-US" altLang="cs-CZ" dirty="0"/>
              <a:t>Sharing experiences from the JRC, 10/06/2016</a:t>
            </a:r>
          </a:p>
          <a:p>
            <a:r>
              <a:rPr lang="cs-CZ" altLang="cs-CZ" dirty="0"/>
              <a:t>Tomáš ŘEZNÍK</a:t>
            </a:r>
            <a:r>
              <a:rPr lang="en-US" altLang="cs-CZ" dirty="0"/>
              <a:t>, Masaryk University, Faculty of Science, Department of Geography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2</a:t>
            </a:fld>
            <a:endParaRPr lang="cs-CZ" altLang="cs-CZ" dirty="0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dirty="0" smtClean="0"/>
              <a:t>Entering the DG JRC for the first time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cs-CZ" dirty="0" err="1" smtClean="0"/>
              <a:t>eContent</a:t>
            </a:r>
            <a:r>
              <a:rPr lang="en-US" altLang="cs-CZ" i="1" dirty="0" err="1" smtClean="0"/>
              <a:t>plus</a:t>
            </a:r>
            <a:r>
              <a:rPr lang="en-US" altLang="cs-CZ" dirty="0" smtClean="0"/>
              <a:t> project “GS </a:t>
            </a:r>
            <a:r>
              <a:rPr lang="en-US" altLang="cs-CZ" dirty="0"/>
              <a:t>Soil” </a:t>
            </a:r>
            <a:r>
              <a:rPr lang="en-US" altLang="cs-CZ" dirty="0" smtClean="0"/>
              <a:t>(2009 – 2012, </a:t>
            </a:r>
            <a:r>
              <a:rPr lang="en-US" altLang="cs-CZ" dirty="0" err="1" smtClean="0"/>
              <a:t>Assesment</a:t>
            </a:r>
            <a:r>
              <a:rPr lang="en-US" altLang="cs-CZ" dirty="0" smtClean="0"/>
              <a:t> </a:t>
            </a:r>
            <a:r>
              <a:rPr lang="en-US" altLang="cs-CZ" dirty="0"/>
              <a:t>and strategic development of INSPIRE compliant Geodata-Services for European Soil </a:t>
            </a:r>
            <a:r>
              <a:rPr lang="en-US" altLang="cs-CZ" dirty="0" smtClean="0"/>
              <a:t>Data; ECP-2008-GEO-318004</a:t>
            </a:r>
            <a:r>
              <a:rPr lang="en-US" altLang="cs-CZ" dirty="0"/>
              <a:t>)</a:t>
            </a:r>
            <a:endParaRPr lang="en-US" altLang="cs-CZ" dirty="0" smtClean="0"/>
          </a:p>
          <a:p>
            <a:pPr lvl="1"/>
            <a:r>
              <a:rPr lang="en-US" altLang="cs-CZ" sz="2200" dirty="0" smtClean="0"/>
              <a:t>head of the research team at Masaryk University</a:t>
            </a:r>
          </a:p>
          <a:p>
            <a:pPr lvl="1">
              <a:spcAft>
                <a:spcPts val="1800"/>
              </a:spcAft>
            </a:pPr>
            <a:r>
              <a:rPr lang="en-US" altLang="cs-CZ" sz="2200" dirty="0" smtClean="0"/>
              <a:t>WP3 </a:t>
            </a:r>
            <a:r>
              <a:rPr lang="cs-CZ" altLang="cs-CZ" sz="2200" dirty="0" err="1" smtClean="0"/>
              <a:t>technical</a:t>
            </a:r>
            <a:r>
              <a:rPr lang="cs-CZ" altLang="cs-CZ" sz="2200" dirty="0" smtClean="0"/>
              <a:t> </a:t>
            </a:r>
            <a:r>
              <a:rPr lang="en-US" altLang="cs-CZ" sz="2200" dirty="0" smtClean="0"/>
              <a:t>leader, support research for the JRC</a:t>
            </a:r>
          </a:p>
          <a:p>
            <a:r>
              <a:rPr lang="en-US" altLang="cs-CZ" dirty="0" smtClean="0"/>
              <a:t>Czech national</a:t>
            </a:r>
            <a:r>
              <a:rPr lang="cs-CZ" altLang="cs-CZ" dirty="0" smtClean="0"/>
              <a:t> </a:t>
            </a:r>
            <a:r>
              <a:rPr lang="en-US" altLang="cs-CZ" dirty="0" smtClean="0"/>
              <a:t>Operational </a:t>
            </a:r>
            <a:r>
              <a:rPr lang="en-US" altLang="cs-CZ" dirty="0" err="1" smtClean="0"/>
              <a:t>Programme</a:t>
            </a:r>
            <a:r>
              <a:rPr lang="en-US" altLang="cs-CZ" dirty="0" smtClean="0"/>
              <a:t> networking project “</a:t>
            </a:r>
            <a:r>
              <a:rPr lang="cs-CZ" altLang="cs-CZ" dirty="0" smtClean="0"/>
              <a:t>GEOTÝM“ (2010 – 2012</a:t>
            </a:r>
            <a:r>
              <a:rPr lang="cs-CZ" altLang="cs-CZ" dirty="0"/>
              <a:t>; Lidský potenciál pro informační společnost využívající prostorová data</a:t>
            </a:r>
            <a:r>
              <a:rPr lang="cs-CZ" altLang="cs-CZ" dirty="0" smtClean="0"/>
              <a:t>)</a:t>
            </a:r>
          </a:p>
          <a:p>
            <a:pPr lvl="1"/>
            <a:r>
              <a:rPr lang="en-US" altLang="cs-CZ" sz="2200" dirty="0" smtClean="0"/>
              <a:t>one week stay at the JRC</a:t>
            </a:r>
            <a:endParaRPr lang="cs-CZ" altLang="cs-CZ" sz="2200" dirty="0" smtClean="0"/>
          </a:p>
          <a:p>
            <a:pPr lvl="1"/>
            <a:endParaRPr lang="en-US" altLang="cs-CZ" dirty="0" smtClean="0"/>
          </a:p>
          <a:p>
            <a:endParaRPr lang="en-US" altLang="cs-CZ" dirty="0" smtClean="0"/>
          </a:p>
          <a:p>
            <a:pPr lvl="1"/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22694" y="6248400"/>
            <a:ext cx="6305910" cy="457200"/>
          </a:xfrm>
          <a:prstGeom prst="rect">
            <a:avLst/>
          </a:prstGeom>
        </p:spPr>
        <p:txBody>
          <a:bodyPr/>
          <a:lstStyle/>
          <a:p>
            <a:r>
              <a:rPr lang="en-US" altLang="cs-CZ" dirty="0"/>
              <a:t>Sharing experiences from the JRC, 10/06/2016</a:t>
            </a:r>
          </a:p>
          <a:p>
            <a:r>
              <a:rPr lang="cs-CZ" altLang="cs-CZ" dirty="0"/>
              <a:t>Tomáš ŘEZNÍK</a:t>
            </a:r>
            <a:r>
              <a:rPr lang="en-US" altLang="cs-CZ" dirty="0"/>
              <a:t>, Masaryk University, Faculty of Science, Department of Geography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3</a:t>
            </a:fld>
            <a:endParaRPr lang="cs-CZ" altLang="cs-CZ" dirty="0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dirty="0" smtClean="0"/>
              <a:t>Entering the DG JRC for the first time</a:t>
            </a:r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9589" y="2017713"/>
            <a:ext cx="8321144" cy="41148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altLang="cs-CZ" dirty="0" smtClean="0"/>
              <a:t>Visiting scientist during November 2010 at </a:t>
            </a:r>
            <a:r>
              <a:rPr lang="en-US" altLang="cs-CZ" dirty="0" err="1" smtClean="0"/>
              <a:t>Ispra</a:t>
            </a:r>
            <a:r>
              <a:rPr lang="en-US" altLang="cs-CZ" dirty="0" smtClean="0"/>
              <a:t> premises</a:t>
            </a:r>
          </a:p>
          <a:p>
            <a:pPr lvl="1"/>
            <a:r>
              <a:rPr lang="en-US" altLang="cs-CZ" sz="2200" dirty="0"/>
              <a:t>Institute for Environment and Sustainability </a:t>
            </a:r>
            <a:endParaRPr lang="en-US" altLang="cs-CZ" sz="2200" dirty="0" smtClean="0"/>
          </a:p>
          <a:p>
            <a:pPr marL="1257300" lvl="2" indent="-342900">
              <a:spcAft>
                <a:spcPts val="1200"/>
              </a:spcAft>
              <a:buClr>
                <a:srgbClr val="00287D"/>
              </a:buClr>
              <a:buFont typeface="Courier New" panose="02070309020205020404" pitchFamily="49" charset="0"/>
              <a:buChar char="-"/>
            </a:pPr>
            <a:r>
              <a:rPr lang="en-US" altLang="cs-CZ" sz="1800" dirty="0"/>
              <a:t>Spatial Data Infrastructure unit</a:t>
            </a:r>
          </a:p>
          <a:p>
            <a:pPr lvl="1"/>
            <a:r>
              <a:rPr lang="en-US" altLang="cs-CZ" dirty="0" smtClean="0"/>
              <a:t>Joining the INSPIRE Data Specifications development team</a:t>
            </a:r>
          </a:p>
          <a:p>
            <a:pPr marL="1257300" lvl="2" indent="-342900">
              <a:buClr>
                <a:srgbClr val="00287D"/>
              </a:buClr>
              <a:buFont typeface="Courier New" panose="02070309020205020404" pitchFamily="49" charset="0"/>
              <a:buChar char="-"/>
            </a:pPr>
            <a:r>
              <a:rPr lang="en-US" altLang="cs-CZ" sz="2200" dirty="0" smtClean="0"/>
              <a:t>scientific and technical development following </a:t>
            </a:r>
            <a:r>
              <a:rPr lang="en-US" altLang="cs-CZ" sz="2200" dirty="0"/>
              <a:t>the principles of </a:t>
            </a:r>
            <a:r>
              <a:rPr lang="en-US" altLang="cs-CZ" sz="2200" dirty="0" smtClean="0"/>
              <a:t>the </a:t>
            </a:r>
            <a:r>
              <a:rPr lang="en-US" altLang="cs-CZ" sz="2200" i="1" dirty="0" smtClean="0"/>
              <a:t>“Directive </a:t>
            </a:r>
            <a:r>
              <a:rPr lang="en-US" altLang="cs-CZ" sz="2200" i="1" dirty="0"/>
              <a:t>2007/2/EC </a:t>
            </a:r>
            <a:r>
              <a:rPr lang="en-US" altLang="cs-CZ" sz="2200" i="1" dirty="0" smtClean="0"/>
              <a:t>of the European Parliament and of the Council of </a:t>
            </a:r>
            <a:r>
              <a:rPr lang="en-US" altLang="cs-CZ" sz="2200" i="1" dirty="0"/>
              <a:t>14 March </a:t>
            </a:r>
            <a:r>
              <a:rPr lang="en-US" altLang="cs-CZ" sz="2200" i="1" dirty="0" smtClean="0"/>
              <a:t>2007 establishing </a:t>
            </a:r>
            <a:r>
              <a:rPr lang="en-US" altLang="cs-CZ" sz="2200" i="1" dirty="0"/>
              <a:t>an Infrastructure for Spatial Information in the European Community (INSPIRE</a:t>
            </a:r>
            <a:r>
              <a:rPr lang="en-US" altLang="cs-CZ" sz="2200" i="1" dirty="0" smtClean="0"/>
              <a:t>)”</a:t>
            </a:r>
          </a:p>
          <a:p>
            <a:pPr marL="1257300" lvl="2" indent="-342900">
              <a:buClr>
                <a:srgbClr val="00287D"/>
              </a:buClr>
              <a:buFont typeface="Courier New" panose="02070309020205020404" pitchFamily="49" charset="0"/>
              <a:buChar char="-"/>
            </a:pPr>
            <a:r>
              <a:rPr lang="en-US" altLang="cs-CZ" sz="1400" i="1" dirty="0">
                <a:hlinkClick r:id="rId2"/>
              </a:rPr>
              <a:t>http://eur-lex.europa.eu/legal-content/EN/TXT/HTML/?</a:t>
            </a:r>
            <a:r>
              <a:rPr lang="en-US" altLang="cs-CZ" sz="1400" i="1" dirty="0" smtClean="0">
                <a:hlinkClick r:id="rId2"/>
              </a:rPr>
              <a:t>uri=CELEX:32007L0002&amp;from=EN</a:t>
            </a:r>
            <a:r>
              <a:rPr lang="en-US" altLang="cs-CZ" sz="1400" i="1" dirty="0" smtClean="0"/>
              <a:t> </a:t>
            </a:r>
          </a:p>
          <a:p>
            <a:pPr marL="685800">
              <a:buFont typeface="Courier New" panose="02070309020205020404" pitchFamily="49" charset="0"/>
              <a:buChar char="-"/>
            </a:pPr>
            <a:endParaRPr lang="en-US" altLang="cs-CZ" dirty="0" smtClean="0"/>
          </a:p>
          <a:p>
            <a:endParaRPr lang="en-US" altLang="cs-CZ" dirty="0" smtClean="0"/>
          </a:p>
          <a:p>
            <a:endParaRPr lang="cs-CZ" altLang="cs-CZ" sz="2200" dirty="0" smtClean="0"/>
          </a:p>
          <a:p>
            <a:pPr lvl="1"/>
            <a:endParaRPr lang="en-US" altLang="cs-CZ" dirty="0" smtClean="0"/>
          </a:p>
          <a:p>
            <a:endParaRPr lang="en-US" altLang="cs-CZ" dirty="0" smtClean="0"/>
          </a:p>
          <a:p>
            <a:pPr lvl="1"/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30076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22694" y="6248400"/>
            <a:ext cx="6305910" cy="457200"/>
          </a:xfrm>
          <a:prstGeom prst="rect">
            <a:avLst/>
          </a:prstGeom>
        </p:spPr>
        <p:txBody>
          <a:bodyPr/>
          <a:lstStyle/>
          <a:p>
            <a:r>
              <a:rPr lang="en-US" altLang="cs-CZ" dirty="0"/>
              <a:t>Sharing experiences from the JRC, 10/06/2016</a:t>
            </a:r>
          </a:p>
          <a:p>
            <a:r>
              <a:rPr lang="cs-CZ" altLang="cs-CZ" dirty="0"/>
              <a:t>Tomáš ŘEZNÍK</a:t>
            </a:r>
            <a:r>
              <a:rPr lang="en-US" altLang="cs-CZ" dirty="0"/>
              <a:t>, Masaryk University, Faculty of Science, Department of Geography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4</a:t>
            </a:fld>
            <a:endParaRPr lang="cs-CZ" altLang="cs-CZ" dirty="0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dirty="0" smtClean="0"/>
              <a:t>Position of Scientific/technical project officer</a:t>
            </a:r>
            <a:endParaRPr lang="cs-CZ" alt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123" y="1893757"/>
            <a:ext cx="8267171" cy="4234124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2946470" y="5726475"/>
            <a:ext cx="6197530" cy="46166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 following pages of Job Requirements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99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22694" y="6248400"/>
            <a:ext cx="6305910" cy="457200"/>
          </a:xfrm>
          <a:prstGeom prst="rect">
            <a:avLst/>
          </a:prstGeom>
        </p:spPr>
        <p:txBody>
          <a:bodyPr/>
          <a:lstStyle/>
          <a:p>
            <a:r>
              <a:rPr lang="en-US" altLang="cs-CZ" dirty="0"/>
              <a:t>Sharing experiences from the JRC, 10/06/2016</a:t>
            </a:r>
          </a:p>
          <a:p>
            <a:r>
              <a:rPr lang="cs-CZ" altLang="cs-CZ" dirty="0"/>
              <a:t>Tomáš ŘEZNÍK</a:t>
            </a:r>
            <a:r>
              <a:rPr lang="en-US" altLang="cs-CZ" dirty="0"/>
              <a:t>, Masaryk University, Faculty of Science, Department of Geography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5</a:t>
            </a:fld>
            <a:endParaRPr lang="cs-CZ" altLang="cs-CZ" dirty="0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cs-CZ" dirty="0" smtClean="0"/>
              <a:t>Applying for the position at the DG JRC</a:t>
            </a:r>
            <a:endParaRPr lang="cs-CZ" alt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732" y="2562846"/>
            <a:ext cx="7892476" cy="3363029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6890320" y="5925875"/>
            <a:ext cx="1704313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 smtClean="0"/>
              <a:t>Image </a:t>
            </a:r>
            <a:r>
              <a:rPr lang="en-US" sz="500" dirty="0"/>
              <a:t>adopted from</a:t>
            </a:r>
            <a:r>
              <a:rPr lang="en-US" sz="500" dirty="0" smtClean="0"/>
              <a:t>: </a:t>
            </a:r>
            <a:r>
              <a:rPr lang="en-US" sz="500" dirty="0" smtClean="0">
                <a:hlinkClick r:id="rId3"/>
              </a:rPr>
              <a:t>http</a:t>
            </a:r>
            <a:r>
              <a:rPr lang="en-US" sz="500" dirty="0">
                <a:hlinkClick r:id="rId3"/>
              </a:rPr>
              <a:t>://</a:t>
            </a:r>
            <a:r>
              <a:rPr lang="en-US" sz="500" dirty="0" smtClean="0">
                <a:hlinkClick r:id="rId3"/>
              </a:rPr>
              <a:t>www.isprahoteleuropa.it</a:t>
            </a:r>
            <a:r>
              <a:rPr lang="en-US" sz="500" dirty="0" smtClean="0"/>
              <a:t> </a:t>
            </a:r>
            <a:endParaRPr lang="cs-CZ" sz="5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09589" y="2017713"/>
            <a:ext cx="8321144" cy="67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87D"/>
              </a:buClr>
              <a:buSzPct val="10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287D"/>
              </a:buClr>
              <a:buSzPct val="8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cs-CZ" kern="0" dirty="0" smtClean="0"/>
              <a:t>Deadline for applications in the mid of my staying</a:t>
            </a:r>
            <a:endParaRPr lang="en-US" altLang="cs-CZ" sz="1400" i="1" kern="0" dirty="0" smtClean="0"/>
          </a:p>
          <a:p>
            <a:pPr marL="685800">
              <a:buFont typeface="Courier New" panose="02070309020205020404" pitchFamily="49" charset="0"/>
              <a:buChar char="-"/>
            </a:pPr>
            <a:endParaRPr lang="en-US" altLang="cs-CZ" kern="0" dirty="0" smtClean="0"/>
          </a:p>
          <a:p>
            <a:endParaRPr lang="en-US" altLang="cs-CZ" kern="0" dirty="0" smtClean="0"/>
          </a:p>
          <a:p>
            <a:endParaRPr lang="cs-CZ" altLang="cs-CZ" sz="2200" kern="0" dirty="0" smtClean="0"/>
          </a:p>
          <a:p>
            <a:pPr lvl="1"/>
            <a:endParaRPr lang="en-US" altLang="cs-CZ" kern="0" dirty="0" smtClean="0"/>
          </a:p>
          <a:p>
            <a:endParaRPr lang="en-US" altLang="cs-CZ" kern="0" dirty="0" smtClean="0"/>
          </a:p>
          <a:p>
            <a:pPr lvl="1"/>
            <a:endParaRPr lang="cs-CZ" altLang="cs-CZ" kern="0" dirty="0"/>
          </a:p>
        </p:txBody>
      </p:sp>
    </p:spTree>
    <p:extLst>
      <p:ext uri="{BB962C8B-B14F-4D97-AF65-F5344CB8AC3E}">
        <p14:creationId xmlns:p14="http://schemas.microsoft.com/office/powerpoint/2010/main" val="124779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the DG JRC for the second time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Scientific/Technical Project Officer, </a:t>
            </a:r>
            <a:r>
              <a:rPr lang="en-US" dirty="0" err="1" smtClean="0"/>
              <a:t>Grantholder</a:t>
            </a:r>
            <a:r>
              <a:rPr lang="en-US" dirty="0" smtClean="0"/>
              <a:t> cat. 30</a:t>
            </a:r>
          </a:p>
          <a:p>
            <a:pPr lvl="1"/>
            <a:r>
              <a:rPr lang="en-US" altLang="cs-CZ" sz="2200" dirty="0"/>
              <a:t>Institute for Environment and Sustainability </a:t>
            </a:r>
          </a:p>
          <a:p>
            <a:pPr marL="1257300" lvl="2" indent="-342900">
              <a:spcAft>
                <a:spcPts val="1200"/>
              </a:spcAft>
              <a:buClr>
                <a:srgbClr val="00287D"/>
              </a:buClr>
              <a:buFont typeface="Courier New" panose="02070309020205020404" pitchFamily="49" charset="0"/>
              <a:buChar char="-"/>
            </a:pPr>
            <a:r>
              <a:rPr lang="en-US" altLang="cs-CZ" sz="1800" dirty="0"/>
              <a:t>Spatial Data Infrastructure </a:t>
            </a:r>
            <a:r>
              <a:rPr lang="en-US" altLang="cs-CZ" sz="1800" dirty="0" smtClean="0"/>
              <a:t>unit, later on Digital Earth and Reference Data unit</a:t>
            </a:r>
            <a:endParaRPr lang="en-US" altLang="cs-CZ" sz="1800" dirty="0"/>
          </a:p>
          <a:p>
            <a:r>
              <a:rPr lang="en-US" dirty="0" smtClean="0"/>
              <a:t>Contract for 3 years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shortened to stay between June 2011 and July 2012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6</a:t>
            </a:fld>
            <a:endParaRPr lang="cs-CZ" alt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cs-CZ" dirty="0"/>
              <a:t>Sharing experiences from the JRC, 10/06/2016</a:t>
            </a:r>
          </a:p>
          <a:p>
            <a:r>
              <a:rPr lang="cs-CZ" altLang="cs-CZ" dirty="0"/>
              <a:t>Tomáš ŘEZNÍK</a:t>
            </a:r>
            <a:r>
              <a:rPr lang="en-US" altLang="cs-CZ" dirty="0"/>
              <a:t>, Masaryk University, Faculty of Science, Department of Geography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30453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the DG JRC for the second time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Duties</a:t>
            </a:r>
          </a:p>
          <a:p>
            <a:pPr lvl="1"/>
            <a:r>
              <a:rPr lang="en-US" dirty="0" smtClean="0"/>
              <a:t>coordinate 4 teams of experts (each 6 to 30 persons)</a:t>
            </a:r>
          </a:p>
          <a:p>
            <a:pPr marL="1257300" lvl="2" indent="-342900">
              <a:buClr>
                <a:srgbClr val="00287D"/>
              </a:buClr>
              <a:buFont typeface="Courier New" panose="02070309020205020404" pitchFamily="49" charset="0"/>
              <a:buChar char="-"/>
            </a:pPr>
            <a:r>
              <a:rPr lang="en-US" sz="2200" i="1" dirty="0" smtClean="0"/>
              <a:t>Atmospheric Conditions </a:t>
            </a:r>
            <a:r>
              <a:rPr lang="en-US" sz="2200" dirty="0" smtClean="0"/>
              <a:t>and </a:t>
            </a:r>
            <a:r>
              <a:rPr lang="en-US" sz="2200" i="1" dirty="0" smtClean="0"/>
              <a:t>Meteorological Features</a:t>
            </a:r>
          </a:p>
          <a:p>
            <a:pPr marL="1257300" lvl="2" indent="-342900">
              <a:buClr>
                <a:srgbClr val="00287D"/>
              </a:buClr>
              <a:buFont typeface="Courier New" panose="02070309020205020404" pitchFamily="49" charset="0"/>
              <a:buChar char="-"/>
            </a:pPr>
            <a:r>
              <a:rPr lang="en-US" sz="2200" i="1" dirty="0" smtClean="0"/>
              <a:t>Environmental Monitoring Facilities</a:t>
            </a:r>
          </a:p>
          <a:p>
            <a:pPr marL="1257300" lvl="2" indent="-342900">
              <a:buClr>
                <a:srgbClr val="00287D"/>
              </a:buClr>
              <a:buFont typeface="Courier New" panose="02070309020205020404" pitchFamily="49" charset="0"/>
              <a:buChar char="-"/>
            </a:pPr>
            <a:r>
              <a:rPr lang="en-US" sz="2200" i="1" dirty="0" smtClean="0"/>
              <a:t>Oceanographic Geographic Features </a:t>
            </a:r>
            <a:r>
              <a:rPr lang="en-US" sz="2200" dirty="0" smtClean="0"/>
              <a:t>and </a:t>
            </a:r>
            <a:r>
              <a:rPr lang="en-US" sz="2200" i="1" dirty="0" smtClean="0"/>
              <a:t>Sea Regions</a:t>
            </a:r>
          </a:p>
          <a:p>
            <a:pPr marL="1257300" lvl="2" indent="-342900">
              <a:spcAft>
                <a:spcPts val="1200"/>
              </a:spcAft>
              <a:buClr>
                <a:srgbClr val="00287D"/>
              </a:buClr>
              <a:buFont typeface="Courier New" panose="02070309020205020404" pitchFamily="49" charset="0"/>
              <a:buChar char="-"/>
            </a:pPr>
            <a:r>
              <a:rPr lang="en-US" sz="2200" i="1" dirty="0" smtClean="0"/>
              <a:t>Observations &amp; Measurements</a:t>
            </a:r>
          </a:p>
          <a:p>
            <a:pPr lvl="1"/>
            <a:r>
              <a:rPr lang="en-US" dirty="0" smtClean="0"/>
              <a:t>develop technical models based on </a:t>
            </a:r>
            <a:r>
              <a:rPr lang="en-US" dirty="0" err="1" smtClean="0"/>
              <a:t>concensus</a:t>
            </a:r>
            <a:r>
              <a:rPr lang="en-US" dirty="0" smtClean="0"/>
              <a:t> within each team</a:t>
            </a:r>
          </a:p>
          <a:p>
            <a:pPr marL="1257300" lvl="2" indent="-342900">
              <a:buClr>
                <a:srgbClr val="00287D"/>
              </a:buClr>
              <a:buFont typeface="Courier New" panose="02070309020205020404" pitchFamily="49" charset="0"/>
              <a:buChar char="-"/>
            </a:pPr>
            <a:r>
              <a:rPr lang="en-US" sz="2200" dirty="0"/>
              <a:t>i</a:t>
            </a:r>
            <a:r>
              <a:rPr lang="en-US" sz="2200" dirty="0" smtClean="0"/>
              <a:t>ncluding UML diagrams,…</a:t>
            </a:r>
            <a:endParaRPr lang="en-US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7</a:t>
            </a:fld>
            <a:endParaRPr lang="cs-CZ" alt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cs-CZ" dirty="0" smtClean="0"/>
              <a:t>Sharing experiences from the JRC, 10/06/2016</a:t>
            </a:r>
          </a:p>
          <a:p>
            <a:r>
              <a:rPr lang="cs-CZ" altLang="cs-CZ" dirty="0" smtClean="0"/>
              <a:t>Tomáš ŘEZNÍK</a:t>
            </a:r>
            <a:r>
              <a:rPr lang="en-US" altLang="cs-CZ" dirty="0" smtClean="0"/>
              <a:t>, Masaryk University, Faculty of Science, Department of Geography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95048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modelling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8</a:t>
            </a:fld>
            <a:endParaRPr lang="cs-CZ" alt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cs-CZ" dirty="0"/>
              <a:t>Sharing experiences from the JRC, 10/06/2016</a:t>
            </a:r>
          </a:p>
          <a:p>
            <a:r>
              <a:rPr lang="cs-CZ" altLang="cs-CZ" dirty="0"/>
              <a:t>Tomáš ŘEZNÍK</a:t>
            </a:r>
            <a:r>
              <a:rPr lang="en-US" altLang="cs-CZ" dirty="0"/>
              <a:t>, Masaryk University, Faculty of Science, Department of Geography</a:t>
            </a:r>
            <a:endParaRPr lang="cs-CZ" altLang="cs-C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938" y="938213"/>
            <a:ext cx="3929062" cy="551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643438" y="1052513"/>
            <a:ext cx="3779837" cy="3046412"/>
          </a:xfrm>
          <a:prstGeom prst="rect">
            <a:avLst/>
          </a:prstGeom>
          <a:solidFill>
            <a:srgbClr val="99CC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cs-CZ" sz="2000" b="1" dirty="0" smtClean="0">
                <a:solidFill>
                  <a:srgbClr val="004494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Environmental Monitoring Facilities</a:t>
            </a:r>
            <a:endParaRPr lang="cs-CZ" altLang="cs-CZ" sz="2000" b="1" dirty="0">
              <a:solidFill>
                <a:srgbClr val="004494"/>
              </a:solidFill>
              <a:latin typeface="Verdana" panose="020B0604030504040204" pitchFamily="34" charset="0"/>
              <a:ea typeface="MS PGothic" panose="020B0600070205080204" pitchFamily="34" charset="-128"/>
            </a:endParaRPr>
          </a:p>
          <a:p>
            <a:pPr algn="ctr" eaLnBrk="1" hangingPunct="1"/>
            <a:endParaRPr lang="cs-CZ" altLang="cs-CZ" sz="2000" b="1" dirty="0">
              <a:solidFill>
                <a:srgbClr val="004494"/>
              </a:solidFill>
              <a:latin typeface="Verdana" panose="020B0604030504040204" pitchFamily="34" charset="0"/>
              <a:ea typeface="MS PGothic" panose="020B0600070205080204" pitchFamily="34" charset="-128"/>
            </a:endParaRPr>
          </a:p>
          <a:p>
            <a:pPr algn="ctr" eaLnBrk="1" hangingPunct="1"/>
            <a:r>
              <a:rPr lang="cs-CZ" altLang="cs-CZ" sz="2000" b="1" dirty="0" smtClean="0">
                <a:solidFill>
                  <a:srgbClr val="004494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(</a:t>
            </a:r>
            <a:r>
              <a:rPr lang="en-US" altLang="cs-CZ" sz="2000" b="1" dirty="0" smtClean="0">
                <a:solidFill>
                  <a:srgbClr val="004494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INSPIRE Directive Annex III</a:t>
            </a:r>
            <a:r>
              <a:rPr lang="cs-CZ" altLang="cs-CZ" sz="2000" b="1" dirty="0" smtClean="0">
                <a:solidFill>
                  <a:srgbClr val="004494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)</a:t>
            </a:r>
            <a:endParaRPr lang="en-US" altLang="cs-CZ" sz="2000" b="1" dirty="0">
              <a:solidFill>
                <a:srgbClr val="004494"/>
              </a:solidFill>
              <a:latin typeface="Verdana" panose="020B0604030504040204" pitchFamily="34" charset="0"/>
              <a:ea typeface="MS PGothic" panose="020B0600070205080204" pitchFamily="34" charset="-128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43438" y="4332288"/>
            <a:ext cx="3779837" cy="1165225"/>
          </a:xfrm>
          <a:prstGeom prst="rect">
            <a:avLst/>
          </a:prstGeom>
          <a:solidFill>
            <a:srgbClr val="99CC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cs-CZ" sz="2000" b="1">
                <a:solidFill>
                  <a:srgbClr val="004494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ISO 19156:2011</a:t>
            </a:r>
          </a:p>
          <a:p>
            <a:pPr algn="ctr" eaLnBrk="1" hangingPunct="1"/>
            <a:r>
              <a:rPr lang="en-US" altLang="cs-CZ" sz="2000" b="1">
                <a:solidFill>
                  <a:srgbClr val="004494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Observations and Measurements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775450" y="5670550"/>
            <a:ext cx="1657350" cy="704850"/>
          </a:xfrm>
          <a:prstGeom prst="rect">
            <a:avLst/>
          </a:prstGeom>
          <a:solidFill>
            <a:srgbClr val="99CC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cs-CZ" sz="1600" b="1" dirty="0" smtClean="0">
                <a:solidFill>
                  <a:srgbClr val="004494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External classes</a:t>
            </a:r>
            <a:endParaRPr lang="en-US" altLang="cs-CZ" sz="1600" b="1" dirty="0">
              <a:solidFill>
                <a:srgbClr val="004494"/>
              </a:solidFill>
              <a:latin typeface="Verdana" panose="020B0604030504040204" pitchFamily="34" charset="0"/>
              <a:ea typeface="MS PGothic" panose="020B0600070205080204" pitchFamily="34" charset="-128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643438" y="5881688"/>
            <a:ext cx="1511300" cy="493712"/>
          </a:xfrm>
          <a:prstGeom prst="rect">
            <a:avLst/>
          </a:prstGeom>
          <a:solidFill>
            <a:srgbClr val="99CC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cs-CZ" sz="1600" b="1" dirty="0" smtClean="0">
                <a:solidFill>
                  <a:srgbClr val="004494"/>
                </a:solidFill>
                <a:latin typeface="Verdana" panose="020B0604030504040204" pitchFamily="34" charset="0"/>
                <a:ea typeface="MS PGothic" panose="020B0600070205080204" pitchFamily="34" charset="-128"/>
              </a:rPr>
              <a:t>Data types</a:t>
            </a:r>
            <a:endParaRPr lang="en-US" altLang="cs-CZ" sz="1600" b="1" dirty="0">
              <a:solidFill>
                <a:srgbClr val="004494"/>
              </a:solidFill>
              <a:latin typeface="Verdana" panose="020B0604030504040204" pitchFamily="34" charset="0"/>
              <a:ea typeface="MS PGothic" panose="020B0600070205080204" pitchFamily="34" charset="-12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59" y="1765831"/>
            <a:ext cx="3429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2"/>
          <p:cNvCxnSpPr>
            <a:cxnSpLocks noChangeShapeType="1"/>
          </p:cNvCxnSpPr>
          <p:nvPr/>
        </p:nvCxnSpPr>
        <p:spPr bwMode="auto">
          <a:xfrm flipV="1">
            <a:off x="2259101" y="2445808"/>
            <a:ext cx="2693899" cy="143406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Connector 14"/>
          <p:cNvCxnSpPr>
            <a:cxnSpLocks noChangeShapeType="1"/>
          </p:cNvCxnSpPr>
          <p:nvPr/>
        </p:nvCxnSpPr>
        <p:spPr bwMode="auto">
          <a:xfrm flipV="1">
            <a:off x="3519405" y="4914900"/>
            <a:ext cx="1670662" cy="638044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591592" y="5543019"/>
            <a:ext cx="3454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cs-CZ" dirty="0">
                <a:solidFill>
                  <a:srgbClr val="FF0000"/>
                </a:solidFill>
              </a:rPr>
              <a:t>10001101011101101010</a:t>
            </a:r>
          </a:p>
          <a:p>
            <a:pPr eaLnBrk="1" hangingPunct="1"/>
            <a:r>
              <a:rPr lang="en-US" altLang="cs-CZ" dirty="0">
                <a:solidFill>
                  <a:srgbClr val="FF0000"/>
                </a:solidFill>
              </a:rPr>
              <a:t>11101110001010101000</a:t>
            </a:r>
          </a:p>
        </p:txBody>
      </p:sp>
      <p:cxnSp>
        <p:nvCxnSpPr>
          <p:cNvPr id="15" name="Straight Connector 23"/>
          <p:cNvCxnSpPr>
            <a:cxnSpLocks noChangeShapeType="1"/>
          </p:cNvCxnSpPr>
          <p:nvPr/>
        </p:nvCxnSpPr>
        <p:spPr bwMode="auto">
          <a:xfrm>
            <a:off x="2463800" y="3945467"/>
            <a:ext cx="228600" cy="1630364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2" name="Obrázek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2795" y="2353207"/>
            <a:ext cx="4328159" cy="392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74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9</a:t>
            </a:fld>
            <a:endParaRPr lang="cs-CZ" alt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cs-CZ" dirty="0"/>
              <a:t>Sharing experiences from the JRC, 10/06/2016</a:t>
            </a:r>
          </a:p>
          <a:p>
            <a:r>
              <a:rPr lang="cs-CZ" altLang="cs-CZ" dirty="0"/>
              <a:t>Tomáš ŘEZNÍK</a:t>
            </a:r>
            <a:r>
              <a:rPr lang="en-US" altLang="cs-CZ" dirty="0"/>
              <a:t>, Masaryk University, Faculty of Science, Department of Geography</a:t>
            </a:r>
            <a:endParaRPr lang="cs-CZ" altLang="cs-CZ" dirty="0"/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1751541" y="3670430"/>
            <a:ext cx="1055688" cy="685800"/>
          </a:xfrm>
          <a:prstGeom prst="flowChartDocumen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cs-CZ" sz="1400">
                <a:solidFill>
                  <a:srgbClr val="FFFFFF"/>
                </a:solidFill>
              </a:rPr>
              <a:t>Guidelines</a:t>
            </a: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6460066" y="4465768"/>
            <a:ext cx="1324770" cy="685800"/>
          </a:xfrm>
          <a:prstGeom prst="flowChartDocumen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cs-CZ" sz="1400" dirty="0" smtClean="0">
                <a:solidFill>
                  <a:srgbClr val="FFFFFF"/>
                </a:solidFill>
              </a:rPr>
              <a:t>Draft Technical</a:t>
            </a:r>
          </a:p>
          <a:p>
            <a:pPr algn="ctr"/>
            <a:r>
              <a:rPr lang="en-US" altLang="cs-CZ" sz="1400" dirty="0" smtClean="0">
                <a:solidFill>
                  <a:srgbClr val="FFFFFF"/>
                </a:solidFill>
              </a:rPr>
              <a:t>Guidelines</a:t>
            </a:r>
            <a:endParaRPr lang="en-US" altLang="cs-CZ" sz="1400" dirty="0">
              <a:solidFill>
                <a:srgbClr val="FFFFFF"/>
              </a:solidFill>
            </a:endParaRP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7569729" y="3854580"/>
            <a:ext cx="1328737" cy="685800"/>
          </a:xfrm>
          <a:prstGeom prst="flowChartDocumen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cs-CZ" sz="1400" dirty="0">
                <a:solidFill>
                  <a:srgbClr val="FFFFFF"/>
                </a:solidFill>
              </a:rPr>
              <a:t>Implementing</a:t>
            </a:r>
          </a:p>
          <a:p>
            <a:pPr algn="ctr"/>
            <a:r>
              <a:rPr lang="en-US" altLang="cs-CZ" sz="1400" dirty="0">
                <a:solidFill>
                  <a:srgbClr val="FFFFFF"/>
                </a:solidFill>
              </a:rPr>
              <a:t>Rules in</a:t>
            </a:r>
            <a:r>
              <a:rPr lang="cs-CZ" altLang="cs-CZ" sz="1400" dirty="0">
                <a:solidFill>
                  <a:srgbClr val="FFFFFF"/>
                </a:solidFill>
              </a:rPr>
              <a:t> </a:t>
            </a:r>
            <a:r>
              <a:rPr lang="en-US" altLang="cs-CZ" sz="1400" dirty="0">
                <a:solidFill>
                  <a:srgbClr val="FFFFFF"/>
                </a:solidFill>
              </a:rPr>
              <a:t>“</a:t>
            </a:r>
            <a:r>
              <a:rPr lang="en-US" altLang="cs-CZ" sz="1400" dirty="0" smtClean="0">
                <a:solidFill>
                  <a:srgbClr val="FFFFFF"/>
                </a:solidFill>
              </a:rPr>
              <a:t>V.3”</a:t>
            </a:r>
            <a:endParaRPr lang="en-US" altLang="cs-CZ" sz="1400" dirty="0">
              <a:solidFill>
                <a:srgbClr val="FFFFFF"/>
              </a:solidFill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2807229" y="808168"/>
            <a:ext cx="1824037" cy="838200"/>
          </a:xfrm>
          <a:prstGeom prst="flowChartDocumen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cs-CZ" sz="1400" dirty="0">
                <a:solidFill>
                  <a:srgbClr val="FFFFFF"/>
                </a:solidFill>
              </a:rPr>
              <a:t>Text </a:t>
            </a:r>
            <a:r>
              <a:rPr lang="en-US" altLang="cs-CZ" sz="1400" dirty="0" smtClean="0">
                <a:solidFill>
                  <a:srgbClr val="FFFFFF"/>
                </a:solidFill>
              </a:rPr>
              <a:t>of the Directive</a:t>
            </a:r>
            <a:endParaRPr lang="en-US" altLang="cs-CZ" sz="1400" dirty="0">
              <a:solidFill>
                <a:srgbClr val="FFFFFF"/>
              </a:solidFill>
            </a:endParaRPr>
          </a:p>
          <a:p>
            <a:pPr algn="ctr"/>
            <a:r>
              <a:rPr lang="en-US" altLang="cs-CZ" sz="1400" dirty="0" smtClean="0">
                <a:solidFill>
                  <a:srgbClr val="FFFFFF"/>
                </a:solidFill>
              </a:rPr>
              <a:t>Reference materials</a:t>
            </a:r>
            <a:endParaRPr lang="en-US" altLang="cs-CZ" sz="1400" dirty="0">
              <a:solidFill>
                <a:srgbClr val="FFFFFF"/>
              </a:solidFill>
            </a:endParaRPr>
          </a:p>
          <a:p>
            <a:pPr algn="ctr"/>
            <a:r>
              <a:rPr lang="en-US" altLang="cs-CZ" sz="1400" dirty="0" smtClean="0">
                <a:solidFill>
                  <a:srgbClr val="FFFFFF"/>
                </a:solidFill>
              </a:rPr>
              <a:t>Requirements</a:t>
            </a:r>
            <a:endParaRPr lang="en-US" altLang="cs-CZ" sz="1400" dirty="0">
              <a:solidFill>
                <a:srgbClr val="FFFFFF"/>
              </a:solidFill>
            </a:endParaRPr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1019704" y="4462593"/>
            <a:ext cx="1455737" cy="936625"/>
          </a:xfrm>
          <a:prstGeom prst="flowChartDocumen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cs-CZ" sz="1400" dirty="0" smtClean="0">
                <a:solidFill>
                  <a:srgbClr val="FFFFFF"/>
                </a:solidFill>
              </a:rPr>
              <a:t>Implementing</a:t>
            </a:r>
          </a:p>
          <a:p>
            <a:pPr algn="ctr"/>
            <a:r>
              <a:rPr lang="en-US" altLang="cs-CZ" sz="1400" dirty="0" smtClean="0">
                <a:solidFill>
                  <a:srgbClr val="FFFFFF"/>
                </a:solidFill>
              </a:rPr>
              <a:t>Rules </a:t>
            </a:r>
            <a:endParaRPr lang="en-US" altLang="cs-CZ" sz="1400" dirty="0">
              <a:solidFill>
                <a:srgbClr val="FFFFFF"/>
              </a:solidFill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010554" y="1509843"/>
            <a:ext cx="2319337" cy="506412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cs-CZ" sz="1400" dirty="0" smtClean="0"/>
              <a:t>Draft of the technical aspects</a:t>
            </a:r>
            <a:endParaRPr lang="en-US" altLang="cs-CZ" sz="1400" dirty="0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671204" y="2949705"/>
            <a:ext cx="2227262" cy="503238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cs-CZ" sz="1400" dirty="0" smtClean="0"/>
              <a:t>Testing and consultations</a:t>
            </a:r>
            <a:endParaRPr lang="en-US" altLang="cs-CZ" sz="1400" dirty="0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4845160" y="5326193"/>
            <a:ext cx="2357855" cy="6858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cs-CZ" sz="1400" dirty="0" smtClean="0"/>
              <a:t>Consultations between</a:t>
            </a:r>
          </a:p>
          <a:p>
            <a:pPr algn="ctr"/>
            <a:r>
              <a:rPr lang="en-US" altLang="cs-CZ" sz="1400" dirty="0" smtClean="0"/>
              <a:t>services of the Commission</a:t>
            </a:r>
            <a:endParaRPr lang="en-US" altLang="cs-CZ" sz="1400" dirty="0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2546879" y="4899155"/>
            <a:ext cx="1828800" cy="5334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cs-CZ" sz="1400" dirty="0" smtClean="0"/>
              <a:t>Approval</a:t>
            </a:r>
            <a:endParaRPr lang="en-US" altLang="cs-CZ" sz="1400" dirty="0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236133" y="2733805"/>
            <a:ext cx="2610908" cy="79375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cs-CZ" sz="1400" dirty="0" smtClean="0"/>
              <a:t>Update of Technical Guidelines</a:t>
            </a:r>
          </a:p>
          <a:p>
            <a:pPr algn="ctr"/>
            <a:r>
              <a:rPr lang="en-US" altLang="cs-CZ" sz="1400" dirty="0" smtClean="0"/>
              <a:t> and/or Implementing Rules</a:t>
            </a:r>
            <a:endParaRPr lang="en-US" altLang="cs-CZ" sz="1400" dirty="0"/>
          </a:p>
        </p:txBody>
      </p:sp>
      <p:cxnSp>
        <p:nvCxnSpPr>
          <p:cNvPr id="17" name="AutoShape 13"/>
          <p:cNvCxnSpPr>
            <a:cxnSpLocks noChangeShapeType="1"/>
            <a:stCxn id="13" idx="2"/>
            <a:endCxn id="14" idx="0"/>
          </p:cNvCxnSpPr>
          <p:nvPr/>
        </p:nvCxnSpPr>
        <p:spPr bwMode="auto">
          <a:xfrm rot="5400000">
            <a:off x="5967837" y="3509195"/>
            <a:ext cx="1873250" cy="1760747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AutoShape 15"/>
          <p:cNvCxnSpPr>
            <a:cxnSpLocks noChangeShapeType="1"/>
            <a:stCxn id="15" idx="0"/>
          </p:cNvCxnSpPr>
          <p:nvPr/>
        </p:nvCxnSpPr>
        <p:spPr bwMode="auto">
          <a:xfrm rot="16200000" flipV="1">
            <a:off x="2496874" y="3934749"/>
            <a:ext cx="1373187" cy="55562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16"/>
          <p:cNvCxnSpPr>
            <a:cxnSpLocks noChangeShapeType="1"/>
            <a:endCxn id="13" idx="0"/>
          </p:cNvCxnSpPr>
          <p:nvPr/>
        </p:nvCxnSpPr>
        <p:spPr bwMode="auto">
          <a:xfrm>
            <a:off x="6337829" y="1763843"/>
            <a:ext cx="1447800" cy="118586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4277254" y="2878268"/>
            <a:ext cx="1787525" cy="12954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cs-CZ" sz="1400" dirty="0" smtClean="0"/>
              <a:t>Interested persons</a:t>
            </a:r>
            <a:endParaRPr lang="en-US" altLang="cs-CZ" sz="1400" dirty="0"/>
          </a:p>
          <a:p>
            <a:pPr algn="ctr"/>
            <a:r>
              <a:rPr lang="en-US" altLang="cs-CZ" sz="1400" dirty="0"/>
              <a:t>(SDICs, LMOs</a:t>
            </a:r>
            <a:r>
              <a:rPr lang="en-US" altLang="cs-CZ" sz="1400" dirty="0" smtClean="0"/>
              <a:t>)</a:t>
            </a:r>
            <a:endParaRPr lang="en-US" altLang="cs-CZ" sz="1400" dirty="0"/>
          </a:p>
          <a:p>
            <a:pPr algn="ctr"/>
            <a:endParaRPr lang="en-US" altLang="cs-CZ" sz="1400" dirty="0"/>
          </a:p>
          <a:p>
            <a:pPr algn="ctr"/>
            <a:r>
              <a:rPr lang="en-US" altLang="cs-CZ" sz="1400" dirty="0" smtClean="0"/>
              <a:t>Reference Materials</a:t>
            </a:r>
            <a:endParaRPr lang="en-US" altLang="cs-CZ" sz="1400" dirty="0"/>
          </a:p>
          <a:p>
            <a:pPr algn="ctr"/>
            <a:r>
              <a:rPr lang="en-US" altLang="cs-CZ" sz="1400" dirty="0" smtClean="0"/>
              <a:t>Experts</a:t>
            </a:r>
            <a:endParaRPr lang="en-US" altLang="cs-CZ" sz="1400" dirty="0"/>
          </a:p>
          <a:p>
            <a:pPr algn="ctr"/>
            <a:r>
              <a:rPr lang="en-US" altLang="cs-CZ" sz="1400" dirty="0" smtClean="0"/>
              <a:t>Projects</a:t>
            </a:r>
            <a:endParaRPr lang="en-US" altLang="cs-CZ" sz="1400" dirty="0"/>
          </a:p>
        </p:txBody>
      </p:sp>
      <p:cxnSp>
        <p:nvCxnSpPr>
          <p:cNvPr id="21" name="AutoShape 18"/>
          <p:cNvCxnSpPr>
            <a:cxnSpLocks noChangeShapeType="1"/>
            <a:stCxn id="20" idx="0"/>
            <a:endCxn id="12" idx="2"/>
          </p:cNvCxnSpPr>
          <p:nvPr/>
        </p:nvCxnSpPr>
        <p:spPr bwMode="auto">
          <a:xfrm rot="16200000" flipV="1">
            <a:off x="4739216" y="2446468"/>
            <a:ext cx="862013" cy="1587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AutoShape 19"/>
          <p:cNvCxnSpPr>
            <a:cxnSpLocks noChangeShapeType="1"/>
            <a:stCxn id="20" idx="3"/>
            <a:endCxn id="13" idx="1"/>
          </p:cNvCxnSpPr>
          <p:nvPr/>
        </p:nvCxnSpPr>
        <p:spPr bwMode="auto">
          <a:xfrm flipV="1">
            <a:off x="6064779" y="3202118"/>
            <a:ext cx="606425" cy="32385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AutoShape 20"/>
          <p:cNvCxnSpPr>
            <a:cxnSpLocks noChangeShapeType="1"/>
            <a:stCxn id="20" idx="1"/>
            <a:endCxn id="16" idx="3"/>
          </p:cNvCxnSpPr>
          <p:nvPr/>
        </p:nvCxnSpPr>
        <p:spPr bwMode="auto">
          <a:xfrm rot="10800000">
            <a:off x="3847042" y="3130680"/>
            <a:ext cx="430213" cy="395288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AutoShape 21"/>
          <p:cNvSpPr>
            <a:spLocks noChangeArrowheads="1"/>
          </p:cNvSpPr>
          <p:nvPr/>
        </p:nvSpPr>
        <p:spPr bwMode="auto">
          <a:xfrm>
            <a:off x="7203016" y="1509843"/>
            <a:ext cx="1390650" cy="685800"/>
          </a:xfrm>
          <a:prstGeom prst="flowChartDocumen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n-US" altLang="cs-CZ" sz="1400" dirty="0" smtClean="0">
                <a:solidFill>
                  <a:srgbClr val="FFFFFF"/>
                </a:solidFill>
              </a:rPr>
              <a:t>Implementing</a:t>
            </a:r>
          </a:p>
          <a:p>
            <a:pPr algn="ctr"/>
            <a:r>
              <a:rPr lang="en-US" altLang="cs-CZ" sz="1400" dirty="0" smtClean="0">
                <a:solidFill>
                  <a:srgbClr val="FFFFFF"/>
                </a:solidFill>
              </a:rPr>
              <a:t>Rules in</a:t>
            </a:r>
            <a:r>
              <a:rPr lang="cs-CZ" altLang="cs-CZ" sz="1400" dirty="0" smtClean="0">
                <a:solidFill>
                  <a:srgbClr val="FFFFFF"/>
                </a:solidFill>
              </a:rPr>
              <a:t> </a:t>
            </a:r>
            <a:r>
              <a:rPr lang="en-US" altLang="cs-CZ" sz="1400" dirty="0">
                <a:solidFill>
                  <a:srgbClr val="FFFFFF"/>
                </a:solidFill>
              </a:rPr>
              <a:t>“V.2”</a:t>
            </a:r>
          </a:p>
        </p:txBody>
      </p:sp>
      <p:cxnSp>
        <p:nvCxnSpPr>
          <p:cNvPr id="25" name="AutoShape 14"/>
          <p:cNvCxnSpPr>
            <a:cxnSpLocks noChangeShapeType="1"/>
          </p:cNvCxnSpPr>
          <p:nvPr/>
        </p:nvCxnSpPr>
        <p:spPr bwMode="auto">
          <a:xfrm rot="5400000" flipH="1">
            <a:off x="4473310" y="4420524"/>
            <a:ext cx="579438" cy="2603500"/>
          </a:xfrm>
          <a:prstGeom prst="curvedConnector3">
            <a:avLst>
              <a:gd name="adj1" fmla="val -6295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TextovéPole 32"/>
          <p:cNvSpPr txBox="1"/>
          <p:nvPr/>
        </p:nvSpPr>
        <p:spPr>
          <a:xfrm>
            <a:off x="6339254" y="3357972"/>
            <a:ext cx="2747868" cy="461665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6’554 comments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4" name="Nadpis 1"/>
          <p:cNvSpPr>
            <a:spLocks noGrp="1"/>
          </p:cNvSpPr>
          <p:nvPr>
            <p:ph type="title"/>
          </p:nvPr>
        </p:nvSpPr>
        <p:spPr>
          <a:xfrm>
            <a:off x="147462" y="1725873"/>
            <a:ext cx="2969329" cy="647700"/>
          </a:xfrm>
        </p:spPr>
        <p:txBody>
          <a:bodyPr/>
          <a:lstStyle/>
          <a:p>
            <a:r>
              <a:rPr lang="en-US" dirty="0" smtClean="0"/>
              <a:t>Bridging scientific</a:t>
            </a:r>
            <a:br>
              <a:rPr lang="en-US" dirty="0" smtClean="0"/>
            </a:br>
            <a:r>
              <a:rPr lang="en-US" dirty="0" smtClean="0"/>
              <a:t>and legal aspects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3574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4" grpId="0" animBg="1"/>
      <p:bldP spid="33" grpId="0" animBg="1"/>
    </p:bldLst>
  </p:timing>
</p:sld>
</file>

<file path=ppt/theme/theme1.xml><?xml version="1.0" encoding="utf-8"?>
<a:theme xmlns:a="http://schemas.openxmlformats.org/drawingml/2006/main" name="Prezentace_MU_CZ">
  <a:themeElements>
    <a:clrScheme name="Směsi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měsi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mu_sablona_4_3_en</Template>
  <TotalTime>143</TotalTime>
  <Words>842</Words>
  <Application>Microsoft Office PowerPoint</Application>
  <PresentationFormat>Předvádění na obrazovce (4:3)</PresentationFormat>
  <Paragraphs>140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Prezentace_MU_CZ</vt:lpstr>
      <vt:lpstr>SHARING EXPERIENCES FROM JRC  Tomáš ŘEZNÍK (Masaryk University)</vt:lpstr>
      <vt:lpstr>Entering the DG JRC for the first time</vt:lpstr>
      <vt:lpstr>Entering the DG JRC for the first time</vt:lpstr>
      <vt:lpstr>Position of Scientific/technical project officer</vt:lpstr>
      <vt:lpstr>Applying for the position at the DG JRC</vt:lpstr>
      <vt:lpstr>Entering the DG JRC for the second time </vt:lpstr>
      <vt:lpstr>Entering the DG JRC for the second time </vt:lpstr>
      <vt:lpstr>Data modelling</vt:lpstr>
      <vt:lpstr>Bridging scientific and legal aspects</vt:lpstr>
      <vt:lpstr>Entering the DG JRC for the second time (duties cont.) </vt:lpstr>
      <vt:lpstr>Career after coming back to the Czech Republic</vt:lpstr>
      <vt:lpstr>Conclusions / Advice to JRC applicants</vt:lpstr>
      <vt:lpstr>Thank you for your interest in the JRC!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SHARING EXPERIENCES FROM JRC  Tomáš ŘEZNÍK (Masaryk University)</dc:title>
  <dc:creator>Tomáš Řezník</dc:creator>
  <cp:lastModifiedBy>Zsapkova Dominika TC</cp:lastModifiedBy>
  <cp:revision>33</cp:revision>
  <cp:lastPrinted>1601-01-01T00:00:00Z</cp:lastPrinted>
  <dcterms:created xsi:type="dcterms:W3CDTF">2016-06-07T11:05:29Z</dcterms:created>
  <dcterms:modified xsi:type="dcterms:W3CDTF">2016-06-07T13:56:43Z</dcterms:modified>
</cp:coreProperties>
</file>