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4" r:id="rId1"/>
    <p:sldMasterId id="2147483766" r:id="rId2"/>
  </p:sldMasterIdLst>
  <p:notesMasterIdLst>
    <p:notesMasterId r:id="rId10"/>
  </p:notesMasterIdLst>
  <p:handoutMasterIdLst>
    <p:handoutMasterId r:id="rId11"/>
  </p:handoutMasterIdLst>
  <p:sldIdLst>
    <p:sldId id="343" r:id="rId3"/>
    <p:sldId id="368" r:id="rId4"/>
    <p:sldId id="396" r:id="rId5"/>
    <p:sldId id="397" r:id="rId6"/>
    <p:sldId id="399" r:id="rId7"/>
    <p:sldId id="401" r:id="rId8"/>
    <p:sldId id="398" r:id="rId9"/>
  </p:sldIdLst>
  <p:sldSz cx="9144000" cy="6858000" type="screen4x3"/>
  <p:notesSz cx="6858000" cy="987266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4EA2"/>
    <a:srgbClr val="1E4494"/>
    <a:srgbClr val="0050A0"/>
    <a:srgbClr val="2E6437"/>
    <a:srgbClr val="500F28"/>
    <a:srgbClr val="0F5494"/>
    <a:srgbClr val="3166CF"/>
    <a:srgbClr val="2D5EC1"/>
    <a:srgbClr val="FFD624"/>
    <a:srgbClr val="3E6F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0909" autoAdjust="0"/>
  </p:normalViewPr>
  <p:slideViewPr>
    <p:cSldViewPr>
      <p:cViewPr>
        <p:scale>
          <a:sx n="90" d="100"/>
          <a:sy n="90" d="100"/>
        </p:scale>
        <p:origin x="-2244" y="-4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172" y="-90"/>
      </p:cViewPr>
      <p:guideLst>
        <p:guide orient="horz" pos="3110"/>
        <p:guide pos="21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7" y="1"/>
            <a:ext cx="2972547" cy="4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60" tIns="45930" rIns="91860" bIns="4593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854" y="1"/>
            <a:ext cx="2972547" cy="4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60" tIns="45930" rIns="91860" bIns="4593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7" y="9376908"/>
            <a:ext cx="2972547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60" tIns="45930" rIns="91860" bIns="4593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854" y="9376908"/>
            <a:ext cx="2972547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60" tIns="45930" rIns="91860" bIns="4593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766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7" y="1"/>
            <a:ext cx="2972547" cy="4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60" tIns="45930" rIns="91860" bIns="4593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854" y="1"/>
            <a:ext cx="2972547" cy="4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60" tIns="45930" rIns="91860" bIns="4593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3613" y="742950"/>
            <a:ext cx="4932362" cy="3698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488" y="4689249"/>
            <a:ext cx="5487041" cy="4442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60" tIns="45930" rIns="91860" bIns="459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7" y="9376908"/>
            <a:ext cx="2972547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60" tIns="45930" rIns="91860" bIns="4593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854" y="9376908"/>
            <a:ext cx="2972547" cy="49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60" tIns="45930" rIns="91860" bIns="4593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9238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4688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7259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7259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7259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7259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7259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725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"/>
          <p:cNvSpPr>
            <a:spLocks noGrp="1"/>
          </p:cNvSpPr>
          <p:nvPr>
            <p:ph idx="11"/>
          </p:nvPr>
        </p:nvSpPr>
        <p:spPr>
          <a:xfrm>
            <a:off x="0" y="2852937"/>
            <a:ext cx="9144000" cy="4005064"/>
          </a:xfrm>
          <a:prstGeom prst="rect">
            <a:avLst/>
          </a:prstGeom>
        </p:spPr>
        <p:txBody>
          <a:bodyPr lIns="360000" tIns="288000" rIns="0" bIns="0"/>
          <a:lstStyle>
            <a:lvl1pPr>
              <a:lnSpc>
                <a:spcPct val="150000"/>
              </a:lnSpc>
              <a:defRPr sz="1600" b="1"/>
            </a:lvl1pPr>
            <a:lvl2pPr>
              <a:lnSpc>
                <a:spcPct val="150000"/>
              </a:lnSpc>
              <a:defRPr sz="1600"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Picture Placeholder 7"/>
          <p:cNvSpPr>
            <a:spLocks noGrp="1"/>
          </p:cNvSpPr>
          <p:nvPr>
            <p:ph type="pic" idx="1"/>
          </p:nvPr>
        </p:nvSpPr>
        <p:spPr>
          <a:xfrm>
            <a:off x="0" y="3473"/>
            <a:ext cx="9144000" cy="2232248"/>
          </a:xfrm>
          <a:prstGeom prst="rect">
            <a:avLst/>
          </a:prstGeom>
        </p:spPr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0" y="2232248"/>
            <a:ext cx="9144000" cy="620688"/>
          </a:xfrm>
          <a:prstGeom prst="rect">
            <a:avLst/>
          </a:prstGeom>
        </p:spPr>
        <p:txBody>
          <a:bodyPr lIns="360000" tIns="216000" rIns="0" bIns="0"/>
          <a:lstStyle/>
          <a:p>
            <a:r>
              <a:rPr lang="en-GB" altLang="en-US" dirty="0" smtClean="0">
                <a:latin typeface="+mj-lt"/>
              </a:rPr>
              <a:t>JRC Role. Facts </a:t>
            </a:r>
            <a:r>
              <a:rPr lang="en-GB" altLang="en-US" dirty="0">
                <a:latin typeface="+mj-lt"/>
              </a:rPr>
              <a:t>&amp; </a:t>
            </a:r>
            <a:r>
              <a:rPr lang="en-GB" altLang="en-US" dirty="0" smtClean="0">
                <a:latin typeface="+mj-lt"/>
              </a:rPr>
              <a:t>Figures</a:t>
            </a: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7685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2088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716016" y="2276872"/>
            <a:ext cx="4176464" cy="1800200"/>
          </a:xfrm>
          <a:prstGeom prst="rect">
            <a:avLst/>
          </a:prstGeom>
        </p:spPr>
        <p:txBody>
          <a:bodyPr lIns="0" tIns="900000" rIns="0" bIns="0" anchor="t"/>
          <a:lstStyle>
            <a:lvl1pPr algn="r"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714017" y="4077072"/>
            <a:ext cx="4178464" cy="915318"/>
          </a:xfrm>
          <a:prstGeom prst="rect">
            <a:avLst/>
          </a:prstGeom>
        </p:spPr>
        <p:txBody>
          <a:bodyPr lIns="0" tIns="360000" rIns="0"/>
          <a:lstStyle>
            <a:lvl1pPr marL="0" indent="0" algn="r">
              <a:buClr>
                <a:srgbClr val="1E4494"/>
              </a:buClr>
              <a:buFont typeface="Arial" panose="020B0604020202020204" pitchFamily="34" charset="0"/>
              <a:buNone/>
              <a:defRPr sz="1800" b="1"/>
            </a:lvl1pPr>
            <a:lvl2pPr marL="228600" indent="-228600" algn="r">
              <a:buClr>
                <a:srgbClr val="1E4494"/>
              </a:buClr>
              <a:buFont typeface="Arial" panose="020B0604020202020204" pitchFamily="34" charset="0"/>
              <a:buChar char="•"/>
              <a:defRPr sz="1800"/>
            </a:lvl2pPr>
            <a:lvl3pPr marL="457200" indent="-228600" algn="r">
              <a:buClr>
                <a:srgbClr val="1E4494"/>
              </a:buClr>
              <a:buFont typeface="Arial" panose="020B0604020202020204" pitchFamily="34" charset="0"/>
              <a:buChar char="•"/>
              <a:defRPr/>
            </a:lvl3pPr>
            <a:lvl4pPr marL="685800" indent="-228600" algn="r">
              <a:buClr>
                <a:srgbClr val="1E4494"/>
              </a:buClr>
              <a:buFont typeface="Arial" panose="020B0604020202020204" pitchFamily="34" charset="0"/>
              <a:buChar char="•"/>
              <a:defRPr/>
            </a:lvl4pPr>
            <a:lvl5pPr marL="914400" indent="-228600" algn="r">
              <a:buClr>
                <a:srgbClr val="1E4494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0"/>
          </p:nvPr>
        </p:nvSpPr>
        <p:spPr>
          <a:xfrm>
            <a:off x="4716016" y="5517232"/>
            <a:ext cx="4178464" cy="648072"/>
          </a:xfrm>
          <a:prstGeom prst="rect">
            <a:avLst/>
          </a:prstGeom>
        </p:spPr>
        <p:txBody>
          <a:bodyPr lIns="0" rIns="0" bIns="360000" anchor="b"/>
          <a:lstStyle>
            <a:lvl1pPr marL="0" indent="0" algn="r">
              <a:buClr>
                <a:srgbClr val="1E4494"/>
              </a:buClr>
              <a:buFont typeface="Arial" panose="020B0604020202020204" pitchFamily="34" charset="0"/>
              <a:buNone/>
              <a:defRPr sz="1600" b="1"/>
            </a:lvl1pPr>
            <a:lvl2pPr marL="228600" indent="-228600" algn="r">
              <a:buClr>
                <a:srgbClr val="1E4494"/>
              </a:buClr>
              <a:buFont typeface="Arial" panose="020B0604020202020204" pitchFamily="34" charset="0"/>
              <a:buChar char="•"/>
              <a:defRPr sz="1600"/>
            </a:lvl2pPr>
            <a:lvl3pPr marL="457200" indent="-228600" algn="r">
              <a:buClr>
                <a:srgbClr val="1E4494"/>
              </a:buClr>
              <a:buFont typeface="Arial" panose="020B0604020202020204" pitchFamily="34" charset="0"/>
              <a:buChar char="•"/>
              <a:defRPr/>
            </a:lvl3pPr>
            <a:lvl4pPr marL="685800" indent="-228600" algn="r">
              <a:buClr>
                <a:srgbClr val="1E4494"/>
              </a:buClr>
              <a:buFont typeface="Arial" panose="020B0604020202020204" pitchFamily="34" charset="0"/>
              <a:buChar char="•"/>
              <a:defRPr/>
            </a:lvl4pPr>
            <a:lvl5pPr marL="914400" indent="-228600" algn="r">
              <a:buClr>
                <a:srgbClr val="1E4494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7638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7013" y="6145213"/>
            <a:ext cx="2243137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23579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4"/>
          </a:solidFill>
          <a:latin typeface="Verdana"/>
          <a:ea typeface="MS PGothic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494"/>
          </a:solidFill>
          <a:latin typeface="Verdana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494"/>
          </a:solidFill>
          <a:latin typeface="Verdana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494"/>
          </a:solidFill>
          <a:latin typeface="Verdana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494"/>
          </a:solidFill>
          <a:latin typeface="Verdana" charset="0"/>
          <a:ea typeface="MS PGothic" pitchFamily="34" charset="-128"/>
          <a:cs typeface="ＭＳ Ｐゴシック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rgbClr val="1E4494"/>
        </a:buClr>
        <a:buFont typeface="Verdana" pitchFamily="34" charset="0"/>
        <a:defRPr>
          <a:solidFill>
            <a:srgbClr val="004494"/>
          </a:solidFill>
          <a:latin typeface="Verdana"/>
          <a:ea typeface="MS PGothic" pitchFamily="34" charset="-128"/>
          <a:cs typeface="ＭＳ Ｐゴシック" charset="0"/>
        </a:defRPr>
      </a:lvl1pPr>
      <a:lvl2pPr marL="228600" indent="-2286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rgbClr val="1E4494"/>
        </a:buClr>
        <a:buFont typeface="Verdana" pitchFamily="34" charset="0"/>
        <a:buChar char="•"/>
        <a:defRPr>
          <a:solidFill>
            <a:srgbClr val="004494"/>
          </a:solidFill>
          <a:latin typeface="Verdana"/>
          <a:ea typeface="MS PGothic" pitchFamily="34" charset="-128"/>
        </a:defRPr>
      </a:lvl2pPr>
      <a:lvl3pPr marL="457200" indent="-2286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rgbClr val="1E4494"/>
        </a:buClr>
        <a:buFont typeface="Wingdings" pitchFamily="2" charset="2"/>
        <a:buChar char="§"/>
        <a:defRPr sz="1600">
          <a:solidFill>
            <a:srgbClr val="004494"/>
          </a:solidFill>
          <a:latin typeface="Verdana"/>
          <a:ea typeface="MS PGothic" pitchFamily="34" charset="-128"/>
        </a:defRPr>
      </a:lvl3pPr>
      <a:lvl4pPr marL="685800" indent="-2286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rgbClr val="1E4494"/>
        </a:buClr>
        <a:buFont typeface="Arial" charset="0"/>
        <a:buChar char="•"/>
        <a:defRPr sz="1600">
          <a:solidFill>
            <a:srgbClr val="004494"/>
          </a:solidFill>
          <a:latin typeface="Verdana"/>
          <a:ea typeface="MS PGothic" pitchFamily="34" charset="-128"/>
        </a:defRPr>
      </a:lvl4pPr>
      <a:lvl5pPr marL="914400" indent="-2286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rgbClr val="1E4494"/>
        </a:buClr>
        <a:buFont typeface="Verdana" pitchFamily="34" charset="0"/>
        <a:buChar char="–"/>
        <a:defRPr sz="1600">
          <a:solidFill>
            <a:srgbClr val="004494"/>
          </a:solidFill>
          <a:latin typeface="Verdana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64" y="8140"/>
            <a:ext cx="9135870" cy="6851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7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77013" y="6145213"/>
            <a:ext cx="2243137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 userDrawn="1"/>
        </p:nvSpPr>
        <p:spPr>
          <a:xfrm>
            <a:off x="251521" y="548680"/>
            <a:ext cx="8568630" cy="1800200"/>
          </a:xfrm>
          <a:prstGeom prst="rect">
            <a:avLst/>
          </a:prstGeom>
        </p:spPr>
        <p:txBody>
          <a:bodyPr lIns="0" tIns="46800" rIns="0"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4494"/>
                </a:solidFill>
                <a:latin typeface="Verdana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lnSpc>
                <a:spcPts val="3400"/>
              </a:lnSpc>
            </a:pPr>
            <a:r>
              <a:rPr lang="en-GB" sz="2400" kern="0" baseline="0" dirty="0" smtClean="0"/>
              <a:t>The European Commission’s</a:t>
            </a:r>
          </a:p>
          <a:p>
            <a:pPr>
              <a:lnSpc>
                <a:spcPts val="3400"/>
              </a:lnSpc>
            </a:pPr>
            <a:r>
              <a:rPr lang="en-GB" sz="2400" kern="0" baseline="0" dirty="0" smtClean="0"/>
              <a:t>science and knowledge service</a:t>
            </a:r>
          </a:p>
          <a:p>
            <a:pPr>
              <a:lnSpc>
                <a:spcPct val="200000"/>
              </a:lnSpc>
            </a:pPr>
            <a:r>
              <a:rPr lang="en-US" sz="2000" b="0" kern="0" dirty="0" smtClean="0"/>
              <a:t>Joint Research</a:t>
            </a:r>
            <a:r>
              <a:rPr lang="en-US" sz="2000" b="0" kern="0" baseline="0" dirty="0" smtClean="0"/>
              <a:t> Centre</a:t>
            </a:r>
          </a:p>
        </p:txBody>
      </p:sp>
    </p:spTree>
    <p:extLst>
      <p:ext uri="{BB962C8B-B14F-4D97-AF65-F5344CB8AC3E}">
        <p14:creationId xmlns:p14="http://schemas.microsoft.com/office/powerpoint/2010/main" val="2648811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494"/>
          </a:solidFill>
          <a:latin typeface="Verdana"/>
          <a:ea typeface="MS PGothic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494"/>
          </a:solidFill>
          <a:latin typeface="Verdana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494"/>
          </a:solidFill>
          <a:latin typeface="Verdana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494"/>
          </a:solidFill>
          <a:latin typeface="Verdana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494"/>
          </a:solidFill>
          <a:latin typeface="Verdana" charset="0"/>
          <a:ea typeface="MS PGothic" pitchFamily="34" charset="-128"/>
          <a:cs typeface="ＭＳ Ｐゴシック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rgbClr val="37ACDE"/>
        </a:buClr>
        <a:buFont typeface="Verdana" pitchFamily="34" charset="0"/>
        <a:defRPr>
          <a:solidFill>
            <a:srgbClr val="004494"/>
          </a:solidFill>
          <a:latin typeface="Verdana"/>
          <a:ea typeface="MS PGothic" pitchFamily="34" charset="-128"/>
          <a:cs typeface="ＭＳ Ｐゴシック" charset="0"/>
        </a:defRPr>
      </a:lvl1pPr>
      <a:lvl2pPr marL="228600" indent="-2286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rgbClr val="37ACDE"/>
        </a:buClr>
        <a:buFont typeface="Verdana" pitchFamily="34" charset="0"/>
        <a:buChar char="•"/>
        <a:defRPr>
          <a:solidFill>
            <a:srgbClr val="004494"/>
          </a:solidFill>
          <a:latin typeface="Verdana"/>
          <a:ea typeface="MS PGothic" pitchFamily="34" charset="-128"/>
        </a:defRPr>
      </a:lvl2pPr>
      <a:lvl3pPr marL="457200" indent="-2286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rgbClr val="37ACDE"/>
        </a:buClr>
        <a:buFont typeface="Wingdings" pitchFamily="2" charset="2"/>
        <a:buChar char="§"/>
        <a:defRPr sz="1600">
          <a:solidFill>
            <a:srgbClr val="004494"/>
          </a:solidFill>
          <a:latin typeface="Verdana"/>
          <a:ea typeface="MS PGothic" pitchFamily="34" charset="-128"/>
        </a:defRPr>
      </a:lvl3pPr>
      <a:lvl4pPr marL="685800" indent="-2286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rgbClr val="37ACDE"/>
        </a:buClr>
        <a:buFont typeface="Arial" charset="0"/>
        <a:buChar char="•"/>
        <a:defRPr sz="1600">
          <a:solidFill>
            <a:srgbClr val="004494"/>
          </a:solidFill>
          <a:latin typeface="Verdana"/>
          <a:ea typeface="MS PGothic" pitchFamily="34" charset="-128"/>
        </a:defRPr>
      </a:lvl4pPr>
      <a:lvl5pPr marL="914400" indent="-2286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lr>
          <a:srgbClr val="37ACDE"/>
        </a:buClr>
        <a:buFont typeface="Verdana" pitchFamily="34" charset="0"/>
        <a:buChar char="–"/>
        <a:defRPr sz="1600">
          <a:solidFill>
            <a:srgbClr val="004494"/>
          </a:solidFill>
          <a:latin typeface="Verdana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1988840"/>
            <a:ext cx="4320480" cy="1368152"/>
          </a:xfrm>
        </p:spPr>
        <p:txBody>
          <a:bodyPr/>
          <a:lstStyle/>
          <a:p>
            <a:pPr>
              <a:lnSpc>
                <a:spcPts val="2800"/>
              </a:lnSpc>
              <a:defRPr/>
            </a:pPr>
            <a:r>
              <a:rPr lang="en-GB" sz="2000" b="0" dirty="0" smtClean="0"/>
              <a:t>Czech </a:t>
            </a:r>
            <a:r>
              <a:rPr lang="en-GB" sz="2000" b="0" dirty="0"/>
              <a:t>scientists in the </a:t>
            </a:r>
            <a:r>
              <a:rPr lang="en-GB" sz="2000" b="0" dirty="0" smtClean="0"/>
              <a:t>JRC </a:t>
            </a:r>
            <a:r>
              <a:rPr lang="en-GB" sz="2000" b="0" dirty="0"/>
              <a:t>Sharing experiences </a:t>
            </a:r>
            <a:endParaRPr lang="en-US" sz="2000" dirty="0">
              <a:solidFill>
                <a:srgbClr val="1E44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4017" y="3789040"/>
            <a:ext cx="4178464" cy="115212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dirty="0" smtClean="0">
                <a:solidFill>
                  <a:srgbClr val="1E4494"/>
                </a:solidFill>
              </a:rPr>
              <a:t>Roman LI</a:t>
            </a:r>
            <a:r>
              <a:rPr lang="cs-CZ" dirty="0" smtClean="0">
                <a:solidFill>
                  <a:srgbClr val="1E4494"/>
                </a:solidFill>
              </a:rPr>
              <a:t>ŠKA</a:t>
            </a:r>
            <a:endParaRPr lang="en-GB" dirty="0">
              <a:solidFill>
                <a:srgbClr val="1E4494"/>
              </a:solidFill>
            </a:endParaRP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4716016" y="5301208"/>
            <a:ext cx="4178464" cy="648072"/>
          </a:xfrm>
        </p:spPr>
        <p:txBody>
          <a:bodyPr/>
          <a:lstStyle/>
          <a:p>
            <a:r>
              <a:rPr lang="cs-CZ" sz="1500" b="1" dirty="0" smtClean="0">
                <a:solidFill>
                  <a:srgbClr val="1E4494"/>
                </a:solidFill>
              </a:rPr>
              <a:t>Prague</a:t>
            </a:r>
            <a:r>
              <a:rPr lang="fr-BE" sz="1500" b="1" dirty="0" smtClean="0">
                <a:solidFill>
                  <a:srgbClr val="1E4494"/>
                </a:solidFill>
              </a:rPr>
              <a:t>, </a:t>
            </a:r>
            <a:r>
              <a:rPr lang="cs-CZ" sz="1500" b="1" dirty="0" smtClean="0">
                <a:solidFill>
                  <a:srgbClr val="1E4494"/>
                </a:solidFill>
              </a:rPr>
              <a:t>June 10, 2016</a:t>
            </a:r>
            <a:endParaRPr lang="en-GB" sz="1500" b="1" dirty="0"/>
          </a:p>
        </p:txBody>
      </p:sp>
    </p:spTree>
    <p:extLst>
      <p:ext uri="{BB962C8B-B14F-4D97-AF65-F5344CB8AC3E}">
        <p14:creationId xmlns:p14="http://schemas.microsoft.com/office/powerpoint/2010/main" val="77416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-2420" y="0"/>
            <a:ext cx="9144000" cy="1700807"/>
          </a:xfrm>
          <a:prstGeom prst="rect">
            <a:avLst/>
          </a:prstGeom>
        </p:spPr>
        <p:txBody>
          <a:bodyPr tIns="720000"/>
          <a:lstStyle/>
          <a:p>
            <a:r>
              <a:rPr lang="cs-CZ" altLang="en-US" sz="2600" dirty="0" smtClean="0">
                <a:solidFill>
                  <a:srgbClr val="1E4494"/>
                </a:solidFill>
                <a:latin typeface="+mj-lt"/>
              </a:rPr>
              <a:t>My background</a:t>
            </a:r>
            <a:endParaRPr lang="en-GB" sz="2600" dirty="0">
              <a:solidFill>
                <a:srgbClr val="1E4494"/>
              </a:solidFill>
              <a:latin typeface="+mj-lt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1"/>
          </p:nvPr>
        </p:nvSpPr>
        <p:spPr>
          <a:xfrm>
            <a:off x="0" y="1052736"/>
            <a:ext cx="9144000" cy="5832648"/>
          </a:xfrm>
        </p:spPr>
        <p:txBody>
          <a:bodyPr tIns="648000" anchor="t"/>
          <a:lstStyle/>
          <a:p>
            <a:pPr marL="0" indent="0">
              <a:spcBef>
                <a:spcPts val="600"/>
              </a:spcBef>
              <a:buClr>
                <a:srgbClr val="0050A0"/>
              </a:buClr>
              <a:defRPr/>
            </a:pPr>
            <a:r>
              <a:rPr lang="cs-CZ" sz="2000" dirty="0" err="1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Academic</a:t>
            </a:r>
            <a:endParaRPr lang="cs-CZ" sz="2000" dirty="0" smtClean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cs-CZ" sz="18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Mgr. in </a:t>
            </a:r>
            <a:r>
              <a:rPr lang="cs-CZ" sz="1800" b="0" dirty="0" err="1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mathematics</a:t>
            </a:r>
            <a:r>
              <a:rPr lang="cs-CZ" sz="18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and management, MFF UK Praha</a:t>
            </a:r>
            <a:r>
              <a:rPr lang="en-GB" sz="18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(1997)</a:t>
            </a:r>
            <a:endParaRPr lang="cs-CZ" sz="1800" b="0" dirty="0" smtClean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cs-CZ" sz="1800" b="0" dirty="0" err="1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MSc</a:t>
            </a:r>
            <a:r>
              <a:rPr lang="cs-CZ" sz="18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in </a:t>
            </a:r>
            <a:r>
              <a:rPr lang="cs-CZ" sz="1800" b="0" dirty="0" err="1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economics</a:t>
            </a:r>
            <a:r>
              <a:rPr lang="cs-CZ" sz="18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cs-CZ" sz="1800" b="0" dirty="0" err="1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statistics</a:t>
            </a:r>
            <a:r>
              <a:rPr lang="cs-CZ" sz="18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ECARES, ULB </a:t>
            </a:r>
            <a:r>
              <a:rPr lang="cs-CZ" sz="1800" b="0" dirty="0" err="1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Bruxelles</a:t>
            </a:r>
            <a:r>
              <a:rPr lang="en-GB" sz="18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(2000)</a:t>
            </a:r>
            <a:endParaRPr lang="cs-CZ" sz="1800" b="0" dirty="0" smtClean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cs-CZ" sz="18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PhD in </a:t>
            </a:r>
            <a:r>
              <a:rPr lang="cs-CZ" sz="1800" b="0" dirty="0" err="1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statistics</a:t>
            </a:r>
            <a:r>
              <a:rPr lang="cs-CZ" sz="18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ECARES, ULB </a:t>
            </a:r>
            <a:r>
              <a:rPr lang="cs-CZ" sz="1800" b="0" dirty="0" err="1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Bruxelles</a:t>
            </a:r>
            <a:r>
              <a:rPr lang="en-GB" sz="18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 (2008)</a:t>
            </a:r>
            <a:endParaRPr lang="cs-CZ" sz="1800" b="0" dirty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spcBef>
                <a:spcPts val="600"/>
              </a:spcBef>
              <a:buClr>
                <a:srgbClr val="0050A0"/>
              </a:buClr>
              <a:defRPr/>
            </a:pPr>
            <a:r>
              <a:rPr lang="cs-CZ" sz="200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Professional</a:t>
            </a:r>
            <a:r>
              <a:rPr lang="en-GB" sz="200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– full time</a:t>
            </a:r>
            <a:endParaRPr lang="cs-CZ" sz="2000" b="0" dirty="0" smtClean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cs-CZ" sz="18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Risk </a:t>
            </a:r>
            <a:r>
              <a:rPr lang="cs-CZ" sz="1800" b="0" dirty="0" err="1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manager</a:t>
            </a:r>
            <a:r>
              <a:rPr lang="cs-CZ" sz="18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CSOB, Praha </a:t>
            </a:r>
            <a:r>
              <a:rPr lang="en-GB" sz="18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(2 years)</a:t>
            </a:r>
            <a:endParaRPr lang="cs-CZ" sz="1800" b="0" dirty="0" smtClean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cs-CZ" sz="1800" b="0" dirty="0" err="1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Research</a:t>
            </a:r>
            <a:r>
              <a:rPr lang="cs-CZ" sz="1800" b="0" dirty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cs-CZ" sz="1800" b="0" dirty="0" err="1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teaching</a:t>
            </a:r>
            <a:r>
              <a:rPr lang="cs-CZ" sz="1800" b="0" dirty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s-CZ" sz="1800" b="0" dirty="0" err="1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assistant</a:t>
            </a:r>
            <a:r>
              <a:rPr lang="cs-CZ" sz="18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ECARES, ULB, </a:t>
            </a:r>
            <a:r>
              <a:rPr lang="cs-CZ" sz="1800" b="0" dirty="0" err="1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Bruxelles</a:t>
            </a:r>
            <a:r>
              <a:rPr lang="en-GB" sz="18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(2 years)</a:t>
            </a:r>
            <a:endParaRPr lang="cs-CZ" sz="1800" b="0" dirty="0" smtClean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cs-CZ" sz="1800" b="0" dirty="0" err="1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Econometrician</a:t>
            </a:r>
            <a:r>
              <a:rPr lang="cs-CZ" sz="18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/</a:t>
            </a:r>
            <a:r>
              <a:rPr lang="cs-CZ" sz="1800" b="0" dirty="0" err="1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Statistician</a:t>
            </a:r>
            <a:r>
              <a:rPr lang="cs-CZ" sz="18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DG JRC EC, </a:t>
            </a:r>
            <a:r>
              <a:rPr lang="cs-CZ" sz="1800" b="0" dirty="0" err="1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Ispra</a:t>
            </a:r>
            <a:r>
              <a:rPr lang="cs-CZ" sz="18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Italy</a:t>
            </a:r>
            <a:r>
              <a:rPr lang="en-GB" sz="18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(&gt;14 years)</a:t>
            </a:r>
            <a:endParaRPr lang="cs-CZ" sz="1800" b="0" dirty="0" smtClean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spcBef>
                <a:spcPts val="600"/>
              </a:spcBef>
              <a:buClr>
                <a:srgbClr val="0050A0"/>
              </a:buClr>
              <a:defRPr/>
            </a:pPr>
            <a:endParaRPr lang="cs-CZ" sz="2000" b="0" dirty="0" smtClean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85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-2420" y="0"/>
            <a:ext cx="9144000" cy="1700807"/>
          </a:xfrm>
          <a:prstGeom prst="rect">
            <a:avLst/>
          </a:prstGeom>
        </p:spPr>
        <p:txBody>
          <a:bodyPr tIns="720000"/>
          <a:lstStyle/>
          <a:p>
            <a:r>
              <a:rPr lang="cs-CZ" altLang="en-US" sz="2600" dirty="0" err="1" smtClean="0">
                <a:solidFill>
                  <a:srgbClr val="1E4494"/>
                </a:solidFill>
                <a:latin typeface="+mj-lt"/>
              </a:rPr>
              <a:t>Why</a:t>
            </a:r>
            <a:r>
              <a:rPr lang="cs-CZ" altLang="en-US" sz="2600" dirty="0" smtClean="0">
                <a:solidFill>
                  <a:srgbClr val="1E4494"/>
                </a:solidFill>
                <a:latin typeface="+mj-lt"/>
              </a:rPr>
              <a:t> JRC</a:t>
            </a:r>
            <a:endParaRPr lang="en-GB" sz="2600" dirty="0">
              <a:solidFill>
                <a:srgbClr val="1E4494"/>
              </a:solidFill>
              <a:latin typeface="+mj-lt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1"/>
          </p:nvPr>
        </p:nvSpPr>
        <p:spPr>
          <a:xfrm>
            <a:off x="0" y="1052736"/>
            <a:ext cx="9144000" cy="5832648"/>
          </a:xfrm>
        </p:spPr>
        <p:txBody>
          <a:bodyPr tIns="648000" anchor="t"/>
          <a:lstStyle/>
          <a:p>
            <a:pPr marL="0" indent="0">
              <a:spcBef>
                <a:spcPts val="600"/>
              </a:spcBef>
              <a:buClr>
                <a:srgbClr val="0050A0"/>
              </a:buClr>
              <a:defRPr/>
            </a:pPr>
            <a:r>
              <a:rPr lang="en-GB" sz="2400" dirty="0">
                <a:solidFill>
                  <a:srgbClr val="1E4494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Contracts</a:t>
            </a:r>
          </a:p>
          <a:p>
            <a:pPr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en-GB" sz="18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Temporary statutory contracts 2002-2006</a:t>
            </a:r>
          </a:p>
          <a:p>
            <a:pPr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en-GB" sz="18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Established official since 2006</a:t>
            </a:r>
            <a:endParaRPr lang="en-GB" sz="1800" b="0" dirty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spcBef>
                <a:spcPts val="600"/>
              </a:spcBef>
              <a:buClr>
                <a:srgbClr val="0050A0"/>
              </a:buClr>
              <a:defRPr/>
            </a:pPr>
            <a:r>
              <a:rPr lang="en-GB" sz="200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Expectations</a:t>
            </a:r>
          </a:p>
          <a:p>
            <a:pPr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en-GB" sz="18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to use results of my thesis in the policy support</a:t>
            </a:r>
          </a:p>
          <a:p>
            <a:pPr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en-GB" sz="18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to complete my PhD thesis</a:t>
            </a:r>
          </a:p>
          <a:p>
            <a:pPr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en-GB" sz="18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to increase my value on the job market</a:t>
            </a:r>
          </a:p>
          <a:p>
            <a:pPr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endParaRPr lang="cs-CZ" sz="2000" b="0" dirty="0" smtClean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spcBef>
                <a:spcPts val="600"/>
              </a:spcBef>
              <a:buClr>
                <a:srgbClr val="0050A0"/>
              </a:buClr>
              <a:defRPr/>
            </a:pPr>
            <a:endParaRPr lang="cs-CZ" sz="2000" b="0" dirty="0" smtClean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21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-2420" y="0"/>
            <a:ext cx="9144000" cy="1700807"/>
          </a:xfrm>
          <a:prstGeom prst="rect">
            <a:avLst/>
          </a:prstGeom>
        </p:spPr>
        <p:txBody>
          <a:bodyPr tIns="720000"/>
          <a:lstStyle/>
          <a:p>
            <a:r>
              <a:rPr lang="en-GB" altLang="en-US" sz="2600" dirty="0" smtClean="0">
                <a:solidFill>
                  <a:srgbClr val="1E4494"/>
                </a:solidFill>
                <a:latin typeface="+mj-lt"/>
              </a:rPr>
              <a:t>My role at JRC</a:t>
            </a:r>
            <a:endParaRPr lang="en-GB" sz="2600" dirty="0">
              <a:solidFill>
                <a:srgbClr val="1E4494"/>
              </a:solidFill>
              <a:latin typeface="+mj-lt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1"/>
          </p:nvPr>
        </p:nvSpPr>
        <p:spPr>
          <a:xfrm>
            <a:off x="0" y="1052736"/>
            <a:ext cx="9144000" cy="5832648"/>
          </a:xfrm>
        </p:spPr>
        <p:txBody>
          <a:bodyPr tIns="648000" anchor="t"/>
          <a:lstStyle/>
          <a:p>
            <a:pPr marL="0" indent="0">
              <a:spcBef>
                <a:spcPts val="600"/>
              </a:spcBef>
              <a:buClr>
                <a:srgbClr val="0050A0"/>
              </a:buClr>
              <a:defRPr/>
            </a:pPr>
            <a:r>
              <a:rPr lang="en-GB" sz="2000" dirty="0">
                <a:solidFill>
                  <a:srgbClr val="1E4494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phase I  2002 </a:t>
            </a:r>
            <a:r>
              <a:rPr lang="en-GB" sz="2000" dirty="0" smtClean="0">
                <a:solidFill>
                  <a:srgbClr val="1E4494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– 2010</a:t>
            </a:r>
          </a:p>
          <a:p>
            <a:pPr marL="0" indent="0">
              <a:spcBef>
                <a:spcPts val="600"/>
              </a:spcBef>
              <a:buClr>
                <a:srgbClr val="0050A0"/>
              </a:buClr>
              <a:defRPr/>
            </a:pPr>
            <a:endParaRPr lang="en-GB" sz="2000" dirty="0">
              <a:solidFill>
                <a:srgbClr val="1E4494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en-GB" sz="1800" b="0" dirty="0">
                <a:solidFill>
                  <a:srgbClr val="1E4494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support to DG </a:t>
            </a:r>
            <a:r>
              <a:rPr lang="en-GB" sz="1800" b="0" dirty="0" smtClean="0">
                <a:solidFill>
                  <a:srgbClr val="1E4494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ECFIN -  </a:t>
            </a:r>
            <a:r>
              <a:rPr lang="en-GB" sz="18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economic/econometric </a:t>
            </a:r>
            <a:r>
              <a:rPr lang="en-GB" sz="1800" b="0" dirty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analysis, business cycle analysis, </a:t>
            </a:r>
            <a:r>
              <a:rPr lang="en-GB" sz="18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composite indicators, sensitivity analysis </a:t>
            </a:r>
          </a:p>
          <a:p>
            <a:pPr marL="0" indent="0">
              <a:spcBef>
                <a:spcPts val="0"/>
              </a:spcBef>
              <a:buClr>
                <a:srgbClr val="0050A0"/>
              </a:buClr>
              <a:defRPr/>
            </a:pPr>
            <a:r>
              <a:rPr lang="en-GB" sz="1800" b="0" dirty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8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   </a:t>
            </a:r>
            <a:r>
              <a:rPr lang="en-GB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events: </a:t>
            </a:r>
            <a:r>
              <a:rPr lang="en-GB" b="0" dirty="0" err="1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Bruxelles</a:t>
            </a:r>
            <a:r>
              <a:rPr lang="en-GB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, Prague (CNB) </a:t>
            </a:r>
          </a:p>
          <a:p>
            <a:pPr marL="0" indent="0">
              <a:spcBef>
                <a:spcPts val="0"/>
              </a:spcBef>
              <a:buClr>
                <a:srgbClr val="0050A0"/>
              </a:buClr>
              <a:defRPr/>
            </a:pPr>
            <a:endParaRPr lang="en-GB" b="0" dirty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en-GB" sz="1800" b="0" dirty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support to DG </a:t>
            </a:r>
            <a:r>
              <a:rPr lang="en-GB" sz="18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MARKT - </a:t>
            </a:r>
            <a:r>
              <a:rPr lang="en-GB" sz="1800" b="0" dirty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EU Deposit Guarantee </a:t>
            </a:r>
            <a:r>
              <a:rPr lang="en-GB" sz="1800" b="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Schemes </a:t>
            </a:r>
          </a:p>
          <a:p>
            <a:pPr marL="228600" lvl="2" indent="0">
              <a:spcBef>
                <a:spcPts val="600"/>
              </a:spcBef>
              <a:buClr>
                <a:srgbClr val="0050A0"/>
              </a:buClr>
              <a:buNone/>
              <a:defRPr/>
            </a:pPr>
            <a:r>
              <a:rPr lang="en-GB" sz="1800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en-GB" dirty="0" smtClean="0">
                <a:solidFill>
                  <a:srgbClr val="1E4494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events: Athens 2009,  Prague 2010</a:t>
            </a:r>
          </a:p>
          <a:p>
            <a:pPr marL="0" indent="0">
              <a:spcBef>
                <a:spcPts val="600"/>
              </a:spcBef>
              <a:buClr>
                <a:srgbClr val="0050A0"/>
              </a:buClr>
              <a:defRPr/>
            </a:pPr>
            <a:endParaRPr lang="cs-CZ" sz="2000" b="0" dirty="0" smtClean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478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-2420" y="0"/>
            <a:ext cx="9144000" cy="1700807"/>
          </a:xfrm>
          <a:prstGeom prst="rect">
            <a:avLst/>
          </a:prstGeom>
        </p:spPr>
        <p:txBody>
          <a:bodyPr tIns="720000"/>
          <a:lstStyle/>
          <a:p>
            <a:r>
              <a:rPr lang="en-GB" altLang="en-US" sz="2600" dirty="0" smtClean="0">
                <a:solidFill>
                  <a:srgbClr val="1E4494"/>
                </a:solidFill>
                <a:latin typeface="+mj-lt"/>
              </a:rPr>
              <a:t>My role at JRC</a:t>
            </a:r>
            <a:endParaRPr lang="en-GB" sz="2600" dirty="0">
              <a:solidFill>
                <a:srgbClr val="1E4494"/>
              </a:solidFill>
              <a:latin typeface="+mj-lt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1"/>
          </p:nvPr>
        </p:nvSpPr>
        <p:spPr>
          <a:xfrm>
            <a:off x="0" y="1036975"/>
            <a:ext cx="9036496" cy="5832648"/>
          </a:xfrm>
        </p:spPr>
        <p:txBody>
          <a:bodyPr tIns="648000" anchor="t"/>
          <a:lstStyle/>
          <a:p>
            <a:pPr marL="0" indent="0">
              <a:spcBef>
                <a:spcPts val="600"/>
              </a:spcBef>
              <a:buClr>
                <a:srgbClr val="0050A0"/>
              </a:buClr>
              <a:defRPr/>
            </a:pPr>
            <a:r>
              <a:rPr lang="en-GB" sz="2000" dirty="0">
                <a:solidFill>
                  <a:srgbClr val="1E4494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phase II  2010 –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b="0" dirty="0" smtClean="0"/>
              <a:t>EURL </a:t>
            </a:r>
            <a:r>
              <a:rPr lang="en-GB" sz="1800" b="0" dirty="0"/>
              <a:t>ECVAM, </a:t>
            </a:r>
            <a:r>
              <a:rPr lang="en-GB" sz="1800" b="0" dirty="0" smtClean="0"/>
              <a:t>JRC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b="0" dirty="0" smtClean="0"/>
              <a:t>(Bio)statistical </a:t>
            </a:r>
            <a:r>
              <a:rPr lang="en-GB" sz="1800" b="0" dirty="0"/>
              <a:t>support in the area of </a:t>
            </a:r>
            <a:r>
              <a:rPr lang="en-GB" sz="1800" b="0" dirty="0"/>
              <a:t>development </a:t>
            </a:r>
            <a:r>
              <a:rPr lang="en-GB" sz="1800" b="0" dirty="0"/>
              <a:t> and </a:t>
            </a:r>
            <a:r>
              <a:rPr lang="en-GB" sz="1800" b="0" dirty="0" smtClean="0"/>
              <a:t>validation </a:t>
            </a:r>
            <a:r>
              <a:rPr lang="en-GB" sz="1800" b="0" dirty="0"/>
              <a:t>of alternative methods to Animal Testing </a:t>
            </a:r>
            <a:endParaRPr lang="en-GB" sz="1800" b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sz="1800" b="0" dirty="0"/>
              <a:t>to replace, reduce, or refine the use of animals for scientific purposes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b="0" dirty="0" smtClean="0"/>
              <a:t>Interactions with colleagues from EU MS, OECD, EPA (US), NIHS (US), </a:t>
            </a:r>
            <a:r>
              <a:rPr lang="en-GB" sz="1800" b="0" dirty="0" err="1" smtClean="0"/>
              <a:t>BraCVAM</a:t>
            </a:r>
            <a:r>
              <a:rPr lang="en-GB" sz="1800" b="0" dirty="0" smtClean="0"/>
              <a:t> (Brazil) …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b="0" dirty="0" smtClean="0"/>
              <a:t>EU NETVAL – CZ involved, </a:t>
            </a:r>
            <a:r>
              <a:rPr lang="en-GB" sz="1800" b="0" dirty="0"/>
              <a:t>National Reference Laboratory for Experimental </a:t>
            </a:r>
            <a:r>
              <a:rPr lang="en-GB" sz="1800" b="0" dirty="0" err="1" smtClean="0"/>
              <a:t>Immunotoxicology</a:t>
            </a:r>
            <a:r>
              <a:rPr lang="en-GB" sz="1800" b="0" dirty="0" smtClean="0"/>
              <a:t>, Praha</a:t>
            </a:r>
            <a:endParaRPr lang="en-GB" sz="1800" b="0" dirty="0"/>
          </a:p>
          <a:p>
            <a:pPr marL="0" indent="0"/>
            <a:endParaRPr lang="en-GB" sz="1800" b="0" dirty="0" smtClean="0">
              <a:solidFill>
                <a:srgbClr val="1E4494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/>
            <a:r>
              <a:rPr lang="en-GB" sz="1800" b="0" dirty="0" smtClean="0">
                <a:solidFill>
                  <a:srgbClr val="1E4494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events: OECD Paris (2015), EPA/NIH US (2015), </a:t>
            </a:r>
            <a:r>
              <a:rPr lang="en-GB" sz="1800" b="0" dirty="0" err="1" smtClean="0">
                <a:solidFill>
                  <a:srgbClr val="1E4494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BraCVAM</a:t>
            </a:r>
            <a:r>
              <a:rPr lang="en-GB" sz="1800" b="0" dirty="0" smtClean="0">
                <a:solidFill>
                  <a:srgbClr val="1E4494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Brazil (2016)</a:t>
            </a:r>
            <a:endParaRPr lang="en-GB" sz="1800" b="0" dirty="0" smtClean="0"/>
          </a:p>
          <a:p>
            <a:pPr>
              <a:buFont typeface="Arial" panose="020B0604020202020204" pitchFamily="34" charset="0"/>
              <a:buChar char="•"/>
            </a:pPr>
            <a:endParaRPr lang="en-GB" sz="1800" b="0" dirty="0">
              <a:solidFill>
                <a:srgbClr val="1E4494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/>
            <a:endParaRPr lang="cs-CZ" sz="1800" b="0" dirty="0">
              <a:solidFill>
                <a:srgbClr val="1E4494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spcBef>
                <a:spcPts val="600"/>
              </a:spcBef>
              <a:buClr>
                <a:srgbClr val="0050A0"/>
              </a:buClr>
              <a:defRPr/>
            </a:pPr>
            <a:endParaRPr lang="en-GB" sz="2000" b="0" dirty="0" smtClean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spcBef>
                <a:spcPts val="600"/>
              </a:spcBef>
              <a:buClr>
                <a:srgbClr val="0050A0"/>
              </a:buClr>
              <a:defRPr/>
            </a:pPr>
            <a:endParaRPr lang="cs-CZ" sz="2000" b="0" dirty="0" smtClean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11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-2420" y="0"/>
            <a:ext cx="9144000" cy="1700807"/>
          </a:xfrm>
          <a:prstGeom prst="rect">
            <a:avLst/>
          </a:prstGeom>
        </p:spPr>
        <p:txBody>
          <a:bodyPr tIns="720000"/>
          <a:lstStyle/>
          <a:p>
            <a:r>
              <a:rPr lang="en-GB" altLang="en-US" sz="2600" dirty="0" smtClean="0">
                <a:solidFill>
                  <a:srgbClr val="1E4494"/>
                </a:solidFill>
                <a:latin typeface="+mj-lt"/>
              </a:rPr>
              <a:t>Why to work at JRC</a:t>
            </a:r>
            <a:endParaRPr lang="en-GB" sz="2600" dirty="0">
              <a:solidFill>
                <a:srgbClr val="1E4494"/>
              </a:solidFill>
              <a:latin typeface="+mj-lt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1"/>
          </p:nvPr>
        </p:nvSpPr>
        <p:spPr>
          <a:xfrm>
            <a:off x="0" y="836712"/>
            <a:ext cx="9036496" cy="5832648"/>
          </a:xfrm>
        </p:spPr>
        <p:txBody>
          <a:bodyPr tIns="648000" anchor="t"/>
          <a:lstStyle/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b="0" dirty="0" smtClean="0">
                <a:solidFill>
                  <a:srgbClr val="1E4494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Close to policy makers (university vs administration)</a:t>
            </a:r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b="0" dirty="0" smtClean="0">
                <a:solidFill>
                  <a:srgbClr val="1E4494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Working with experts from all the Europe (networking)</a:t>
            </a:r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b="0" dirty="0" smtClean="0">
                <a:solidFill>
                  <a:srgbClr val="1E4494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Excellent training opportunities  (professional, languages)</a:t>
            </a:r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b="0" dirty="0" smtClean="0">
                <a:solidFill>
                  <a:srgbClr val="1E4494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Social benefits (accommodation, European school)</a:t>
            </a:r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b="0" dirty="0" smtClean="0">
                <a:solidFill>
                  <a:srgbClr val="1E4494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Competitive salary/financial support</a:t>
            </a:r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b="0" dirty="0" smtClean="0">
                <a:solidFill>
                  <a:srgbClr val="1E4494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Small but friendly Czechoslovak community </a:t>
            </a:r>
            <a:r>
              <a:rPr lang="en-GB" sz="2000" b="0" dirty="0" smtClean="0">
                <a:solidFill>
                  <a:srgbClr val="1E4494"/>
                </a:solidFill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</a:t>
            </a:r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b="0" dirty="0" smtClean="0">
                <a:solidFill>
                  <a:srgbClr val="1E4494"/>
                </a:solidFill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Career possibilities (for permanent posts)</a:t>
            </a:r>
            <a:endParaRPr lang="en-GB" sz="2000" b="0" dirty="0" smtClean="0">
              <a:solidFill>
                <a:srgbClr val="1E4494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sz="1800" b="0" dirty="0" smtClean="0">
              <a:solidFill>
                <a:srgbClr val="1E4494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sz="1800" b="0" dirty="0" smtClean="0">
              <a:solidFill>
                <a:srgbClr val="1E4494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sz="1800" b="0" dirty="0">
              <a:solidFill>
                <a:srgbClr val="1E4494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/>
            <a:endParaRPr lang="cs-CZ" sz="1800" b="0" dirty="0">
              <a:solidFill>
                <a:srgbClr val="1E4494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spcBef>
                <a:spcPts val="600"/>
              </a:spcBef>
              <a:buClr>
                <a:srgbClr val="0050A0"/>
              </a:buClr>
              <a:defRPr/>
            </a:pPr>
            <a:endParaRPr lang="en-GB" sz="2000" b="0" dirty="0" smtClean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spcBef>
                <a:spcPts val="600"/>
              </a:spcBef>
              <a:buClr>
                <a:srgbClr val="0050A0"/>
              </a:buClr>
              <a:defRPr/>
            </a:pPr>
            <a:endParaRPr lang="cs-CZ" sz="2000" b="0" dirty="0" smtClean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197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-2420" y="-360039"/>
            <a:ext cx="9144000" cy="1700807"/>
          </a:xfrm>
          <a:prstGeom prst="rect">
            <a:avLst/>
          </a:prstGeom>
        </p:spPr>
        <p:txBody>
          <a:bodyPr tIns="720000"/>
          <a:lstStyle/>
          <a:p>
            <a:r>
              <a:rPr lang="en-GB" sz="2600" dirty="0" smtClean="0">
                <a:solidFill>
                  <a:srgbClr val="1E4494"/>
                </a:solidFill>
                <a:latin typeface="+mj-lt"/>
              </a:rPr>
              <a:t>Example of Research areas covered by CZ colleagues met (temporary posts, </a:t>
            </a:r>
            <a:r>
              <a:rPr lang="en-GB" sz="2600" dirty="0" err="1" smtClean="0">
                <a:solidFill>
                  <a:srgbClr val="1E4494"/>
                </a:solidFill>
                <a:latin typeface="+mj-lt"/>
              </a:rPr>
              <a:t>Ispra</a:t>
            </a:r>
            <a:r>
              <a:rPr lang="en-GB" sz="2600" dirty="0" smtClean="0">
                <a:solidFill>
                  <a:srgbClr val="1E4494"/>
                </a:solidFill>
                <a:latin typeface="+mj-lt"/>
              </a:rPr>
              <a:t>)</a:t>
            </a:r>
            <a:endParaRPr lang="en-GB" sz="2600" dirty="0">
              <a:solidFill>
                <a:srgbClr val="1E4494"/>
              </a:solidFill>
              <a:latin typeface="+mj-lt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1"/>
          </p:nvPr>
        </p:nvSpPr>
        <p:spPr>
          <a:xfrm>
            <a:off x="0" y="836712"/>
            <a:ext cx="9036496" cy="5832648"/>
          </a:xfrm>
        </p:spPr>
        <p:txBody>
          <a:bodyPr tIns="648000" anchor="t"/>
          <a:lstStyle/>
          <a:p>
            <a:pPr lvl="1">
              <a:spcBef>
                <a:spcPts val="12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en-GB" i="1" dirty="0" smtClean="0"/>
              <a:t>D</a:t>
            </a:r>
            <a:r>
              <a:rPr lang="pl-PL" i="1" dirty="0" err="1" smtClean="0"/>
              <a:t>eposition</a:t>
            </a:r>
            <a:r>
              <a:rPr lang="pl-PL" i="1" dirty="0" smtClean="0"/>
              <a:t> </a:t>
            </a:r>
            <a:r>
              <a:rPr lang="pl-PL" i="1" dirty="0"/>
              <a:t>of </a:t>
            </a:r>
            <a:r>
              <a:rPr lang="pl-PL" i="1" dirty="0" err="1"/>
              <a:t>thin</a:t>
            </a:r>
            <a:r>
              <a:rPr lang="pl-PL" i="1" dirty="0"/>
              <a:t> </a:t>
            </a:r>
            <a:r>
              <a:rPr lang="pl-PL" i="1" dirty="0" err="1"/>
              <a:t>organic</a:t>
            </a:r>
            <a:r>
              <a:rPr lang="pl-PL" i="1" dirty="0"/>
              <a:t> </a:t>
            </a:r>
            <a:r>
              <a:rPr lang="pl-PL" dirty="0" err="1" smtClean="0"/>
              <a:t>functional</a:t>
            </a:r>
            <a:r>
              <a:rPr lang="pl-PL" i="1" dirty="0" smtClean="0"/>
              <a:t> </a:t>
            </a:r>
            <a:r>
              <a:rPr lang="pl-PL" i="1" dirty="0" err="1"/>
              <a:t>coatings</a:t>
            </a:r>
            <a:r>
              <a:rPr lang="pl-PL" i="1" dirty="0"/>
              <a:t> and </a:t>
            </a:r>
            <a:r>
              <a:rPr lang="pl-PL" i="1" dirty="0" err="1"/>
              <a:t>metallic</a:t>
            </a:r>
            <a:r>
              <a:rPr lang="pl-PL" i="1" dirty="0"/>
              <a:t> </a:t>
            </a:r>
            <a:r>
              <a:rPr lang="pl-PL" i="1" dirty="0" err="1"/>
              <a:t>nanoparticles</a:t>
            </a:r>
            <a:r>
              <a:rPr lang="pl-PL" i="1" dirty="0"/>
              <a:t> </a:t>
            </a:r>
            <a:r>
              <a:rPr lang="pl-PL" i="1" dirty="0" err="1"/>
              <a:t>using</a:t>
            </a:r>
            <a:r>
              <a:rPr lang="pl-PL" i="1" dirty="0"/>
              <a:t> </a:t>
            </a:r>
            <a:r>
              <a:rPr lang="pl-PL" i="1" dirty="0" err="1"/>
              <a:t>low</a:t>
            </a:r>
            <a:r>
              <a:rPr lang="pl-PL" i="1" dirty="0"/>
              <a:t> </a:t>
            </a:r>
            <a:r>
              <a:rPr lang="pl-PL" i="1" dirty="0" err="1"/>
              <a:t>pressure</a:t>
            </a:r>
            <a:r>
              <a:rPr lang="pl-PL" i="1" dirty="0"/>
              <a:t> </a:t>
            </a:r>
            <a:r>
              <a:rPr lang="pl-PL" i="1" dirty="0" err="1"/>
              <a:t>low</a:t>
            </a:r>
            <a:r>
              <a:rPr lang="pl-PL" i="1" dirty="0"/>
              <a:t> </a:t>
            </a:r>
            <a:r>
              <a:rPr lang="pl-PL" i="1" dirty="0" err="1"/>
              <a:t>temeparture</a:t>
            </a:r>
            <a:r>
              <a:rPr lang="pl-PL" i="1" dirty="0"/>
              <a:t> </a:t>
            </a:r>
            <a:r>
              <a:rPr lang="pl-PL" i="1" dirty="0" err="1" smtClean="0"/>
              <a:t>plasma</a:t>
            </a:r>
            <a:r>
              <a:rPr lang="en-GB" i="1" dirty="0" smtClean="0"/>
              <a:t> </a:t>
            </a:r>
            <a:r>
              <a:rPr lang="en-GB" dirty="0" smtClean="0">
                <a:solidFill>
                  <a:schemeClr val="tx1"/>
                </a:solidFill>
              </a:rPr>
              <a:t>(Jan </a:t>
            </a:r>
            <a:r>
              <a:rPr lang="en-GB" dirty="0" err="1" smtClean="0">
                <a:solidFill>
                  <a:schemeClr val="tx1"/>
                </a:solidFill>
              </a:rPr>
              <a:t>Hanus</a:t>
            </a:r>
            <a:r>
              <a:rPr lang="en-GB" dirty="0" smtClean="0">
                <a:solidFill>
                  <a:schemeClr val="tx1"/>
                </a:solidFill>
              </a:rPr>
              <a:t> MFF UK</a:t>
            </a:r>
            <a:r>
              <a:rPr lang="cs-CZ" dirty="0" smtClean="0">
                <a:solidFill>
                  <a:schemeClr val="tx1"/>
                </a:solidFill>
              </a:rPr>
              <a:t>, Prague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</a:p>
          <a:p>
            <a:pPr lvl="1">
              <a:spcBef>
                <a:spcPts val="12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en-GB" i="1" dirty="0"/>
              <a:t>Environmental protection in industry - Combustion quality of small-sized furnaces fired by </a:t>
            </a:r>
            <a:r>
              <a:rPr lang="en-GB" i="1" dirty="0" smtClean="0"/>
              <a:t>coal </a:t>
            </a:r>
            <a:r>
              <a:rPr lang="en-GB" dirty="0" smtClean="0">
                <a:solidFill>
                  <a:schemeClr val="tx1"/>
                </a:solidFill>
              </a:rPr>
              <a:t>(</a:t>
            </a:r>
            <a:r>
              <a:rPr lang="en-GB" dirty="0">
                <a:solidFill>
                  <a:schemeClr val="tx1"/>
                </a:solidFill>
              </a:rPr>
              <a:t>Jiri </a:t>
            </a:r>
            <a:r>
              <a:rPr lang="en-GB" dirty="0" smtClean="0">
                <a:solidFill>
                  <a:schemeClr val="tx1"/>
                </a:solidFill>
              </a:rPr>
              <a:t>Horak</a:t>
            </a:r>
            <a:r>
              <a:rPr lang="cs-CZ" dirty="0" smtClean="0">
                <a:solidFill>
                  <a:schemeClr val="tx1"/>
                </a:solidFill>
              </a:rPr>
              <a:t>,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>
                <a:solidFill>
                  <a:schemeClr val="tx1"/>
                </a:solidFill>
              </a:rPr>
              <a:t>VŠB 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>
                <a:solidFill>
                  <a:schemeClr val="tx1"/>
                </a:solidFill>
              </a:rPr>
              <a:t>Technical University of </a:t>
            </a:r>
            <a:r>
              <a:rPr lang="en-GB" dirty="0" smtClean="0">
                <a:solidFill>
                  <a:schemeClr val="tx1"/>
                </a:solidFill>
              </a:rPr>
              <a:t>Ostrava)</a:t>
            </a:r>
          </a:p>
          <a:p>
            <a:pPr lvl="1">
              <a:spcBef>
                <a:spcPts val="12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en-GB" i="1" dirty="0"/>
              <a:t>Scientific activity in new drugs helping customs laboratories with identification of the new or relatively unknown psychoactive </a:t>
            </a:r>
            <a:r>
              <a:rPr lang="en-GB" i="1" dirty="0" smtClean="0"/>
              <a:t>substances </a:t>
            </a:r>
            <a:r>
              <a:rPr lang="en-GB" dirty="0" smtClean="0">
                <a:solidFill>
                  <a:schemeClr val="tx1"/>
                </a:solidFill>
              </a:rPr>
              <a:t>(Kamil </a:t>
            </a:r>
            <a:r>
              <a:rPr lang="cs-CZ" dirty="0" err="1" smtClean="0">
                <a:solidFill>
                  <a:schemeClr val="tx1"/>
                </a:solidFill>
              </a:rPr>
              <a:t>Kolar</a:t>
            </a:r>
            <a:r>
              <a:rPr lang="cs-CZ" dirty="0" smtClean="0">
                <a:solidFill>
                  <a:schemeClr val="tx1"/>
                </a:solidFill>
              </a:rPr>
              <a:t>, </a:t>
            </a:r>
            <a:r>
              <a:rPr lang="en-GB" dirty="0">
                <a:solidFill>
                  <a:schemeClr val="tx1"/>
                </a:solidFill>
              </a:rPr>
              <a:t>Czech Agriculture and Food Inspection </a:t>
            </a:r>
            <a:r>
              <a:rPr lang="en-GB" dirty="0" smtClean="0">
                <a:solidFill>
                  <a:schemeClr val="tx1"/>
                </a:solidFill>
              </a:rPr>
              <a:t>Authority</a:t>
            </a:r>
            <a:r>
              <a:rPr lang="cs-CZ" dirty="0" smtClean="0">
                <a:solidFill>
                  <a:schemeClr val="tx1"/>
                </a:solidFill>
              </a:rPr>
              <a:t>, Brno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  <a:endParaRPr lang="cs-CZ" dirty="0" smtClean="0">
              <a:solidFill>
                <a:schemeClr val="tx1"/>
              </a:solidFill>
            </a:endParaRPr>
          </a:p>
          <a:p>
            <a:pPr lvl="1">
              <a:spcBef>
                <a:spcPts val="12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pl-PL" i="1" dirty="0" err="1" smtClean="0"/>
              <a:t>Preparation</a:t>
            </a:r>
            <a:r>
              <a:rPr lang="pl-PL" i="1" dirty="0" smtClean="0"/>
              <a:t> </a:t>
            </a:r>
            <a:r>
              <a:rPr lang="pl-PL" i="1" dirty="0"/>
              <a:t>of </a:t>
            </a:r>
            <a:r>
              <a:rPr lang="pl-PL" i="1" dirty="0" err="1"/>
              <a:t>radiolabelled</a:t>
            </a:r>
            <a:r>
              <a:rPr lang="pl-PL" i="1" dirty="0"/>
              <a:t> </a:t>
            </a:r>
            <a:r>
              <a:rPr lang="pl-PL" i="1" dirty="0" err="1"/>
              <a:t>nanomaterials</a:t>
            </a:r>
            <a:r>
              <a:rPr lang="pl-PL" i="1" dirty="0"/>
              <a:t> and </a:t>
            </a:r>
            <a:r>
              <a:rPr lang="pl-PL" i="1" dirty="0" err="1"/>
              <a:t>rare</a:t>
            </a:r>
            <a:r>
              <a:rPr lang="pl-PL" i="1" dirty="0"/>
              <a:t> </a:t>
            </a:r>
            <a:r>
              <a:rPr lang="pl-PL" i="1" dirty="0" err="1"/>
              <a:t>radionuclides</a:t>
            </a:r>
            <a:r>
              <a:rPr lang="pl-PL" i="1" dirty="0"/>
              <a:t> for </a:t>
            </a:r>
            <a:r>
              <a:rPr lang="pl-PL" i="1" dirty="0" err="1"/>
              <a:t>nuclear</a:t>
            </a:r>
            <a:r>
              <a:rPr lang="pl-PL" i="1" dirty="0"/>
              <a:t> </a:t>
            </a:r>
            <a:r>
              <a:rPr lang="pl-PL" i="1" dirty="0" err="1" smtClean="0"/>
              <a:t>medicine</a:t>
            </a:r>
            <a:r>
              <a:rPr lang="pl-PL" i="1" dirty="0" smtClean="0"/>
              <a:t> </a:t>
            </a:r>
            <a:r>
              <a:rPr lang="en-GB" dirty="0" smtClean="0">
                <a:solidFill>
                  <a:schemeClr val="tx1"/>
                </a:solidFill>
              </a:rPr>
              <a:t>(</a:t>
            </a:r>
            <a:r>
              <a:rPr lang="cs-CZ" dirty="0" smtClean="0">
                <a:solidFill>
                  <a:schemeClr val="tx1"/>
                </a:solidFill>
              </a:rPr>
              <a:t>Jan Kozempel, </a:t>
            </a:r>
            <a:r>
              <a:rPr lang="pl-PL" dirty="0">
                <a:solidFill>
                  <a:schemeClr val="tx1"/>
                </a:solidFill>
              </a:rPr>
              <a:t>Czech Technical </a:t>
            </a:r>
            <a:r>
              <a:rPr lang="pl-PL" dirty="0" err="1" smtClean="0">
                <a:solidFill>
                  <a:schemeClr val="tx1"/>
                </a:solidFill>
              </a:rPr>
              <a:t>University</a:t>
            </a:r>
            <a:r>
              <a:rPr lang="pl-PL" dirty="0" smtClean="0">
                <a:solidFill>
                  <a:schemeClr val="tx1"/>
                </a:solidFill>
              </a:rPr>
              <a:t>, </a:t>
            </a:r>
            <a:r>
              <a:rPr lang="pl-PL" dirty="0" err="1" smtClean="0">
                <a:solidFill>
                  <a:schemeClr val="tx1"/>
                </a:solidFill>
              </a:rPr>
              <a:t>Prague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  <a:endParaRPr lang="cs-CZ" dirty="0" smtClean="0">
              <a:solidFill>
                <a:schemeClr val="tx1"/>
              </a:solidFill>
            </a:endParaRPr>
          </a:p>
          <a:p>
            <a:pPr lvl="1">
              <a:spcBef>
                <a:spcPts val="12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r>
              <a:rPr lang="en-GB" i="1" dirty="0"/>
              <a:t>Danube Reference Data and Services </a:t>
            </a:r>
            <a:r>
              <a:rPr lang="en-GB" i="1" dirty="0" smtClean="0"/>
              <a:t>Infrastructure</a:t>
            </a:r>
            <a:r>
              <a:rPr lang="cs-CZ" i="1" dirty="0" smtClean="0"/>
              <a:t> </a:t>
            </a:r>
            <a:r>
              <a:rPr lang="en-GB" dirty="0" smtClean="0">
                <a:solidFill>
                  <a:schemeClr val="tx1"/>
                </a:solidFill>
              </a:rPr>
              <a:t>(Tomas Mildorf, the </a:t>
            </a:r>
            <a:r>
              <a:rPr lang="en-GB" dirty="0">
                <a:solidFill>
                  <a:schemeClr val="tx1"/>
                </a:solidFill>
              </a:rPr>
              <a:t>University of West </a:t>
            </a:r>
            <a:r>
              <a:rPr lang="en-GB" dirty="0" smtClean="0">
                <a:solidFill>
                  <a:schemeClr val="tx1"/>
                </a:solidFill>
              </a:rPr>
              <a:t>Bohemia, Pilsen)</a:t>
            </a:r>
            <a:endParaRPr lang="pl-PL" i="1" dirty="0">
              <a:solidFill>
                <a:schemeClr val="tx1"/>
              </a:solidFill>
            </a:endParaRPr>
          </a:p>
          <a:p>
            <a:pPr lvl="1"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endParaRPr lang="en-GB" dirty="0" smtClean="0"/>
          </a:p>
          <a:p>
            <a:pPr lvl="1">
              <a:spcBef>
                <a:spcPts val="600"/>
              </a:spcBef>
              <a:buClr>
                <a:srgbClr val="0050A0"/>
              </a:buClr>
              <a:buFont typeface="Arial" panose="020B0604020202020204" pitchFamily="34" charset="0"/>
              <a:buChar char="•"/>
              <a:defRPr/>
            </a:pPr>
            <a:endParaRPr lang="cs-CZ" b="0" dirty="0" smtClean="0">
              <a:solidFill>
                <a:srgbClr val="1E4494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802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>
            <a:ln>
              <a:noFill/>
            </a:ln>
            <a:solidFill>
              <a:srgbClr val="FFD624"/>
            </a:solidFill>
            <a:effectLst/>
            <a:latin typeface="Verdan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>
            <a:ln>
              <a:noFill/>
            </a:ln>
            <a:solidFill>
              <a:srgbClr val="FFD624"/>
            </a:solidFill>
            <a:effectLst/>
            <a:latin typeface="Verdana" charset="0"/>
            <a:ea typeface="ＭＳ Ｐゴシック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>
            <a:ln>
              <a:noFill/>
            </a:ln>
            <a:solidFill>
              <a:srgbClr val="FFD624"/>
            </a:solidFill>
            <a:effectLst/>
            <a:latin typeface="Verdan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>
            <a:ln>
              <a:noFill/>
            </a:ln>
            <a:solidFill>
              <a:srgbClr val="FFD624"/>
            </a:solidFill>
            <a:effectLst/>
            <a:latin typeface="Verdana" charset="0"/>
            <a:ea typeface="ＭＳ Ｐゴシック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17170</TotalTime>
  <Words>473</Words>
  <Application>Microsoft Office PowerPoint</Application>
  <PresentationFormat>On-screen Show (4:3)</PresentationFormat>
  <Paragraphs>64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Slide_Master</vt:lpstr>
      <vt:lpstr>1_Slide_Master</vt:lpstr>
      <vt:lpstr>Czech scientists in the JRC Sharing experiences </vt:lpstr>
      <vt:lpstr>My background</vt:lpstr>
      <vt:lpstr>Why JRC</vt:lpstr>
      <vt:lpstr>My role at JRC</vt:lpstr>
      <vt:lpstr>My role at JRC</vt:lpstr>
      <vt:lpstr>Why to work at JRC</vt:lpstr>
      <vt:lpstr>Example of Research areas covered by CZ colleagues met (temporary posts, Ispra)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LISKA Roman (JRC-ISPRA)</cp:lastModifiedBy>
  <cp:revision>522</cp:revision>
  <cp:lastPrinted>2016-03-02T14:30:17Z</cp:lastPrinted>
  <dcterms:created xsi:type="dcterms:W3CDTF">2011-10-28T10:25:18Z</dcterms:created>
  <dcterms:modified xsi:type="dcterms:W3CDTF">2016-06-07T18:17:31Z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ServerID">
    <vt:lpwstr>0d3b22a6-6203-4efc-8e8e-b5279256493b</vt:lpwstr>
  </property>
  <property fmtid="{D5CDD505-2E9C-101B-9397-08002B2CF9AE}" pid="3" name="Offisync_ProviderInitializationData">
    <vt:lpwstr>https://connected.cnect.cec.eu.int</vt:lpwstr>
  </property>
  <property fmtid="{D5CDD505-2E9C-101B-9397-08002B2CF9AE}" pid="4" name="Jive_LatestUserAccountName">
    <vt:lpwstr>liskaro</vt:lpwstr>
  </property>
  <property fmtid="{D5CDD505-2E9C-101B-9397-08002B2CF9AE}" pid="5" name="Jive_VersionGuid">
    <vt:lpwstr>50620149-7d01-4db3-b2df-4ce42dc58aef</vt:lpwstr>
  </property>
  <property fmtid="{D5CDD505-2E9C-101B-9397-08002B2CF9AE}" pid="6" name="Offisync_UniqueId">
    <vt:lpwstr>88753</vt:lpwstr>
  </property>
  <property fmtid="{D5CDD505-2E9C-101B-9397-08002B2CF9AE}" pid="7" name="Offisync_UpdateToken">
    <vt:lpwstr>4</vt:lpwstr>
  </property>
</Properties>
</file>