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4" r:id="rId3"/>
    <p:sldId id="295" r:id="rId4"/>
    <p:sldId id="298" r:id="rId5"/>
    <p:sldId id="300" r:id="rId6"/>
    <p:sldId id="286" r:id="rId7"/>
    <p:sldId id="345" r:id="rId8"/>
    <p:sldId id="342" r:id="rId9"/>
    <p:sldId id="322" r:id="rId10"/>
    <p:sldId id="323" r:id="rId11"/>
    <p:sldId id="338" r:id="rId12"/>
    <p:sldId id="331" r:id="rId13"/>
    <p:sldId id="332" r:id="rId14"/>
    <p:sldId id="336" r:id="rId15"/>
    <p:sldId id="335" r:id="rId16"/>
    <p:sldId id="327" r:id="rId17"/>
    <p:sldId id="328" r:id="rId18"/>
    <p:sldId id="329" r:id="rId19"/>
    <p:sldId id="330" r:id="rId20"/>
    <p:sldId id="311" r:id="rId21"/>
    <p:sldId id="276" r:id="rId22"/>
  </p:sldIdLst>
  <p:sldSz cx="9144000" cy="6858000" type="screen4x3"/>
  <p:notesSz cx="6794500" cy="99314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8731ED2-F275-4890-A252-61D966B5CBE8}" type="datetimeFigureOut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8FB881A-F35B-47A8-9F88-E8D2763E48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2717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450883-4FA6-49DC-8AA4-7B991D5EF23B}" type="datetimeFigureOut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41BC115-46D9-4737-BB05-172FA85CE0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017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 userDrawn="1"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 smtClean="0"/>
              <a:t>Státní podpora sportu </a:t>
            </a:r>
            <a:br>
              <a:rPr lang="pl-PL" dirty="0" smtClean="0"/>
            </a:br>
            <a:r>
              <a:rPr lang="pl-PL" dirty="0" smtClean="0"/>
              <a:t>pro rok 2013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dirty="0" smtClean="0"/>
              <a:t>Ministerstvo školství, mládeže a tělovýchovy</a:t>
            </a:r>
          </a:p>
          <a:p>
            <a:r>
              <a:rPr lang="cs-CZ" dirty="0" smtClean="0"/>
              <a:t>Karmelitská 7, 118 12 Praha 1 • tel.:: +420 234 811 111</a:t>
            </a:r>
          </a:p>
          <a:p>
            <a:r>
              <a:rPr lang="cs-CZ" dirty="0" smtClean="0"/>
              <a:t>msmt@msmt.cz • www.msmt.cz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99126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528647-60F1-47B2-92B1-71CB83AEB933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CFAB84A-7885-457F-8C45-049EEA1550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847202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4E9724-07CA-49C7-BD30-D28AA7D4A016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1A49D85-5821-4B95-85E3-DB505DAD04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370923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Státní podpora sportu pro rok 2013</a:t>
            </a:r>
          </a:p>
          <a:p>
            <a:r>
              <a:rPr lang="cs-CZ" dirty="0" smtClean="0"/>
              <a:t>Státní podpora sportu pro rok 2013 byla projednána poradou vedení MŠMT dne 19. června 2012. Jedná se o veřejné vyhlášení programů neinvestičního charakteru a charakteru programového financování reprodukce majetku v oblasti sportu. </a:t>
            </a:r>
          </a:p>
          <a:p>
            <a:r>
              <a:rPr lang="cs-CZ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dirty="0" smtClean="0"/>
          </a:p>
          <a:p>
            <a:r>
              <a:rPr lang="cs-CZ" dirty="0" smtClean="0"/>
              <a:t>a) výdajový okruh: „Sportovní reprezentace“ </a:t>
            </a:r>
          </a:p>
          <a:p>
            <a:r>
              <a:rPr lang="cs-CZ" dirty="0" smtClean="0"/>
              <a:t>b) výdajový okruh: „Všeobecná sportovní činnost“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08917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193E13-C51A-4017-B442-670F74503F30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95AA082-1A81-441C-B483-60126E9606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90508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87F1A5-5429-4A34-AFAD-0CED0AF40BA7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89DD0DF-DCC1-41EE-B740-E34E1FD9CD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570724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1CC6A3C-2C01-4E88-BA8E-A87691BF7D93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BDA1781-489D-48CF-9293-EE6D185593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685500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B3B0A35-7C6C-44F4-85A7-233C95306B24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10D8B0B-3A47-4281-8E2C-0018AF12C5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319012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973FFA-9C1F-4E74-B947-D315B7BB6BE2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BCBABBE-5401-445D-A161-C79C073FAA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483724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0BFE60-1944-4C40-9C69-DAC73E37468B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3A663D1-4B09-4FE3-827F-4AB1AA6627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3490528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BDB24E-2777-43C7-B40A-DD0694C63C30}" type="datetime1">
              <a:rPr lang="cs-CZ"/>
              <a:pPr>
                <a:defRPr/>
              </a:pPr>
              <a:t>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4F81E32-45F5-4313-8692-61A37F2B21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766970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fld id="{CE9925B7-E654-422A-B012-BB6A0BF78AC7}" type="slidenum">
              <a:rPr lang="cs-CZ" altLang="cs-CZ" b="1"/>
              <a:pPr algn="r" eaLnBrk="1" hangingPunct="1"/>
              <a:t>‹#›</a:t>
            </a:fld>
            <a:endParaRPr lang="cs-CZ" altLang="cs-CZ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adka.hermankova@msmt.cz" TargetMode="External"/><Relationship Id="rId2" Type="http://schemas.openxmlformats.org/officeDocument/2006/relationships/hyperlink" Target="mailto:martina.budinska@msm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tous.korbel@msmt.cz" TargetMode="External"/><Relationship Id="rId4" Type="http://schemas.openxmlformats.org/officeDocument/2006/relationships/hyperlink" Target="mailto:vladimir.sklenar@msmt.cz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ctrTitle"/>
          </p:nvPr>
        </p:nvSpPr>
        <p:spPr bwMode="auto">
          <a:xfrm>
            <a:off x="2916238" y="2997200"/>
            <a:ext cx="6227762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 b="1" smtClean="0"/>
              <a:t>Metodika MŠMT pro poskytování dotací ze státního rozpočtu na realizaci aktivit </a:t>
            </a:r>
            <a:br>
              <a:rPr lang="cs-CZ" altLang="cs-CZ" sz="2400" b="1" smtClean="0"/>
            </a:br>
            <a:r>
              <a:rPr lang="cs-CZ" altLang="cs-CZ" sz="2400" b="1" smtClean="0"/>
              <a:t>v oblasti prevence rizikového chování </a:t>
            </a:r>
            <a:br>
              <a:rPr lang="cs-CZ" altLang="cs-CZ" sz="2400" b="1" smtClean="0"/>
            </a:br>
            <a:r>
              <a:rPr lang="cs-CZ" altLang="cs-CZ" sz="2400" b="1" smtClean="0"/>
              <a:t>v období 2017-2020</a:t>
            </a:r>
            <a:br>
              <a:rPr lang="cs-CZ" altLang="cs-CZ" sz="2400" b="1" smtClean="0"/>
            </a:br>
            <a:r>
              <a:rPr lang="cs-CZ" altLang="cs-CZ" sz="2400" b="1" smtClean="0"/>
              <a:t/>
            </a:r>
            <a:br>
              <a:rPr lang="cs-CZ" altLang="cs-CZ" sz="2400" b="1" smtClean="0"/>
            </a:br>
            <a:r>
              <a:rPr lang="cs-CZ" altLang="cs-CZ" sz="2400" b="1" smtClean="0"/>
              <a:t>Metodika dotačního programu   „Bezpečné klima v českých školách  na období  </a:t>
            </a:r>
            <a:br>
              <a:rPr lang="cs-CZ" altLang="cs-CZ" sz="2400" b="1" smtClean="0"/>
            </a:br>
            <a:r>
              <a:rPr lang="cs-CZ" altLang="cs-CZ" sz="2400" b="1" smtClean="0"/>
              <a:t>od 1. 1. 2017 do 31. 12. 2017  </a:t>
            </a:r>
            <a:br>
              <a:rPr lang="cs-CZ" altLang="cs-CZ" sz="2400" b="1" smtClean="0"/>
            </a:br>
            <a:endParaRPr lang="cs-CZ" altLang="cs-CZ" sz="2400" b="1" i="1" smtClean="0"/>
          </a:p>
        </p:txBody>
      </p:sp>
      <p:sp>
        <p:nvSpPr>
          <p:cNvPr id="14339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cs-CZ" altLang="cs-CZ" sz="7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8101012" cy="5661025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/>
              <a:t>Podání žádosti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Žádost </a:t>
            </a:r>
            <a:r>
              <a:rPr lang="cs-CZ" dirty="0"/>
              <a:t>se podává POUZE ELEKTRONICKY v elektronickém systému IS na adrese: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http://is-prevence.msmt.cz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Povinné </a:t>
            </a:r>
            <a:r>
              <a:rPr lang="cs-CZ" b="1" dirty="0"/>
              <a:t>přílohy k organizaci </a:t>
            </a:r>
            <a:r>
              <a:rPr lang="cs-CZ" dirty="0"/>
              <a:t>(přílohy, které se vkládají k organizaci nikoliv k projektu)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Při elektronické registraci (první vkládání údajů o organizaci) je zároveň žadatel povinen vložit </a:t>
            </a:r>
            <a:r>
              <a:rPr lang="cs-CZ" dirty="0" smtClean="0"/>
              <a:t>do </a:t>
            </a:r>
            <a:r>
              <a:rPr lang="cs-CZ" dirty="0"/>
              <a:t>systému elektronickou kopii originálů povinných příloh (kopie originálů se vkládají pouze jednou a následně je žadatel povinen je aktualizovat při jakékoliv změně):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doklad </a:t>
            </a:r>
            <a:r>
              <a:rPr lang="cs-CZ" dirty="0"/>
              <a:t>o přidělení IČO,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identifikace </a:t>
            </a:r>
            <a:r>
              <a:rPr lang="cs-CZ" dirty="0"/>
              <a:t>bankovního účtu, na který by měla být dotace převedena,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doklad </a:t>
            </a:r>
            <a:r>
              <a:rPr lang="cs-CZ" dirty="0"/>
              <a:t>o právní subjektivitě žadatele podle příslušné formy právní subjektivity: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právnická </a:t>
            </a:r>
            <a:r>
              <a:rPr lang="cs-CZ" dirty="0"/>
              <a:t>osoba vykonávající činnost školy nebo školského zařízení předloží zřizovací listinu (stačí poslední dodatek),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právnická </a:t>
            </a:r>
            <a:r>
              <a:rPr lang="cs-CZ" dirty="0"/>
              <a:t>osoba podle zákona č. 89/2012 Sb., občanský zákoník - stanovy  a výpis z veřejného rejstříku,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právnická </a:t>
            </a:r>
            <a:r>
              <a:rPr lang="cs-CZ" dirty="0"/>
              <a:t>osoba podle zákona č. 3/2002 Sb. předloží výpis z registru ústředního orgánu státní správy ČR, který registruje církve a náboženské společnosti,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obecně </a:t>
            </a:r>
            <a:r>
              <a:rPr lang="cs-CZ" dirty="0"/>
              <a:t>prospěšná společnost předloží ověřený výpis z rejstříku obecně prospěšných společností u místně příslušného soudu,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jiná </a:t>
            </a:r>
            <a:r>
              <a:rPr lang="cs-CZ" dirty="0"/>
              <a:t>organizace předloží výpis z obchodního rejstříku, příp. jiný doklad prokazující právní subjektivitu.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173163"/>
            <a:ext cx="8002588" cy="5662612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Povinné </a:t>
            </a:r>
            <a:r>
              <a:rPr lang="cs-CZ" sz="2400" b="1" dirty="0"/>
              <a:t>přílohy k žádosti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</a:t>
            </a:r>
            <a:r>
              <a:rPr lang="cs-CZ" dirty="0"/>
              <a:t>přílohy, které se vkládají k projektu nikoliv k organizaci):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zpráva </a:t>
            </a:r>
            <a:r>
              <a:rPr lang="cs-CZ" dirty="0"/>
              <a:t>o realizaci víceletého (navazujícího) projektu v předchozím roce (pokud byl projekt dotačně podpořen z MŠMT),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závěrečná </a:t>
            </a:r>
            <a:r>
              <a:rPr lang="cs-CZ" dirty="0"/>
              <a:t>zpráva o realizaci víceletého (navazujícího) projektu za předchozí rok vzhledem k roku, ve kterém se žádost o dotaci předkládá (tedy vzhledem k běžnému roku), pokud byl projekt (projekt) v předchozím roce realizován (pokud byl projekt v daném období dotačně podpořen z MŠMT</a:t>
            </a:r>
            <a:r>
              <a:rPr lang="cs-CZ" dirty="0" smtClean="0"/>
              <a:t>),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/>
              <a:t>Příklad – získali jste dotaci v roce 2015, 2016 a žádáte dotaci na rok 2017 – doložíte závěrečnou zprávu za rok 2015 a průběžnou zprávu o realizaci projektu v roce 2016.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216025"/>
            <a:ext cx="8101012" cy="566102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/>
              <a:t>Postup </a:t>
            </a:r>
            <a:r>
              <a:rPr lang="cs-CZ" sz="2600" b="1" dirty="0"/>
              <a:t>při rozhodování o poskytnutí dotace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fontAlgn="auto">
              <a:spcAft>
                <a:spcPts val="0"/>
              </a:spcAft>
              <a:defRPr/>
            </a:pPr>
            <a:r>
              <a:rPr lang="cs-CZ" sz="2200" b="1" dirty="0" smtClean="0"/>
              <a:t>Formální hodnocení </a:t>
            </a:r>
            <a:r>
              <a:rPr lang="cs-CZ" sz="2200" dirty="0" smtClean="0"/>
              <a:t>- hodnocení dodržení </a:t>
            </a:r>
            <a:r>
              <a:rPr lang="cs-CZ" sz="2200" dirty="0"/>
              <a:t>formálních náležitostí stanovených touto Metodikou.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200" b="1" dirty="0" smtClean="0"/>
              <a:t>Odborné hodnocení </a:t>
            </a:r>
            <a:r>
              <a:rPr lang="cs-CZ" sz="2200" dirty="0" smtClean="0"/>
              <a:t>– hodnocení kvality a efektivity projektu</a:t>
            </a:r>
            <a:endParaRPr lang="cs-CZ" sz="2200" dirty="0"/>
          </a:p>
          <a:p>
            <a:pPr fontAlgn="auto">
              <a:spcAft>
                <a:spcPts val="0"/>
              </a:spcAft>
              <a:defRPr/>
            </a:pPr>
            <a:r>
              <a:rPr lang="cs-CZ" sz="2200" dirty="0" smtClean="0"/>
              <a:t>Výši </a:t>
            </a:r>
            <a:r>
              <a:rPr lang="cs-CZ" sz="2200" dirty="0"/>
              <a:t>dotace navrženou na spolufinancování jednotlivých žádostí v oblasti prevence rizikového chování projedná </a:t>
            </a:r>
            <a:r>
              <a:rPr lang="cs-CZ" sz="2200" b="1" dirty="0"/>
              <a:t>porada vedení MŠMT</a:t>
            </a:r>
            <a:r>
              <a:rPr lang="cs-CZ" sz="2200" dirty="0"/>
              <a:t>, a to na základě návrhu </a:t>
            </a:r>
            <a:r>
              <a:rPr lang="cs-CZ" sz="2200" b="1" dirty="0"/>
              <a:t>dotační komise </a:t>
            </a:r>
            <a:r>
              <a:rPr lang="cs-CZ" sz="2200" b="1" dirty="0" smtClean="0"/>
              <a:t>MŠMT</a:t>
            </a:r>
            <a:endParaRPr lang="cs-CZ" sz="2200" b="1" dirty="0"/>
          </a:p>
          <a:p>
            <a:pPr fontAlgn="auto">
              <a:spcAft>
                <a:spcPts val="0"/>
              </a:spcAft>
              <a:defRPr/>
            </a:pPr>
            <a:r>
              <a:rPr lang="cs-CZ" sz="2200" dirty="0" smtClean="0"/>
              <a:t>MŠMT </a:t>
            </a:r>
            <a:r>
              <a:rPr lang="cs-CZ" sz="2200" dirty="0"/>
              <a:t>zveřejní do konce kalendářního roku, který předchází rozpočtovému roku, na který </a:t>
            </a:r>
            <a:r>
              <a:rPr lang="cs-CZ" sz="2200" dirty="0" smtClean="0"/>
              <a:t>je </a:t>
            </a:r>
            <a:r>
              <a:rPr lang="cs-CZ" sz="2200" dirty="0"/>
              <a:t>dotace poskytována, na základě schválení poradou vedení MŠMT a paní ministryní </a:t>
            </a:r>
            <a:r>
              <a:rPr lang="cs-CZ" sz="2200" b="1" dirty="0"/>
              <a:t>výsledek dotačního </a:t>
            </a:r>
            <a:r>
              <a:rPr lang="cs-CZ" sz="2200" b="1" dirty="0" smtClean="0"/>
              <a:t>řízení</a:t>
            </a:r>
            <a:r>
              <a:rPr lang="cs-CZ" sz="2200" dirty="0" smtClean="0"/>
              <a:t>.</a:t>
            </a:r>
            <a:endParaRPr lang="cs-CZ" sz="2200" dirty="0"/>
          </a:p>
          <a:p>
            <a:pPr fontAlgn="auto">
              <a:spcAft>
                <a:spcPts val="0"/>
              </a:spcAft>
              <a:defRPr/>
            </a:pPr>
            <a:r>
              <a:rPr lang="cs-CZ" sz="2200" dirty="0" smtClean="0"/>
              <a:t>Úspěšným </a:t>
            </a:r>
            <a:r>
              <a:rPr lang="cs-CZ" sz="2200" dirty="0"/>
              <a:t>žadatelům bude doručeno </a:t>
            </a:r>
            <a:r>
              <a:rPr lang="cs-CZ" sz="2200" b="1" dirty="0"/>
              <a:t>Rozhodnutí </a:t>
            </a:r>
            <a:r>
              <a:rPr lang="cs-CZ" sz="2200" dirty="0"/>
              <a:t>podle § 14 odst. 4 rozpočtových pravidel. Nedílnou součástí Rozhodnutí bude příloha „Konečná podoba projektu a celkového rozpočtu projektu“.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	</a:t>
            </a: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8081962" cy="5661025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Z </a:t>
            </a:r>
            <a:r>
              <a:rPr lang="cs-CZ" sz="2800" b="1" dirty="0"/>
              <a:t>poskytnuté dotace lze hradit (tzv. uznatelné náklady):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a) osobní náklady: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platy</a:t>
            </a:r>
            <a:r>
              <a:rPr lang="cs-CZ" dirty="0" smtClean="0"/>
              <a:t> </a:t>
            </a:r>
            <a:r>
              <a:rPr lang="cs-CZ" dirty="0"/>
              <a:t>včetně odvodů sociálního a zdravotního pojištění, které hradí zaměstnavatel </a:t>
            </a:r>
            <a:r>
              <a:rPr lang="cs-CZ" dirty="0" smtClean="0"/>
              <a:t>za </a:t>
            </a:r>
            <a:r>
              <a:rPr lang="cs-CZ" dirty="0"/>
              <a:t>své zaměstnance, a dalších osobních výdajů, které je zaměstnavatel </a:t>
            </a:r>
            <a:r>
              <a:rPr lang="cs-CZ" dirty="0" smtClean="0"/>
              <a:t>za </a:t>
            </a:r>
            <a:r>
              <a:rPr lang="cs-CZ" dirty="0"/>
              <a:t>zaměstnance podle platných předpisů povinen hradit. MŠMT přispívá na mzdové náklady (maximální požadavek na mzdové náklady do výše 250.000 Kč) </a:t>
            </a:r>
            <a:r>
              <a:rPr lang="cs-CZ" dirty="0" smtClean="0"/>
              <a:t></a:t>
            </a:r>
            <a:r>
              <a:rPr lang="cs-CZ" dirty="0"/>
              <a:t>	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dohody </a:t>
            </a:r>
            <a:r>
              <a:rPr lang="cs-CZ" b="1" dirty="0"/>
              <a:t>o pracovní </a:t>
            </a:r>
            <a:r>
              <a:rPr lang="cs-CZ" b="1" dirty="0" smtClean="0"/>
              <a:t>činnosti, dohody </a:t>
            </a:r>
            <a:r>
              <a:rPr lang="cs-CZ" b="1" dirty="0"/>
              <a:t>o provedení práce </a:t>
            </a:r>
            <a:r>
              <a:rPr lang="cs-CZ" dirty="0"/>
              <a:t>(v případě DPP je třeba uvádět do žádosti i </a:t>
            </a:r>
            <a:r>
              <a:rPr lang="cs-CZ" dirty="0" smtClean="0"/>
              <a:t>náklady na </a:t>
            </a:r>
            <a:r>
              <a:rPr lang="cs-CZ" dirty="0"/>
              <a:t>odvody, a to v případě, že částka vyplácená na DPP v  kalendářním měsíci přesáhne výši 10.000 Kč – v jiných případech se náklady na odvody u DPP neuvádějí</a:t>
            </a:r>
            <a:r>
              <a:rPr lang="cs-CZ" dirty="0" smtClean="0"/>
              <a:t>)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b) provozní náklady </a:t>
            </a:r>
            <a:r>
              <a:rPr lang="cs-CZ" dirty="0"/>
              <a:t>- nezbytné pro poskytování služeb, musejí být identifikovatelné, účetně evidované, ověřitelné, podložené originálními účetními doklady a uvedené v rozpočtu schválené žádosti, u uvedených položek rozpočtu maximálně do výše: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služby </a:t>
            </a:r>
            <a:r>
              <a:rPr lang="cs-CZ" dirty="0"/>
              <a:t>– max. 40 % celkového rozpočtu projektu (musí mít přímou vazbu </a:t>
            </a:r>
            <a:r>
              <a:rPr lang="cs-CZ" dirty="0" smtClean="0"/>
              <a:t> </a:t>
            </a:r>
            <a:r>
              <a:rPr lang="cs-CZ" dirty="0"/>
              <a:t>na realizaci projektu),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materiál </a:t>
            </a:r>
            <a:r>
              <a:rPr lang="cs-CZ" dirty="0"/>
              <a:t>- max. 25 % celkového rozpočtu projektu (musí mít přímou vazbu </a:t>
            </a:r>
            <a:r>
              <a:rPr lang="cs-CZ" dirty="0" smtClean="0"/>
              <a:t> </a:t>
            </a:r>
            <a:r>
              <a:rPr lang="cs-CZ" dirty="0"/>
              <a:t>na realizaci projektu),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příspěvek </a:t>
            </a:r>
            <a:r>
              <a:rPr lang="cs-CZ" dirty="0"/>
              <a:t>na certifikaci projektů primární prevence rizikového chování – </a:t>
            </a:r>
            <a:r>
              <a:rPr lang="cs-CZ" dirty="0" smtClean="0"/>
              <a:t> </a:t>
            </a:r>
            <a:r>
              <a:rPr lang="cs-CZ" dirty="0"/>
              <a:t>max. 7.000 Kč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příspěvek </a:t>
            </a:r>
            <a:r>
              <a:rPr lang="cs-CZ" dirty="0"/>
              <a:t>na supervizi max. 500 Kč/hod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196975"/>
            <a:ext cx="8137525" cy="5661025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Konečná podoba rozpočtu projektu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MŠMT </a:t>
            </a:r>
            <a:r>
              <a:rPr lang="cs-CZ" dirty="0"/>
              <a:t>sdělí žadateli o dotaci, pokud jeho žádost nebyla z dotačního řízení vyřazena, do 10 pracovních dnů ode dne, kdy dotační komise MŠMT projednala podklad o předložených žádostech o dotaci, v jaké výši mu bude dotace navržena na následující kalendářní rok, a to v</a:t>
            </a:r>
            <a:r>
              <a:rPr lang="cs-CZ" dirty="0" smtClean="0"/>
              <a:t> </a:t>
            </a:r>
            <a:r>
              <a:rPr lang="cs-CZ" dirty="0"/>
              <a:t>případě, že </a:t>
            </a:r>
            <a:r>
              <a:rPr lang="cs-CZ" b="1" dirty="0"/>
              <a:t>navrhovaná výše dotace bude nižší, než byla žadatelem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žádosti předkládána</a:t>
            </a:r>
            <a:r>
              <a:rPr lang="cs-CZ" dirty="0"/>
              <a:t>. Současně MŠMT vyzve žadatele, aby ve stanovené lhůtě, která nesmí být kratší než </a:t>
            </a:r>
            <a:r>
              <a:rPr lang="cs-CZ" dirty="0" smtClean="0"/>
              <a:t>8 </a:t>
            </a:r>
            <a:r>
              <a:rPr lang="cs-CZ" dirty="0"/>
              <a:t>pracovních dnů, </a:t>
            </a:r>
            <a:r>
              <a:rPr lang="cs-CZ" b="1" dirty="0"/>
              <a:t>předložil konečnou podobu projektu včetně celkového rozpočtu projektu</a:t>
            </a:r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závislosti na výši přidělené dotace. Tato konečná podoba projektu a celkového rozpočtu projektu bude přílohou k rozhodnutí o poskytnutí dotace.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Pokud </a:t>
            </a:r>
            <a:r>
              <a:rPr lang="cs-CZ" dirty="0"/>
              <a:t>žadatel konečnou podobu rozpočtu projektu ani ve stanovené lhůtě </a:t>
            </a:r>
            <a:r>
              <a:rPr lang="cs-CZ" dirty="0" smtClean="0"/>
              <a:t>nepředloží, MŠMT </a:t>
            </a:r>
            <a:r>
              <a:rPr lang="cs-CZ" dirty="0"/>
              <a:t>žádost o dotaci z dotačního řízení vyřadí.</a:t>
            </a:r>
          </a:p>
          <a:p>
            <a:pPr algn="just"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8066087" cy="5661025"/>
          </a:xfrm>
        </p:spPr>
        <p:txBody>
          <a:bodyPr rtlCol="0"/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Vyúčtování dotace, vypořádání se státním </a:t>
            </a:r>
            <a:r>
              <a:rPr lang="cs-CZ" sz="2400" b="1" dirty="0" smtClean="0"/>
              <a:t>rozpočtem</a:t>
            </a:r>
            <a:endParaRPr lang="cs-CZ" sz="2400" b="1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Dotace </a:t>
            </a:r>
            <a:r>
              <a:rPr lang="cs-CZ" dirty="0"/>
              <a:t>poskytnutá ze státního rozpočtu musí být řádně vyúčtována. Vyúčtování dotace, vypořádání se státním rozpočtem a závěrečná zpráva musí být zaslány v listinné podobě </a:t>
            </a:r>
            <a:r>
              <a:rPr lang="cs-CZ" b="1" dirty="0"/>
              <a:t>nejpozději do 15. února </a:t>
            </a:r>
            <a:r>
              <a:rPr lang="cs-CZ" dirty="0"/>
              <a:t>roku </a:t>
            </a:r>
            <a:r>
              <a:rPr lang="cs-CZ" dirty="0" smtClean="0"/>
              <a:t>následujícího </a:t>
            </a:r>
            <a:r>
              <a:rPr lang="cs-CZ" dirty="0"/>
              <a:t>po roce, na který byla dotace </a:t>
            </a:r>
            <a:r>
              <a:rPr lang="cs-CZ" dirty="0" smtClean="0"/>
              <a:t>poskytnuta</a:t>
            </a:r>
            <a:r>
              <a:rPr lang="cs-CZ" dirty="0"/>
              <a:t>. </a:t>
            </a: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Žadatel </a:t>
            </a:r>
            <a:r>
              <a:rPr lang="cs-CZ" dirty="0"/>
              <a:t>je povinen realizovat finanční vypořádání poskytnutých prostředků </a:t>
            </a:r>
            <a:r>
              <a:rPr lang="cs-CZ" b="1" dirty="0"/>
              <a:t>v souladu </a:t>
            </a:r>
            <a:r>
              <a:rPr lang="cs-CZ" b="1" dirty="0" smtClean="0"/>
              <a:t>s </a:t>
            </a:r>
            <a:r>
              <a:rPr lang="cs-CZ" b="1" dirty="0"/>
              <a:t>vyhláškou   367/2015 </a:t>
            </a:r>
            <a:r>
              <a:rPr lang="cs-CZ" b="1" dirty="0" err="1"/>
              <a:t>Sb</a:t>
            </a:r>
            <a:r>
              <a:rPr lang="cs-CZ" dirty="0"/>
              <a:t>, o zásadách a lhůtách finančního vypořádání vztahů se státním rozpočtem, státními finančními aktivy a Národním fondem (vyhláška o finančním vypořádání).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Příjemce </a:t>
            </a:r>
            <a:r>
              <a:rPr lang="cs-CZ" dirty="0"/>
              <a:t>je povinen vrátit nevyčerpané prostředky spolu s vyúčtováním dotace nejpozději </a:t>
            </a:r>
            <a:r>
              <a:rPr lang="cs-CZ" dirty="0" smtClean="0"/>
              <a:t>do </a:t>
            </a:r>
            <a:r>
              <a:rPr lang="cs-CZ" dirty="0"/>
              <a:t>30 dnů od oznámení o odstoupení od projektu nebo jeho ukončení, pokud se projekt neuskuteční nebo je předčasně ukončen v průběhu roku.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7993062" cy="5661025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Dotační program </a:t>
            </a:r>
            <a:r>
              <a:rPr lang="cs-CZ" sz="2400" b="1" dirty="0" smtClean="0"/>
              <a:t>„Bezpečné </a:t>
            </a:r>
            <a:r>
              <a:rPr lang="cs-CZ" sz="2400" b="1" dirty="0"/>
              <a:t>klima v českých </a:t>
            </a:r>
            <a:r>
              <a:rPr lang="cs-CZ" sz="2400" b="1" dirty="0" smtClean="0"/>
              <a:t>školách“</a:t>
            </a:r>
            <a:endParaRPr lang="cs-CZ" sz="2400" b="1" dirty="0"/>
          </a:p>
          <a:p>
            <a:pPr fontAlgn="auto">
              <a:spcAft>
                <a:spcPts val="0"/>
              </a:spcAft>
              <a:defRPr/>
            </a:pPr>
            <a:endParaRPr lang="cs-CZ" sz="2400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Dotační program vychází z principů ověřeného dotačního programu MŠMT na realizaci aktivit v oblasti primární prevence rizikového chování v období 2017-2020 (č. j. MSMT-11483/2016) schváleného poradou vedení dne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10</a:t>
            </a:r>
            <a:r>
              <a:rPr lang="cs-CZ" dirty="0"/>
              <a:t>. 5. 2016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Cílem </a:t>
            </a:r>
            <a:r>
              <a:rPr lang="cs-CZ" dirty="0"/>
              <a:t>dotačního programu je </a:t>
            </a:r>
            <a:r>
              <a:rPr lang="cs-CZ" b="1" dirty="0"/>
              <a:t>podpora aktivit škol a školských zařízení, které svou činností přispívají k nastolení a rozvoji bezpečného klimatu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českých </a:t>
            </a:r>
            <a:r>
              <a:rPr lang="cs-CZ" b="1" dirty="0" smtClean="0"/>
              <a:t>školách.</a:t>
            </a:r>
            <a:endParaRPr lang="cs-CZ" b="1" dirty="0"/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8066087" cy="5661025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Účel </a:t>
            </a:r>
            <a:r>
              <a:rPr lang="cs-CZ" sz="2400" b="1" dirty="0" smtClean="0"/>
              <a:t>dotace (podporované aktivity)</a:t>
            </a:r>
            <a:endParaRPr lang="cs-CZ" sz="2400" b="1" dirty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práce </a:t>
            </a:r>
            <a:r>
              <a:rPr lang="cs-CZ" dirty="0"/>
              <a:t>s pedagogickými sbory, skupinové supervize v oblasti bezpečného klimatu ve školách,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podpora </a:t>
            </a:r>
            <a:r>
              <a:rPr lang="cs-CZ" dirty="0"/>
              <a:t>prohlubování odborných znalostí a praktických dovedností při práci s tématem bezpečné klima ve školách, zejména podpora supervizí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kazuistických </a:t>
            </a:r>
            <a:r>
              <a:rPr lang="cs-CZ" dirty="0" smtClean="0"/>
              <a:t>seminářů </a:t>
            </a:r>
            <a:r>
              <a:rPr lang="cs-CZ" b="1" dirty="0" smtClean="0">
                <a:solidFill>
                  <a:srgbClr val="FF0000"/>
                </a:solidFill>
              </a:rPr>
              <a:t>(lze sem zahrnout i podporu realizovanou v rámci programů s dětmi a mládeží – nikoliv samotné programy cílené pouze na děti a mládež)</a:t>
            </a:r>
            <a:endParaRPr lang="cs-CZ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vzdělávání </a:t>
            </a:r>
            <a:r>
              <a:rPr lang="cs-CZ" dirty="0"/>
              <a:t>a metodická podpora pedagogů pro práci s třídnickými hodinami ve školách,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vzdělávání </a:t>
            </a:r>
            <a:r>
              <a:rPr lang="cs-CZ" dirty="0"/>
              <a:t>pedagogických i nepedagogických pracovníků, v oblasti bezpečného klimatu </a:t>
            </a:r>
            <a:r>
              <a:rPr lang="cs-CZ" dirty="0" smtClean="0"/>
              <a:t>ve </a:t>
            </a:r>
            <a:r>
              <a:rPr lang="cs-CZ" dirty="0"/>
              <a:t>školách,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vzdělávání </a:t>
            </a:r>
            <a:r>
              <a:rPr lang="cs-CZ" dirty="0"/>
              <a:t>školních metodiků prevence v oblasti bezpečného klimatu ve školách,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vzdělávání </a:t>
            </a:r>
            <a:r>
              <a:rPr lang="cs-CZ" dirty="0"/>
              <a:t>metodiků prevence v pedagogicko-psychologických poradnách v oblasti bezpečného klimatu ve školách,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vzdělávání </a:t>
            </a:r>
            <a:r>
              <a:rPr lang="cs-CZ" dirty="0"/>
              <a:t>ředitelů a jiných vedoucích pracovníků škol a školských zařízení v oblasti bezpečného klimatu ve školách.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196975"/>
            <a:ext cx="8137525" cy="5661025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Oprávněný žadatel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Žadateli </a:t>
            </a:r>
            <a:r>
              <a:rPr lang="cs-CZ" dirty="0"/>
              <a:t>o dotaci v rámci tohoto programu mohou být právnické osoby vykonávající činnost </a:t>
            </a: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mateřské</a:t>
            </a:r>
            <a:r>
              <a:rPr lang="cs-CZ" dirty="0"/>
              <a:t>, </a:t>
            </a: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základní</a:t>
            </a:r>
            <a:r>
              <a:rPr lang="cs-CZ" dirty="0"/>
              <a:t>, </a:t>
            </a: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střední </a:t>
            </a:r>
            <a:r>
              <a:rPr lang="cs-CZ" dirty="0"/>
              <a:t>školy </a:t>
            </a: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nebo </a:t>
            </a:r>
            <a:r>
              <a:rPr lang="cs-CZ" dirty="0"/>
              <a:t>školského zařízení </a:t>
            </a:r>
            <a:endParaRPr lang="cs-CZ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bez </a:t>
            </a:r>
            <a:r>
              <a:rPr lang="cs-CZ" dirty="0"/>
              <a:t>ohledu na zřizovatele nebo právní formu</a:t>
            </a:r>
            <a:r>
              <a:rPr lang="cs-CZ" dirty="0" smtClean="0"/>
              <a:t>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Žádost o dotaci se v elektronickém systému podává nejpozději </a:t>
            </a:r>
            <a:r>
              <a:rPr lang="cs-CZ" b="1" dirty="0" smtClean="0"/>
              <a:t>do 30.9. 2016</a:t>
            </a:r>
            <a:endParaRPr lang="cs-CZ" b="1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196975"/>
            <a:ext cx="8172450" cy="5661025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Výše </a:t>
            </a:r>
            <a:r>
              <a:rPr lang="cs-CZ" sz="2400" b="1" dirty="0" smtClean="0"/>
              <a:t>dotace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Žádost </a:t>
            </a:r>
            <a:r>
              <a:rPr lang="cs-CZ" dirty="0"/>
              <a:t>může být podána v maximální výši 80.000 Kč.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Žádost </a:t>
            </a:r>
            <a:r>
              <a:rPr lang="cs-CZ" dirty="0"/>
              <a:t>může být podána v minimální výši 20.000 </a:t>
            </a:r>
            <a:r>
              <a:rPr lang="cs-CZ" dirty="0" smtClean="0"/>
              <a:t>Kč.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Každý </a:t>
            </a:r>
            <a:r>
              <a:rPr lang="cs-CZ" dirty="0"/>
              <a:t>oprávněný žadatel může podat pouze jednu žádost o poskytnutí dotace.</a:t>
            </a:r>
          </a:p>
          <a:p>
            <a:pPr algn="ctr"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52513" y="1241425"/>
            <a:ext cx="8075612" cy="561657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/>
              <a:t>Obsah prezentace: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/>
              <a:t>Metodika Ministerstva školství, mládeže a tělovýchovy pro poskytování  dotací ze státního rozpočtu </a:t>
            </a:r>
            <a:r>
              <a:rPr lang="cs-CZ" sz="2400" b="1" dirty="0"/>
              <a:t>na realizaci aktivit v oblasti primární prevence rizikového chování </a:t>
            </a:r>
            <a:r>
              <a:rPr lang="cs-CZ" sz="2400" dirty="0"/>
              <a:t>v období 2017-2020  </a:t>
            </a:r>
            <a:r>
              <a:rPr lang="cs-CZ" sz="2400" dirty="0" smtClean="0"/>
              <a:t> MSMT-11483/2016-1 (projekty individuální)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Metodika </a:t>
            </a:r>
            <a:r>
              <a:rPr lang="cs-CZ" sz="2400" dirty="0"/>
              <a:t>dotačního programu   </a:t>
            </a:r>
            <a:r>
              <a:rPr lang="cs-CZ" sz="2400" b="1" dirty="0"/>
              <a:t>„Bezpečné klima v českých školách </a:t>
            </a:r>
            <a:r>
              <a:rPr lang="cs-CZ" sz="2400" b="1" dirty="0" smtClean="0"/>
              <a:t> </a:t>
            </a:r>
            <a:r>
              <a:rPr lang="cs-CZ" sz="2400" dirty="0" smtClean="0"/>
              <a:t>na </a:t>
            </a:r>
            <a:r>
              <a:rPr lang="cs-CZ" sz="2400" dirty="0"/>
              <a:t>období  od 1. 1. 2017 do 31. 12. 2017  </a:t>
            </a:r>
            <a:r>
              <a:rPr lang="cs-CZ" sz="2400" dirty="0" smtClean="0"/>
              <a:t>                                                  MSMT-11483/2016-2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U obou programů: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Oprávněný žadatel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/>
              <a:t>Podporované </a:t>
            </a:r>
            <a:r>
              <a:rPr lang="cs-CZ" sz="2400" dirty="0" smtClean="0"/>
              <a:t>aktivity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sz="2400" dirty="0"/>
              <a:t>Kritéria žádosti o podporu projektu </a:t>
            </a:r>
            <a:endParaRPr lang="pl-PL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pl-PL" sz="2400" dirty="0" smtClean="0"/>
              <a:t>Uznatelné náklady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sz="2400" dirty="0"/>
              <a:t>Konečná podoba rozpočtu </a:t>
            </a:r>
            <a:r>
              <a:rPr lang="pl-PL" sz="2400" dirty="0" smtClean="0"/>
              <a:t>projektu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sz="2400" dirty="0"/>
              <a:t>Vyúčtování dotace, vypořádání se státním rozpočtem</a:t>
            </a:r>
          </a:p>
          <a:p>
            <a:pPr fontAlgn="auto">
              <a:spcAft>
                <a:spcPts val="0"/>
              </a:spcAft>
              <a:defRPr/>
            </a:pPr>
            <a:endParaRPr lang="pl-PL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8101012" cy="5661025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Kontakty </a:t>
            </a:r>
            <a:r>
              <a:rPr lang="cs-CZ" sz="2400" b="1" dirty="0" smtClean="0"/>
              <a:t>oddělení prevence, MŠMT</a:t>
            </a:r>
            <a:endParaRPr lang="cs-CZ" sz="2400" b="1" dirty="0"/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rgbClr val="8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Mgr. Martina Budinská,</a:t>
            </a:r>
            <a:r>
              <a:rPr lang="cs-CZ" sz="2400" dirty="0"/>
              <a:t> </a:t>
            </a:r>
            <a:r>
              <a:rPr lang="en-US" sz="2400" dirty="0"/>
              <a:t>tel. 234 811 331 </a:t>
            </a:r>
            <a:r>
              <a:rPr lang="en-US" sz="2400" u="sng" dirty="0">
                <a:hlinkClick r:id="rId2"/>
              </a:rPr>
              <a:t>martina.budinska@msmt.cz </a:t>
            </a:r>
            <a:endParaRPr lang="cs-CZ" sz="2400" u="sng" dirty="0">
              <a:hlinkClick r:id="rId2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Ing</a:t>
            </a:r>
            <a:r>
              <a:rPr lang="en-US" sz="2400" dirty="0"/>
              <a:t>. Radka Heřmánková, tel. 234 811 554 </a:t>
            </a:r>
            <a:r>
              <a:rPr lang="en-US" sz="2400" u="sng" dirty="0">
                <a:hlinkClick r:id="rId3"/>
              </a:rPr>
              <a:t>radka.hermankova@msmt.cz</a:t>
            </a:r>
            <a:endParaRPr lang="cs-CZ" sz="2400" u="sng" dirty="0">
              <a:hlinkClick r:id="rId3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Mgr</a:t>
            </a:r>
            <a:r>
              <a:rPr lang="en-US" sz="2400" dirty="0"/>
              <a:t>. Vladimír Sklenář, tel. 234 811 698 </a:t>
            </a:r>
            <a:r>
              <a:rPr lang="cs-CZ" sz="2400" dirty="0" smtClean="0"/>
              <a:t>  </a:t>
            </a:r>
            <a:r>
              <a:rPr lang="en-US" sz="2400" u="sng" dirty="0" smtClean="0">
                <a:hlinkClick r:id="rId4"/>
              </a:rPr>
              <a:t>vladimir.sklenar@msmt.cz</a:t>
            </a:r>
            <a:endParaRPr lang="cs-CZ" sz="2400" u="sng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Bc. Matouš Korbel, tel 234 811 281 </a:t>
            </a:r>
          </a:p>
          <a:p>
            <a:pPr marL="40005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u="sng" dirty="0" err="1">
                <a:hlinkClick r:id="rId5"/>
              </a:rPr>
              <a:t>matous.korbel</a:t>
            </a:r>
            <a:r>
              <a:rPr lang="en-US" sz="2400" u="sng" dirty="0">
                <a:hlinkClick r:id="rId5"/>
              </a:rPr>
              <a:t>@msmt.cz</a:t>
            </a:r>
            <a:endParaRPr lang="cs-CZ" sz="2400" u="sng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u="sng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268413"/>
            <a:ext cx="7993062" cy="5589587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 smtClean="0"/>
              <a:t>Děkuji Vám za pozornost.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Mgr. Vladimír SKLENÁŘ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Ing. Radka HEŘMÁNKOVÁ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oddělení prevence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Ministerstvo školství, mládeže a tělovýchovy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4"/>
          <p:cNvSpPr>
            <a:spLocks noGrp="1"/>
          </p:cNvSpPr>
          <p:nvPr>
            <p:ph idx="1"/>
          </p:nvPr>
        </p:nvSpPr>
        <p:spPr>
          <a:xfrm>
            <a:off x="971550" y="1125538"/>
            <a:ext cx="8064500" cy="5688012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cs-CZ" altLang="cs-CZ" smtClean="0"/>
          </a:p>
          <a:p>
            <a:pPr>
              <a:buFont typeface="Arial" pitchFamily="34" charset="0"/>
              <a:buNone/>
            </a:pPr>
            <a:endParaRPr lang="cs-CZ" altLang="cs-CZ" smtClean="0"/>
          </a:p>
          <a:p>
            <a:pPr>
              <a:buFont typeface="Arial" pitchFamily="34" charset="0"/>
              <a:buNone/>
            </a:pPr>
            <a:r>
              <a:rPr lang="cs-CZ" altLang="cs-CZ" sz="2400" b="1" smtClean="0"/>
              <a:t>Vyhlášeny 2 dotační programy:</a:t>
            </a:r>
          </a:p>
          <a:p>
            <a:pPr>
              <a:buFont typeface="Arial" pitchFamily="34" charset="0"/>
              <a:buNone/>
            </a:pPr>
            <a:endParaRPr lang="cs-CZ" altLang="cs-CZ" smtClean="0"/>
          </a:p>
          <a:p>
            <a:r>
              <a:rPr lang="cs-CZ" altLang="cs-CZ" smtClean="0"/>
              <a:t>Metodika Ministerstva školství, mládeže a tělovýchovy pro poskytování  dotací ze státního rozpočtu </a:t>
            </a:r>
            <a:r>
              <a:rPr lang="cs-CZ" altLang="cs-CZ" b="1" smtClean="0"/>
              <a:t>na realizaci aktivit v oblasti primární prevence rizikového chování v období 2017-2020  </a:t>
            </a:r>
            <a:r>
              <a:rPr lang="cs-CZ" altLang="cs-CZ" smtClean="0"/>
              <a:t>MSMT-11483/2016-1</a:t>
            </a:r>
          </a:p>
          <a:p>
            <a:pPr>
              <a:buFont typeface="Arial" pitchFamily="34" charset="0"/>
              <a:buNone/>
            </a:pPr>
            <a:endParaRPr lang="cs-CZ" altLang="cs-CZ" smtClean="0"/>
          </a:p>
          <a:p>
            <a:r>
              <a:rPr lang="cs-CZ" altLang="cs-CZ" smtClean="0"/>
              <a:t>Metodika dotačního programu   </a:t>
            </a:r>
            <a:r>
              <a:rPr lang="cs-CZ" altLang="cs-CZ" b="1" smtClean="0"/>
              <a:t>„Bezpečné klima v českých školách“</a:t>
            </a:r>
          </a:p>
          <a:p>
            <a:pPr>
              <a:buFont typeface="Arial" pitchFamily="34" charset="0"/>
              <a:buNone/>
            </a:pPr>
            <a:r>
              <a:rPr lang="pl-PL" altLang="cs-CZ" smtClean="0"/>
              <a:t>      na období  od 1. 1. 2017 do 31. 12. 2017  </a:t>
            </a:r>
            <a:r>
              <a:rPr lang="cs-CZ" altLang="cs-CZ" smtClean="0"/>
              <a:t>MSMT-11483/2016-2</a:t>
            </a:r>
          </a:p>
          <a:p>
            <a:pPr algn="just">
              <a:buFont typeface="Arial" pitchFamily="34" charset="0"/>
              <a:buNone/>
            </a:pPr>
            <a:endParaRPr lang="cs-CZ" altLang="cs-CZ" smtClean="0"/>
          </a:p>
          <a:p>
            <a:pPr algn="just">
              <a:buFont typeface="Arial" pitchFamily="34" charset="0"/>
              <a:buNone/>
            </a:pPr>
            <a:endParaRPr lang="cs-CZ" altLang="cs-CZ" smtClean="0"/>
          </a:p>
          <a:p>
            <a:pPr algn="just">
              <a:buFont typeface="Arial" pitchFamily="34" charset="0"/>
              <a:buNone/>
            </a:pPr>
            <a:endParaRPr lang="cs-CZ" altLang="cs-CZ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7993062" cy="5661025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cs-CZ" altLang="cs-CZ" smtClean="0"/>
          </a:p>
          <a:p>
            <a:pPr marL="0" indent="0">
              <a:buFont typeface="Arial" pitchFamily="34" charset="0"/>
              <a:buNone/>
            </a:pPr>
            <a:r>
              <a:rPr lang="cs-CZ" altLang="cs-CZ" sz="2400" b="1" smtClean="0"/>
              <a:t>Metodika Ministerstva školství, mládeže a tělovýchovy pro poskytování  dotací ze státního rozpočtu na realizaci aktivit v oblasti primární prevence rizikového chování v období 2017-2020  MSMT-11483/2016-1</a:t>
            </a:r>
          </a:p>
          <a:p>
            <a:pPr marL="0" indent="0">
              <a:buFont typeface="Arial" pitchFamily="34" charset="0"/>
              <a:buNone/>
            </a:pPr>
            <a:endParaRPr lang="cs-CZ" altLang="cs-CZ" smtClean="0"/>
          </a:p>
          <a:p>
            <a:pPr marL="0" indent="0">
              <a:buFont typeface="Arial" pitchFamily="34" charset="0"/>
              <a:buNone/>
            </a:pPr>
            <a:r>
              <a:rPr lang="cs-CZ" altLang="cs-CZ" smtClean="0"/>
              <a:t>MŠMT poskytuje dotace ze státního rozpočtu na realizaci aktivit v oblasti prevence rizikového chování. </a:t>
            </a:r>
          </a:p>
          <a:p>
            <a:pPr marL="0" indent="0">
              <a:buFont typeface="Arial" pitchFamily="34" charset="0"/>
              <a:buNone/>
            </a:pPr>
            <a:r>
              <a:rPr lang="cs-CZ" altLang="cs-CZ" smtClean="0"/>
              <a:t>Dotace jsou poskytovány na: </a:t>
            </a:r>
          </a:p>
          <a:p>
            <a:pPr marL="0" indent="0">
              <a:buFont typeface="Arial" pitchFamily="34" charset="0"/>
              <a:buNone/>
            </a:pPr>
            <a:r>
              <a:rPr lang="cs-CZ" altLang="cs-CZ" smtClean="0"/>
              <a:t>•	 projekty individuální  </a:t>
            </a:r>
          </a:p>
          <a:p>
            <a:pPr marL="0" indent="0">
              <a:buFont typeface="Arial" pitchFamily="34" charset="0"/>
              <a:buNone/>
            </a:pPr>
            <a:r>
              <a:rPr lang="cs-CZ" altLang="cs-CZ" smtClean="0"/>
              <a:t>•	 projekty krajské  (nebudou zde prezentovány)</a:t>
            </a:r>
          </a:p>
          <a:p>
            <a:pPr marL="0" indent="0">
              <a:buFont typeface="Arial" pitchFamily="34" charset="0"/>
              <a:buNone/>
            </a:pPr>
            <a:endParaRPr lang="cs-CZ" altLang="cs-CZ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125538"/>
            <a:ext cx="8064500" cy="5688012"/>
          </a:xfrm>
        </p:spPr>
        <p:txBody>
          <a:bodyPr rtlCol="0"/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Oprávněný </a:t>
            </a:r>
            <a:r>
              <a:rPr lang="cs-CZ" sz="2400" b="1" dirty="0"/>
              <a:t>žadatel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školy </a:t>
            </a:r>
            <a:r>
              <a:rPr lang="cs-CZ" dirty="0"/>
              <a:t>a školská zařízení podle zákona č. 561/2004 Sb., o předškolním, základním, středním, vyšším odborném a jiném vzdělávání (školský zákon), v platném znění,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právnická </a:t>
            </a:r>
            <a:r>
              <a:rPr lang="cs-CZ" dirty="0"/>
              <a:t>osoba podle zákona č. 89/2012 Sb., občanský zákoník,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právnická </a:t>
            </a:r>
            <a:r>
              <a:rPr lang="cs-CZ" dirty="0"/>
              <a:t>osoba podle zákona č. 3/2002 Sb., o svobodě náboženského vyznání a postavení církví a náboženských společností a o změně některých zákonů (zákon o církvích a náboženských společnostech), ve znění pozdějších předpisů,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obecně </a:t>
            </a:r>
            <a:r>
              <a:rPr lang="cs-CZ" dirty="0"/>
              <a:t>prospěšná společnost podle zákona č. 248/1995 Sb., o obecně prospěšných společnostech a </a:t>
            </a:r>
            <a:r>
              <a:rPr lang="cs-CZ" dirty="0" smtClean="0"/>
              <a:t>o </a:t>
            </a:r>
            <a:r>
              <a:rPr lang="cs-CZ" dirty="0"/>
              <a:t>změně a doplnění některých zákonů, ve znění pozdějších předpisů, </a:t>
            </a:r>
            <a:r>
              <a:rPr lang="cs-CZ" dirty="0" smtClean="0"/>
              <a:t>v </a:t>
            </a:r>
            <a:r>
              <a:rPr lang="cs-CZ" dirty="0"/>
              <a:t>souladu se Zásadami vlády pro poskytování dotací ze státního rozpočtu České republiky nestátním neziskovým organizacím ústředními orgány státní správy schválené usnesením </a:t>
            </a:r>
            <a:r>
              <a:rPr lang="cs-CZ" dirty="0" smtClean="0"/>
              <a:t>vlády č</a:t>
            </a:r>
            <a:r>
              <a:rPr lang="cs-CZ" dirty="0"/>
              <a:t>. 92/2010 částí I. písm. </a:t>
            </a: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jiná </a:t>
            </a:r>
            <a:r>
              <a:rPr lang="cs-CZ" dirty="0"/>
              <a:t>právnická osoba, jejímž hlavním předmětem činnosti je poskytování vzdělávacích služeb nebo fyzická osoba, která takové služby poskytuje.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268413"/>
            <a:ext cx="7993063" cy="5589587"/>
          </a:xfrm>
        </p:spPr>
        <p:txBody>
          <a:bodyPr rtlCol="0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Žadatel </a:t>
            </a:r>
            <a:r>
              <a:rPr lang="cs-CZ" sz="2400" b="1" dirty="0"/>
              <a:t>musí dále splňovat tyto podmínky</a:t>
            </a:r>
            <a:r>
              <a:rPr lang="cs-CZ" sz="2400" b="1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realizovat </a:t>
            </a:r>
            <a:r>
              <a:rPr lang="cs-CZ" dirty="0"/>
              <a:t>projekty, popř. jiné podporované aktivity v oblasti prevence rizikového chování </a:t>
            </a:r>
            <a:r>
              <a:rPr lang="cs-CZ" dirty="0" smtClean="0"/>
              <a:t>na </a:t>
            </a:r>
            <a:r>
              <a:rPr lang="cs-CZ" dirty="0"/>
              <a:t>území České republiky </a:t>
            </a:r>
            <a:r>
              <a:rPr lang="cs-CZ" b="1" dirty="0"/>
              <a:t>prokazatelně minimálně dva roky před podáním žádosti.</a:t>
            </a:r>
            <a:r>
              <a:rPr lang="cs-CZ" dirty="0"/>
              <a:t> Zároveň musí být započitatelná praxe realizována od roku 2012. (Tuto skutečnost doloží žadatel odkazem na své internetové stránky, má-li tam dokumenty zveřejněné v aktuálním znění, případně přiložením dokumentů toto prokazující - např. výroční zpráva, zpráva o činnosti, preventivní program školy apod.),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mít </a:t>
            </a:r>
            <a:r>
              <a:rPr lang="cs-CZ" dirty="0"/>
              <a:t>sídlo na území České republiky,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vést </a:t>
            </a:r>
            <a:r>
              <a:rPr lang="cs-CZ" dirty="0"/>
              <a:t>podvojné účetnictví (s výjimkou fyzických osob).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Žádost o dotaci se v elektronickém systému podává nejpozději </a:t>
            </a:r>
            <a:r>
              <a:rPr lang="cs-CZ" b="1" dirty="0"/>
              <a:t>do 30.9. 2016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125538"/>
            <a:ext cx="8064500" cy="5732462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000" b="1" dirty="0" smtClean="0"/>
              <a:t>Podporované </a:t>
            </a:r>
            <a:r>
              <a:rPr lang="cs-CZ" sz="3000" b="1" dirty="0"/>
              <a:t>aktivity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Všeobecná </a:t>
            </a:r>
            <a:r>
              <a:rPr lang="cs-CZ" sz="2400" dirty="0"/>
              <a:t>primární prevence rizikového chování zaměřená na děti a mládež  (lze předložit pouze jeden projekt pro tuto aktivitu)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Selektivní </a:t>
            </a:r>
            <a:r>
              <a:rPr lang="cs-CZ" sz="2400" dirty="0"/>
              <a:t>primární prevence rizikového chování zaměřená na děti a mládež  (lze předložit pouze jeden projekt pro tuto aktivitu)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Indikovaná </a:t>
            </a:r>
            <a:r>
              <a:rPr lang="cs-CZ" sz="2400" dirty="0"/>
              <a:t>primární prevence rizikového chování zaměřená na děti a mládež  (lze předložit pouze jeden projekt pro tuto aktivitu)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Projekty </a:t>
            </a:r>
            <a:r>
              <a:rPr lang="cs-CZ" sz="2400" dirty="0"/>
              <a:t>evaluace potřebnosti, dostupnosti a efektivnosti služeb např. výzkumy, sběr dat (lze předložit pouze jeden projekt pro tuto aktivitu)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/>
              <a:t>Projekty </a:t>
            </a:r>
            <a:r>
              <a:rPr lang="cs-CZ" sz="2400" dirty="0"/>
              <a:t>zaměřené na poskytování odborných a ověřených informací a vzdělávání odborné či laické veřejnosti např. vzdělávání pedagogů, konference, internetové stránky, jiné projekty (lze předložit pouze jeden projekt pro tuto aktivitu)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708150" y="2557463"/>
          <a:ext cx="7040563" cy="3967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0213"/>
                <a:gridCol w="2400175"/>
                <a:gridCol w="2400175"/>
              </a:tblGrid>
              <a:tr h="499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tříd/skupin/jedinců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(skupina= min. 10 jedinců)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Částka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63886">
                <a:tc rowSpan="4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100" dirty="0" smtClean="0">
                          <a:effectLst/>
                        </a:rPr>
                        <a:t>  Všeobecná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0-19 tříd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638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20-29 tříd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638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30-39 tříd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495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 a více tříd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7868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Selektivní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0-4 skupin</a:t>
                      </a:r>
                      <a:r>
                        <a:rPr lang="cs-CZ" sz="1000">
                          <a:effectLst/>
                        </a:rPr>
                        <a:t>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 Kč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369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5-10 skupin</a:t>
                      </a:r>
                      <a:r>
                        <a:rPr lang="cs-CZ" sz="1000">
                          <a:effectLst/>
                        </a:rPr>
                        <a:t>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3502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11-16 skupin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3691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 a více skupin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58953">
                <a:tc rowSpan="4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100" dirty="0" smtClean="0">
                          <a:effectLst/>
                        </a:rPr>
                        <a:t> Indikovaná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0-8 jedinců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58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9-20 jedinců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638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21-30 jedinců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250.000 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  <a:tr h="277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31 a více jedinců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350.000 Kč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8" marR="68588" marT="0" marB="0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42988" y="1428750"/>
            <a:ext cx="8101012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altLang="cs-CZ" sz="24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Kritéria žádosti o podporu projektu </a:t>
            </a:r>
          </a:p>
          <a:p>
            <a:pPr>
              <a:defRPr/>
            </a:pPr>
            <a:r>
              <a:rPr lang="cs-CZ" altLang="cs-CZ" sz="16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 aktivity a, b, c platí: </a:t>
            </a:r>
          </a:p>
          <a:p>
            <a:pPr>
              <a:defRPr/>
            </a:pPr>
            <a:r>
              <a:rPr lang="cs-CZ" altLang="cs-CZ" sz="16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Maximální výši žádosti</a:t>
            </a:r>
            <a:endParaRPr lang="cs-CZ" altLang="cs-CZ" dirty="0" smtClean="0">
              <a:latin typeface="+mn-lt"/>
            </a:endParaRPr>
          </a:p>
        </p:txBody>
      </p:sp>
      <p:sp>
        <p:nvSpPr>
          <p:cNvPr id="21556" name="Rectangle 5"/>
          <p:cNvSpPr>
            <a:spLocks noChangeArrowheads="1"/>
          </p:cNvSpPr>
          <p:nvPr/>
        </p:nvSpPr>
        <p:spPr bwMode="auto">
          <a:xfrm>
            <a:off x="1042988" y="2335213"/>
            <a:ext cx="3017837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550" y="1196975"/>
            <a:ext cx="8172450" cy="5661025"/>
          </a:xfrm>
        </p:spPr>
        <p:txBody>
          <a:bodyPr rtlCol="0"/>
          <a:lstStyle/>
          <a:p>
            <a:pPr algn="just" fontAlgn="auto">
              <a:spcAft>
                <a:spcPts val="0"/>
              </a:spcAft>
              <a:defRPr/>
            </a:pP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endParaRPr lang="cs-CZ" dirty="0"/>
          </a:p>
          <a:p>
            <a:pPr algn="just" fontAlgn="auto">
              <a:spcAft>
                <a:spcPts val="0"/>
              </a:spcAft>
              <a:defRPr/>
            </a:pP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endParaRPr lang="cs-CZ" dirty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Pro </a:t>
            </a:r>
            <a:r>
              <a:rPr lang="cs-CZ" dirty="0"/>
              <a:t>aktivity d, e </a:t>
            </a:r>
            <a:r>
              <a:rPr lang="cs-CZ" dirty="0" smtClean="0"/>
              <a:t>platí: Žádost </a:t>
            </a:r>
            <a:r>
              <a:rPr lang="cs-CZ" dirty="0"/>
              <a:t>může být podána </a:t>
            </a:r>
            <a:r>
              <a:rPr lang="cs-CZ" b="1" dirty="0"/>
              <a:t>v maximální výši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350.000 </a:t>
            </a:r>
            <a:r>
              <a:rPr lang="cs-CZ" b="1" dirty="0"/>
              <a:t>Kč. </a:t>
            </a:r>
          </a:p>
          <a:p>
            <a:pPr algn="just" fontAlgn="auto">
              <a:spcAft>
                <a:spcPts val="0"/>
              </a:spcAft>
              <a:defRPr/>
            </a:pPr>
            <a:endParaRPr lang="cs-CZ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Pro </a:t>
            </a:r>
            <a:r>
              <a:rPr lang="cs-CZ" dirty="0"/>
              <a:t>aktivity a, b, c, d, e platí: </a:t>
            </a:r>
            <a:r>
              <a:rPr lang="cs-CZ" dirty="0" smtClean="0"/>
              <a:t>Žádost </a:t>
            </a:r>
            <a:r>
              <a:rPr lang="cs-CZ" dirty="0"/>
              <a:t>může být podána </a:t>
            </a:r>
            <a:r>
              <a:rPr lang="cs-CZ" b="1" dirty="0"/>
              <a:t>v minimální výši 50.000 Kč.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1553</Words>
  <Application>Microsoft Office PowerPoint</Application>
  <PresentationFormat>Předvádění na obrazovce (4:3)</PresentationFormat>
  <Paragraphs>196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Calibri</vt:lpstr>
      <vt:lpstr>Arial</vt:lpstr>
      <vt:lpstr>+mj-lt</vt:lpstr>
      <vt:lpstr>Times New Roman</vt:lpstr>
      <vt:lpstr>Wingdings</vt:lpstr>
      <vt:lpstr>Motiv systému Office</vt:lpstr>
      <vt:lpstr>Metodika MŠMT pro poskytování dotací ze státního rozpočtu na realizaci aktivit  v oblasti prevence rizikového chování  v období 2017-2020  Metodika dotačního programu   „Bezpečné klima v českých školách  na období   od 1. 1. 2017 do 31. 12. 2017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Pohořelý Svatopluk</cp:lastModifiedBy>
  <cp:revision>133</cp:revision>
  <cp:lastPrinted>2016-09-01T12:50:41Z</cp:lastPrinted>
  <dcterms:created xsi:type="dcterms:W3CDTF">2013-10-09T10:41:53Z</dcterms:created>
  <dcterms:modified xsi:type="dcterms:W3CDTF">2016-09-07T13:36:49Z</dcterms:modified>
</cp:coreProperties>
</file>