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9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9" r:id="rId22"/>
    <p:sldId id="276" r:id="rId23"/>
    <p:sldId id="277" r:id="rId24"/>
    <p:sldId id="278" r:id="rId25"/>
    <p:sldId id="279" r:id="rId26"/>
    <p:sldId id="280" r:id="rId27"/>
    <p:sldId id="300" r:id="rId28"/>
    <p:sldId id="302" r:id="rId29"/>
    <p:sldId id="301" r:id="rId30"/>
    <p:sldId id="282" r:id="rId31"/>
    <p:sldId id="304" r:id="rId32"/>
    <p:sldId id="284" r:id="rId33"/>
    <p:sldId id="30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34" autoAdjust="0"/>
  </p:normalViewPr>
  <p:slideViewPr>
    <p:cSldViewPr>
      <p:cViewPr varScale="1">
        <p:scale>
          <a:sx n="104" d="100"/>
          <a:sy n="10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AF7728-3CC6-4CF1-8F03-CCB31AC110E1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309659-81A3-4270-8C23-D5404AC05B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2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46D8A07-F84D-4F2D-81D2-AC5B9E596D1D}" type="slidenum">
              <a:rPr lang="cs-CZ" altLang="cs-CZ">
                <a:latin typeface="Arial" pitchFamily="34" charset="0"/>
              </a:rPr>
              <a:pPr/>
              <a:t>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59E089A7-9156-4BA6-BCC9-2ABD918FDE08}" type="slidenum">
              <a:rPr lang="cs-CZ" altLang="cs-CZ" sz="1200">
                <a:latin typeface="Arial" pitchFamily="34" charset="0"/>
              </a:rPr>
              <a:pPr algn="r" eaLnBrk="1" hangingPunct="1"/>
              <a:t>11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323F748-7C4F-4652-AA00-2FCEE928C03F}" type="slidenum">
              <a:rPr lang="cs-CZ" altLang="cs-CZ" sz="1200">
                <a:latin typeface="Arial" pitchFamily="34" charset="0"/>
              </a:rPr>
              <a:pPr algn="r" eaLnBrk="1" hangingPunct="1"/>
              <a:t>12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4D1F440-F964-4C2A-8D37-0A77E1E77EC4}" type="slidenum">
              <a:rPr lang="cs-CZ" altLang="cs-CZ" sz="1200">
                <a:latin typeface="Arial" pitchFamily="34" charset="0"/>
              </a:rPr>
              <a:pPr algn="r" eaLnBrk="1" hangingPunct="1"/>
              <a:t>13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E3B246E-A639-45FE-9F4B-A44960E14FE6}" type="slidenum">
              <a:rPr lang="cs-CZ" altLang="cs-CZ" sz="1200">
                <a:latin typeface="Arial" pitchFamily="34" charset="0"/>
              </a:rPr>
              <a:pPr algn="r" eaLnBrk="1" hangingPunct="1"/>
              <a:t>14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5B608C8-C563-4EA2-B840-6D067EBF2A70}" type="slidenum">
              <a:rPr lang="cs-CZ" altLang="cs-CZ" sz="1200">
                <a:latin typeface="Arial" pitchFamily="34" charset="0"/>
              </a:rPr>
              <a:pPr algn="r" eaLnBrk="1" hangingPunct="1"/>
              <a:t>15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CF6B92F-9864-4C54-931D-CFD19FB3ADE9}" type="slidenum">
              <a:rPr lang="cs-CZ" altLang="cs-CZ" sz="1200">
                <a:latin typeface="Arial" pitchFamily="34" charset="0"/>
              </a:rPr>
              <a:pPr algn="r" eaLnBrk="1" hangingPunct="1"/>
              <a:t>16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041D9DC-69AA-4863-B60F-DE0AB6A6748D}" type="slidenum">
              <a:rPr lang="cs-CZ" altLang="cs-CZ" sz="1200">
                <a:latin typeface="Arial" pitchFamily="34" charset="0"/>
              </a:rPr>
              <a:pPr algn="r" eaLnBrk="1" hangingPunct="1"/>
              <a:t>17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9184CDB-FD5F-4AB1-877B-9B5F2BF51C6B}" type="slidenum">
              <a:rPr lang="cs-CZ" altLang="cs-CZ" sz="1200">
                <a:latin typeface="Arial" pitchFamily="34" charset="0"/>
              </a:rPr>
              <a:pPr algn="r" eaLnBrk="1" hangingPunct="1"/>
              <a:t>18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EA9A1B6A-B682-42A7-86E2-EF57EA8461D5}" type="slidenum">
              <a:rPr lang="cs-CZ" altLang="cs-CZ" sz="1200">
                <a:latin typeface="Arial" pitchFamily="34" charset="0"/>
              </a:rPr>
              <a:pPr algn="r" eaLnBrk="1" hangingPunct="1"/>
              <a:t>19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6C230C6-5C8C-48CF-ADBD-6AF246C0E621}" type="slidenum">
              <a:rPr lang="cs-CZ" altLang="cs-CZ">
                <a:latin typeface="Arial" pitchFamily="34" charset="0"/>
              </a:rPr>
              <a:pPr/>
              <a:t>20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2D6C98E-4B87-42DB-94F5-A38A31E9BF65}" type="slidenum">
              <a:rPr lang="cs-CZ" altLang="cs-CZ" sz="1200">
                <a:latin typeface="Arial" pitchFamily="34" charset="0"/>
              </a:rPr>
              <a:pPr algn="r" eaLnBrk="1" hangingPunct="1"/>
              <a:t>3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79929CBE-5AA3-4077-AAFD-7A1971C229BF}" type="slidenum">
              <a:rPr lang="cs-CZ" altLang="cs-CZ" sz="1200">
                <a:latin typeface="Arial" pitchFamily="34" charset="0"/>
              </a:rPr>
              <a:pPr algn="r" eaLnBrk="1" hangingPunct="1"/>
              <a:t>21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0A722BD-A4D9-4A6D-A2C1-25A21721F648}" type="slidenum">
              <a:rPr lang="cs-CZ" altLang="cs-CZ">
                <a:latin typeface="Arial" pitchFamily="34" charset="0"/>
              </a:rPr>
              <a:pPr/>
              <a:t>22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AF27FC7-B545-45C1-AD19-4A472D33BF32}" type="slidenum">
              <a:rPr lang="cs-CZ" altLang="cs-CZ" sz="1200">
                <a:latin typeface="Arial" pitchFamily="34" charset="0"/>
              </a:rPr>
              <a:pPr algn="r" eaLnBrk="1" hangingPunct="1"/>
              <a:t>23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52657891-54A7-4F30-9A22-038BC072F603}" type="slidenum">
              <a:rPr lang="cs-CZ" altLang="cs-CZ">
                <a:latin typeface="Arial" pitchFamily="34" charset="0"/>
              </a:rPr>
              <a:pPr/>
              <a:t>24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3F3797B-41F2-4C19-8F0B-9D5065B5DB59}" type="slidenum">
              <a:rPr lang="cs-CZ" altLang="cs-CZ" sz="1200">
                <a:latin typeface="Arial" pitchFamily="34" charset="0"/>
              </a:rPr>
              <a:pPr algn="r" eaLnBrk="1" hangingPunct="1"/>
              <a:t>25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22E2937-05F1-46F3-BFE9-C155421CD499}" type="slidenum">
              <a:rPr lang="cs-CZ" altLang="cs-CZ" sz="1200">
                <a:latin typeface="Arial" pitchFamily="34" charset="0"/>
              </a:rPr>
              <a:pPr algn="r" eaLnBrk="1" hangingPunct="1"/>
              <a:t>26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D2D7E73-7475-4B63-BA2C-81454C0511D9}" type="slidenum">
              <a:rPr lang="cs-CZ" altLang="cs-CZ" sz="1200">
                <a:latin typeface="Arial" pitchFamily="34" charset="0"/>
              </a:rPr>
              <a:pPr algn="r" eaLnBrk="1" hangingPunct="1"/>
              <a:t>27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346D747-930E-48F9-B1BF-7D33B18AB220}" type="slidenum">
              <a:rPr lang="cs-CZ" altLang="cs-CZ" sz="1200">
                <a:latin typeface="Arial" pitchFamily="34" charset="0"/>
              </a:rPr>
              <a:pPr algn="r" eaLnBrk="1" hangingPunct="1"/>
              <a:t>28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344E8C9-7E3B-4D35-A9B9-6C1E24BBACBC}" type="slidenum">
              <a:rPr lang="cs-CZ" altLang="cs-CZ" sz="1200">
                <a:latin typeface="Arial" pitchFamily="34" charset="0"/>
              </a:rPr>
              <a:pPr algn="r" eaLnBrk="1" hangingPunct="1"/>
              <a:t>29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B9D9600-1D5F-4AC0-A012-B7A55EC51758}" type="slidenum">
              <a:rPr lang="cs-CZ" altLang="cs-CZ" sz="1200">
                <a:latin typeface="Arial" pitchFamily="34" charset="0"/>
              </a:rPr>
              <a:pPr algn="r" eaLnBrk="1" hangingPunct="1"/>
              <a:t>30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ECD7BF4-DA9C-4A43-943F-3F034534A4E7}" type="slidenum">
              <a:rPr lang="cs-CZ" altLang="cs-CZ">
                <a:latin typeface="Arial" pitchFamily="34" charset="0"/>
              </a:rPr>
              <a:pPr/>
              <a:t>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2B2BFFF-E330-45E0-BB90-96F3A3D16AED}" type="slidenum">
              <a:rPr lang="cs-CZ" altLang="cs-CZ" sz="1200">
                <a:latin typeface="Arial" pitchFamily="34" charset="0"/>
              </a:rPr>
              <a:pPr algn="r" eaLnBrk="1" hangingPunct="1"/>
              <a:t>31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810DEB17-6381-4732-88FF-2DECA89DF246}" type="slidenum">
              <a:rPr lang="cs-CZ" altLang="cs-CZ" sz="1200">
                <a:latin typeface="Arial" pitchFamily="34" charset="0"/>
              </a:rPr>
              <a:pPr algn="r" eaLnBrk="1" hangingPunct="1"/>
              <a:t>32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53E01374-22F9-4792-8D67-7C8266AECA76}" type="slidenum">
              <a:rPr lang="cs-CZ" altLang="cs-CZ" sz="1200">
                <a:latin typeface="Arial" pitchFamily="34" charset="0"/>
              </a:rPr>
              <a:pPr algn="r" eaLnBrk="1" hangingPunct="1"/>
              <a:t>33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ADA82979-14A8-47FE-B47F-04CB343D48E1}" type="slidenum">
              <a:rPr lang="cs-CZ" altLang="cs-CZ" sz="1200">
                <a:latin typeface="Arial" pitchFamily="34" charset="0"/>
              </a:rPr>
              <a:pPr algn="r" eaLnBrk="1" hangingPunct="1"/>
              <a:t>34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600F1A1-EE0E-4AE4-8BFB-EC47C23F13A9}" type="slidenum">
              <a:rPr lang="cs-CZ" altLang="cs-CZ" sz="1200">
                <a:latin typeface="Arial" pitchFamily="34" charset="0"/>
              </a:rPr>
              <a:pPr algn="r" eaLnBrk="1" hangingPunct="1"/>
              <a:t>35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70E23CC-4ACC-44CE-AE90-BAEA3E3DBB97}" type="slidenum">
              <a:rPr lang="cs-CZ" altLang="cs-CZ" sz="1200">
                <a:latin typeface="Arial" pitchFamily="34" charset="0"/>
              </a:rPr>
              <a:pPr algn="r" eaLnBrk="1" hangingPunct="1"/>
              <a:t>36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C077EDBE-1548-4A0C-92B4-4F17F4AC6300}" type="slidenum">
              <a:rPr lang="cs-CZ" altLang="cs-CZ" sz="1200">
                <a:latin typeface="Arial" pitchFamily="34" charset="0"/>
              </a:rPr>
              <a:pPr algn="r" eaLnBrk="1" hangingPunct="1"/>
              <a:t>37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F017AF1-D00A-49CA-9D22-F90812688531}" type="slidenum">
              <a:rPr lang="cs-CZ" altLang="cs-CZ">
                <a:latin typeface="Arial" pitchFamily="34" charset="0"/>
              </a:rPr>
              <a:pPr/>
              <a:t>38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E99FABBC-6E79-4EDA-A6B4-136846C92445}" type="slidenum">
              <a:rPr lang="cs-CZ" altLang="cs-CZ" sz="1200">
                <a:latin typeface="Arial" pitchFamily="34" charset="0"/>
              </a:rPr>
              <a:pPr algn="r" eaLnBrk="1" hangingPunct="1"/>
              <a:t>39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72844A5-EA84-42C0-B8D6-E168284113E3}" type="slidenum">
              <a:rPr lang="cs-CZ" altLang="cs-CZ" sz="1200">
                <a:latin typeface="Arial" pitchFamily="34" charset="0"/>
              </a:rPr>
              <a:pPr algn="r" eaLnBrk="1" hangingPunct="1"/>
              <a:t>40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E1C651C-D993-41B2-B23A-1FBF3B9D1A83}" type="slidenum">
              <a:rPr lang="cs-CZ" altLang="cs-CZ" sz="1200">
                <a:latin typeface="Arial" pitchFamily="34" charset="0"/>
              </a:rPr>
              <a:pPr algn="r" eaLnBrk="1" hangingPunct="1"/>
              <a:t>5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E2B6E5C-B90F-4462-A416-B573D101CC58}" type="slidenum">
              <a:rPr lang="cs-CZ" altLang="cs-CZ" sz="1200">
                <a:latin typeface="Arial" pitchFamily="34" charset="0"/>
              </a:rPr>
              <a:pPr algn="r" eaLnBrk="1" hangingPunct="1"/>
              <a:t>41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4725333C-68D6-4BC8-90F5-1307E223E0BD}" type="slidenum">
              <a:rPr lang="cs-CZ" altLang="cs-CZ" sz="1200">
                <a:latin typeface="Arial" pitchFamily="34" charset="0"/>
              </a:rPr>
              <a:pPr algn="r" eaLnBrk="1" hangingPunct="1"/>
              <a:t>42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E146F7B-9228-406A-A6B3-33924D007893}" type="slidenum">
              <a:rPr lang="cs-CZ" altLang="cs-CZ" sz="1200">
                <a:latin typeface="Arial" pitchFamily="34" charset="0"/>
              </a:rPr>
              <a:pPr algn="r" eaLnBrk="1" hangingPunct="1"/>
              <a:t>43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64B3577-D7E4-4F1E-9FB0-9D053402796B}" type="slidenum">
              <a:rPr lang="cs-CZ" altLang="cs-CZ" sz="1200">
                <a:latin typeface="Arial" pitchFamily="34" charset="0"/>
              </a:rPr>
              <a:pPr algn="r" eaLnBrk="1" hangingPunct="1"/>
              <a:t>44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79799E4-3236-4AA4-B91C-30AD1EB50762}" type="slidenum">
              <a:rPr lang="cs-CZ" altLang="cs-CZ" sz="1200">
                <a:latin typeface="Arial" pitchFamily="34" charset="0"/>
              </a:rPr>
              <a:pPr algn="r" eaLnBrk="1" hangingPunct="1"/>
              <a:t>45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783B8AA-F620-4E28-9A27-4B1DA02A68FA}" type="slidenum">
              <a:rPr lang="cs-CZ" altLang="cs-CZ">
                <a:latin typeface="Arial" pitchFamily="34" charset="0"/>
              </a:rPr>
              <a:pPr/>
              <a:t>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8852EA1-B8E0-4B1E-B75B-3DD88A269358}" type="slidenum">
              <a:rPr lang="cs-CZ" altLang="cs-CZ">
                <a:latin typeface="Arial" pitchFamily="34" charset="0"/>
              </a:rPr>
              <a:pPr/>
              <a:t>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1" tIns="45655" rIns="91311" bIns="45655" anchor="b"/>
          <a:lstStyle>
            <a:lvl1pPr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5EA1D683-68A0-466E-81E8-2B96A69DD16C}" type="slidenum">
              <a:rPr lang="cs-CZ" altLang="cs-CZ" sz="1200">
                <a:latin typeface="Arial" pitchFamily="34" charset="0"/>
              </a:rPr>
              <a:pPr algn="r" eaLnBrk="1" hangingPunct="1"/>
              <a:t>8</a:t>
            </a:fld>
            <a:endParaRPr lang="cs-CZ" altLang="cs-CZ" sz="120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BEB931E-5CF1-4E17-BA73-454EF7939933}" type="slidenum">
              <a:rPr lang="cs-CZ" altLang="cs-CZ">
                <a:latin typeface="Arial" pitchFamily="34" charset="0"/>
              </a:rPr>
              <a:pPr/>
              <a:t>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3A50D1A-E14E-48C6-9D23-CBC0BE3C64E1}" type="slidenum">
              <a:rPr lang="cs-CZ" altLang="cs-CZ">
                <a:latin typeface="Arial" pitchFamily="34" charset="0"/>
              </a:rPr>
              <a:pPr/>
              <a:t>10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F5F0-1043-41D4-9ACD-6FF564A41EFA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964C5-F522-4853-B4AF-0C36577709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38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8D28-8008-4F3F-8F88-9345A55667C9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195B-4109-431C-B10E-4F229B1A6B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21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CC31-BAC1-48D8-AC9B-B0D1C5A35C9E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3233-D2C0-4900-BEB4-2F6CC55875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25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A0CC-CC75-4D69-B668-E64B134744A3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0E57F-13EE-43CD-A138-D2845EFAB3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80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0CF8-8378-4FB8-90B4-87835C23BCDA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6316-D79A-4987-9B0D-498B1A2A68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07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0A31-A8B1-44C9-B1C8-18903C138467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63BF1-8DC5-4D89-AD57-ACDF133095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26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CD3D-8D18-4975-A690-9256959A739D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270F5-4480-453A-9C7B-F8CCA21D7A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93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707D-EA5C-46D3-B3CB-C0B828981A9D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3FE8F-46AB-4F6C-A103-A1AE0EDC0D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88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47BD-8206-4CFD-AEC7-5BC400BD01D4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B180-0FE6-40D5-9C44-9A1DC97522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300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0BBA-21A4-4106-A463-69EDCD2C5B8C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4C455-A180-4948-BCC5-EF8DF14C60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77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AAC-3083-44A6-A204-3133E7CCB082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8E3E-3A9E-4A25-892C-ADB6E02C70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62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73D765-DEA8-4E56-90E8-6D95CB993A6B}" type="datetimeFigureOut">
              <a:rPr lang="cs-CZ"/>
              <a:pPr>
                <a:defRPr/>
              </a:pPr>
              <a:t>7.9.2016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B859674-D4FF-4666-B324-A041AFC281A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5.xml"/><Relationship Id="rId4" Type="http://schemas.openxmlformats.org/officeDocument/2006/relationships/image" Target="../media/image3.png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s-prevence.msmt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1082675" y="1989138"/>
            <a:ext cx="6837363" cy="20161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Informační systém MŠMT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 elektronické řešení dotačních programů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oblast prevence rizikového chování</a:t>
            </a:r>
            <a:endParaRPr lang="cs-CZ" altLang="cs-CZ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subTitle" idx="4294967295"/>
          </p:nvPr>
        </p:nvSpPr>
        <p:spPr>
          <a:xfrm>
            <a:off x="1044575" y="4724400"/>
            <a:ext cx="6840538" cy="1152525"/>
          </a:xfrm>
        </p:spPr>
        <p:txBody>
          <a:bodyPr/>
          <a:lstStyle/>
          <a:p>
            <a:pPr marL="82550" indent="0" algn="ctr">
              <a:buFont typeface="Wingdings 2" pitchFamily="18" charset="2"/>
              <a:buNone/>
            </a:pPr>
            <a:r>
              <a:rPr lang="cs-CZ" altLang="cs-CZ" sz="2800" b="1" smtClean="0"/>
              <a:t>určeno pro žádosti </a:t>
            </a:r>
          </a:p>
          <a:p>
            <a:pPr marL="82550" indent="0" algn="ctr">
              <a:buFont typeface="Wingdings 2" pitchFamily="18" charset="2"/>
              <a:buNone/>
            </a:pPr>
            <a:r>
              <a:rPr lang="cs-CZ" altLang="cs-CZ" sz="2800" b="1" smtClean="0"/>
              <a:t>na rok 2017 (a dál)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735263" y="5976938"/>
            <a:ext cx="34925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Mgr. Radek Maca, NIDV</a:t>
            </a:r>
          </a:p>
        </p:txBody>
      </p:sp>
      <p:pic>
        <p:nvPicPr>
          <p:cNvPr id="307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610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476375" y="5545138"/>
            <a:ext cx="6767513" cy="936625"/>
          </a:xfrm>
          <a:prstGeom prst="wedgeRoundRectCallout">
            <a:avLst>
              <a:gd name="adj1" fmla="val -20046"/>
              <a:gd name="adj2" fmla="val -7322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u="sng">
                <a:solidFill>
                  <a:srgbClr val="000099"/>
                </a:solidFill>
                <a:latin typeface="Arial" pitchFamily="34" charset="0"/>
              </a:rPr>
              <a:t>internetový odkaz</a:t>
            </a:r>
            <a:r>
              <a:rPr lang="cs-CZ" altLang="cs-CZ" sz="1600">
                <a:latin typeface="Arial" pitchFamily="34" charset="0"/>
              </a:rPr>
              <a:t>, který je nutno KLEPNUTÍM myší POTVRDIT a tím aktivovat Váš účet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6985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2 – potvrzení záměru registrace</a:t>
            </a:r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V="1">
            <a:off x="5292725" y="3933825"/>
            <a:ext cx="0" cy="161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6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20ACFC9-23FC-4645-B534-E635E6C5F946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052513"/>
            <a:ext cx="68056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258888" y="5373688"/>
            <a:ext cx="3600450" cy="1425575"/>
          </a:xfrm>
          <a:prstGeom prst="wedgeRoundRectCallout">
            <a:avLst>
              <a:gd name="adj1" fmla="val 33056"/>
              <a:gd name="adj2" fmla="val -4888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Text mailu obsahuje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itchFamily="34" charset="0"/>
              </a:rPr>
              <a:t>  uživatelské (přihlašovací) jméno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 sz="1600">
                <a:latin typeface="Arial" pitchFamily="34" charset="0"/>
              </a:rPr>
              <a:t>  heslo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Pomocí kterého se můžete přihlásit do systému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3 – aktivace účtu</a:t>
            </a:r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V="1">
            <a:off x="1476375" y="3141663"/>
            <a:ext cx="1223963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Zástupný symbol pro číslo snímku 7"/>
          <p:cNvSpPr txBox="1">
            <a:spLocks noGrp="1"/>
          </p:cNvSpPr>
          <p:nvPr/>
        </p:nvSpPr>
        <p:spPr bwMode="auto">
          <a:xfrm>
            <a:off x="-36513" y="6408738"/>
            <a:ext cx="45720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D376CA0-6F35-4825-B2B7-3DCA5D4B911E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268413"/>
            <a:ext cx="6119812" cy="1714500"/>
          </a:xfrm>
          <a:noFill/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46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Obnovení hesla</a:t>
            </a:r>
          </a:p>
        </p:txBody>
      </p:sp>
      <p:pic>
        <p:nvPicPr>
          <p:cNvPr id="24580" name="Picture 15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4938713"/>
            <a:ext cx="3673475" cy="1919287"/>
          </a:xfrm>
          <a:noFill/>
        </p:spPr>
      </p:pic>
      <p:pic>
        <p:nvPicPr>
          <p:cNvPr id="24581" name="Picture 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87" b="-6000"/>
          <a:stretch>
            <a:fillRect/>
          </a:stretch>
        </p:blipFill>
        <p:spPr>
          <a:xfrm>
            <a:off x="757238" y="2924175"/>
            <a:ext cx="5689600" cy="376238"/>
          </a:xfrm>
          <a:noFill/>
        </p:spPr>
      </p:pic>
      <p:pic>
        <p:nvPicPr>
          <p:cNvPr id="24582" name="Picture 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429000"/>
            <a:ext cx="3673475" cy="1741488"/>
          </a:xfrm>
          <a:noFill/>
        </p:spPr>
      </p:pic>
      <p:sp>
        <p:nvSpPr>
          <p:cNvPr id="24583" name="AutoShape 4"/>
          <p:cNvSpPr>
            <a:spLocks noChangeArrowheads="1"/>
          </p:cNvSpPr>
          <p:nvPr/>
        </p:nvSpPr>
        <p:spPr bwMode="auto">
          <a:xfrm>
            <a:off x="4822825" y="404813"/>
            <a:ext cx="4321175" cy="792162"/>
          </a:xfrm>
          <a:prstGeom prst="wedgeRoundRectCallout">
            <a:avLst>
              <a:gd name="adj1" fmla="val -83213"/>
              <a:gd name="adj2" fmla="val 10330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1. Zadejte buď IČ nebo registrační E-MAIL a klepněte na tlačítko OBNOVIT HESLO</a:t>
            </a:r>
          </a:p>
        </p:txBody>
      </p:sp>
      <p:sp>
        <p:nvSpPr>
          <p:cNvPr id="24584" name="Zástupný symbol pro číslo snímku 6"/>
          <p:cNvSpPr txBox="1">
            <a:spLocks noGrp="1"/>
          </p:cNvSpPr>
          <p:nvPr/>
        </p:nvSpPr>
        <p:spPr bwMode="auto">
          <a:xfrm>
            <a:off x="44450" y="6484938"/>
            <a:ext cx="4238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E60A76D-1C7A-4948-B15A-3EC2EA17665A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24585" name="AutoShape 5"/>
          <p:cNvSpPr>
            <a:spLocks noChangeArrowheads="1"/>
          </p:cNvSpPr>
          <p:nvPr/>
        </p:nvSpPr>
        <p:spPr bwMode="auto">
          <a:xfrm>
            <a:off x="5616575" y="3357563"/>
            <a:ext cx="2808288" cy="1439862"/>
          </a:xfrm>
          <a:prstGeom prst="wedgeRoundRectCallout">
            <a:avLst>
              <a:gd name="adj1" fmla="val -98898"/>
              <a:gd name="adj2" fmla="val 3755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Systém zahájí obnovu hesla a na váš registrační e-mail zašle žádost na dokončení změny … </a:t>
            </a:r>
            <a:r>
              <a:rPr lang="cs-CZ" altLang="cs-CZ" sz="1600" b="1">
                <a:latin typeface="Arial" pitchFamily="34" charset="0"/>
              </a:rPr>
              <a:t>internetový odkaz</a:t>
            </a:r>
          </a:p>
        </p:txBody>
      </p:sp>
      <p:sp>
        <p:nvSpPr>
          <p:cNvPr id="24586" name="AutoShape 5"/>
          <p:cNvSpPr>
            <a:spLocks noChangeArrowheads="1"/>
          </p:cNvSpPr>
          <p:nvPr/>
        </p:nvSpPr>
        <p:spPr bwMode="auto">
          <a:xfrm>
            <a:off x="684213" y="5589588"/>
            <a:ext cx="3744912" cy="503237"/>
          </a:xfrm>
          <a:prstGeom prst="wedgeRoundRectCallout">
            <a:avLst>
              <a:gd name="adj1" fmla="val 65051"/>
              <a:gd name="adj2" fmla="val -1561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3. Zadáte a potvrdíte </a:t>
            </a:r>
            <a:r>
              <a:rPr lang="cs-CZ" altLang="cs-CZ" sz="1800" b="1">
                <a:latin typeface="Arial" pitchFamily="34" charset="0"/>
              </a:rPr>
              <a:t>nové heslo</a:t>
            </a:r>
          </a:p>
        </p:txBody>
      </p:sp>
      <p:sp>
        <p:nvSpPr>
          <p:cNvPr id="24587" name="AutoShape 4"/>
          <p:cNvSpPr>
            <a:spLocks noChangeArrowheads="1"/>
          </p:cNvSpPr>
          <p:nvPr/>
        </p:nvSpPr>
        <p:spPr bwMode="auto">
          <a:xfrm>
            <a:off x="4822825" y="333375"/>
            <a:ext cx="4321175" cy="863600"/>
          </a:xfrm>
          <a:prstGeom prst="wedgeRoundRectCallout">
            <a:avLst>
              <a:gd name="adj1" fmla="val -21417"/>
              <a:gd name="adj2" fmla="val 9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1. Zadejte buď vlevo </a:t>
            </a:r>
            <a:r>
              <a:rPr lang="cs-CZ" altLang="cs-CZ" sz="1600" b="1">
                <a:latin typeface="Arial" pitchFamily="34" charset="0"/>
              </a:rPr>
              <a:t>IČ</a:t>
            </a:r>
            <a:r>
              <a:rPr lang="cs-CZ" altLang="cs-CZ" sz="1600">
                <a:latin typeface="Arial" pitchFamily="34" charset="0"/>
              </a:rPr>
              <a:t> (neznáte-li, pak vpravo </a:t>
            </a:r>
            <a:r>
              <a:rPr lang="cs-CZ" altLang="cs-CZ" sz="1600" b="1">
                <a:latin typeface="Arial" pitchFamily="34" charset="0"/>
              </a:rPr>
              <a:t>e-mail</a:t>
            </a:r>
            <a:r>
              <a:rPr lang="cs-CZ" altLang="cs-CZ" sz="1600">
                <a:latin typeface="Arial" pitchFamily="34" charset="0"/>
              </a:rPr>
              <a:t>) a klepněte na tlačítko OBNOVIT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38225"/>
            <a:ext cx="8185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814705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Přihlášení do systému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140200" y="5589588"/>
            <a:ext cx="2519363" cy="719137"/>
          </a:xfrm>
          <a:prstGeom prst="wedgeRoundRectCallout">
            <a:avLst>
              <a:gd name="adj1" fmla="val -60463"/>
              <a:gd name="adj2" fmla="val -3444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…a klepněte na tlačítko „</a:t>
            </a:r>
            <a:r>
              <a:rPr lang="cs-CZ" altLang="cs-CZ" sz="1600" b="1">
                <a:latin typeface="Arial" pitchFamily="34" charset="0"/>
              </a:rPr>
              <a:t>PŘIHLÁSIT SE</a:t>
            </a:r>
            <a:r>
              <a:rPr lang="cs-CZ" altLang="cs-CZ" sz="1600">
                <a:latin typeface="Arial" pitchFamily="34" charset="0"/>
              </a:rPr>
              <a:t>“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39750" y="3925888"/>
            <a:ext cx="3240088" cy="1514475"/>
          </a:xfrm>
          <a:prstGeom prst="wedgeRoundRectCallout">
            <a:avLst>
              <a:gd name="adj1" fmla="val -9676"/>
              <a:gd name="adj2" fmla="val -865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Pro vstup do aplikace s možností zadávání projektové žádosti zadejte mailem zaslané  </a:t>
            </a:r>
            <a:r>
              <a:rPr lang="cs-CZ" altLang="cs-CZ" sz="1600" b="1">
                <a:latin typeface="Arial" pitchFamily="34" charset="0"/>
              </a:rPr>
              <a:t>Uživatelské jméno </a:t>
            </a:r>
            <a:br>
              <a:rPr lang="cs-CZ" altLang="cs-CZ" sz="1600" b="1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a </a:t>
            </a:r>
            <a:r>
              <a:rPr lang="cs-CZ" altLang="cs-CZ" sz="1600" b="1">
                <a:latin typeface="Arial" pitchFamily="34" charset="0"/>
              </a:rPr>
              <a:t>heslo</a:t>
            </a:r>
            <a:r>
              <a:rPr lang="cs-CZ" altLang="cs-CZ" sz="1600">
                <a:latin typeface="Arial" pitchFamily="34" charset="0"/>
              </a:rPr>
              <a:t> …</a:t>
            </a:r>
          </a:p>
        </p:txBody>
      </p:sp>
      <p:sp>
        <p:nvSpPr>
          <p:cNvPr id="26630" name="Zástupný symbol pro číslo snímku 6"/>
          <p:cNvSpPr txBox="1">
            <a:spLocks noGrp="1"/>
          </p:cNvSpPr>
          <p:nvPr/>
        </p:nvSpPr>
        <p:spPr bwMode="auto">
          <a:xfrm>
            <a:off x="-36513" y="6481763"/>
            <a:ext cx="45720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AF9E35A-D0D6-4781-B10F-39478B97E886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obrazovka po přihlášení do systému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08625" y="5373688"/>
            <a:ext cx="3454400" cy="503237"/>
          </a:xfrm>
          <a:prstGeom prst="wedgeRoundRectCallout">
            <a:avLst>
              <a:gd name="adj1" fmla="val -15028"/>
              <a:gd name="adj2" fmla="val -55220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</a:t>
            </a:r>
            <a:r>
              <a:rPr lang="cs-CZ" altLang="cs-CZ" sz="1600" b="1">
                <a:latin typeface="Arial" pitchFamily="34" charset="0"/>
              </a:rPr>
              <a:t>Aktualizace údajů o organizaci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835150" y="836613"/>
            <a:ext cx="3240088" cy="433387"/>
          </a:xfrm>
          <a:prstGeom prst="wedgeRoundRectCallout">
            <a:avLst>
              <a:gd name="adj1" fmla="val 65875"/>
              <a:gd name="adj2" fmla="val 4413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Nová záložka </a:t>
            </a:r>
            <a:r>
              <a:rPr lang="cs-CZ" altLang="cs-CZ" sz="1600" b="1">
                <a:latin typeface="Arial" pitchFamily="34" charset="0"/>
              </a:rPr>
              <a:t>PROJEKTY</a:t>
            </a:r>
          </a:p>
        </p:txBody>
      </p:sp>
      <p:sp>
        <p:nvSpPr>
          <p:cNvPr id="28678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2533256-76E8-4D9F-BFA4-EC28A70FDEB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0" y="981075"/>
            <a:ext cx="9144000" cy="3743325"/>
            <a:chOff x="748" y="890"/>
            <a:chExt cx="5012" cy="1914"/>
          </a:xfrm>
        </p:grpSpPr>
        <p:pic>
          <p:nvPicPr>
            <p:cNvPr id="3072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890"/>
              <a:ext cx="4962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748" y="2251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5888"/>
            <a:ext cx="7272337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údajů o organizaci </a:t>
            </a:r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107950" y="4941888"/>
            <a:ext cx="3240088" cy="1512887"/>
          </a:xfrm>
          <a:prstGeom prst="wedgeRoundRectCallout">
            <a:avLst>
              <a:gd name="adj1" fmla="val -22218"/>
              <a:gd name="adj2" fmla="val -1124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Položky dat o organizaci (vkládají se </a:t>
            </a:r>
            <a:r>
              <a:rPr lang="cs-CZ" altLang="cs-CZ" sz="1600" b="1">
                <a:latin typeface="Arial" pitchFamily="34" charset="0"/>
              </a:rPr>
              <a:t>JEDNOU</a:t>
            </a:r>
            <a:r>
              <a:rPr lang="cs-CZ" altLang="cs-CZ" sz="1600">
                <a:latin typeface="Arial" pitchFamily="34" charset="0"/>
              </a:rPr>
              <a:t> za organizaci a platí </a:t>
            </a:r>
            <a:r>
              <a:rPr lang="cs-CZ" altLang="cs-CZ" sz="1600" b="1">
                <a:latin typeface="Arial" pitchFamily="34" charset="0"/>
              </a:rPr>
              <a:t>PRO VŠECHNY </a:t>
            </a:r>
            <a:r>
              <a:rPr lang="cs-CZ" altLang="cs-CZ" sz="1600">
                <a:latin typeface="Arial" pitchFamily="34" charset="0"/>
              </a:rPr>
              <a:t>vámi podávané projekty)</a:t>
            </a:r>
          </a:p>
        </p:txBody>
      </p:sp>
      <p:sp>
        <p:nvSpPr>
          <p:cNvPr id="30725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D7E4561-6F52-41F3-8FFE-7F617F2CB2DD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3635375" y="4075113"/>
            <a:ext cx="2376488" cy="1441450"/>
          </a:xfrm>
          <a:prstGeom prst="wedgeRoundRectCallout">
            <a:avLst>
              <a:gd name="adj1" fmla="val 9519"/>
              <a:gd name="adj2" fmla="val -9306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…ukážete-li myší na editační pole, systém vám napoví žlutou „bublinovou“ nápovědou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6443663" y="4941888"/>
            <a:ext cx="2376487" cy="792162"/>
          </a:xfrm>
          <a:prstGeom prst="wedgeRoundRectCallout">
            <a:avLst>
              <a:gd name="adj1" fmla="val 24815"/>
              <a:gd name="adj2" fmla="val -110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…zadané údaje je třeba VŽDY „</a:t>
            </a:r>
            <a:r>
              <a:rPr lang="cs-CZ" altLang="cs-CZ" sz="1600" b="1">
                <a:latin typeface="Arial" pitchFamily="34" charset="0"/>
              </a:rPr>
              <a:t>ULOŽIT“</a:t>
            </a:r>
          </a:p>
        </p:txBody>
      </p:sp>
      <p:sp>
        <p:nvSpPr>
          <p:cNvPr id="30728" name="AutoShape 4"/>
          <p:cNvSpPr>
            <a:spLocks noChangeArrowheads="1"/>
          </p:cNvSpPr>
          <p:nvPr/>
        </p:nvSpPr>
        <p:spPr bwMode="auto">
          <a:xfrm>
            <a:off x="6443663" y="1125538"/>
            <a:ext cx="2376487" cy="790575"/>
          </a:xfrm>
          <a:prstGeom prst="wedgeRoundRectCallout">
            <a:avLst>
              <a:gd name="adj1" fmla="val -70514"/>
              <a:gd name="adj2" fmla="val 11213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…údaje z registrace (budou již načteny)</a:t>
            </a:r>
            <a:endParaRPr lang="cs-CZ" altLang="cs-CZ" sz="16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6381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hesla </a:t>
            </a:r>
          </a:p>
        </p:txBody>
      </p:sp>
      <p:sp>
        <p:nvSpPr>
          <p:cNvPr id="32771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D0B21A1-2CBB-4CEB-96E2-4BD5C4BE8E3B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28775"/>
            <a:ext cx="8785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44500" y="4808538"/>
            <a:ext cx="3744913" cy="503237"/>
          </a:xfrm>
          <a:prstGeom prst="wedgeRoundRectCallout">
            <a:avLst>
              <a:gd name="adj1" fmla="val 45634"/>
              <a:gd name="adj2" fmla="val -28312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Zadáte a potvrdíte </a:t>
            </a:r>
            <a:r>
              <a:rPr lang="cs-CZ" altLang="cs-CZ" sz="1800" b="1">
                <a:latin typeface="Arial" pitchFamily="34" charset="0"/>
              </a:rPr>
              <a:t>nové heslo </a:t>
            </a:r>
            <a:r>
              <a:rPr lang="cs-CZ" altLang="cs-CZ" sz="1800">
                <a:latin typeface="Arial" pitchFamily="34" charset="0"/>
              </a:rPr>
              <a:t>…</a:t>
            </a:r>
          </a:p>
        </p:txBody>
      </p:sp>
      <p:sp>
        <p:nvSpPr>
          <p:cNvPr id="32774" name="AutoShape 4"/>
          <p:cNvSpPr>
            <a:spLocks noChangeArrowheads="1"/>
          </p:cNvSpPr>
          <p:nvPr/>
        </p:nvSpPr>
        <p:spPr bwMode="auto">
          <a:xfrm>
            <a:off x="5003800" y="5321300"/>
            <a:ext cx="2376488" cy="792163"/>
          </a:xfrm>
          <a:prstGeom prst="wedgeRoundRectCallout">
            <a:avLst>
              <a:gd name="adj1" fmla="val 17403"/>
              <a:gd name="adj2" fmla="val -27785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Nezapomeňte „</a:t>
            </a:r>
            <a:r>
              <a:rPr lang="cs-CZ" altLang="cs-CZ" sz="1600" b="1">
                <a:latin typeface="Arial" pitchFamily="34" charset="0"/>
              </a:rPr>
              <a:t>ULOŽIT ZMĚNY“</a:t>
            </a:r>
          </a:p>
        </p:txBody>
      </p:sp>
      <p:sp>
        <p:nvSpPr>
          <p:cNvPr id="32775" name="AutoShape 5"/>
          <p:cNvSpPr>
            <a:spLocks noChangeArrowheads="1"/>
          </p:cNvSpPr>
          <p:nvPr/>
        </p:nvSpPr>
        <p:spPr bwMode="auto">
          <a:xfrm>
            <a:off x="4572000" y="549275"/>
            <a:ext cx="3744913" cy="792163"/>
          </a:xfrm>
          <a:prstGeom prst="wedgeRoundRectCallout">
            <a:avLst>
              <a:gd name="adj1" fmla="val 34060"/>
              <a:gd name="adj2" fmla="val 15581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Heslo musí splňovat základní bezpečnostní pravidla:</a:t>
            </a:r>
          </a:p>
        </p:txBody>
      </p:sp>
      <p:sp>
        <p:nvSpPr>
          <p:cNvPr id="8" name="Obdélník 7"/>
          <p:cNvSpPr/>
          <p:nvPr/>
        </p:nvSpPr>
        <p:spPr>
          <a:xfrm>
            <a:off x="4068763" y="4448175"/>
            <a:ext cx="23749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54063"/>
            <a:ext cx="4086225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540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Nastavení organizace</a:t>
            </a:r>
          </a:p>
        </p:txBody>
      </p:sp>
      <p:sp>
        <p:nvSpPr>
          <p:cNvPr id="34820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2F87A07-7CF1-4B24-BC53-FEC412A9714E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364163" y="1196975"/>
            <a:ext cx="3349625" cy="792163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Korespondenční údaje… obec, ulice, PSČ, kraj, okres, …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5292725" y="3716338"/>
            <a:ext cx="3349625" cy="792162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Údaje o bance… kam vám přijde (po schválení:-) ) dotace</a:t>
            </a:r>
          </a:p>
        </p:txBody>
      </p:sp>
      <p:sp>
        <p:nvSpPr>
          <p:cNvPr id="34823" name="AutoShape 5"/>
          <p:cNvSpPr>
            <a:spLocks noChangeArrowheads="1"/>
          </p:cNvSpPr>
          <p:nvPr/>
        </p:nvSpPr>
        <p:spPr bwMode="auto">
          <a:xfrm>
            <a:off x="5364163" y="4868863"/>
            <a:ext cx="3349625" cy="431800"/>
          </a:xfrm>
          <a:prstGeom prst="wedgeRoundRectCallout">
            <a:avLst>
              <a:gd name="adj1" fmla="val -66968"/>
              <a:gd name="adj2" fmla="val 751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Kontaktní údaje organizace</a:t>
            </a:r>
          </a:p>
        </p:txBody>
      </p:sp>
      <p:sp>
        <p:nvSpPr>
          <p:cNvPr id="34824" name="AutoShape 5"/>
          <p:cNvSpPr>
            <a:spLocks noChangeArrowheads="1"/>
          </p:cNvSpPr>
          <p:nvPr/>
        </p:nvSpPr>
        <p:spPr bwMode="auto">
          <a:xfrm>
            <a:off x="5364163" y="5876925"/>
            <a:ext cx="3349625" cy="981075"/>
          </a:xfrm>
          <a:prstGeom prst="wedgeRoundRectCallout">
            <a:avLst>
              <a:gd name="adj1" fmla="val -81282"/>
              <a:gd name="adj2" fmla="val -4498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Osoba jednající (zodpovídající) za organizaci – </a:t>
            </a:r>
            <a:r>
              <a:rPr lang="cs-CZ" altLang="cs-CZ" sz="1600" b="1">
                <a:latin typeface="Arial" pitchFamily="34" charset="0"/>
              </a:rPr>
              <a:t>ŘEDITEL!!! – bude uvedena v Rozhodnutí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>
            <a:off x="1619250" y="3573463"/>
            <a:ext cx="3600450" cy="2159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63"/>
            <a:ext cx="3667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187450" y="2060575"/>
            <a:ext cx="936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 flipH="1">
            <a:off x="2484438" y="3716338"/>
            <a:ext cx="2087562" cy="137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9" name="AutoShape 5"/>
          <p:cNvSpPr>
            <a:spLocks noChangeArrowheads="1"/>
          </p:cNvSpPr>
          <p:nvPr/>
        </p:nvSpPr>
        <p:spPr bwMode="auto">
          <a:xfrm>
            <a:off x="5338763" y="2276475"/>
            <a:ext cx="3349625" cy="792163"/>
          </a:xfrm>
          <a:prstGeom prst="wedgeRoundRectCallout">
            <a:avLst>
              <a:gd name="adj1" fmla="val -59005"/>
              <a:gd name="adj2" fmla="val 11493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Fakturační údaje … IČ, finanční úřad, právní subjektivita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5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Skupina 9"/>
          <p:cNvGrpSpPr>
            <a:grpSpLocks/>
          </p:cNvGrpSpPr>
          <p:nvPr/>
        </p:nvGrpSpPr>
        <p:grpSpPr bwMode="auto">
          <a:xfrm>
            <a:off x="179388" y="765175"/>
            <a:ext cx="8964612" cy="2814638"/>
            <a:chOff x="1187624" y="1341438"/>
            <a:chExt cx="7956376" cy="2238375"/>
          </a:xfrm>
        </p:grpSpPr>
        <p:pic>
          <p:nvPicPr>
            <p:cNvPr id="3687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341438"/>
              <a:ext cx="78867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1187624" y="3213694"/>
              <a:ext cx="2376909" cy="286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- 1 </a:t>
            </a:r>
          </a:p>
        </p:txBody>
      </p:sp>
      <p:sp>
        <p:nvSpPr>
          <p:cNvPr id="36868" name="Zástupný symbol pro číslo snímku 6"/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1910B4F-B90D-4BB9-89AB-C6B80FBDE09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516688" y="620713"/>
            <a:ext cx="2305050" cy="503237"/>
          </a:xfrm>
          <a:prstGeom prst="wedgeRoundRectCallout">
            <a:avLst>
              <a:gd name="adj1" fmla="val 18389"/>
              <a:gd name="adj2" fmla="val 23706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Začněte zde …</a:t>
            </a:r>
          </a:p>
        </p:txBody>
      </p:sp>
      <p:sp>
        <p:nvSpPr>
          <p:cNvPr id="36870" name="AutoShape 4"/>
          <p:cNvSpPr>
            <a:spLocks noChangeArrowheads="1"/>
          </p:cNvSpPr>
          <p:nvPr/>
        </p:nvSpPr>
        <p:spPr bwMode="auto">
          <a:xfrm>
            <a:off x="1116013" y="3860800"/>
            <a:ext cx="2663825" cy="2808288"/>
          </a:xfrm>
          <a:prstGeom prst="wedgeRoundRectCallout">
            <a:avLst>
              <a:gd name="adj1" fmla="val 60208"/>
              <a:gd name="adj2" fmla="val -6469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Vyberte typ souboru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Zadejte jeho název v systému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4. Vyberte příslušný Soubor  na disku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5. Nezapomeňte „</a:t>
            </a:r>
            <a:r>
              <a:rPr lang="cs-CZ" altLang="cs-CZ" sz="1600" b="1">
                <a:latin typeface="Arial" pitchFamily="34" charset="0"/>
              </a:rPr>
              <a:t>VLOŽIT DOKUMENT“</a:t>
            </a:r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44825"/>
            <a:ext cx="5219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Dokumenty organizace - 2 </a:t>
            </a:r>
          </a:p>
        </p:txBody>
      </p:sp>
      <p:sp>
        <p:nvSpPr>
          <p:cNvPr id="38916" name="Zástupný symbol pro číslo snímku 6"/>
          <p:cNvSpPr txBox="1">
            <a:spLocks noGrp="1"/>
          </p:cNvSpPr>
          <p:nvPr/>
        </p:nvSpPr>
        <p:spPr bwMode="auto">
          <a:xfrm>
            <a:off x="-619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79F1E00-6E66-4CCD-BF70-127EFF4C1C45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4373563" y="5178425"/>
            <a:ext cx="4679950" cy="1622425"/>
          </a:xfrm>
          <a:prstGeom prst="wedgeRoundRectCallout">
            <a:avLst>
              <a:gd name="adj1" fmla="val 40231"/>
              <a:gd name="adj2" fmla="val -40042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itchFamily="34" charset="0"/>
              </a:rPr>
              <a:t>Garanci správnosti potvrdí statutární zástupce  podpisem čestného prohlášení </a:t>
            </a:r>
            <a:r>
              <a:rPr lang="cs-CZ" altLang="cs-CZ" sz="1600">
                <a:latin typeface="Arial" pitchFamily="34" charset="0"/>
              </a:rPr>
              <a:t>(je ke stažení v sekci </a:t>
            </a:r>
            <a:r>
              <a:rPr lang="cs-CZ" altLang="cs-CZ" sz="1600" b="1">
                <a:latin typeface="Arial" pitchFamily="34" charset="0"/>
              </a:rPr>
              <a:t>METODIKA | KE STAŽENÍ</a:t>
            </a:r>
            <a:r>
              <a:rPr lang="cs-CZ" altLang="cs-CZ" sz="1600">
                <a:latin typeface="Arial" pitchFamily="34" charset="0"/>
              </a:rPr>
              <a:t> a vkládá se jako samostatná </a:t>
            </a:r>
            <a:r>
              <a:rPr lang="cs-CZ" altLang="cs-CZ" sz="1600" b="1">
                <a:latin typeface="Arial" pitchFamily="34" charset="0"/>
              </a:rPr>
              <a:t>POVINNÁ příloha žádosti</a:t>
            </a:r>
            <a:r>
              <a:rPr lang="cs-CZ" altLang="cs-CZ" sz="1600">
                <a:latin typeface="Arial" pitchFamily="34" charset="0"/>
              </a:rPr>
              <a:t>)</a:t>
            </a: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 flipH="1">
            <a:off x="5292725" y="2420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166688" y="4724400"/>
            <a:ext cx="3468687" cy="1885950"/>
          </a:xfrm>
          <a:prstGeom prst="wedgeRoundRectCallout">
            <a:avLst>
              <a:gd name="adj1" fmla="val 45931"/>
              <a:gd name="adj2" fmla="val -687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Pokud se Dokumenty organizace </a:t>
            </a:r>
            <a:r>
              <a:rPr lang="cs-CZ" altLang="cs-CZ" sz="1600" b="1">
                <a:latin typeface="Arial" pitchFamily="34" charset="0"/>
              </a:rPr>
              <a:t>NEZMĚNILY, NENÍ</a:t>
            </a:r>
            <a:r>
              <a:rPr lang="cs-CZ" altLang="cs-CZ" sz="1600">
                <a:latin typeface="Arial" pitchFamily="34" charset="0"/>
              </a:rPr>
              <a:t> třeba je vkládat znovu a ani je následně tisknout a přikládat do žádosti.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V žádosti se automaticky zobrazí poslední verze dokumentů.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Cíle prezentace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431800" eaLnBrk="1" hangingPunct="1">
              <a:buFontTx/>
              <a:buAutoNum type="arabicPeriod"/>
            </a:pPr>
            <a:r>
              <a:rPr lang="cs-CZ" altLang="cs-CZ" sz="2800" smtClean="0"/>
              <a:t>Seznámit vás s elektronickým informačním systémem pro podávání projektových žádostí na realizaci</a:t>
            </a:r>
            <a:br>
              <a:rPr lang="cs-CZ" altLang="cs-CZ" sz="2800" smtClean="0"/>
            </a:br>
            <a:r>
              <a:rPr lang="cs-CZ" altLang="cs-CZ" sz="2800" smtClean="0"/>
              <a:t>a) individuálních projektů (pro NNO, spolky, sdružení, …)</a:t>
            </a:r>
            <a:br>
              <a:rPr lang="cs-CZ" altLang="cs-CZ" sz="2800" smtClean="0"/>
            </a:br>
            <a:r>
              <a:rPr lang="cs-CZ" altLang="cs-CZ" sz="2800" smtClean="0"/>
              <a:t>b) projektů na zlepšení klimatu třídy (pro školy a školská zařízení)</a:t>
            </a:r>
            <a:br>
              <a:rPr lang="cs-CZ" altLang="cs-CZ" sz="2800" smtClean="0"/>
            </a:br>
            <a:endParaRPr lang="cs-CZ" altLang="cs-CZ" sz="2800" smtClean="0"/>
          </a:p>
          <a:p>
            <a:pPr marL="514350" indent="-431800" eaLnBrk="1" hangingPunct="1">
              <a:buFontTx/>
              <a:buAutoNum type="arabicPeriod"/>
            </a:pPr>
            <a:r>
              <a:rPr lang="cs-CZ" altLang="cs-CZ" sz="2800" smtClean="0"/>
              <a:t>Ukázat vám, kde najdete pomoc v případě nesnází</a:t>
            </a:r>
          </a:p>
          <a:p>
            <a:pPr marL="514350" indent="-431800" eaLnBrk="1" hangingPunct="1">
              <a:buFontTx/>
              <a:buAutoNum type="arabicPeriod"/>
            </a:pPr>
            <a:endParaRPr lang="cs-CZ" altLang="cs-CZ" sz="2800" smtClean="0"/>
          </a:p>
        </p:txBody>
      </p:sp>
      <p:sp>
        <p:nvSpPr>
          <p:cNvPr id="410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0518A14-A399-426C-8A1F-EDE1BAC4F804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789238"/>
            <a:ext cx="80549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8050"/>
            <a:ext cx="804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115888"/>
            <a:ext cx="6184900" cy="7191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III. Správa projektů</a:t>
            </a: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6804025" y="2997200"/>
            <a:ext cx="1979613" cy="831850"/>
          </a:xfrm>
          <a:prstGeom prst="wedgeRoundRectCallout">
            <a:avLst>
              <a:gd name="adj1" fmla="val 16241"/>
              <a:gd name="adj2" fmla="val -971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…lze je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Editovat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Smazat </a:t>
            </a:r>
          </a:p>
        </p:txBody>
      </p:sp>
      <p:sp>
        <p:nvSpPr>
          <p:cNvPr id="40966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300177-3523-4822-BD46-B9A42A3CF726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2916238" y="860425"/>
            <a:ext cx="3022600" cy="407988"/>
          </a:xfrm>
          <a:prstGeom prst="wedgeRoundRectCallout">
            <a:avLst>
              <a:gd name="adj1" fmla="val -72375"/>
              <a:gd name="adj2" fmla="val 126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Rozpracované projekty…</a:t>
            </a:r>
          </a:p>
        </p:txBody>
      </p:sp>
      <p:sp>
        <p:nvSpPr>
          <p:cNvPr id="40968" name="AutoShape 4"/>
          <p:cNvSpPr>
            <a:spLocks noChangeArrowheads="1"/>
          </p:cNvSpPr>
          <p:nvPr/>
        </p:nvSpPr>
        <p:spPr bwMode="auto">
          <a:xfrm>
            <a:off x="6300788" y="231775"/>
            <a:ext cx="2698750" cy="504825"/>
          </a:xfrm>
          <a:prstGeom prst="wedgeRoundRectCallout">
            <a:avLst>
              <a:gd name="adj1" fmla="val -40514"/>
              <a:gd name="adj2" fmla="val 726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Klepněte na Projekty</a:t>
            </a:r>
          </a:p>
        </p:txBody>
      </p:sp>
      <p:sp>
        <p:nvSpPr>
          <p:cNvPr id="40969" name="AutoShape 4"/>
          <p:cNvSpPr>
            <a:spLocks noChangeArrowheads="1"/>
          </p:cNvSpPr>
          <p:nvPr/>
        </p:nvSpPr>
        <p:spPr bwMode="auto">
          <a:xfrm>
            <a:off x="2936875" y="2563813"/>
            <a:ext cx="3022600" cy="450850"/>
          </a:xfrm>
          <a:prstGeom prst="wedgeRoundRectCallout">
            <a:avLst>
              <a:gd name="adj1" fmla="val -61870"/>
              <a:gd name="adj2" fmla="val 303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Podané projekty…</a:t>
            </a:r>
          </a:p>
        </p:txBody>
      </p:sp>
      <p:sp>
        <p:nvSpPr>
          <p:cNvPr id="40970" name="AutoShape 4"/>
          <p:cNvSpPr>
            <a:spLocks noChangeArrowheads="1"/>
          </p:cNvSpPr>
          <p:nvPr/>
        </p:nvSpPr>
        <p:spPr bwMode="auto">
          <a:xfrm>
            <a:off x="107950" y="6342063"/>
            <a:ext cx="7696200" cy="409575"/>
          </a:xfrm>
          <a:prstGeom prst="wedgeRoundRectCallout">
            <a:avLst>
              <a:gd name="adj1" fmla="val -31028"/>
              <a:gd name="adj2" fmla="val -41096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Podpořené projekty…(před)loni … Nepodpořené, Nepodané … (před)loni </a:t>
            </a:r>
          </a:p>
        </p:txBody>
      </p:sp>
      <p:sp>
        <p:nvSpPr>
          <p:cNvPr id="40971" name="AutoShape 4"/>
          <p:cNvSpPr>
            <a:spLocks noChangeArrowheads="1"/>
          </p:cNvSpPr>
          <p:nvPr/>
        </p:nvSpPr>
        <p:spPr bwMode="auto">
          <a:xfrm>
            <a:off x="3275013" y="5103813"/>
            <a:ext cx="5041900" cy="1165225"/>
          </a:xfrm>
          <a:prstGeom prst="wedgeRoundRectCallout">
            <a:avLst>
              <a:gd name="adj1" fmla="val -46199"/>
              <a:gd name="adj2" fmla="val -9626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Založení nového projektu: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Individuální (pro NNO, spolky, sdružení)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Individuální projekty pro zlepšení klima třídy (pro školy a školská zařízení)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0972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25863"/>
            <a:ext cx="541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4250"/>
            <a:ext cx="75247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7632700" cy="48418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Podané, resp. projekty vrácené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427538" y="3357563"/>
            <a:ext cx="4716462" cy="1079500"/>
          </a:xfrm>
          <a:prstGeom prst="wedgeRoundRectCallout">
            <a:avLst>
              <a:gd name="adj1" fmla="val -80491"/>
              <a:gd name="adj2" fmla="val -103523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itchFamily="34" charset="0"/>
              </a:rPr>
              <a:t>Projekty vrácené k finalizaci</a:t>
            </a:r>
            <a:r>
              <a:rPr lang="cs-CZ" altLang="cs-CZ" sz="1600">
                <a:latin typeface="Arial" pitchFamily="34" charset="0"/>
              </a:rPr>
              <a:t/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= vytvoření finální verze projektu dle doporučení výběrové komise dle přílohy 6 Metodiky MSMT do uvedeného data</a:t>
            </a:r>
          </a:p>
        </p:txBody>
      </p:sp>
      <p:sp>
        <p:nvSpPr>
          <p:cNvPr id="43013" name="Zástupný symbol pro číslo snímku 8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7A8FD9C-07F9-4677-ACF2-DEFBE878F0C2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43014" name="AutoShape 4"/>
          <p:cNvSpPr>
            <a:spLocks noChangeArrowheads="1"/>
          </p:cNvSpPr>
          <p:nvPr/>
        </p:nvSpPr>
        <p:spPr bwMode="auto">
          <a:xfrm>
            <a:off x="3708400" y="1227138"/>
            <a:ext cx="3022600" cy="504825"/>
          </a:xfrm>
          <a:prstGeom prst="wedgeRoundRectCallout">
            <a:avLst>
              <a:gd name="adj1" fmla="val -66912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Rozpracované projekty…</a:t>
            </a:r>
          </a:p>
        </p:txBody>
      </p:sp>
      <p:pic>
        <p:nvPicPr>
          <p:cNvPr id="430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03750"/>
            <a:ext cx="51482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5651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4"/>
          <p:cNvSpPr>
            <a:spLocks noChangeArrowheads="1"/>
          </p:cNvSpPr>
          <p:nvPr/>
        </p:nvSpPr>
        <p:spPr bwMode="auto">
          <a:xfrm>
            <a:off x="6227763" y="4652963"/>
            <a:ext cx="2916237" cy="703262"/>
          </a:xfrm>
          <a:prstGeom prst="wedgeRoundRectCallout">
            <a:avLst>
              <a:gd name="adj1" fmla="val 6602"/>
              <a:gd name="adj2" fmla="val 12768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PDF žádost k vašemu použití – </a:t>
            </a:r>
            <a:r>
              <a:rPr lang="cs-CZ" altLang="cs-CZ" sz="1600">
                <a:solidFill>
                  <a:srgbClr val="FF0000"/>
                </a:solidFill>
                <a:latin typeface="Arial" pitchFamily="34" charset="0"/>
              </a:rPr>
              <a:t>letos se  neposílá!!!</a:t>
            </a:r>
            <a:endParaRPr lang="cs-CZ" altLang="cs-CZ" sz="16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rgbClr val="9E36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IV. Založení a vyplnění projektové žádosti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611188" y="1412875"/>
            <a:ext cx="7705725" cy="446405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336675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latin typeface="Arial" pitchFamily="34" charset="0"/>
              </a:rPr>
              <a:t>Projektová žádost obsahuje několik částí (kapitol):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Základní údaje o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Zaměření a obsah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Mzdové prostředky (DPP, DPČ, HPP)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Neinvestiční výdaje (ONIV)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Zdroje financování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Kontaktní osoby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200">
                <a:latin typeface="Arial" pitchFamily="34" charset="0"/>
              </a:rPr>
              <a:t>Připojené soubory (přílohy) k </a:t>
            </a:r>
            <a:r>
              <a:rPr lang="cs-CZ" altLang="cs-CZ" sz="2200" b="1">
                <a:latin typeface="Arial" pitchFamily="34" charset="0"/>
              </a:rPr>
              <a:t>PROJEKTU</a:t>
            </a:r>
            <a:endParaRPr lang="cs-CZ" altLang="cs-CZ" sz="2200">
              <a:latin typeface="Arial" pitchFamily="34" charset="0"/>
            </a:endParaRPr>
          </a:p>
        </p:txBody>
      </p:sp>
      <p:sp>
        <p:nvSpPr>
          <p:cNvPr id="4506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A9307E1-1AB6-49FB-B129-46039F3CD1B7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692525"/>
            <a:ext cx="85693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7" name="Skupina 4"/>
          <p:cNvGrpSpPr>
            <a:grpSpLocks/>
          </p:cNvGrpSpPr>
          <p:nvPr/>
        </p:nvGrpSpPr>
        <p:grpSpPr bwMode="auto">
          <a:xfrm>
            <a:off x="900113" y="981075"/>
            <a:ext cx="8115300" cy="2300288"/>
            <a:chOff x="899592" y="980728"/>
            <a:chExt cx="8116300" cy="2300287"/>
          </a:xfrm>
        </p:grpSpPr>
        <p:pic>
          <p:nvPicPr>
            <p:cNvPr id="47115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8"/>
              <a:ext cx="7885112" cy="230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Obráze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71095"/>
              <a:ext cx="8116300" cy="10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7458075" cy="5762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Založení</a:t>
            </a:r>
            <a:r>
              <a:rPr lang="cs-CZ" sz="2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</a:t>
            </a:r>
            <a:endParaRPr lang="cs-CZ" sz="29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9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E22AC6-D8FD-4580-B1B6-B81AD47ECFE6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5076825" y="692150"/>
            <a:ext cx="4067175" cy="484188"/>
          </a:xfrm>
          <a:prstGeom prst="wedgeRoundRectCallout">
            <a:avLst>
              <a:gd name="adj1" fmla="val -48130"/>
              <a:gd name="adj2" fmla="val 23673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1. Zvolíme oblast zaměření projektu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7111" name="AutoShape 5"/>
          <p:cNvSpPr>
            <a:spLocks noChangeArrowheads="1"/>
          </p:cNvSpPr>
          <p:nvPr/>
        </p:nvSpPr>
        <p:spPr bwMode="auto">
          <a:xfrm>
            <a:off x="684213" y="5167313"/>
            <a:ext cx="2590800" cy="433387"/>
          </a:xfrm>
          <a:prstGeom prst="wedgeRoundRectCallout">
            <a:avLst>
              <a:gd name="adj1" fmla="val 23796"/>
              <a:gd name="adj2" fmla="val -10684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Zadejte název projektu</a:t>
            </a:r>
          </a:p>
        </p:txBody>
      </p:sp>
      <p:sp>
        <p:nvSpPr>
          <p:cNvPr id="47112" name="AutoShape 5"/>
          <p:cNvSpPr>
            <a:spLocks noChangeArrowheads="1"/>
          </p:cNvSpPr>
          <p:nvPr/>
        </p:nvSpPr>
        <p:spPr bwMode="auto">
          <a:xfrm>
            <a:off x="1042988" y="5805488"/>
            <a:ext cx="4176712" cy="836612"/>
          </a:xfrm>
          <a:prstGeom prst="wedgeRoundRectCallout">
            <a:avLst>
              <a:gd name="adj1" fmla="val 82801"/>
              <a:gd name="adj2" fmla="val -6631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Kliknutím na tlačítko „Založit nový projekt“ vznikne v systému nový projekt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a můžete editovat jeho obsah</a:t>
            </a: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flipH="1">
            <a:off x="2933700" y="4452938"/>
            <a:ext cx="21590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7114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43138"/>
            <a:ext cx="806926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15888"/>
            <a:ext cx="7458075" cy="57626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Struktura projektové žádosti</a:t>
            </a:r>
          </a:p>
        </p:txBody>
      </p:sp>
      <p:sp>
        <p:nvSpPr>
          <p:cNvPr id="4915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20FD24F-339F-4803-9ACC-344391D13C1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284663" y="1090613"/>
            <a:ext cx="4392612" cy="423862"/>
          </a:xfrm>
          <a:prstGeom prst="wedgeRoundRectCallout">
            <a:avLst>
              <a:gd name="adj1" fmla="val -77644"/>
              <a:gd name="adj2" fmla="val 19407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Název a ev.č. aktuálně upravovaného projektu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7308850" y="5630863"/>
            <a:ext cx="1835150" cy="1152525"/>
          </a:xfrm>
          <a:prstGeom prst="wedgeRoundRectCallout">
            <a:avLst>
              <a:gd name="adj1" fmla="val 28546"/>
              <a:gd name="adj2" fmla="val -30067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Tiskový náhled aktuálně upravovaného projektu</a:t>
            </a:r>
          </a:p>
        </p:txBody>
      </p:sp>
      <p:sp>
        <p:nvSpPr>
          <p:cNvPr id="49159" name="AutoShape 5"/>
          <p:cNvSpPr>
            <a:spLocks noChangeArrowheads="1"/>
          </p:cNvSpPr>
          <p:nvPr/>
        </p:nvSpPr>
        <p:spPr bwMode="auto">
          <a:xfrm>
            <a:off x="3527425" y="5351463"/>
            <a:ext cx="2557463" cy="1422400"/>
          </a:xfrm>
          <a:prstGeom prst="wedgeRoundRectCallout">
            <a:avLst>
              <a:gd name="adj1" fmla="val -110181"/>
              <a:gd name="adj2" fmla="val -1304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Aktuální stav vyplňování „kapitol“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 všechny kapitoly musí mít nakonec „zelenou fajfku“</a:t>
            </a:r>
          </a:p>
        </p:txBody>
      </p:sp>
      <p:sp>
        <p:nvSpPr>
          <p:cNvPr id="49160" name="AutoShape 5"/>
          <p:cNvSpPr>
            <a:spLocks noChangeArrowheads="1"/>
          </p:cNvSpPr>
          <p:nvPr/>
        </p:nvSpPr>
        <p:spPr bwMode="auto">
          <a:xfrm>
            <a:off x="192088" y="5700713"/>
            <a:ext cx="3167062" cy="1073150"/>
          </a:xfrm>
          <a:prstGeom prst="wedgeRoundRectCallout">
            <a:avLst>
              <a:gd name="adj1" fmla="val -27546"/>
              <a:gd name="adj2" fmla="val -12892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Návrat na úvodní </a:t>
            </a:r>
            <a:r>
              <a:rPr lang="cs-CZ" altLang="cs-CZ" sz="1600" b="1">
                <a:latin typeface="Arial" pitchFamily="34" charset="0"/>
              </a:rPr>
              <a:t>přehled všech projektů </a:t>
            </a:r>
            <a:r>
              <a:rPr lang="cs-CZ" altLang="cs-CZ" sz="1600">
                <a:latin typeface="Arial" pitchFamily="34" charset="0"/>
              </a:rPr>
              <a:t>(rozpracovaných i uzavřených)</a:t>
            </a:r>
          </a:p>
        </p:txBody>
      </p:sp>
      <p:sp>
        <p:nvSpPr>
          <p:cNvPr id="49161" name="AutoShape 5"/>
          <p:cNvSpPr>
            <a:spLocks noChangeArrowheads="1"/>
          </p:cNvSpPr>
          <p:nvPr/>
        </p:nvSpPr>
        <p:spPr bwMode="auto">
          <a:xfrm>
            <a:off x="79375" y="823913"/>
            <a:ext cx="2376488" cy="720725"/>
          </a:xfrm>
          <a:prstGeom prst="wedgeRoundRectCallout">
            <a:avLst>
              <a:gd name="adj1" fmla="val -39287"/>
              <a:gd name="adj2" fmla="val 162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Návrat na tuto úvodní obrazovku projektu</a:t>
            </a:r>
          </a:p>
        </p:txBody>
      </p:sp>
      <p:sp>
        <p:nvSpPr>
          <p:cNvPr id="49162" name="AutoShape 5"/>
          <p:cNvSpPr>
            <a:spLocks noChangeArrowheads="1"/>
          </p:cNvSpPr>
          <p:nvPr/>
        </p:nvSpPr>
        <p:spPr bwMode="auto">
          <a:xfrm>
            <a:off x="3605213" y="1997075"/>
            <a:ext cx="4394200" cy="422275"/>
          </a:xfrm>
          <a:prstGeom prst="wedgeRoundRectCallout">
            <a:avLst>
              <a:gd name="adj1" fmla="val -37755"/>
              <a:gd name="adj2" fmla="val 86116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Finanční limit aktuálně upravovaného projektu</a:t>
            </a:r>
          </a:p>
        </p:txBody>
      </p:sp>
      <p:sp>
        <p:nvSpPr>
          <p:cNvPr id="49163" name="AutoShape 5"/>
          <p:cNvSpPr>
            <a:spLocks noChangeArrowheads="1"/>
          </p:cNvSpPr>
          <p:nvPr/>
        </p:nvSpPr>
        <p:spPr bwMode="auto">
          <a:xfrm>
            <a:off x="4572000" y="4068763"/>
            <a:ext cx="3427413" cy="1160462"/>
          </a:xfrm>
          <a:prstGeom prst="wedgeRoundRectCallout">
            <a:avLst>
              <a:gd name="adj1" fmla="val -31903"/>
              <a:gd name="adj2" fmla="val -7761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Aktuální stav rozpočtu projektu a jeho pokrytí zdroji financování </a:t>
            </a:r>
            <a:r>
              <a:rPr lang="cs-CZ" altLang="cs-CZ" sz="1600">
                <a:latin typeface="Arial" pitchFamily="34" charset="0"/>
                <a:sym typeface="Wingdings" pitchFamily="2" charset="2"/>
              </a:rPr>
              <a:t> musí být v rovnováze, tedy nevykryté náklady musí být = 0 Kč </a:t>
            </a:r>
            <a:endParaRPr lang="cs-CZ" altLang="cs-CZ" sz="16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9"/>
          <a:stretch>
            <a:fillRect/>
          </a:stretch>
        </p:blipFill>
        <p:spPr bwMode="auto">
          <a:xfrm>
            <a:off x="385763" y="1501775"/>
            <a:ext cx="830103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- 1 </a:t>
            </a:r>
          </a:p>
        </p:txBody>
      </p:sp>
      <p:sp>
        <p:nvSpPr>
          <p:cNvPr id="51204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C3DFB79-DF0D-4A40-B944-6989EC3E1152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4457700" y="430213"/>
            <a:ext cx="4538663" cy="1830387"/>
          </a:xfrm>
          <a:prstGeom prst="wedgeRoundRectCallout">
            <a:avLst>
              <a:gd name="adj1" fmla="val -64148"/>
              <a:gd name="adj2" fmla="val 434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>
                <a:latin typeface="Arial" pitchFamily="34" charset="0"/>
              </a:rPr>
              <a:t>Realizace projektu 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(</a:t>
            </a:r>
            <a:r>
              <a:rPr lang="cs-CZ" altLang="cs-CZ" sz="1800" b="1">
                <a:latin typeface="Arial" pitchFamily="34" charset="0"/>
              </a:rPr>
              <a:t>Od:</a:t>
            </a:r>
            <a:r>
              <a:rPr lang="cs-CZ" altLang="cs-CZ" sz="1800">
                <a:latin typeface="Arial" pitchFamily="34" charset="0"/>
              </a:rPr>
              <a:t> min 1.1.2017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 b="1">
                <a:latin typeface="Arial" pitchFamily="34" charset="0"/>
              </a:rPr>
              <a:t>Do</a:t>
            </a:r>
            <a:r>
              <a:rPr lang="cs-CZ" altLang="cs-CZ" sz="1800">
                <a:latin typeface="Arial" pitchFamily="34" charset="0"/>
              </a:rPr>
              <a:t>: max 31.12. 2020 … </a:t>
            </a:r>
            <a:r>
              <a:rPr lang="cs-CZ" altLang="cs-CZ" sz="1800">
                <a:solidFill>
                  <a:srgbClr val="FF0000"/>
                </a:solidFill>
                <a:latin typeface="Arial" pitchFamily="34" charset="0"/>
              </a:rPr>
              <a:t>u Bezpečného klimatu POUZE do 31.12.2017</a:t>
            </a:r>
            <a:r>
              <a:rPr lang="cs-CZ" altLang="cs-CZ" sz="1800">
                <a:latin typeface="Arial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itchFamily="34" charset="0"/>
              </a:rPr>
              <a:t>Zde se rozhoduje o víceletém projektu</a:t>
            </a:r>
          </a:p>
        </p:txBody>
      </p:sp>
      <p:sp>
        <p:nvSpPr>
          <p:cNvPr id="51206" name="AutoShape 4"/>
          <p:cNvSpPr>
            <a:spLocks noChangeArrowheads="1"/>
          </p:cNvSpPr>
          <p:nvPr/>
        </p:nvSpPr>
        <p:spPr bwMode="auto">
          <a:xfrm>
            <a:off x="4325938" y="4803775"/>
            <a:ext cx="4683125" cy="1182688"/>
          </a:xfrm>
          <a:prstGeom prst="wedgeRoundRectCallout">
            <a:avLst>
              <a:gd name="adj1" fmla="val -66185"/>
              <a:gd name="adj2" fmla="val -51500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Je li program realizovaný v rámci projektu certifikovaný, ZAŠKRTNĚTE toto pole a PAK vložte do části Připojené soubory kopii certifikátu nebo žádosti o certifikaci</a:t>
            </a:r>
          </a:p>
        </p:txBody>
      </p:sp>
      <p:sp>
        <p:nvSpPr>
          <p:cNvPr id="51207" name="AutoShape 5"/>
          <p:cNvSpPr>
            <a:spLocks noChangeArrowheads="1"/>
          </p:cNvSpPr>
          <p:nvPr/>
        </p:nvSpPr>
        <p:spPr bwMode="auto">
          <a:xfrm>
            <a:off x="5795963" y="3087688"/>
            <a:ext cx="3203575" cy="936625"/>
          </a:xfrm>
          <a:prstGeom prst="wedgeRoundRectCallout">
            <a:avLst>
              <a:gd name="adj1" fmla="val -88315"/>
              <a:gd name="adj2" fmla="val -1393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2. Působnost projektu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v krajích (lze vybrat i více krajů, minimálně však jeden)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331913" y="4024313"/>
            <a:ext cx="2994025" cy="170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9" name="AutoShape 5"/>
          <p:cNvSpPr>
            <a:spLocks noChangeArrowheads="1"/>
          </p:cNvSpPr>
          <p:nvPr/>
        </p:nvSpPr>
        <p:spPr bwMode="auto">
          <a:xfrm>
            <a:off x="31750" y="4803775"/>
            <a:ext cx="2308225" cy="1865313"/>
          </a:xfrm>
          <a:prstGeom prst="wedgeRoundRectCallout">
            <a:avLst>
              <a:gd name="adj1" fmla="val 59778"/>
              <a:gd name="adj2" fmla="val 2981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4. U vzdělávacích aktivit pro pedagogy uveďte číslo akreditace MŠMT v rámci DVPP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7788"/>
            <a:ext cx="6396038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2551112" cy="28384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- 2 </a:t>
            </a:r>
          </a:p>
        </p:txBody>
      </p:sp>
      <p:sp>
        <p:nvSpPr>
          <p:cNvPr id="53252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A30682-01D1-4BE3-B983-41D9312CE175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1750" y="3789363"/>
            <a:ext cx="2308225" cy="2879725"/>
          </a:xfrm>
          <a:prstGeom prst="wedgeRoundRectCallout">
            <a:avLst>
              <a:gd name="adj1" fmla="val 74630"/>
              <a:gd name="adj2" fmla="val 11736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Zaškrtněte ty aktivity (typy rizikového chování) a cílového klienta, resp. formu aktivit, na které se v projektu zaměříte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údaje 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projektu - 3 </a:t>
            </a:r>
          </a:p>
        </p:txBody>
      </p:sp>
      <p:sp>
        <p:nvSpPr>
          <p:cNvPr id="55299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9D15AA3-B2CB-4704-939C-BD9CACCDE633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140200" y="217488"/>
            <a:ext cx="4895850" cy="2233612"/>
          </a:xfrm>
          <a:prstGeom prst="wedgeRoundRectCallout">
            <a:avLst>
              <a:gd name="adj1" fmla="val -97398"/>
              <a:gd name="adj2" fmla="val 5746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5. Prohlášení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o bezdlužnosti – </a:t>
            </a:r>
            <a:r>
              <a:rPr lang="cs-CZ" altLang="cs-CZ" sz="1600" b="1">
                <a:latin typeface="Arial" pitchFamily="34" charset="0"/>
              </a:rPr>
              <a:t>V TÉTO KAPITOLE </a:t>
            </a:r>
            <a:r>
              <a:rPr lang="cs-CZ" altLang="cs-CZ" sz="1600" b="1">
                <a:solidFill>
                  <a:srgbClr val="FF0000"/>
                </a:solidFill>
                <a:latin typeface="Arial" pitchFamily="34" charset="0"/>
              </a:rPr>
              <a:t>NENÍ</a:t>
            </a:r>
            <a:r>
              <a:rPr lang="cs-CZ" altLang="cs-CZ" sz="1600" b="1">
                <a:latin typeface="Arial" pitchFamily="34" charset="0"/>
              </a:rPr>
              <a:t>, protože se žádost </a:t>
            </a:r>
            <a:r>
              <a:rPr lang="cs-CZ" altLang="cs-CZ" sz="1600" b="1">
                <a:solidFill>
                  <a:srgbClr val="FF0000"/>
                </a:solidFill>
                <a:latin typeface="Arial" pitchFamily="34" charset="0"/>
              </a:rPr>
              <a:t>NEPODÁVÁ písemně!!!</a:t>
            </a:r>
            <a:br>
              <a:rPr lang="cs-CZ" altLang="cs-CZ" sz="1600" b="1">
                <a:solidFill>
                  <a:srgbClr val="FF0000"/>
                </a:solidFill>
                <a:latin typeface="Arial" pitchFamily="34" charset="0"/>
              </a:rPr>
            </a:br>
            <a:r>
              <a:rPr lang="cs-CZ" altLang="cs-CZ" sz="1600" b="1">
                <a:solidFill>
                  <a:srgbClr val="FF0000"/>
                </a:solidFill>
                <a:latin typeface="Arial" pitchFamily="34" charset="0"/>
              </a:rPr>
              <a:t>Je NUTNO vyplnit SAMOSTATNOU PŘÍLOHU ČESTNÉ PROHLÁŠENÍ </a:t>
            </a:r>
            <a:r>
              <a:rPr lang="cs-CZ" altLang="cs-CZ" sz="16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(viz METODIKA | KE STAŽENÍ) a vložit podepsané a naskenované do kapitoly Připojené soubory 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7019925" y="6097588"/>
            <a:ext cx="2016125" cy="692150"/>
          </a:xfrm>
          <a:prstGeom prst="wedgeRoundRectCallout">
            <a:avLst>
              <a:gd name="adj1" fmla="val -9764"/>
              <a:gd name="adj2" fmla="val -16009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Nezapomeňte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„</a:t>
            </a:r>
            <a:r>
              <a:rPr lang="cs-CZ" altLang="cs-CZ" sz="1600" b="1">
                <a:latin typeface="Arial" pitchFamily="34" charset="0"/>
              </a:rPr>
              <a:t>ULOŽIT ZMĚNY“</a:t>
            </a:r>
          </a:p>
        </p:txBody>
      </p:sp>
      <p:pic>
        <p:nvPicPr>
          <p:cNvPr id="5530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667000"/>
            <a:ext cx="86883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598988"/>
            <a:ext cx="7258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16063"/>
            <a:ext cx="91090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44450"/>
            <a:ext cx="9109075" cy="4905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Zaměření, finanční limit a obsah projektu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7348" name="Zástupný symbol pro číslo snímku 6"/>
          <p:cNvSpPr txBox="1">
            <a:spLocks noGrp="1"/>
          </p:cNvSpPr>
          <p:nvPr/>
        </p:nvSpPr>
        <p:spPr bwMode="auto">
          <a:xfrm>
            <a:off x="34925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50EB45B-6180-45CB-B655-27A186CB9B27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5438775" y="6381750"/>
            <a:ext cx="3671888" cy="476250"/>
          </a:xfrm>
          <a:prstGeom prst="wedgeRoundRectCallout">
            <a:avLst>
              <a:gd name="adj1" fmla="val 30815"/>
              <a:gd name="adj2" fmla="val -10266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Nezapomeňte „</a:t>
            </a:r>
            <a:r>
              <a:rPr lang="cs-CZ" altLang="cs-CZ" sz="1600" b="1">
                <a:latin typeface="Arial" pitchFamily="34" charset="0"/>
              </a:rPr>
              <a:t>ULOŽIT ZMĚNY“</a:t>
            </a:r>
          </a:p>
        </p:txBody>
      </p:sp>
      <p:sp>
        <p:nvSpPr>
          <p:cNvPr id="57350" name="AutoShape 4"/>
          <p:cNvSpPr>
            <a:spLocks noChangeArrowheads="1"/>
          </p:cNvSpPr>
          <p:nvPr/>
        </p:nvSpPr>
        <p:spPr bwMode="auto">
          <a:xfrm>
            <a:off x="2627313" y="836613"/>
            <a:ext cx="5976937" cy="679450"/>
          </a:xfrm>
          <a:prstGeom prst="wedgeRoundRectCallout">
            <a:avLst>
              <a:gd name="adj1" fmla="val -38421"/>
              <a:gd name="adj2" fmla="val 7643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600">
                <a:latin typeface="Arial" pitchFamily="34" charset="0"/>
              </a:rPr>
              <a:t>Zvolte zaměření projektu (ovlivňuje obsah, cílovou skupinu a také finanční limit projektu) – viz Metodika čl. II.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57351" name="AutoShape 4"/>
          <p:cNvSpPr>
            <a:spLocks noChangeArrowheads="1"/>
          </p:cNvSpPr>
          <p:nvPr/>
        </p:nvSpPr>
        <p:spPr bwMode="auto">
          <a:xfrm>
            <a:off x="61913" y="4297363"/>
            <a:ext cx="2089150" cy="2516187"/>
          </a:xfrm>
          <a:prstGeom prst="wedgeRoundRectCallout">
            <a:avLst>
              <a:gd name="adj1" fmla="val -19639"/>
              <a:gd name="adj2" fmla="val -7255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Pokud vám pole nebudou stačit, můžete rozšiřující informace vložit do kapitoly </a:t>
            </a:r>
            <a:r>
              <a:rPr lang="cs-CZ" altLang="cs-CZ" sz="1600" b="1">
                <a:latin typeface="Arial" pitchFamily="34" charset="0"/>
              </a:rPr>
              <a:t>Připojené soubory </a:t>
            </a:r>
            <a:r>
              <a:rPr lang="cs-CZ" altLang="cs-CZ" sz="1600">
                <a:solidFill>
                  <a:srgbClr val="FF0000"/>
                </a:solidFill>
                <a:latin typeface="Arial" pitchFamily="34" charset="0"/>
              </a:rPr>
              <a:t>(nevkládat sem dokumenty </a:t>
            </a:r>
            <a:br>
              <a:rPr lang="cs-CZ" altLang="cs-CZ" sz="1600">
                <a:solidFill>
                  <a:srgbClr val="FF0000"/>
                </a:solidFill>
                <a:latin typeface="Arial" pitchFamily="34" charset="0"/>
              </a:rPr>
            </a:br>
            <a:r>
              <a:rPr lang="cs-CZ" altLang="cs-CZ" sz="1600">
                <a:solidFill>
                  <a:srgbClr val="FF0000"/>
                </a:solidFill>
                <a:latin typeface="Arial" pitchFamily="34" charset="0"/>
              </a:rPr>
              <a:t>o organizaci!!!)</a:t>
            </a:r>
          </a:p>
        </p:txBody>
      </p:sp>
      <p:sp>
        <p:nvSpPr>
          <p:cNvPr id="57352" name="AutoShape 4"/>
          <p:cNvSpPr>
            <a:spLocks noChangeArrowheads="1"/>
          </p:cNvSpPr>
          <p:nvPr/>
        </p:nvSpPr>
        <p:spPr bwMode="auto">
          <a:xfrm>
            <a:off x="5795963" y="3336925"/>
            <a:ext cx="3097212" cy="1081088"/>
          </a:xfrm>
          <a:prstGeom prst="wedgeRoundRectCallout">
            <a:avLst>
              <a:gd name="adj1" fmla="val -75329"/>
              <a:gd name="adj2" fmla="val -8974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Vyplňte kvalitativní pole obsahu projektu (Popis, popis cílové skupiny, příns projektu, harmonogram, …)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7353" name="AutoShape 4"/>
          <p:cNvSpPr>
            <a:spLocks noChangeArrowheads="1"/>
          </p:cNvSpPr>
          <p:nvPr/>
        </p:nvSpPr>
        <p:spPr bwMode="auto">
          <a:xfrm>
            <a:off x="5830888" y="4652963"/>
            <a:ext cx="3097212" cy="1081087"/>
          </a:xfrm>
          <a:prstGeom prst="wedgeRoundRectCallout">
            <a:avLst>
              <a:gd name="adj1" fmla="val -114282"/>
              <a:gd name="adj2" fmla="val -116769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Vyplňte kvantitativní pole obsahu projektu (počet tříd, skupin, jedinců, …) ovlivňuje finanční limit projektu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7354" name="AutoShape 4"/>
          <p:cNvSpPr>
            <a:spLocks noChangeArrowheads="1"/>
          </p:cNvSpPr>
          <p:nvPr/>
        </p:nvSpPr>
        <p:spPr bwMode="auto">
          <a:xfrm>
            <a:off x="2232025" y="5949950"/>
            <a:ext cx="3097213" cy="908050"/>
          </a:xfrm>
          <a:prstGeom prst="wedgeRoundRectCallout">
            <a:avLst>
              <a:gd name="adj1" fmla="val 22676"/>
              <a:gd name="adj2" fmla="val -6388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4. Kvantitativní pole pro posouzení finanční náročnosti aktivit 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Upozornění na odhlášení </a:t>
            </a:r>
          </a:p>
        </p:txBody>
      </p:sp>
      <p:sp>
        <p:nvSpPr>
          <p:cNvPr id="59395" name="Zástupný symbol pro číslo snímku 6"/>
          <p:cNvSpPr txBox="1">
            <a:spLocks noGrp="1"/>
          </p:cNvSpPr>
          <p:nvPr/>
        </p:nvSpPr>
        <p:spPr bwMode="auto">
          <a:xfrm>
            <a:off x="-36513" y="633730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FFC9495-690B-4F04-A249-91B5D16B560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7019925" y="6097588"/>
            <a:ext cx="2016125" cy="692150"/>
          </a:xfrm>
          <a:prstGeom prst="wedgeRoundRectCallout">
            <a:avLst>
              <a:gd name="adj1" fmla="val -101514"/>
              <a:gd name="adj2" fmla="val -2190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Nezapomeňte včas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„</a:t>
            </a:r>
            <a:r>
              <a:rPr lang="cs-CZ" altLang="cs-CZ" sz="1600" b="1">
                <a:latin typeface="Arial" pitchFamily="34" charset="0"/>
              </a:rPr>
              <a:t>ZMĚNY ULOŽIT“</a:t>
            </a:r>
          </a:p>
        </p:txBody>
      </p:sp>
      <p:pic>
        <p:nvPicPr>
          <p:cNvPr id="59397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6" t="-16335" b="-2"/>
          <a:stretch>
            <a:fillRect/>
          </a:stretch>
        </p:blipFill>
        <p:spPr bwMode="auto">
          <a:xfrm>
            <a:off x="3719513" y="5953125"/>
            <a:ext cx="2508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82700"/>
            <a:ext cx="785653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AutoShape 4"/>
          <p:cNvSpPr>
            <a:spLocks noChangeArrowheads="1"/>
          </p:cNvSpPr>
          <p:nvPr/>
        </p:nvSpPr>
        <p:spPr bwMode="auto">
          <a:xfrm>
            <a:off x="3810000" y="2205038"/>
            <a:ext cx="4895850" cy="1657350"/>
          </a:xfrm>
          <a:prstGeom prst="wedgeRoundRectCallout">
            <a:avLst>
              <a:gd name="adj1" fmla="val -37074"/>
              <a:gd name="adj2" fmla="val -7827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Při vyplňování žádosti někdy potřebujete více času. Systém je nastaven z bezpečnostních důvodů na maximálně 30 minutovou odmlku, po této době budete odhlášeni.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Systém vás o zbývajícím čase do odhlášení upozorňuje tímto textem.</a:t>
            </a:r>
            <a:endParaRPr lang="cs-CZ" alt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Obsah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18487" cy="4800600"/>
          </a:xfrm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VI. Potřebujete pomoc?</a:t>
            </a:r>
          </a:p>
          <a:p>
            <a:pPr marL="609600" indent="-527050" eaLnBrk="1" hangingPunct="1">
              <a:buFontTx/>
              <a:buNone/>
            </a:pPr>
            <a:endParaRPr lang="cs-CZ" altLang="cs-CZ" sz="2800" smtClean="0"/>
          </a:p>
          <a:p>
            <a:pPr marL="609600" indent="-527050" eaLnBrk="1" hangingPunct="1">
              <a:buFontTx/>
              <a:buAutoNum type="arabicPeriod"/>
            </a:pPr>
            <a:endParaRPr lang="cs-CZ" altLang="cs-CZ" sz="2800" smtClean="0"/>
          </a:p>
        </p:txBody>
      </p:sp>
      <p:sp>
        <p:nvSpPr>
          <p:cNvPr id="6148" name="Zástupný symbol pro číslo snímku 4"/>
          <p:cNvSpPr txBox="1">
            <a:spLocks noGrp="1"/>
          </p:cNvSpPr>
          <p:nvPr/>
        </p:nvSpPr>
        <p:spPr bwMode="auto">
          <a:xfrm>
            <a:off x="34925" y="6480175"/>
            <a:ext cx="3603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EF7E354-06A2-492F-A958-F595E15B9573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6149" name="Picture 5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256381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35718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900113" y="45799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10"/>
          <p:cNvGrpSpPr>
            <a:grpSpLocks/>
          </p:cNvGrpSpPr>
          <p:nvPr/>
        </p:nvGrpSpPr>
        <p:grpSpPr bwMode="auto">
          <a:xfrm>
            <a:off x="755650" y="954088"/>
            <a:ext cx="4294188" cy="5903912"/>
            <a:chOff x="748" y="799"/>
            <a:chExt cx="2433" cy="3521"/>
          </a:xfrm>
        </p:grpSpPr>
        <p:pic>
          <p:nvPicPr>
            <p:cNvPr id="6145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99"/>
              <a:ext cx="2433" cy="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294"/>
              <a:ext cx="131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43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5445125"/>
            <a:ext cx="56403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Mzdové prostředky (MP) </a:t>
            </a:r>
          </a:p>
        </p:txBody>
      </p:sp>
      <p:sp>
        <p:nvSpPr>
          <p:cNvPr id="61445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36711A9-302A-45E6-A96B-5088E8529DB1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61446" name="AutoShape 5"/>
          <p:cNvSpPr>
            <a:spLocks noChangeArrowheads="1"/>
          </p:cNvSpPr>
          <p:nvPr/>
        </p:nvSpPr>
        <p:spPr bwMode="auto">
          <a:xfrm>
            <a:off x="5003800" y="2276475"/>
            <a:ext cx="3816350" cy="1081088"/>
          </a:xfrm>
          <a:prstGeom prst="wedgeRoundRectCallout">
            <a:avLst>
              <a:gd name="adj1" fmla="val -84731"/>
              <a:gd name="adj2" fmla="val -6659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1. DPP (funkce, vzdělání, druh a délka činnosti v projektu, finanční požadavky z dotace včetně odvodů na ZP a SP – </a:t>
            </a:r>
            <a:r>
              <a:rPr lang="cs-CZ" altLang="cs-CZ" sz="1600" b="1">
                <a:latin typeface="Arial" pitchFamily="34" charset="0"/>
              </a:rPr>
              <a:t>nutno ručně vyplnit</a:t>
            </a:r>
            <a:r>
              <a:rPr lang="cs-CZ" altLang="cs-CZ" sz="1600">
                <a:latin typeface="Arial" pitchFamily="34" charset="0"/>
              </a:rPr>
              <a:t>!)</a:t>
            </a:r>
          </a:p>
        </p:txBody>
      </p:sp>
      <p:sp>
        <p:nvSpPr>
          <p:cNvPr id="61447" name="AutoShape 5"/>
          <p:cNvSpPr>
            <a:spLocks noChangeArrowheads="1"/>
          </p:cNvSpPr>
          <p:nvPr/>
        </p:nvSpPr>
        <p:spPr bwMode="auto">
          <a:xfrm>
            <a:off x="5867400" y="3429000"/>
            <a:ext cx="3025775" cy="936625"/>
          </a:xfrm>
          <a:prstGeom prst="wedgeRoundRectCallout">
            <a:avLst>
              <a:gd name="adj1" fmla="val -85102"/>
              <a:gd name="adj2" fmla="val -3732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DPČ (funkce, …)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 b="1">
                <a:latin typeface="Arial" pitchFamily="34" charset="0"/>
              </a:rPr>
              <a:t>Odvody na ZP a SP se počítají automaticky (34 %)</a:t>
            </a:r>
            <a:endParaRPr lang="cs-CZ" altLang="cs-CZ" sz="1600">
              <a:latin typeface="Arial" pitchFamily="34" charset="0"/>
            </a:endParaRPr>
          </a:p>
        </p:txBody>
      </p:sp>
      <p:sp>
        <p:nvSpPr>
          <p:cNvPr id="61448" name="AutoShape 5"/>
          <p:cNvSpPr>
            <a:spLocks noChangeArrowheads="1"/>
          </p:cNvSpPr>
          <p:nvPr/>
        </p:nvSpPr>
        <p:spPr bwMode="auto">
          <a:xfrm>
            <a:off x="5940425" y="4437063"/>
            <a:ext cx="2881313" cy="936625"/>
          </a:xfrm>
          <a:prstGeom prst="wedgeRoundRectCallout">
            <a:avLst>
              <a:gd name="adj1" fmla="val -27023"/>
              <a:gd name="adj2" fmla="val 7440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4. Souhrny všech MP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v projektu i v požadované dotaci včetně odvodů </a:t>
            </a: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61449" name="AutoShape 5"/>
          <p:cNvSpPr>
            <a:spLocks noChangeArrowheads="1"/>
          </p:cNvSpPr>
          <p:nvPr/>
        </p:nvSpPr>
        <p:spPr bwMode="auto">
          <a:xfrm>
            <a:off x="0" y="4005263"/>
            <a:ext cx="2411413" cy="1412875"/>
          </a:xfrm>
          <a:prstGeom prst="wedgeRoundRectCallout">
            <a:avLst>
              <a:gd name="adj1" fmla="val 64944"/>
              <a:gd name="adj2" fmla="val 349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HPP (funkce, …, platový stupeň, délka praxe, 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itchFamily="34" charset="0"/>
              </a:rPr>
              <a:t>Odvody se počítají automaticky (34 %)</a:t>
            </a:r>
          </a:p>
        </p:txBody>
      </p:sp>
      <p:sp>
        <p:nvSpPr>
          <p:cNvPr id="61450" name="Line 14"/>
          <p:cNvSpPr>
            <a:spLocks noChangeShapeType="1"/>
          </p:cNvSpPr>
          <p:nvPr/>
        </p:nvSpPr>
        <p:spPr bwMode="auto">
          <a:xfrm flipH="1" flipV="1">
            <a:off x="7164388" y="2122488"/>
            <a:ext cx="0" cy="585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51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04813"/>
            <a:ext cx="2921000" cy="17176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84313"/>
            <a:ext cx="11477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Mzdové prostředky (MP) </a:t>
            </a:r>
          </a:p>
        </p:txBody>
      </p:sp>
      <p:sp>
        <p:nvSpPr>
          <p:cNvPr id="63492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F03A9D8-64B0-4E54-9ECC-1A7CDE580D58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6372225" y="109538"/>
            <a:ext cx="2592388" cy="1081087"/>
          </a:xfrm>
          <a:prstGeom prst="wedgeRoundRectCallout">
            <a:avLst>
              <a:gd name="adj1" fmla="val 18644"/>
              <a:gd name="adj2" fmla="val 7907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Vložené záznamy o MP lze nově editovat případně smazat</a:t>
            </a:r>
          </a:p>
        </p:txBody>
      </p:sp>
      <p:sp>
        <p:nvSpPr>
          <p:cNvPr id="63494" name="Line 14"/>
          <p:cNvSpPr>
            <a:spLocks noChangeShapeType="1"/>
          </p:cNvSpPr>
          <p:nvPr/>
        </p:nvSpPr>
        <p:spPr bwMode="auto">
          <a:xfrm flipH="1" flipV="1">
            <a:off x="7164388" y="2122488"/>
            <a:ext cx="0" cy="585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349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73538"/>
            <a:ext cx="62690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AutoShape 5"/>
          <p:cNvSpPr>
            <a:spLocks noChangeArrowheads="1"/>
          </p:cNvSpPr>
          <p:nvPr/>
        </p:nvSpPr>
        <p:spPr bwMode="auto">
          <a:xfrm>
            <a:off x="6551613" y="5776913"/>
            <a:ext cx="2592387" cy="1081087"/>
          </a:xfrm>
          <a:prstGeom prst="wedgeRoundRectCallout">
            <a:avLst>
              <a:gd name="adj1" fmla="val -19569"/>
              <a:gd name="adj2" fmla="val -141778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Položky upravíme uvnitř polí a pak vpravo stejnojmenným tlačítkem uložíme změny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836613"/>
            <a:ext cx="34591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"/>
            <a:ext cx="8229600" cy="48895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Neinvestiční výdaje (ONIV) </a:t>
            </a:r>
          </a:p>
        </p:txBody>
      </p:sp>
      <p:sp>
        <p:nvSpPr>
          <p:cNvPr id="65540" name="Zástupný symbol pro číslo snímku 6"/>
          <p:cNvSpPr txBox="1">
            <a:spLocks noGrp="1"/>
          </p:cNvSpPr>
          <p:nvPr/>
        </p:nvSpPr>
        <p:spPr bwMode="auto">
          <a:xfrm>
            <a:off x="-36513" y="6237288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CFC8C4B-4A38-4053-90AA-A50EC21ECC55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572000" y="1268413"/>
            <a:ext cx="4321175" cy="935037"/>
          </a:xfrm>
          <a:prstGeom prst="wedgeRoundRectCallout">
            <a:avLst>
              <a:gd name="adj1" fmla="val -60213"/>
              <a:gd name="adj2" fmla="val -2972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itchFamily="34" charset="0"/>
              </a:rPr>
              <a:t>Materiálové náklady</a:t>
            </a:r>
            <a:r>
              <a:rPr lang="cs-CZ" altLang="cs-CZ" sz="1600">
                <a:latin typeface="Arial" pitchFamily="34" charset="0"/>
              </a:rPr>
              <a:t> (potraviny, kancelářské potřeby, majetek do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40 000 Kč, pohonné hmoty, ostatní)</a:t>
            </a:r>
          </a:p>
        </p:txBody>
      </p:sp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4573588" y="2276475"/>
            <a:ext cx="4319587" cy="431800"/>
          </a:xfrm>
          <a:prstGeom prst="wedgeRoundRectCallout">
            <a:avLst>
              <a:gd name="adj1" fmla="val -61023"/>
              <a:gd name="adj2" fmla="val 882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Nemateriálové náklady - služby</a:t>
            </a:r>
          </a:p>
        </p:txBody>
      </p:sp>
      <p:sp>
        <p:nvSpPr>
          <p:cNvPr id="65543" name="AutoShape 5"/>
          <p:cNvSpPr>
            <a:spLocks noChangeArrowheads="1"/>
          </p:cNvSpPr>
          <p:nvPr/>
        </p:nvSpPr>
        <p:spPr bwMode="auto">
          <a:xfrm>
            <a:off x="4572000" y="2852738"/>
            <a:ext cx="4319588" cy="431800"/>
          </a:xfrm>
          <a:prstGeom prst="wedgeRoundRectCallout">
            <a:avLst>
              <a:gd name="adj1" fmla="val -61542"/>
              <a:gd name="adj2" fmla="val -2977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Opravy a udržování (budov, aut, jiné)</a:t>
            </a:r>
          </a:p>
        </p:txBody>
      </p:sp>
      <p:sp>
        <p:nvSpPr>
          <p:cNvPr id="65544" name="AutoShape 5"/>
          <p:cNvSpPr>
            <a:spLocks noChangeArrowheads="1"/>
          </p:cNvSpPr>
          <p:nvPr/>
        </p:nvSpPr>
        <p:spPr bwMode="auto">
          <a:xfrm>
            <a:off x="4572000" y="3429000"/>
            <a:ext cx="4321175" cy="431800"/>
          </a:xfrm>
          <a:prstGeom prst="wedgeRoundRectCallout">
            <a:avLst>
              <a:gd name="adj1" fmla="val -59000"/>
              <a:gd name="adj2" fmla="val -3456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Cestovné (zaměstnanců, klientů)</a:t>
            </a:r>
          </a:p>
        </p:txBody>
      </p:sp>
      <p:sp>
        <p:nvSpPr>
          <p:cNvPr id="65545" name="AutoShape 5"/>
          <p:cNvSpPr>
            <a:spLocks noChangeArrowheads="1"/>
          </p:cNvSpPr>
          <p:nvPr/>
        </p:nvSpPr>
        <p:spPr bwMode="auto">
          <a:xfrm>
            <a:off x="4643438" y="5084763"/>
            <a:ext cx="2808287" cy="431800"/>
          </a:xfrm>
          <a:prstGeom prst="wedgeRoundRectCallout">
            <a:avLst>
              <a:gd name="adj1" fmla="val -68032"/>
              <a:gd name="adj2" fmla="val 5772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Jiné provozní náklady</a:t>
            </a:r>
          </a:p>
        </p:txBody>
      </p:sp>
      <p:sp>
        <p:nvSpPr>
          <p:cNvPr id="65546" name="AutoShape 5"/>
          <p:cNvSpPr>
            <a:spLocks noChangeArrowheads="1"/>
          </p:cNvSpPr>
          <p:nvPr/>
        </p:nvSpPr>
        <p:spPr bwMode="auto">
          <a:xfrm>
            <a:off x="4643438" y="5516563"/>
            <a:ext cx="2808287" cy="431800"/>
          </a:xfrm>
          <a:prstGeom prst="wedgeRoundRectCallout">
            <a:avLst>
              <a:gd name="adj1" fmla="val -66620"/>
              <a:gd name="adj2" fmla="val 8161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Jiné mzdové náklady</a:t>
            </a:r>
          </a:p>
        </p:txBody>
      </p:sp>
      <p:sp>
        <p:nvSpPr>
          <p:cNvPr id="65547" name="AutoShape 5"/>
          <p:cNvSpPr>
            <a:spLocks noChangeArrowheads="1"/>
          </p:cNvSpPr>
          <p:nvPr/>
        </p:nvSpPr>
        <p:spPr bwMode="auto">
          <a:xfrm>
            <a:off x="4572000" y="3933825"/>
            <a:ext cx="4321175" cy="1081088"/>
          </a:xfrm>
          <a:prstGeom prst="wedgeRoundRectCallout">
            <a:avLst>
              <a:gd name="adj1" fmla="val -65944"/>
              <a:gd name="adj2" fmla="val -400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Ostatní služby (telefony, poštovné, ostatní spoje, nájemné, právní a ekn. služby, školení a vzdělávání, jiné provozní služby)</a:t>
            </a:r>
          </a:p>
        </p:txBody>
      </p:sp>
      <p:sp>
        <p:nvSpPr>
          <p:cNvPr id="65548" name="AutoShape 4"/>
          <p:cNvSpPr>
            <a:spLocks noChangeArrowheads="1"/>
          </p:cNvSpPr>
          <p:nvPr/>
        </p:nvSpPr>
        <p:spPr bwMode="auto">
          <a:xfrm>
            <a:off x="0" y="1125538"/>
            <a:ext cx="1835150" cy="2159000"/>
          </a:xfrm>
          <a:prstGeom prst="wedgeRoundRectCallout">
            <a:avLst>
              <a:gd name="adj1" fmla="val 53287"/>
              <a:gd name="adj2" fmla="val -26782"/>
              <a:gd name="adj3" fmla="val 16667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itchFamily="34" charset="0"/>
              </a:rPr>
              <a:t>Dotace na materiál může být max. </a:t>
            </a:r>
            <a:br>
              <a:rPr lang="cs-CZ" altLang="cs-CZ" sz="1400" b="1">
                <a:latin typeface="Arial" pitchFamily="34" charset="0"/>
              </a:rPr>
            </a:br>
            <a:r>
              <a:rPr lang="cs-CZ" altLang="cs-CZ" sz="1400" b="1">
                <a:latin typeface="Arial" pitchFamily="34" charset="0"/>
              </a:rPr>
              <a:t>25 % celkového rozpočtu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itchFamily="34" charset="0"/>
              </a:rPr>
              <a:t>NEPLATÍ PRO BEZPEČNÉ KLIMA</a:t>
            </a:r>
          </a:p>
        </p:txBody>
      </p:sp>
      <p:sp>
        <p:nvSpPr>
          <p:cNvPr id="65549" name="AutoShape 4"/>
          <p:cNvSpPr>
            <a:spLocks noChangeArrowheads="1"/>
          </p:cNvSpPr>
          <p:nvPr/>
        </p:nvSpPr>
        <p:spPr bwMode="auto">
          <a:xfrm>
            <a:off x="0" y="5300663"/>
            <a:ext cx="1908175" cy="1412875"/>
          </a:xfrm>
          <a:prstGeom prst="wedgeRoundRectCallout">
            <a:avLst>
              <a:gd name="adj1" fmla="val 53495"/>
              <a:gd name="adj2" fmla="val -11733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itchFamily="34" charset="0"/>
              </a:rPr>
              <a:t>Dotace na služby může být max. </a:t>
            </a:r>
            <a:br>
              <a:rPr lang="cs-CZ" altLang="cs-CZ" sz="1400" b="1">
                <a:latin typeface="Arial" pitchFamily="34" charset="0"/>
              </a:rPr>
            </a:br>
            <a:r>
              <a:rPr lang="cs-CZ" altLang="cs-CZ" sz="1400" b="1">
                <a:latin typeface="Arial" pitchFamily="34" charset="0"/>
              </a:rPr>
              <a:t>40 % celkového rozpočtu projektu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itchFamily="34" charset="0"/>
              </a:rPr>
              <a:t>NEPLATÍ PRO BEZPEČNÉ KLIMA</a:t>
            </a:r>
            <a:endParaRPr lang="cs-CZ" altLang="cs-CZ" sz="1400" b="1">
              <a:latin typeface="Arial" pitchFamily="34" charset="0"/>
            </a:endParaRPr>
          </a:p>
        </p:txBody>
      </p:sp>
      <p:sp>
        <p:nvSpPr>
          <p:cNvPr id="65550" name="AutoShape 5"/>
          <p:cNvSpPr>
            <a:spLocks noChangeArrowheads="1"/>
          </p:cNvSpPr>
          <p:nvPr/>
        </p:nvSpPr>
        <p:spPr bwMode="auto">
          <a:xfrm>
            <a:off x="1908175" y="908050"/>
            <a:ext cx="1223963" cy="333375"/>
          </a:xfrm>
          <a:prstGeom prst="wedgeRoundRectCallout">
            <a:avLst>
              <a:gd name="adj1" fmla="val 17185"/>
              <a:gd name="adj2" fmla="val 10762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PROJEKT</a:t>
            </a:r>
          </a:p>
        </p:txBody>
      </p:sp>
      <p:sp>
        <p:nvSpPr>
          <p:cNvPr id="65551" name="AutoShape 5"/>
          <p:cNvSpPr>
            <a:spLocks noChangeArrowheads="1"/>
          </p:cNvSpPr>
          <p:nvPr/>
        </p:nvSpPr>
        <p:spPr bwMode="auto">
          <a:xfrm>
            <a:off x="3419475" y="908050"/>
            <a:ext cx="1223963" cy="333375"/>
          </a:xfrm>
          <a:prstGeom prst="wedgeRoundRectCallout">
            <a:avLst>
              <a:gd name="adj1" fmla="val -23412"/>
              <a:gd name="adj2" fmla="val 9333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DOTACE</a:t>
            </a: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 flipH="1">
            <a:off x="1835150" y="2349500"/>
            <a:ext cx="2665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53" name="AutoShape 4"/>
          <p:cNvSpPr>
            <a:spLocks noChangeArrowheads="1"/>
          </p:cNvSpPr>
          <p:nvPr/>
        </p:nvSpPr>
        <p:spPr bwMode="auto">
          <a:xfrm>
            <a:off x="4211638" y="6308725"/>
            <a:ext cx="4932362" cy="360363"/>
          </a:xfrm>
          <a:prstGeom prst="wedgeRoundRectCallout">
            <a:avLst>
              <a:gd name="adj1" fmla="val -55824"/>
              <a:gd name="adj2" fmla="val -99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LIMITY - souhrn materiálových nákladů a služeb</a:t>
            </a: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19475" y="1268413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60538"/>
            <a:ext cx="8877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5661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Přehled projektu </a:t>
            </a:r>
            <a:br>
              <a:rPr lang="cs-CZ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rozdílová tabulka nákladů rozpočtu a zdrojů</a:t>
            </a:r>
          </a:p>
        </p:txBody>
      </p:sp>
      <p:sp>
        <p:nvSpPr>
          <p:cNvPr id="67588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540D55F-1BFD-41F9-974E-823C5F205A7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3203575" y="1185863"/>
            <a:ext cx="4033838" cy="514350"/>
          </a:xfrm>
          <a:prstGeom prst="wedgeRoundRectCallout">
            <a:avLst>
              <a:gd name="adj1" fmla="val -86347"/>
              <a:gd name="adj2" fmla="val 1853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Klikněte na Přehled projektu…</a:t>
            </a:r>
          </a:p>
        </p:txBody>
      </p:sp>
      <p:sp>
        <p:nvSpPr>
          <p:cNvPr id="67590" name="AutoShape 4"/>
          <p:cNvSpPr>
            <a:spLocks noChangeArrowheads="1"/>
          </p:cNvSpPr>
          <p:nvPr/>
        </p:nvSpPr>
        <p:spPr bwMode="auto">
          <a:xfrm>
            <a:off x="2195513" y="5086350"/>
            <a:ext cx="5508625" cy="1676400"/>
          </a:xfrm>
          <a:prstGeom prst="wedgeRoundRectCallout">
            <a:avLst>
              <a:gd name="adj1" fmla="val 8097"/>
              <a:gd name="adj2" fmla="val -13303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Ve třetím sloupci „Nevykryté náklady ve zdrojích financování“ musí být 0 Kč!!!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Je tedy třeba v kapitole MP či ONIV na straně výdajů, nebo v kapitole Zdroje financování upravit tak, aby byl rozpočet vyrovnaný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– jinak </a:t>
            </a:r>
            <a:r>
              <a:rPr lang="cs-CZ" altLang="cs-CZ" sz="1600" b="1">
                <a:latin typeface="Arial" pitchFamily="34" charset="0"/>
              </a:rPr>
              <a:t>NEPŮJDE</a:t>
            </a:r>
            <a:r>
              <a:rPr lang="cs-CZ" altLang="cs-CZ" sz="1600">
                <a:latin typeface="Arial" pitchFamily="34" charset="0"/>
              </a:rPr>
              <a:t> projekt uzavřít!</a:t>
            </a:r>
            <a:endParaRPr lang="cs-CZ" altLang="cs-CZ" sz="16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719138"/>
            <a:ext cx="73882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5889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Zdroje financování </a:t>
            </a:r>
          </a:p>
        </p:txBody>
      </p:sp>
      <p:sp>
        <p:nvSpPr>
          <p:cNvPr id="69636" name="Zástupný symbol pro číslo snímku 6"/>
          <p:cNvSpPr txBox="1">
            <a:spLocks noGrp="1"/>
          </p:cNvSpPr>
          <p:nvPr/>
        </p:nvSpPr>
        <p:spPr bwMode="auto">
          <a:xfrm>
            <a:off x="-36513" y="6381750"/>
            <a:ext cx="45720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418C703-E782-4B4B-B009-0494CB460E78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4859338" y="115888"/>
            <a:ext cx="3708400" cy="747712"/>
          </a:xfrm>
          <a:prstGeom prst="wedgeRoundRectCallout">
            <a:avLst>
              <a:gd name="adj1" fmla="val -45949"/>
              <a:gd name="adj2" fmla="val 10098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1. Do pole MŠMT se částky načtou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z jiných „kapitol“ – MP a ONIV </a:t>
            </a:r>
          </a:p>
        </p:txBody>
      </p:sp>
      <p:sp>
        <p:nvSpPr>
          <p:cNvPr id="69638" name="AutoShape 5"/>
          <p:cNvSpPr>
            <a:spLocks noChangeArrowheads="1"/>
          </p:cNvSpPr>
          <p:nvPr/>
        </p:nvSpPr>
        <p:spPr bwMode="auto">
          <a:xfrm>
            <a:off x="5292725" y="1844675"/>
            <a:ext cx="3851275" cy="1512888"/>
          </a:xfrm>
          <a:prstGeom prst="wedgeRoundRectCallout">
            <a:avLst>
              <a:gd name="adj1" fmla="val -19333"/>
              <a:gd name="adj2" fmla="val 6458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Do ostatních polí v případě vícezdrojového financování doplňte ve struktuře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Neinvestiční (ONIV)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600">
                <a:latin typeface="Arial" pitchFamily="34" charset="0"/>
              </a:rPr>
              <a:t>Mzdové náklady (MP vč. odvodů)</a:t>
            </a:r>
          </a:p>
        </p:txBody>
      </p:sp>
      <p:sp>
        <p:nvSpPr>
          <p:cNvPr id="69639" name="AutoShape 4"/>
          <p:cNvSpPr>
            <a:spLocks noChangeArrowheads="1"/>
          </p:cNvSpPr>
          <p:nvPr/>
        </p:nvSpPr>
        <p:spPr bwMode="auto">
          <a:xfrm>
            <a:off x="-36513" y="3752850"/>
            <a:ext cx="4824413" cy="476250"/>
          </a:xfrm>
          <a:prstGeom prst="wedgeRoundRectCallout">
            <a:avLst>
              <a:gd name="adj1" fmla="val 13352"/>
              <a:gd name="adj2" fmla="val 23401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itchFamily="34" charset="0"/>
              </a:rPr>
              <a:t>Souhrnné výdaje a zdroje projektu a dotace</a:t>
            </a:r>
          </a:p>
        </p:txBody>
      </p:sp>
      <p:pic>
        <p:nvPicPr>
          <p:cNvPr id="6964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94275"/>
            <a:ext cx="76469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5003800" y="4149725"/>
            <a:ext cx="3779838" cy="647700"/>
          </a:xfrm>
          <a:prstGeom prst="wedgeRoundRectCallout">
            <a:avLst>
              <a:gd name="adj1" fmla="val -51639"/>
              <a:gd name="adj2" fmla="val 273287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Pole v řádku Zbývá pokrýt z jiných zdrojů se </a:t>
            </a:r>
            <a:r>
              <a:rPr lang="cs-CZ" altLang="cs-CZ" sz="1600" b="1">
                <a:latin typeface="Arial" pitchFamily="34" charset="0"/>
              </a:rPr>
              <a:t>MUSÍ</a:t>
            </a:r>
            <a:r>
              <a:rPr lang="cs-CZ" altLang="cs-CZ" sz="1600">
                <a:latin typeface="Arial" pitchFamily="34" charset="0"/>
              </a:rPr>
              <a:t> rovnat 0</a:t>
            </a:r>
          </a:p>
        </p:txBody>
      </p:sp>
      <p:sp>
        <p:nvSpPr>
          <p:cNvPr id="69642" name="AutoShape 5"/>
          <p:cNvSpPr>
            <a:spLocks noChangeArrowheads="1"/>
          </p:cNvSpPr>
          <p:nvPr/>
        </p:nvSpPr>
        <p:spPr bwMode="auto">
          <a:xfrm>
            <a:off x="7939088" y="5386388"/>
            <a:ext cx="1079500" cy="404812"/>
          </a:xfrm>
          <a:prstGeom prst="wedgeRoundRectCallout">
            <a:avLst>
              <a:gd name="adj1" fmla="val -23810"/>
              <a:gd name="adj2" fmla="val 22182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Uložit</a:t>
            </a: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5003800" y="3946525"/>
            <a:ext cx="3779838" cy="850900"/>
          </a:xfrm>
          <a:prstGeom prst="wedgeRoundRectCallout">
            <a:avLst>
              <a:gd name="adj1" fmla="val 2106"/>
              <a:gd name="adj2" fmla="val 217296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Aktuální souhrn zdrojů se </a:t>
            </a:r>
            <a:r>
              <a:rPr lang="cs-CZ" altLang="cs-CZ" sz="1600" b="1">
                <a:latin typeface="Arial" pitchFamily="34" charset="0"/>
              </a:rPr>
              <a:t>MUSÍ</a:t>
            </a:r>
            <a:r>
              <a:rPr lang="cs-CZ" altLang="cs-CZ" sz="1600">
                <a:latin typeface="Arial" pitchFamily="34" charset="0"/>
              </a:rPr>
              <a:t> rovnat celkovým výdajům projektu…zde musí být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8676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Kontaktní osoba </a:t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projektu </a:t>
            </a:r>
          </a:p>
        </p:txBody>
      </p:sp>
      <p:sp>
        <p:nvSpPr>
          <p:cNvPr id="71684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39CD7B9-4E60-42F7-9F68-9EA16B13B50A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003800" y="476250"/>
            <a:ext cx="3744913" cy="1439863"/>
          </a:xfrm>
          <a:prstGeom prst="wedgeRoundRectCallout">
            <a:avLst>
              <a:gd name="adj1" fmla="val 2565"/>
              <a:gd name="adj2" fmla="val 584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Zadáte požadované kontaktní údaje na osobu, která bude garantovat a koordinovat realizaci projektu …</a:t>
            </a:r>
          </a:p>
        </p:txBody>
      </p:sp>
      <p:sp>
        <p:nvSpPr>
          <p:cNvPr id="71686" name="AutoShape 4"/>
          <p:cNvSpPr>
            <a:spLocks noChangeArrowheads="1"/>
          </p:cNvSpPr>
          <p:nvPr/>
        </p:nvSpPr>
        <p:spPr bwMode="auto">
          <a:xfrm>
            <a:off x="5292725" y="6065838"/>
            <a:ext cx="3851275" cy="792162"/>
          </a:xfrm>
          <a:prstGeom prst="wedgeRoundRectCallout">
            <a:avLst>
              <a:gd name="adj1" fmla="val 28815"/>
              <a:gd name="adj2" fmla="val -26883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Nezapomeňte „</a:t>
            </a:r>
            <a:r>
              <a:rPr lang="cs-CZ" altLang="cs-CZ" sz="1600" b="1">
                <a:latin typeface="Arial" pitchFamily="34" charset="0"/>
              </a:rPr>
              <a:t>ULOŽIT ZMĚNY“</a:t>
            </a:r>
          </a:p>
        </p:txBody>
      </p:sp>
      <p:pic>
        <p:nvPicPr>
          <p:cNvPr id="7168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95475"/>
            <a:ext cx="2667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0300"/>
            <a:ext cx="74168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690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Připojené soubory </a:t>
            </a:r>
          </a:p>
        </p:txBody>
      </p:sp>
      <p:sp>
        <p:nvSpPr>
          <p:cNvPr id="73732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BD36A1F-5C09-437A-896F-CE3F2B4F17A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5472113" y="196850"/>
            <a:ext cx="3492500" cy="1295400"/>
          </a:xfrm>
          <a:prstGeom prst="wedgeRoundRectCallout">
            <a:avLst>
              <a:gd name="adj1" fmla="val -43912"/>
              <a:gd name="adj2" fmla="val 95727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Pomocí tlačítka „Procházet“ vyberte na svém disku vhodnou přílohu (jako příloha k mailu)</a:t>
            </a:r>
          </a:p>
        </p:txBody>
      </p:sp>
      <p:sp>
        <p:nvSpPr>
          <p:cNvPr id="73734" name="AutoShape 4"/>
          <p:cNvSpPr>
            <a:spLocks noChangeArrowheads="1"/>
          </p:cNvSpPr>
          <p:nvPr/>
        </p:nvSpPr>
        <p:spPr bwMode="auto">
          <a:xfrm>
            <a:off x="4211638" y="5949950"/>
            <a:ext cx="4932362" cy="908050"/>
          </a:xfrm>
          <a:prstGeom prst="wedgeRoundRectCallout">
            <a:avLst>
              <a:gd name="adj1" fmla="val 13806"/>
              <a:gd name="adj2" fmla="val -1744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Klikněte na tlačítko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„</a:t>
            </a:r>
            <a:r>
              <a:rPr lang="cs-CZ" altLang="cs-CZ" sz="1600" b="1">
                <a:latin typeface="Arial" pitchFamily="34" charset="0"/>
              </a:rPr>
              <a:t>PŘIDAT SOUBOR“ </a:t>
            </a:r>
            <a:r>
              <a:rPr lang="cs-CZ" altLang="cs-CZ" sz="1600">
                <a:latin typeface="Arial" pitchFamily="34" charset="0"/>
              </a:rPr>
              <a:t>(takto lze přidat i více souborů, např. popis realizace na různých školách)</a:t>
            </a:r>
          </a:p>
        </p:txBody>
      </p:sp>
      <p:pic>
        <p:nvPicPr>
          <p:cNvPr id="737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81525"/>
            <a:ext cx="27479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6" name="Přímá spojovací šipka 9"/>
          <p:cNvCxnSpPr>
            <a:cxnSpLocks noChangeShapeType="1"/>
          </p:cNvCxnSpPr>
          <p:nvPr/>
        </p:nvCxnSpPr>
        <p:spPr bwMode="auto">
          <a:xfrm flipH="1">
            <a:off x="3563938" y="2157413"/>
            <a:ext cx="1763712" cy="2424112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7" name="AutoShape 4"/>
          <p:cNvSpPr>
            <a:spLocks noChangeArrowheads="1"/>
          </p:cNvSpPr>
          <p:nvPr/>
        </p:nvSpPr>
        <p:spPr bwMode="auto">
          <a:xfrm>
            <a:off x="1143000" y="2227263"/>
            <a:ext cx="3203575" cy="647700"/>
          </a:xfrm>
          <a:prstGeom prst="wedgeRoundRectCallout">
            <a:avLst>
              <a:gd name="adj1" fmla="val 58000"/>
              <a:gd name="adj2" fmla="val -2386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Zadejte vypovídající název přiloženého souboru</a:t>
            </a:r>
            <a:endParaRPr lang="cs-CZ" altLang="cs-CZ" sz="1600" b="1">
              <a:latin typeface="Arial" pitchFamily="34" charset="0"/>
            </a:endParaRPr>
          </a:p>
        </p:txBody>
      </p:sp>
      <p:cxnSp>
        <p:nvCxnSpPr>
          <p:cNvPr id="73738" name="Přímá spojovací šipka 9"/>
          <p:cNvCxnSpPr>
            <a:cxnSpLocks noChangeShapeType="1"/>
          </p:cNvCxnSpPr>
          <p:nvPr/>
        </p:nvCxnSpPr>
        <p:spPr bwMode="auto">
          <a:xfrm flipH="1">
            <a:off x="3563938" y="4086225"/>
            <a:ext cx="1763712" cy="4953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52400"/>
            <a:ext cx="8893175" cy="68421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 Uzavření projektu a podání žádosti</a:t>
            </a: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755650" y="985838"/>
            <a:ext cx="7885113" cy="54006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246188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882775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" pitchFamily="34" charset="0"/>
              </a:rPr>
              <a:t>Projektová žádost se odevzdává </a:t>
            </a:r>
            <a:br>
              <a:rPr lang="cs-CZ" altLang="cs-CZ">
                <a:latin typeface="Arial" pitchFamily="34" charset="0"/>
              </a:rPr>
            </a:br>
            <a:r>
              <a:rPr lang="cs-CZ" altLang="cs-CZ">
                <a:solidFill>
                  <a:srgbClr val="FF0000"/>
                </a:solidFill>
                <a:latin typeface="Arial" pitchFamily="34" charset="0"/>
              </a:rPr>
              <a:t>POUZE v </a:t>
            </a:r>
            <a:r>
              <a:rPr lang="cs-CZ" altLang="cs-CZ" u="sng">
                <a:solidFill>
                  <a:srgbClr val="FF0000"/>
                </a:solidFill>
                <a:latin typeface="Arial" pitchFamily="34" charset="0"/>
              </a:rPr>
              <a:t>elektronické verzi</a:t>
            </a:r>
            <a:r>
              <a:rPr lang="cs-CZ" altLang="cs-CZ">
                <a:solidFill>
                  <a:srgbClr val="FF0000"/>
                </a:solidFill>
                <a:latin typeface="Arial" pitchFamily="34" charset="0"/>
              </a:rPr>
              <a:t>:</a:t>
            </a:r>
            <a:endParaRPr lang="cs-CZ" altLang="cs-CZ" sz="2800">
              <a:solidFill>
                <a:srgbClr val="FF0000"/>
              </a:solidFill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itchFamily="34" charset="0"/>
              </a:rPr>
              <a:t>Finální kontrola projektové žádosti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itchFamily="34" charset="0"/>
              </a:rPr>
              <a:t>náhled projektu – věcná kontrola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800">
                <a:latin typeface="Arial" pitchFamily="34" charset="0"/>
              </a:rPr>
              <a:t>zdroje financování – finanční kontrola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itchFamily="34" charset="0"/>
              </a:rPr>
              <a:t>Tisk a podepsání čestného prohlášení žadatele (viz Metodika | Ke stažení) a vložení naskenované verze do povinných příloh projektu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>
                <a:latin typeface="Arial" pitchFamily="34" charset="0"/>
              </a:rPr>
              <a:t>Odevzdání elektronické verze = uzavření projektu</a:t>
            </a:r>
          </a:p>
        </p:txBody>
      </p:sp>
      <p:sp>
        <p:nvSpPr>
          <p:cNvPr id="75780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E7E717-8AE1-4EEA-99F9-E043B683D159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7"/>
          <p:cNvGraphicFramePr>
            <a:graphicFrameLocks noChangeAspect="1"/>
          </p:cNvGraphicFramePr>
          <p:nvPr/>
        </p:nvGraphicFramePr>
        <p:xfrm>
          <a:off x="1042988" y="1196975"/>
          <a:ext cx="453072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Rastrový obrázek" r:id="rId4" imgW="8247619" imgH="10304762" progId="Paint.Picture">
                  <p:embed/>
                </p:oleObj>
              </mc:Choice>
              <mc:Fallback>
                <p:oleObj name="Rastrový obrázek" r:id="rId4" imgW="8247619" imgH="1030476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6975"/>
                        <a:ext cx="4530725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44450"/>
            <a:ext cx="8513762" cy="7540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Náhled projektu v průběhu psaní</a:t>
            </a:r>
          </a:p>
        </p:txBody>
      </p:sp>
      <p:sp>
        <p:nvSpPr>
          <p:cNvPr id="7782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2A7DE1D-A232-442A-8FE0-52FDCCF33BEA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5580063" y="1700213"/>
            <a:ext cx="3240087" cy="3457575"/>
          </a:xfrm>
          <a:prstGeom prst="wedgeRoundRectCallout">
            <a:avLst>
              <a:gd name="adj1" fmla="val -58380"/>
              <a:gd name="adj2" fmla="val 385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Souhrnně se zobrazí všechny položky žádosti v podobě, ve které bude po kompletaci všech povinných položek projekt uzavřen a převeden do PDF formátu.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Nejedná se o finální žádost, ale POUZE o náhled!!!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93850"/>
            <a:ext cx="91694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AutoShape 5"/>
          <p:cNvSpPr>
            <a:spLocks noChangeArrowheads="1"/>
          </p:cNvSpPr>
          <p:nvPr/>
        </p:nvSpPr>
        <p:spPr bwMode="auto">
          <a:xfrm>
            <a:off x="2327275" y="4424363"/>
            <a:ext cx="2965450" cy="2160587"/>
          </a:xfrm>
          <a:prstGeom prst="wedgeRoundRectCallout">
            <a:avLst>
              <a:gd name="adj1" fmla="val -65912"/>
              <a:gd name="adj2" fmla="val -47870"/>
              <a:gd name="adj3" fmla="val 16667"/>
            </a:avLst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Vše by mělo být „zelené“…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Nevykryté náklady ve zdrojích financování = 0 </a:t>
            </a:r>
          </a:p>
        </p:txBody>
      </p:sp>
      <p:sp>
        <p:nvSpPr>
          <p:cNvPr id="79876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447E5D-3110-4C8A-B120-E294CA6E757A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-9525"/>
            <a:ext cx="7186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Uzavření projektu</a:t>
            </a:r>
          </a:p>
        </p:txBody>
      </p:sp>
      <p:sp>
        <p:nvSpPr>
          <p:cNvPr id="79878" name="AutoShape 5"/>
          <p:cNvSpPr>
            <a:spLocks noChangeArrowheads="1"/>
          </p:cNvSpPr>
          <p:nvPr/>
        </p:nvSpPr>
        <p:spPr bwMode="auto">
          <a:xfrm>
            <a:off x="6264275" y="3789363"/>
            <a:ext cx="2879725" cy="1081087"/>
          </a:xfrm>
          <a:prstGeom prst="wedgeRoundRectCallout">
            <a:avLst>
              <a:gd name="adj1" fmla="val 20398"/>
              <a:gd name="adj2" fmla="val -1996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…teprve pak půjde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„Uzavřít a podat hotový projekt“…</a:t>
            </a:r>
          </a:p>
        </p:txBody>
      </p:sp>
      <p:sp>
        <p:nvSpPr>
          <p:cNvPr id="79879" name="Line 10"/>
          <p:cNvSpPr>
            <a:spLocks noChangeShapeType="1"/>
          </p:cNvSpPr>
          <p:nvPr/>
        </p:nvSpPr>
        <p:spPr bwMode="auto">
          <a:xfrm flipV="1">
            <a:off x="4427538" y="3213100"/>
            <a:ext cx="576262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Úvodní informace o systému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Informační systém je </a:t>
            </a:r>
            <a:r>
              <a:rPr lang="cs-CZ" altLang="cs-CZ" sz="2800" b="1" smtClean="0"/>
              <a:t>JEDINEČNÝ</a:t>
            </a:r>
            <a:r>
              <a:rPr lang="cs-CZ" altLang="cs-CZ" sz="2800" smtClean="0"/>
              <a:t> pro programy prevence rizikového chování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Informační systém je </a:t>
            </a:r>
            <a:r>
              <a:rPr lang="cs-CZ" altLang="cs-CZ" sz="2800" b="1" smtClean="0"/>
              <a:t>webová aplikace</a:t>
            </a:r>
            <a:r>
              <a:rPr lang="cs-CZ" altLang="cs-CZ" sz="2800" smtClean="0"/>
              <a:t>, najdete ji na adrese </a:t>
            </a:r>
            <a:r>
              <a:rPr lang="cs-CZ" altLang="cs-CZ" sz="2800" smtClean="0">
                <a:hlinkClick r:id="rId3"/>
              </a:rPr>
              <a:t>http://is-prevence.msmt.cz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Informační systém je přístupný pouze pro </a:t>
            </a:r>
            <a:r>
              <a:rPr lang="cs-CZ" altLang="cs-CZ" sz="2800" b="1" smtClean="0"/>
              <a:t>registrované</a:t>
            </a:r>
            <a:r>
              <a:rPr lang="cs-CZ" altLang="cs-CZ" sz="2800" smtClean="0"/>
              <a:t> uživatele – registrace se provádí pouze jednou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Zadávat projektovou žádost můžete po přihlášení se prostřednictvím </a:t>
            </a:r>
            <a:r>
              <a:rPr lang="cs-CZ" altLang="cs-CZ" sz="2800" b="1" smtClean="0"/>
              <a:t>uživatelského jména</a:t>
            </a:r>
            <a:r>
              <a:rPr lang="cs-CZ" altLang="cs-CZ" sz="2800" smtClean="0"/>
              <a:t> a </a:t>
            </a:r>
            <a:r>
              <a:rPr lang="cs-CZ" altLang="cs-CZ" sz="2800" b="1" smtClean="0"/>
              <a:t>hesla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Uživatelské jméno a heslo získáte při </a:t>
            </a:r>
            <a:r>
              <a:rPr lang="cs-CZ" altLang="cs-CZ" sz="2800" b="1" smtClean="0"/>
              <a:t>registraci do systému </a:t>
            </a:r>
            <a:r>
              <a:rPr lang="cs-CZ" altLang="cs-CZ" sz="2800" smtClean="0"/>
              <a:t>(pouze jednou na začátku)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Heslo</a:t>
            </a:r>
            <a:r>
              <a:rPr lang="cs-CZ" altLang="cs-CZ" sz="2800" smtClean="0"/>
              <a:t> si </a:t>
            </a:r>
            <a:r>
              <a:rPr lang="cs-CZ" altLang="cs-CZ" sz="2800" b="1" smtClean="0"/>
              <a:t>můžete změnit </a:t>
            </a:r>
            <a:r>
              <a:rPr lang="cs-CZ" altLang="cs-CZ" sz="2800" smtClean="0"/>
              <a:t>nebo po zapomenutí </a:t>
            </a:r>
            <a:r>
              <a:rPr lang="cs-CZ" altLang="cs-CZ" sz="2800" b="1" smtClean="0"/>
              <a:t>obnovit sami</a:t>
            </a:r>
          </a:p>
        </p:txBody>
      </p:sp>
      <p:sp>
        <p:nvSpPr>
          <p:cNvPr id="819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553200"/>
            <a:ext cx="4572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DCE4462-2708-457A-B057-0B8FC8684763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6"/>
          <p:cNvSpPr txBox="1">
            <a:spLocks noGrp="1"/>
          </p:cNvSpPr>
          <p:nvPr/>
        </p:nvSpPr>
        <p:spPr bwMode="auto">
          <a:xfrm>
            <a:off x="11113" y="633730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52A9F30-39C1-4D6F-B7FA-7B83F8025595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-100013"/>
            <a:ext cx="7186612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Správa projektů</a:t>
            </a:r>
          </a:p>
        </p:txBody>
      </p:sp>
      <p:pic>
        <p:nvPicPr>
          <p:cNvPr id="819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839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3419475" y="6046788"/>
            <a:ext cx="5462588" cy="695325"/>
          </a:xfrm>
          <a:prstGeom prst="wedgeRoundRectCallout">
            <a:avLst>
              <a:gd name="adj1" fmla="val 37736"/>
              <a:gd name="adj2" fmla="val -170208"/>
              <a:gd name="adj3" fmla="val 16667"/>
            </a:avLst>
          </a:prstGeom>
          <a:solidFill>
            <a:srgbClr val="FFC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Není třeba žádost zasílat v písemné podobě!!!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Toto je pouze PDF pro vaši kontrolu.</a:t>
            </a:r>
          </a:p>
        </p:txBody>
      </p:sp>
      <p:pic>
        <p:nvPicPr>
          <p:cNvPr id="8192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71913"/>
            <a:ext cx="52562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AutoShape 5"/>
          <p:cNvSpPr>
            <a:spLocks noChangeArrowheads="1"/>
          </p:cNvSpPr>
          <p:nvPr/>
        </p:nvSpPr>
        <p:spPr bwMode="auto">
          <a:xfrm>
            <a:off x="5651500" y="3125788"/>
            <a:ext cx="2447925" cy="1296987"/>
          </a:xfrm>
          <a:prstGeom prst="wedgeRoundRectCallout">
            <a:avLst>
              <a:gd name="adj1" fmla="val 51917"/>
              <a:gd name="adj2" fmla="val 10329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…a stáhnout a vytisknout si finální žádost ve formátu PDF…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2400"/>
            <a:ext cx="7761287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VI. Potřebujete pomoci?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323850" y="981075"/>
            <a:ext cx="8640763" cy="5832475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254125" indent="-5334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Kdykoliv budete potřebovat pomoci, využijte:</a:t>
            </a:r>
            <a:endParaRPr lang="cs-CZ" altLang="cs-CZ" sz="2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Nápovědu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Interaktivní formulář „</a:t>
            </a:r>
            <a:r>
              <a:rPr lang="cs-CZ" altLang="cs-CZ" b="1" dirty="0" smtClean="0">
                <a:latin typeface="Arial" charset="0"/>
                <a:cs typeface="Arial" charset="0"/>
              </a:rPr>
              <a:t>Potřebuji pomoc</a:t>
            </a:r>
            <a:r>
              <a:rPr lang="cs-CZ" altLang="cs-CZ" dirty="0" smtClean="0">
                <a:latin typeface="Arial" charset="0"/>
                <a:cs typeface="Arial" charset="0"/>
              </a:rPr>
              <a:t>“ 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cs-CZ" altLang="cs-CZ" dirty="0" smtClean="0">
                <a:latin typeface="Arial" charset="0"/>
                <a:cs typeface="Arial" charset="0"/>
              </a:rPr>
              <a:t>NEPOSKYTUJEME   TELEFONICKÉ KONZULTACE!!!</a:t>
            </a:r>
          </a:p>
          <a:p>
            <a:pPr marL="720725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altLang="cs-CZ" dirty="0" smtClean="0">
              <a:latin typeface="Arial" charset="0"/>
              <a:cs typeface="Arial" charset="0"/>
            </a:endParaRPr>
          </a:p>
          <a:p>
            <a:pPr marL="720725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altLang="cs-CZ" dirty="0">
              <a:latin typeface="Arial" charset="0"/>
              <a:cs typeface="Arial" charset="0"/>
            </a:endParaRPr>
          </a:p>
          <a:p>
            <a:pPr marL="720725" lvl="1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POZOR – ZMĚNA OPROTI PŘEDCHOZÍMU OBDOBÍ !!!</a:t>
            </a:r>
          </a:p>
          <a:p>
            <a:pPr marL="720725" lvl="1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– HELPDESK FUNGUJE POUZE V PRACOVNÍ DNY V ČASE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9 - 15 HOD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., DOTAZY MŮŽETE ZASÍLAT KDYKOLIV, ODPOVĚĎ VÁM PŘIJDE DO 24 HOD. </a:t>
            </a:r>
          </a:p>
          <a:p>
            <a:pPr marL="720725" lvl="1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(tzn. Když se zeptáte v pátek, odpovíme Vám nejpozději v pondělí)</a:t>
            </a:r>
          </a:p>
        </p:txBody>
      </p:sp>
      <p:sp>
        <p:nvSpPr>
          <p:cNvPr id="83972" name="Zástupný symbol pro zápatí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Arial" pitchFamily="34" charset="0"/>
            </a:endParaRPr>
          </a:p>
        </p:txBody>
      </p:sp>
      <p:sp>
        <p:nvSpPr>
          <p:cNvPr id="8397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1113" y="6337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194E36-1AC3-45B9-ADE7-602D6DE90120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8397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305175"/>
            <a:ext cx="41036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95375"/>
            <a:ext cx="860425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3947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- Nápověda</a:t>
            </a:r>
          </a:p>
        </p:txBody>
      </p:sp>
      <p:sp>
        <p:nvSpPr>
          <p:cNvPr id="860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CE889-8617-45F4-BB96-48ED920296D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6516688" y="3644900"/>
            <a:ext cx="2627312" cy="936625"/>
          </a:xfrm>
          <a:prstGeom prst="wedgeRoundRectCallout">
            <a:avLst>
              <a:gd name="adj1" fmla="val 25250"/>
              <a:gd name="adj2" fmla="val -26271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Na úvodní stránce je základní nápověda…</a:t>
            </a: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971550" y="4724400"/>
            <a:ext cx="1944688" cy="1296988"/>
          </a:xfrm>
          <a:prstGeom prst="wedgeRoundRectCallout">
            <a:avLst>
              <a:gd name="adj1" fmla="val -5838"/>
              <a:gd name="adj2" fmla="val -18990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Ve vnořeném menu pak další kapitoly…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0938"/>
            <a:ext cx="88820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286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Uživatelská podpora 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Potřebuji pomoc</a:t>
            </a:r>
          </a:p>
        </p:txBody>
      </p:sp>
      <p:sp>
        <p:nvSpPr>
          <p:cNvPr id="88068" name="Line 8"/>
          <p:cNvSpPr>
            <a:spLocks noChangeShapeType="1"/>
          </p:cNvSpPr>
          <p:nvPr/>
        </p:nvSpPr>
        <p:spPr bwMode="auto">
          <a:xfrm flipV="1">
            <a:off x="2268538" y="3949700"/>
            <a:ext cx="2087562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069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337300"/>
            <a:ext cx="4572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13ED1-5DF2-45A8-B1DE-085B5B50097C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 flipH="1">
            <a:off x="4005263" y="3949700"/>
            <a:ext cx="4814887" cy="1881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AutoShape 5"/>
          <p:cNvSpPr>
            <a:spLocks noChangeArrowheads="1"/>
          </p:cNvSpPr>
          <p:nvPr/>
        </p:nvSpPr>
        <p:spPr bwMode="auto">
          <a:xfrm>
            <a:off x="5508625" y="2312988"/>
            <a:ext cx="3563938" cy="1836737"/>
          </a:xfrm>
          <a:prstGeom prst="wedgeRoundRectCallout">
            <a:avLst>
              <a:gd name="adj1" fmla="val -64699"/>
              <a:gd name="adj2" fmla="val -244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800">
                <a:latin typeface="Arial" pitchFamily="34" charset="0"/>
              </a:rPr>
              <a:t>Vyplníte 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itchFamily="34" charset="0"/>
              </a:rPr>
              <a:t>své kontaktní údaje – sem vám budou pracovníci podpory odpovídat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altLang="cs-CZ" sz="1800">
                <a:latin typeface="Arial" pitchFamily="34" charset="0"/>
              </a:rPr>
              <a:t>Údaje o projektu a také IČ + evidenční číslo projektu</a:t>
            </a:r>
          </a:p>
        </p:txBody>
      </p:sp>
      <p:sp>
        <p:nvSpPr>
          <p:cNvPr id="41994" name="AutoShape 4"/>
          <p:cNvSpPr>
            <a:spLocks noChangeArrowheads="1"/>
          </p:cNvSpPr>
          <p:nvPr/>
        </p:nvSpPr>
        <p:spPr bwMode="auto">
          <a:xfrm>
            <a:off x="82550" y="4292600"/>
            <a:ext cx="1933575" cy="865188"/>
          </a:xfrm>
          <a:prstGeom prst="wedgeRoundRectCallout">
            <a:avLst>
              <a:gd name="adj1" fmla="val 74903"/>
              <a:gd name="adj2" fmla="val 296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2. Konkretizujte  dotaz (rychleji se najde řešení)</a:t>
            </a: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41997" name="AutoShape 4"/>
          <p:cNvSpPr>
            <a:spLocks noChangeArrowheads="1"/>
          </p:cNvSpPr>
          <p:nvPr/>
        </p:nvSpPr>
        <p:spPr bwMode="auto">
          <a:xfrm>
            <a:off x="5508625" y="6092825"/>
            <a:ext cx="2592388" cy="531813"/>
          </a:xfrm>
          <a:prstGeom prst="wedgeRoundRectCallout">
            <a:avLst>
              <a:gd name="adj1" fmla="val 45713"/>
              <a:gd name="adj2" fmla="val -104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3. Odešlete na helpdesk</a:t>
            </a:r>
            <a:endParaRPr lang="cs-CZ" altLang="cs-CZ" sz="1600" b="1">
              <a:latin typeface="Arial" pitchFamily="34" charset="0"/>
            </a:endParaRPr>
          </a:p>
        </p:txBody>
      </p:sp>
      <p:sp>
        <p:nvSpPr>
          <p:cNvPr id="41998" name="AutoShape 4"/>
          <p:cNvSpPr>
            <a:spLocks noChangeArrowheads="1"/>
          </p:cNvSpPr>
          <p:nvPr/>
        </p:nvSpPr>
        <p:spPr bwMode="auto">
          <a:xfrm>
            <a:off x="3059113" y="908050"/>
            <a:ext cx="3600450" cy="649288"/>
          </a:xfrm>
          <a:prstGeom prst="wedgeRoundRectCallout">
            <a:avLst>
              <a:gd name="adj1" fmla="val -24065"/>
              <a:gd name="adj2" fmla="val 17637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Když jste kdekoliv  dříve klepli na kruh…objeví se tento formulář:</a:t>
            </a:r>
            <a:endParaRPr lang="cs-CZ" altLang="cs-CZ" sz="1600" b="1">
              <a:latin typeface="Arial" pitchFamily="34" charset="0"/>
            </a:endParaRPr>
          </a:p>
        </p:txBody>
      </p:sp>
      <p:pic>
        <p:nvPicPr>
          <p:cNvPr id="88075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0250"/>
            <a:ext cx="4905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3" grpId="0" animBg="1"/>
      <p:bldP spid="41994" grpId="0" animBg="1"/>
      <p:bldP spid="41997" grpId="0" animBg="1"/>
      <p:bldP spid="4199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2834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Shrnutí prezentace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84313"/>
            <a:ext cx="7499350" cy="4800600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I.   Úvodní informace o systému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II.  Registrace nové organizace (žadatele) 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III. Správa projektů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IV. Založení a vyplnění projektové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V.  Uzavření projektu a podání žádosti</a:t>
            </a:r>
          </a:p>
          <a:p>
            <a:pPr marL="609600" indent="-527050" eaLnBrk="1" hangingPunct="1">
              <a:buFontTx/>
              <a:buNone/>
            </a:pPr>
            <a:r>
              <a:rPr lang="cs-CZ" altLang="cs-CZ" sz="2800" smtClean="0"/>
              <a:t>	VI. Potřebujete pomoc?</a:t>
            </a:r>
          </a:p>
          <a:p>
            <a:pPr marL="609600" indent="-527050" eaLnBrk="1" hangingPunct="1">
              <a:buFontTx/>
              <a:buAutoNum type="arabicPeriod"/>
            </a:pPr>
            <a:endParaRPr lang="cs-CZ" altLang="cs-CZ" sz="2800" smtClean="0"/>
          </a:p>
        </p:txBody>
      </p:sp>
      <p:sp>
        <p:nvSpPr>
          <p:cNvPr id="90116" name="Zástupný symbol pro číslo snímku 4"/>
          <p:cNvSpPr txBox="1">
            <a:spLocks noGrp="1"/>
          </p:cNvSpPr>
          <p:nvPr/>
        </p:nvSpPr>
        <p:spPr bwMode="auto">
          <a:xfrm>
            <a:off x="0" y="63817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23A2A9D-AA51-4821-B1B3-3032F0EEA74B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901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15573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060575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25654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068638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3573463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9692"/>
          <a:stretch>
            <a:fillRect/>
          </a:stretch>
        </p:blipFill>
        <p:spPr bwMode="auto">
          <a:xfrm>
            <a:off x="1138238" y="4076700"/>
            <a:ext cx="265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3575050"/>
            <a:ext cx="7777162" cy="12985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Příjem žádostí – POUZE ELEKTRONICKY: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096F0-1298-4E35-91FB-46A016F35009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9216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47738"/>
            <a:ext cx="27368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116013" y="115888"/>
            <a:ext cx="6624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4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Důležité kontaktní údaje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6013" y="1052513"/>
            <a:ext cx="7777162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sz="23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NIDV – potřebuji pomoc</a:t>
            </a:r>
          </a:p>
          <a:p>
            <a:pPr eaLnBrk="1" hangingPunct="1">
              <a:defRPr/>
            </a:pPr>
            <a:r>
              <a:rPr lang="cs-CZ" dirty="0">
                <a:latin typeface="Arial" charset="0"/>
              </a:rPr>
              <a:t>http://is-prevence.msmt.cz/napoveda/zeptejte-se/</a:t>
            </a:r>
          </a:p>
        </p:txBody>
      </p:sp>
      <p:graphicFrame>
        <p:nvGraphicFramePr>
          <p:cNvPr id="46143" name="Group 63"/>
          <p:cNvGraphicFramePr>
            <a:graphicFrameLocks noGrp="1"/>
          </p:cNvGraphicFramePr>
          <p:nvPr/>
        </p:nvGraphicFramePr>
        <p:xfrm>
          <a:off x="971550" y="2565400"/>
          <a:ext cx="7993063" cy="1417638"/>
        </p:xfrm>
        <a:graphic>
          <a:graphicData uri="http://schemas.openxmlformats.org/drawingml/2006/table">
            <a:tbl>
              <a:tblPr/>
              <a:tblGrid>
                <a:gridCol w="2420229">
                  <a:extLst>
                    <a:ext uri="{9D8B030D-6E8A-4147-A177-3AD203B41FA5}"/>
                  </a:extLst>
                </a:gridCol>
                <a:gridCol w="3005483">
                  <a:extLst>
                    <a:ext uri="{9D8B030D-6E8A-4147-A177-3AD203B41FA5}"/>
                  </a:extLst>
                </a:gridCol>
                <a:gridCol w="2567351">
                  <a:extLst>
                    <a:ext uri="{9D8B030D-6E8A-4147-A177-3AD203B41FA5}"/>
                  </a:extLst>
                </a:gridCol>
              </a:tblGrid>
              <a:tr h="716441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Mgr. Vladimír Sklenář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Mgr. Martina Budinská</a:t>
                      </a: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Ing. Radka Heřmánková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</a:rPr>
                        <a:t>Mgr. Matouš Korbel</a:t>
                      </a: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65842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535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marL="91441" marR="91441"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6013" y="1773238"/>
            <a:ext cx="7777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MŠMT – odbor 21 – </a:t>
            </a:r>
            <a:r>
              <a:rPr lang="cs-CZ" sz="2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oddělení 213 </a:t>
            </a:r>
            <a:r>
              <a:rPr lang="cs-CZ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-18"/>
              </a:rPr>
              <a:t>- vyhlašovatel</a:t>
            </a:r>
            <a:endParaRPr lang="cs-CZ" sz="2200" dirty="0">
              <a:solidFill>
                <a:srgbClr val="6A63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</a:endParaRPr>
          </a:p>
        </p:txBody>
      </p:sp>
      <p:sp>
        <p:nvSpPr>
          <p:cNvPr id="92178" name="AutoShape 19"/>
          <p:cNvSpPr>
            <a:spLocks noChangeArrowheads="1"/>
          </p:cNvSpPr>
          <p:nvPr/>
        </p:nvSpPr>
        <p:spPr bwMode="auto">
          <a:xfrm>
            <a:off x="755650" y="4370388"/>
            <a:ext cx="4392613" cy="1512887"/>
          </a:xfrm>
          <a:prstGeom prst="cloudCallout">
            <a:avLst>
              <a:gd name="adj1" fmla="val 58241"/>
              <a:gd name="adj2" fmla="val 72037"/>
            </a:avLst>
          </a:prstGeom>
          <a:solidFill>
            <a:srgbClr val="FF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Děkujeme za pozornost,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ať se vám podaří vytvořit 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samé kvalitní a úspěšné projekty </a:t>
            </a:r>
            <a:r>
              <a:rPr lang="cs-CZ" altLang="cs-CZ" sz="1800">
                <a:latin typeface="Arial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92179" name="Rectangle 64"/>
          <p:cNvSpPr>
            <a:spLocks noChangeArrowheads="1"/>
          </p:cNvSpPr>
          <p:nvPr/>
        </p:nvSpPr>
        <p:spPr bwMode="auto">
          <a:xfrm>
            <a:off x="5148263" y="6308725"/>
            <a:ext cx="28082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Mgr. Radek Maca, NIDV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20738"/>
            <a:ext cx="892175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ástupný symbol pro číslo snímku 7"/>
          <p:cNvSpPr txBox="1">
            <a:spLocks noGrp="1"/>
          </p:cNvSpPr>
          <p:nvPr/>
        </p:nvSpPr>
        <p:spPr bwMode="auto">
          <a:xfrm>
            <a:off x="0" y="6484938"/>
            <a:ext cx="3952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9CC9813-7A14-4CA8-945A-551ADADF1258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3276600" y="2776538"/>
            <a:ext cx="2952750" cy="574675"/>
          </a:xfrm>
          <a:prstGeom prst="wedgeRoundRectCallout">
            <a:avLst>
              <a:gd name="adj1" fmla="val -101023"/>
              <a:gd name="adj2" fmla="val -497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2. Nejnovější aktuality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3276600" y="898525"/>
            <a:ext cx="2951163" cy="647700"/>
          </a:xfrm>
          <a:prstGeom prst="wedgeRoundRectCallout">
            <a:avLst>
              <a:gd name="adj1" fmla="val -65597"/>
              <a:gd name="adj2" fmla="val 99755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Anotace úvodní stránky</a:t>
            </a: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3851275" y="6259513"/>
            <a:ext cx="2087563" cy="647700"/>
          </a:xfrm>
          <a:prstGeom prst="wedgeRoundRectCallout">
            <a:avLst>
              <a:gd name="adj1" fmla="val -161407"/>
              <a:gd name="adj2" fmla="val 710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3. Archiv aktualit</a:t>
            </a:r>
            <a:endParaRPr lang="cs-CZ" altLang="cs-CZ" sz="1800" b="1">
              <a:latin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525"/>
            <a:ext cx="8229600" cy="89852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Úvodní stránky = AKTUALITY</a:t>
            </a:r>
            <a:endParaRPr lang="cs-CZ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6932613" y="5772150"/>
            <a:ext cx="1757362" cy="647700"/>
          </a:xfrm>
          <a:prstGeom prst="wedgeRoundRectCallout">
            <a:avLst>
              <a:gd name="adj1" fmla="val -8097"/>
              <a:gd name="adj2" fmla="val -98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6. Uživatelská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podpora</a:t>
            </a:r>
            <a:endParaRPr lang="cs-CZ" altLang="cs-CZ" sz="1800" b="1">
              <a:latin typeface="Arial" pitchFamily="34" charset="0"/>
            </a:endParaRP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4859338" y="4130675"/>
            <a:ext cx="1752600" cy="647700"/>
          </a:xfrm>
          <a:prstGeom prst="wedgeRoundRectCallout">
            <a:avLst>
              <a:gd name="adj1" fmla="val 57602"/>
              <a:gd name="adj2" fmla="val -7671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4. Prostor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pro registrace</a:t>
            </a:r>
            <a:endParaRPr lang="cs-CZ" altLang="cs-CZ" sz="1800" b="1">
              <a:latin typeface="Arial" pitchFamily="34" charset="0"/>
            </a:endParaRPr>
          </a:p>
        </p:txBody>
      </p:sp>
      <p:sp>
        <p:nvSpPr>
          <p:cNvPr id="10250" name="AutoShape 8"/>
          <p:cNvSpPr>
            <a:spLocks noChangeArrowheads="1"/>
          </p:cNvSpPr>
          <p:nvPr/>
        </p:nvSpPr>
        <p:spPr bwMode="auto">
          <a:xfrm>
            <a:off x="7335838" y="9525"/>
            <a:ext cx="1757362" cy="868363"/>
          </a:xfrm>
          <a:prstGeom prst="wedgeRoundRectCallout">
            <a:avLst>
              <a:gd name="adj1" fmla="val 17921"/>
              <a:gd name="adj2" fmla="val 15024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5. Přihlášení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registrovaného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žadatele</a:t>
            </a:r>
            <a:endParaRPr lang="cs-CZ" altLang="cs-CZ" sz="1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774950"/>
            <a:ext cx="2733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9144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4938"/>
            <a:ext cx="457201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D972E3D-6A7D-455C-8CB2-03E0275862CE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732588" y="0"/>
            <a:ext cx="2411412" cy="576263"/>
          </a:xfrm>
          <a:prstGeom prst="wedgeRoundRectCallout">
            <a:avLst>
              <a:gd name="adj1" fmla="val 9051"/>
              <a:gd name="adj2" fmla="val 11253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1. Začněte zde</a:t>
            </a:r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3349625" y="395288"/>
            <a:ext cx="2124075" cy="647700"/>
          </a:xfrm>
          <a:prstGeom prst="wedgeRoundRectCallout">
            <a:avLst>
              <a:gd name="adj1" fmla="val -87597"/>
              <a:gd name="adj2" fmla="val 13602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2. Úvodní stránka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    Metodiky</a:t>
            </a: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1549400" y="2660650"/>
            <a:ext cx="2124075" cy="647700"/>
          </a:xfrm>
          <a:prstGeom prst="wedgeRoundRectCallout">
            <a:avLst>
              <a:gd name="adj1" fmla="val -81019"/>
              <a:gd name="adj2" fmla="val -12867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3. Prezentace</a:t>
            </a: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>
            <a:fillRect/>
          </a:stretch>
        </p:blipFill>
        <p:spPr bwMode="auto">
          <a:xfrm>
            <a:off x="0" y="3335338"/>
            <a:ext cx="38941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14"/>
          <p:cNvSpPr>
            <a:spLocks noChangeShapeType="1"/>
          </p:cNvSpPr>
          <p:nvPr/>
        </p:nvSpPr>
        <p:spPr bwMode="auto">
          <a:xfrm flipH="1">
            <a:off x="684213" y="32607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AutoShape 8"/>
          <p:cNvSpPr>
            <a:spLocks noChangeArrowheads="1"/>
          </p:cNvSpPr>
          <p:nvPr/>
        </p:nvSpPr>
        <p:spPr bwMode="auto">
          <a:xfrm>
            <a:off x="2089150" y="3657600"/>
            <a:ext cx="3167063" cy="647700"/>
          </a:xfrm>
          <a:prstGeom prst="wedgeRoundRectCallout">
            <a:avLst>
              <a:gd name="adj1" fmla="val -46028"/>
              <a:gd name="adj2" fmla="val 66912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3a) Prezentace ze seminářů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    ke prohlížení i ke stažení</a:t>
            </a:r>
            <a:endParaRPr lang="cs-CZ" altLang="cs-CZ" sz="1800" b="1">
              <a:latin typeface="Arial" pitchFamily="34" charset="0"/>
            </a:endParaRPr>
          </a:p>
        </p:txBody>
      </p:sp>
      <p:sp>
        <p:nvSpPr>
          <p:cNvPr id="12299" name="AutoShape 8"/>
          <p:cNvSpPr>
            <a:spLocks noChangeArrowheads="1"/>
          </p:cNvSpPr>
          <p:nvPr/>
        </p:nvSpPr>
        <p:spPr bwMode="auto">
          <a:xfrm>
            <a:off x="1908175" y="5949950"/>
            <a:ext cx="3348038" cy="647700"/>
          </a:xfrm>
          <a:prstGeom prst="wedgeRoundRectCallout">
            <a:avLst>
              <a:gd name="adj1" fmla="val -45005"/>
              <a:gd name="adj2" fmla="val -162991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3b) Ovládací prvky prezentace</a:t>
            </a:r>
            <a:endParaRPr lang="cs-CZ" altLang="cs-CZ" sz="1800" b="1">
              <a:latin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288" y="9525"/>
            <a:ext cx="8229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Metodika</a:t>
            </a:r>
            <a:endParaRPr lang="cs-CZ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1" name="AutoShape 8"/>
          <p:cNvSpPr>
            <a:spLocks noChangeArrowheads="1"/>
          </p:cNvSpPr>
          <p:nvPr/>
        </p:nvSpPr>
        <p:spPr bwMode="auto">
          <a:xfrm>
            <a:off x="6443663" y="2640013"/>
            <a:ext cx="2124075" cy="647700"/>
          </a:xfrm>
          <a:prstGeom prst="wedgeRoundRectCallout">
            <a:avLst>
              <a:gd name="adj1" fmla="val -318389"/>
              <a:gd name="adj2" fmla="val -97301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4. Ke stažení</a:t>
            </a:r>
          </a:p>
        </p:txBody>
      </p:sp>
      <p:pic>
        <p:nvPicPr>
          <p:cNvPr id="12302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970463"/>
            <a:ext cx="4829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Line 14"/>
          <p:cNvSpPr>
            <a:spLocks noChangeShapeType="1"/>
          </p:cNvSpPr>
          <p:nvPr/>
        </p:nvSpPr>
        <p:spPr bwMode="auto">
          <a:xfrm flipH="1">
            <a:off x="6646863" y="3298825"/>
            <a:ext cx="86518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 flipH="1">
            <a:off x="6443663" y="3309938"/>
            <a:ext cx="10683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5" name="TextovéPole 6"/>
          <p:cNvSpPr txBox="1">
            <a:spLocks noChangeArrowheads="1"/>
          </p:cNvSpPr>
          <p:nvPr/>
        </p:nvSpPr>
        <p:spPr bwMode="auto">
          <a:xfrm>
            <a:off x="5580063" y="5622925"/>
            <a:ext cx="35639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!!! </a:t>
            </a:r>
            <a:r>
              <a:rPr lang="cs-CZ" altLang="cs-CZ" sz="1800" b="1">
                <a:solidFill>
                  <a:srgbClr val="FF0000"/>
                </a:solidFill>
              </a:rPr>
              <a:t>Nutné stáhnout čestné prohlášení a vložit jako přílohu projektu</a:t>
            </a:r>
            <a:endParaRPr lang="cs-CZ" altLang="cs-CZ" sz="1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7860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1588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Vstup do systému 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registrace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331913" y="2133600"/>
            <a:ext cx="3816350" cy="1511300"/>
          </a:xfrm>
          <a:prstGeom prst="wedgeRoundRectCallout">
            <a:avLst>
              <a:gd name="adj1" fmla="val 97130"/>
              <a:gd name="adj2" fmla="val -86343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Pro vstup do aplikace s možností zadávání projektové žádosti zadejte uživatelské jméno (= IČ)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a heslo a klepněte na tlačítko „</a:t>
            </a:r>
            <a:r>
              <a:rPr lang="cs-CZ" altLang="cs-CZ" sz="1800" b="1">
                <a:latin typeface="Arial" pitchFamily="34" charset="0"/>
              </a:rPr>
              <a:t>PŘIHLÁSIT SE</a:t>
            </a:r>
            <a:r>
              <a:rPr lang="cs-CZ" altLang="cs-CZ" sz="1800">
                <a:latin typeface="Arial" pitchFamily="34" charset="0"/>
              </a:rPr>
              <a:t>“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339975" y="3716338"/>
            <a:ext cx="3095625" cy="1584325"/>
          </a:xfrm>
          <a:prstGeom prst="wedgeRoundRectCallout">
            <a:avLst>
              <a:gd name="adj1" fmla="val 90514"/>
              <a:gd name="adj2" fmla="val -29759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Nejste-li ještě zaregistrováni, je třeba  „</a:t>
            </a:r>
            <a:r>
              <a:rPr lang="cs-CZ" altLang="cs-CZ" sz="1800" b="1">
                <a:latin typeface="Arial" pitchFamily="34" charset="0"/>
              </a:rPr>
              <a:t>ZAREGISTROVAT SE</a:t>
            </a:r>
            <a:r>
              <a:rPr lang="cs-CZ" altLang="cs-CZ" sz="1800">
                <a:latin typeface="Arial" pitchFamily="34" charset="0"/>
              </a:rPr>
              <a:t>“ klepnutím na stejnojmenné tlačítko</a:t>
            </a:r>
          </a:p>
        </p:txBody>
      </p:sp>
      <p:sp>
        <p:nvSpPr>
          <p:cNvPr id="14342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524625"/>
            <a:ext cx="457201" cy="32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071E44-EEC6-4B6F-BE31-D52C60A42B9E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auto">
          <a:xfrm>
            <a:off x="3132138" y="5373688"/>
            <a:ext cx="2808287" cy="1484312"/>
          </a:xfrm>
          <a:prstGeom prst="wedgeRoundRectCallout">
            <a:avLst>
              <a:gd name="adj1" fmla="val 89514"/>
              <a:gd name="adj2" fmla="val -3513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Pokud zapomenete (ztratíte) jméno a heslo, klepněte na tlačítko „</a:t>
            </a:r>
            <a:r>
              <a:rPr lang="cs-CZ" altLang="cs-CZ" sz="1800" b="1">
                <a:latin typeface="Arial" pitchFamily="34" charset="0"/>
              </a:rPr>
              <a:t>OBNOVENÍ HESLA</a:t>
            </a:r>
            <a:r>
              <a:rPr lang="cs-CZ" altLang="cs-CZ" sz="1800">
                <a:latin typeface="Arial" pitchFamily="34" charset="0"/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4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I. Registrace nové organizace (žadatele)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95288" y="1268413"/>
            <a:ext cx="8496300" cy="5256212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90600" indent="-533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>
                <a:latin typeface="Arial" pitchFamily="34" charset="0"/>
              </a:rPr>
              <a:t>obsahuje několik částí: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cs-CZ" altLang="cs-CZ" sz="240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itchFamily="34" charset="0"/>
              </a:rPr>
              <a:t>Základní údaje o žádající organizaci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přístupové údaje (jméno, heslo)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potvrzení registrace mailem</a:t>
            </a:r>
          </a:p>
          <a:p>
            <a:pPr lvl="1" eaLnBrk="1" hangingPunct="1">
              <a:lnSpc>
                <a:spcPct val="90000"/>
              </a:lnSpc>
              <a:buFontTx/>
              <a:buAutoNum type="alphaLcParenR"/>
            </a:pPr>
            <a:r>
              <a:rPr lang="cs-CZ" altLang="cs-CZ" sz="2400" b="1">
                <a:latin typeface="Arial" pitchFamily="34" charset="0"/>
              </a:rPr>
              <a:t>Údaje o organizaci (žadateli) 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základní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působnost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typ poskytovaných služeb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kontaktní údaje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Arial" pitchFamily="34" charset="0"/>
              </a:rPr>
              <a:t>statutární zástupce</a:t>
            </a:r>
          </a:p>
        </p:txBody>
      </p:sp>
      <p:sp>
        <p:nvSpPr>
          <p:cNvPr id="1638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-619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8B0857-D869-443C-8844-290C4800CEA9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sp>
        <p:nvSpPr>
          <p:cNvPr id="16389" name="AutoShape 6"/>
          <p:cNvSpPr>
            <a:spLocks/>
          </p:cNvSpPr>
          <p:nvPr/>
        </p:nvSpPr>
        <p:spPr bwMode="auto">
          <a:xfrm>
            <a:off x="7164388" y="2276475"/>
            <a:ext cx="144462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sp>
        <p:nvSpPr>
          <p:cNvPr id="16390" name="AutoShape 7"/>
          <p:cNvSpPr>
            <a:spLocks/>
          </p:cNvSpPr>
          <p:nvPr/>
        </p:nvSpPr>
        <p:spPr bwMode="auto">
          <a:xfrm>
            <a:off x="7164388" y="3573463"/>
            <a:ext cx="144462" cy="2087562"/>
          </a:xfrm>
          <a:prstGeom prst="rightBrace">
            <a:avLst>
              <a:gd name="adj1" fmla="val 1204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524750" y="2420938"/>
            <a:ext cx="1439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pro vstup žadatele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o dotaci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do systému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451725" y="4005263"/>
            <a:ext cx="1439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společná data pro všechny projekty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57338"/>
            <a:ext cx="87598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/>
          <a:lstStyle/>
          <a:p>
            <a:pPr eaLnBrk="1" hangingPunct="1">
              <a:defRPr/>
            </a:pPr>
            <a:r>
              <a:rPr lang="cs-CZ" sz="4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Registrace 1 – vložení přístupových údajů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57200" y="5359400"/>
            <a:ext cx="3852863" cy="1296988"/>
          </a:xfrm>
          <a:prstGeom prst="wedgeRoundRectCallout">
            <a:avLst>
              <a:gd name="adj1" fmla="val -29218"/>
              <a:gd name="adj2" fmla="val -1256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…a </a:t>
            </a:r>
            <a:r>
              <a:rPr lang="cs-CZ" altLang="cs-CZ" sz="1600" b="1">
                <a:latin typeface="Arial" pitchFamily="34" charset="0"/>
              </a:rPr>
              <a:t>jméno</a:t>
            </a:r>
            <a:r>
              <a:rPr lang="cs-CZ" altLang="cs-CZ" sz="1600">
                <a:latin typeface="Arial" pitchFamily="34" charset="0"/>
              </a:rPr>
              <a:t> a </a:t>
            </a:r>
            <a:r>
              <a:rPr lang="cs-CZ" altLang="cs-CZ" sz="1600" b="1">
                <a:latin typeface="Arial" pitchFamily="34" charset="0"/>
              </a:rPr>
              <a:t>e-mail </a:t>
            </a:r>
            <a:r>
              <a:rPr lang="cs-CZ" altLang="cs-CZ" sz="1600">
                <a:latin typeface="Arial" pitchFamily="34" charset="0"/>
              </a:rPr>
              <a:t>zadavatele dat o organizaci - na tento mail Vám přijdou informace k dokončení registrace </a:t>
            </a:r>
            <a:br>
              <a:rPr lang="cs-CZ" altLang="cs-CZ" sz="1600">
                <a:latin typeface="Arial" pitchFamily="34" charset="0"/>
              </a:rPr>
            </a:br>
            <a:r>
              <a:rPr lang="cs-CZ" altLang="cs-CZ" sz="1600">
                <a:latin typeface="Arial" pitchFamily="34" charset="0"/>
              </a:rPr>
              <a:t>(ale i při obnovování hesla)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140200" y="1196975"/>
            <a:ext cx="4319588" cy="647700"/>
          </a:xfrm>
          <a:prstGeom prst="wedgeRoundRectCallout">
            <a:avLst>
              <a:gd name="adj1" fmla="val -59958"/>
              <a:gd name="adj2" fmla="val 11323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itchFamily="34" charset="0"/>
              </a:rPr>
              <a:t>Vložte </a:t>
            </a:r>
            <a:r>
              <a:rPr lang="cs-CZ" altLang="cs-CZ" sz="1600" b="1">
                <a:latin typeface="Arial" pitchFamily="34" charset="0"/>
              </a:rPr>
              <a:t>Oficiální název organizace</a:t>
            </a:r>
            <a:r>
              <a:rPr lang="cs-CZ" altLang="cs-CZ" sz="1600">
                <a:latin typeface="Arial" pitchFamily="34" charset="0"/>
              </a:rPr>
              <a:t> a </a:t>
            </a:r>
            <a:r>
              <a:rPr lang="cs-CZ" altLang="cs-CZ" sz="1600" b="1">
                <a:latin typeface="Arial" pitchFamily="34" charset="0"/>
              </a:rPr>
              <a:t>IČ</a:t>
            </a:r>
            <a:r>
              <a:rPr lang="cs-CZ" altLang="cs-CZ" sz="1600">
                <a:latin typeface="Arial" pitchFamily="34" charset="0"/>
              </a:rPr>
              <a:t> Vaší organizace</a:t>
            </a:r>
          </a:p>
        </p:txBody>
      </p:sp>
      <p:sp>
        <p:nvSpPr>
          <p:cNvPr id="1843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-36513" y="6481763"/>
            <a:ext cx="457201" cy="33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4A3F15C-A048-4C97-84A7-EE275F21CF74}" type="slidenum">
              <a:rPr lang="cs-CZ" altLang="cs-CZ" sz="1200">
                <a:solidFill>
                  <a:srgbClr val="B0AA9C"/>
                </a:solidFill>
                <a:latin typeface="Arial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200">
              <a:solidFill>
                <a:srgbClr val="B0AA9C"/>
              </a:solidFill>
              <a:latin typeface="Arial" pitchFamily="34" charset="0"/>
            </a:endParaRPr>
          </a:p>
        </p:txBody>
      </p:sp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97425"/>
            <a:ext cx="55467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4175125" y="4575175"/>
            <a:ext cx="108108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AutoShape 8"/>
          <p:cNvSpPr>
            <a:spLocks noChangeArrowheads="1"/>
          </p:cNvSpPr>
          <p:nvPr/>
        </p:nvSpPr>
        <p:spPr bwMode="auto">
          <a:xfrm>
            <a:off x="5508625" y="5886450"/>
            <a:ext cx="2592388" cy="647700"/>
          </a:xfrm>
          <a:prstGeom prst="wedgeRoundRectCallout">
            <a:avLst>
              <a:gd name="adj1" fmla="val -99329"/>
              <a:gd name="adj2" fmla="val -55220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Ověřuje a aktualizuje se </a:t>
            </a:r>
            <a:br>
              <a:rPr lang="cs-CZ" altLang="cs-CZ" sz="1800">
                <a:latin typeface="Arial" pitchFamily="34" charset="0"/>
              </a:rPr>
            </a:br>
            <a:r>
              <a:rPr lang="cs-CZ" altLang="cs-CZ" sz="1800">
                <a:latin typeface="Arial" pitchFamily="34" charset="0"/>
              </a:rPr>
              <a:t>vůči 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35DE464D79E43BFFEF731454191CE" ma:contentTypeVersion="0" ma:contentTypeDescription="Vytvoří nový dokument" ma:contentTypeScope="" ma:versionID="93741e141acedf9d1a693fa97ac433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C3670-512B-43B8-BE41-3B8643261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96832B-2878-4FF2-A669-D5A7556F45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1880</Words>
  <Application>Microsoft Office PowerPoint</Application>
  <PresentationFormat>Předvádění na obrazovce (4:3)</PresentationFormat>
  <Paragraphs>356</Paragraphs>
  <Slides>45</Slides>
  <Notes>44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Calibri</vt:lpstr>
      <vt:lpstr>Arial</vt:lpstr>
      <vt:lpstr>Wingdings 2</vt:lpstr>
      <vt:lpstr>Wingdings</vt:lpstr>
      <vt:lpstr>Gill Sans MT</vt:lpstr>
      <vt:lpstr>Motiv systému Office</vt:lpstr>
      <vt:lpstr>PBrush</vt:lpstr>
      <vt:lpstr>Informační systém MŠMT pro elektronické řešení dotačních programů  -  oblast prevence rizikového chování</vt:lpstr>
      <vt:lpstr>Cíle prezentace</vt:lpstr>
      <vt:lpstr>Obsah</vt:lpstr>
      <vt:lpstr>I. Úvodní informace o systému</vt:lpstr>
      <vt:lpstr>I. Úvodní stránky = AKTUALITY</vt:lpstr>
      <vt:lpstr>Prezentace aplikace PowerPoint</vt:lpstr>
      <vt:lpstr>Vstup do systému  a registrace</vt:lpstr>
      <vt:lpstr>II. Registrace nové organizace (žadatele)</vt:lpstr>
      <vt:lpstr>Registrace 1 – vložení přístupových údajů</vt:lpstr>
      <vt:lpstr>Registrace 2 – potvrzení záměru registrace</vt:lpstr>
      <vt:lpstr>Registrace 3 – aktivace účtu</vt:lpstr>
      <vt:lpstr>Obnovení hesla</vt:lpstr>
      <vt:lpstr>Přihlášení do systému </vt:lpstr>
      <vt:lpstr>Úvodní obrazovka po přihlášení do systému </vt:lpstr>
      <vt:lpstr>Nastavení údajů o organizaci </vt:lpstr>
      <vt:lpstr>Změna hesla </vt:lpstr>
      <vt:lpstr>Nastavení organizace</vt:lpstr>
      <vt:lpstr>Dokumenty organizace - 1 </vt:lpstr>
      <vt:lpstr>Dokumenty organizace - 2 </vt:lpstr>
      <vt:lpstr>III. Správa projektů</vt:lpstr>
      <vt:lpstr>Podané, resp. projekty vrácené</vt:lpstr>
      <vt:lpstr>IV. Založení a vyplnění projektové žádosti</vt:lpstr>
      <vt:lpstr>Založení projektu</vt:lpstr>
      <vt:lpstr>Struktura projektové žádosti</vt:lpstr>
      <vt:lpstr>Základní údaje  o projektu - 1 </vt:lpstr>
      <vt:lpstr>Základní údaje  o projektu - 2 </vt:lpstr>
      <vt:lpstr>Základní údaje  o projektu - 3 </vt:lpstr>
      <vt:lpstr>Zaměření, finanční limit a obsah projektu </vt:lpstr>
      <vt:lpstr>Upozornění na odhlášení </vt:lpstr>
      <vt:lpstr>Mzdové prostředky (MP) </vt:lpstr>
      <vt:lpstr>Mzdové prostředky (MP) </vt:lpstr>
      <vt:lpstr>Neinvestiční výdaje (ONIV) </vt:lpstr>
      <vt:lpstr>Přehled projektu  – rozdílová tabulka nákladů rozpočtu a zdrojů</vt:lpstr>
      <vt:lpstr>Zdroje financování </vt:lpstr>
      <vt:lpstr>Kontaktní osoba  projektu </vt:lpstr>
      <vt:lpstr>Připojené soubory </vt:lpstr>
      <vt:lpstr>V. Uzavření projektu a podání žádosti</vt:lpstr>
      <vt:lpstr>Náhled projektu v průběhu psaní</vt:lpstr>
      <vt:lpstr>Prezentace aplikace PowerPoint</vt:lpstr>
      <vt:lpstr>Prezentace aplikace PowerPoint</vt:lpstr>
      <vt:lpstr>VI. Potřebujete pomoci?</vt:lpstr>
      <vt:lpstr>Uživatelská podpora - Nápověda</vt:lpstr>
      <vt:lpstr>Uživatelská podpora  Potřebuji pomoc</vt:lpstr>
      <vt:lpstr>Shrnutí prezentace</vt:lpstr>
      <vt:lpstr>Příjem žádostí – POUZE ELEKTRONICKY: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kacena</dc:creator>
  <cp:lastModifiedBy>Pohořelý Svatopluk</cp:lastModifiedBy>
  <cp:revision>59</cp:revision>
  <dcterms:created xsi:type="dcterms:W3CDTF">2012-04-25T08:06:26Z</dcterms:created>
  <dcterms:modified xsi:type="dcterms:W3CDTF">2016-09-07T13:37:20Z</dcterms:modified>
</cp:coreProperties>
</file>