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8"/>
  </p:notesMasterIdLst>
  <p:sldIdLst>
    <p:sldId id="256" r:id="rId6"/>
    <p:sldId id="26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9" r:id="rId25"/>
    <p:sldId id="308" r:id="rId26"/>
    <p:sldId id="29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81" d="100"/>
          <a:sy n="81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4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2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8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7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20.4.2017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hodnoticí kritéria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28. dubna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neopravitelná 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Cílem věcného hodnocení projektů je vyhodnotit kvalitu projektů s ohledem na naplňování věcných cílů programu a v případě kolových výzev umožnit srovnání projektů podle jejich kvality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Věcné hodnocení zajišťují odborníci – externí hodnotitelé vybraní z Databáze hodnotitelů ŘO OP VVV s ohledem na tematické zaměření předložené žádosti o podporu.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Hodnocení každé žádosti o podporu provádí vždy samostatně dva hodnotitelé do hodnoticí tabulky v IS KP14+, přičemž výsledný počet bodů je vypočítán jako průměr z počtu bodů přidělených oběma hodnotiteli.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Celkovým </a:t>
            </a:r>
            <a:r>
              <a:rPr lang="cs-CZ" sz="2400" dirty="0">
                <a:latin typeface="+mn-lt"/>
              </a:rPr>
              <a:t>výsledkem věcného hodnocení jsou dvě hodnoticí tabulky hodnotitelů.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Max. výše bodů, která může být žádosti o podporu udělena, je </a:t>
            </a:r>
            <a:r>
              <a:rPr lang="cs-CZ" sz="2400" b="1" dirty="0" smtClean="0">
                <a:latin typeface="+mn-lt"/>
              </a:rPr>
              <a:t>100 </a:t>
            </a:r>
            <a:r>
              <a:rPr lang="cs-CZ" sz="2400" b="1" dirty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závěru tabulky vyplňuje hodnotitel celkový komentář a označí, zda projekt ne/doporučuje k podpoře.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dirty="0" smtClean="0">
                <a:latin typeface="+mn-lt"/>
              </a:rPr>
              <a:t>70 </a:t>
            </a:r>
            <a:r>
              <a:rPr lang="cs-CZ" sz="2400" dirty="0">
                <a:latin typeface="+mn-lt"/>
              </a:rPr>
              <a:t>a více bodů a zároveň splňuje minimální bodovou hranici všech kombinovaných kritérií a zároveň splní všechna vylučovací kritéria. 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méně než </a:t>
            </a:r>
            <a:r>
              <a:rPr lang="cs-CZ" sz="2400" dirty="0" smtClean="0">
                <a:latin typeface="+mn-lt"/>
              </a:rPr>
              <a:t>70 </a:t>
            </a:r>
            <a:r>
              <a:rPr lang="cs-CZ" sz="2400" dirty="0">
                <a:latin typeface="+mn-lt"/>
              </a:rPr>
              <a:t>bodů a/nebo nesplní min. bodovou hranici min. jednoho z kombinovaných kritérií a/nebo nesplní min. jedno vylučovací kritérium. Žádost o 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 hodnocení je přiřazen další nezávislý hodnotitel, tzv. </a:t>
            </a:r>
            <a:r>
              <a:rPr lang="cs-CZ" sz="2400" b="1" dirty="0">
                <a:latin typeface="+mn-lt"/>
              </a:rPr>
              <a:t>arbitr</a:t>
            </a:r>
            <a:r>
              <a:rPr lang="cs-CZ" sz="2400" dirty="0">
                <a:latin typeface="+mn-lt"/>
              </a:rPr>
              <a:t>, pokud je splněna alespoň jedna z následujících podmínek</a:t>
            </a:r>
            <a:r>
              <a:rPr lang="cs-CZ" sz="2400" dirty="0" smtClean="0">
                <a:latin typeface="+mn-lt"/>
              </a:rPr>
              <a:t>:</a:t>
            </a: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bodové hodnocení jednotlivých hodnotitelů se v rámci alespoň jednoho kořenového hodnoticího kritéria významně liší, tj. bodový rozdíl hodnotitelů činí min. výši bodů stanovenou v příloze výzvy Hodnoticí kritéria</a:t>
            </a:r>
            <a:r>
              <a:rPr lang="cs-CZ" dirty="0" smtClean="0">
                <a:latin typeface="+mn-lt"/>
              </a:rPr>
              <a:t>;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celkové bodové hodnocení jednotlivých hodnotitelů se významně liší, tj. bodový rozdíl hodnotitelů činí min. </a:t>
            </a:r>
            <a:r>
              <a:rPr lang="cs-CZ" dirty="0" smtClean="0">
                <a:latin typeface="+mn-lt"/>
              </a:rPr>
              <a:t>20 </a:t>
            </a:r>
            <a:r>
              <a:rPr lang="cs-CZ" dirty="0">
                <a:latin typeface="+mn-lt"/>
              </a:rPr>
              <a:t>bodů;</a:t>
            </a: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+mn-lt"/>
              </a:rPr>
              <a:t>jednotliví </a:t>
            </a:r>
            <a:r>
              <a:rPr lang="cs-CZ" dirty="0">
                <a:latin typeface="+mn-lt"/>
              </a:rPr>
              <a:t>hodnotitelé se liší v celkovém ne/doporučení žádosti o podporu k financování, tzn., jeden z hodnotitelů žádost o podporu doporučuje k financování a druhý nikoli;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Arbitr provádí celé hodnocení žádosti o podporu. Při svém hodnocení má k dispozici předešlá dvě hodnocení jednotlivých hodnotitelů. Jeho bodové hodnocení v rámci jednotlivých hodnoticích kritérií se musí pohybovat v bodovém rozpětí, které stanovili předešlí dva hodnotitelé.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případě, že oba hodnotitelé udělili v některém z kritérií shodný počet bodů, nesmí arbitr tento výsledek měnit, do jím zpracovávaného hodnocení tento počet bodů pouze přebírá a zpracovává celkový komentář za dané kritérium.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Celkovým bodovým výsledkem hodnocení projektu je počet bodů přidělený arbitrem a hodnoticí tabulka arbitra</a:t>
            </a:r>
            <a:r>
              <a:rPr lang="cs-CZ" sz="2400" dirty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Proces výběru projektů bude zajišťován výběrovou komisí složenou z odborníků, externích hodnotitelů, vybraných z Databáze hodnotitelů ŘO OP VVV s ohledem na tematické zaměření předložené žádosti o </a:t>
            </a:r>
            <a:r>
              <a:rPr lang="cs-CZ" sz="2400" dirty="0" smtClean="0">
                <a:latin typeface="+mn-lt"/>
              </a:rPr>
              <a:t>podporu.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Výběrová komise rozhoduje o tom, zda bude žádost o podporu ne/doporučena k financování, příp. doporučena s výhradou, tzn., projekt obdrží podporu až po splnění podmínek stanovených výběrovou komisí</a:t>
            </a:r>
            <a:r>
              <a:rPr 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projednání/formulování příp. výhrad a ne/doporučení všech projektů následně výběrová komise stanoví bodovou hranici pro doporučené projekty s ohledem na finanční alokaci výzvy.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ne/doporučených žádostí o podporu podepisuje náměstek/náměstkyně pro řízení sekce operačních programů MŠMT.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procesu výběru projektů u žádostí o podporu doporučených s výhradou/doporučením může probíhat proces negociace, při němž je ze strany žadatele upravena žádost o podporu v souladu s návrhy výběrové komise a následně je doplněná/upravená žádost o podporu zaslána ŘO OP VVV.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Výběr projektů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Způsob 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Výběr </a:t>
            </a:r>
            <a:r>
              <a:rPr lang="cs-CZ" dirty="0" smtClean="0"/>
              <a:t>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+mn-lt"/>
              </a:rPr>
              <a:t>V případě </a:t>
            </a:r>
            <a:r>
              <a:rPr lang="cs-CZ" sz="2200" dirty="0">
                <a:latin typeface="+mn-lt"/>
              </a:rPr>
              <a:t>výzvy Vyšší odborné školy výběrová komise projedná maximálně </a:t>
            </a:r>
            <a:r>
              <a:rPr lang="cs-CZ" sz="2200" b="1" dirty="0">
                <a:latin typeface="+mn-lt"/>
              </a:rPr>
              <a:t>3 žádosti o podporu </a:t>
            </a:r>
            <a:r>
              <a:rPr lang="cs-CZ" sz="2200" dirty="0">
                <a:latin typeface="+mn-lt"/>
              </a:rPr>
              <a:t>s nejvyšším bodovým hodnocením z každé odborné oblasti vyššího odborného školství a stanoví výsledné pořadí projektů pro </a:t>
            </a:r>
            <a:r>
              <a:rPr lang="cs-CZ" sz="2200" b="1" dirty="0">
                <a:latin typeface="+mn-lt"/>
              </a:rPr>
              <a:t>každou odbornou oblast </a:t>
            </a:r>
            <a:r>
              <a:rPr lang="cs-CZ" sz="2200" dirty="0">
                <a:latin typeface="+mn-lt"/>
              </a:rPr>
              <a:t>vyššího odborného vzdělávání. V případě rovnosti bodů vždy rozhoduje datum a čas podání žádosti</a:t>
            </a:r>
            <a:r>
              <a:rPr lang="cs-CZ" sz="2200" dirty="0" smtClean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+mn-lt"/>
              </a:rPr>
              <a:t>Podpořen </a:t>
            </a:r>
            <a:r>
              <a:rPr lang="cs-CZ" sz="2200" dirty="0">
                <a:latin typeface="+mn-lt"/>
              </a:rPr>
              <a:t>bude projekt s nejvyšším bodovým hodnocením v každé odborné oblasti a případné zbývající projekty budou zařazeny do zásobníku náhradních projektů pro každou odbornou oblast VOV (více viz Pravidla pro žadatele a příjemce – obecná část). </a:t>
            </a:r>
          </a:p>
        </p:txBody>
      </p:sp>
    </p:spTree>
    <p:extLst>
      <p:ext uri="{BB962C8B-B14F-4D97-AF65-F5344CB8AC3E}">
        <p14:creationId xmlns:p14="http://schemas.microsoft.com/office/powerpoint/2010/main" val="320536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O výsledku výběru projektů bude žadatel informován změnou stavu projektu v IS KP14+ a interní depeší. </a:t>
            </a:r>
            <a:endParaRPr lang="cs-CZ" sz="2400" dirty="0" smtClean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Úspěšní </a:t>
            </a:r>
            <a:r>
              <a:rPr lang="cs-CZ" sz="2400" dirty="0">
                <a:latin typeface="+mn-lt"/>
              </a:rPr>
              <a:t>žadatelé jsou ŘO OP VVV osloveni prostřednictvím interní depeše s žádostí o doložení dokumentace potřebné pro vydání právního aktu o poskytnutí podpory.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055" t="51341" r="53287" b="23061"/>
          <a:stretch/>
        </p:blipFill>
        <p:spPr>
          <a:xfrm>
            <a:off x="265394" y="1870027"/>
            <a:ext cx="8740819" cy="34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</a:p>
          <a:p>
            <a:pPr marL="715963" algn="just">
              <a:lnSpc>
                <a:spcPct val="100000"/>
              </a:lnSpc>
              <a:spcBef>
                <a:spcPts val="1200"/>
              </a:spcBef>
            </a:pPr>
            <a:r>
              <a:rPr lang="cs-CZ" sz="2400" b="1" dirty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hodnotí se ANO/NE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přijatelnosti a formálních náležitostí vč. popisu způsobu hodnocení jsou </a:t>
            </a:r>
            <a:r>
              <a:rPr lang="cs-CZ" sz="2400" dirty="0" smtClean="0">
                <a:latin typeface="+mn-lt"/>
              </a:rPr>
              <a:t>uvedena v příloze č. 2 Hodnoticí kritéria.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jsou vylučovací, tzn. hodnocena formou splněno/nesplněno (příp. kritérium pro danou žádost o podporu irelevantní).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jsou rozdělena na opravitelná (tj. je možné doplnění ze strany žadatele v procesu schvalování na základě žádosti ŘO OP VVV o doplnění údajů) 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Kritéria </a:t>
            </a:r>
            <a:r>
              <a:rPr lang="cs-CZ" sz="2400" dirty="0">
                <a:latin typeface="+mn-lt"/>
              </a:rPr>
              <a:t>kontroly přijatelnosti jsou vždy neopravitelná.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Při 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>
                <a:latin typeface="+mn-lt"/>
              </a:rPr>
              <a:t>maximálně dvakrát</a:t>
            </a:r>
            <a:r>
              <a:rPr lang="cs-CZ" sz="2400" dirty="0">
                <a:latin typeface="+mn-lt"/>
              </a:rPr>
              <a:t> vyzván k doplnění chybějících informací,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žádosti ŘO OP VVV o doplnění údajů. Žadatel nebude vyzván k doplnění opakovaně v případě, že nereaguje na první žádosti ŘO OP VVV o doplnění údajů.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15OPMSMT0001-28-53464</_dlc_DocId>
    <_dlc_DocIdUrl xmlns="0104a4cd-1400-468e-be1b-c7aad71d7d5a">
      <Url>http://op.msmt.cz/_layouts/15/DocIdRedir.aspx?ID=15OPMSMT0001-28-53464</Url>
      <Description>15OPMSMT0001-28-53464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836A6B-B9C0-4044-A2B1-4CDBD2A5CC87}"/>
</file>

<file path=customXml/itemProps2.xml><?xml version="1.0" encoding="utf-8"?>
<ds:datastoreItem xmlns:ds="http://schemas.openxmlformats.org/officeDocument/2006/customXml" ds:itemID="{F2CD5A43-3772-4A72-B85E-F5B66E0F465A}"/>
</file>

<file path=customXml/itemProps3.xml><?xml version="1.0" encoding="utf-8"?>
<ds:datastoreItem xmlns:ds="http://schemas.openxmlformats.org/officeDocument/2006/customXml" ds:itemID="{EB7D9836-1CA0-4407-ABC7-093FC03A947E}"/>
</file>

<file path=customXml/itemProps4.xml><?xml version="1.0" encoding="utf-8"?>
<ds:datastoreItem xmlns:ds="http://schemas.openxmlformats.org/officeDocument/2006/customXml" ds:itemID="{241FC87D-118F-4FFF-98EE-59ADE527E4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1177</Words>
  <Application>Microsoft Office PowerPoint</Application>
  <PresentationFormat>Předvádění na obrazovce (4:3)</PresentationFormat>
  <Paragraphs>106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Výběr projektů</vt:lpstr>
      <vt:lpstr>2) Výběr projektů</vt:lpstr>
      <vt:lpstr>2) Výběr projektů</vt:lpstr>
      <vt:lpstr>3) Způsob oznámení výsledků procesu schvalování žadateli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Podolková Stanislava</cp:lastModifiedBy>
  <cp:revision>118</cp:revision>
  <dcterms:created xsi:type="dcterms:W3CDTF">2015-09-11T08:58:50Z</dcterms:created>
  <dcterms:modified xsi:type="dcterms:W3CDTF">2017-04-20T08:59:41Z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61f16a11-677f-476e-bb2d-370b556b6856</vt:lpwstr>
  </property>
  <property fmtid="{D5CDD505-2E9C-101B-9397-08002B2CF9AE}" pid="4" name="Komentář">
    <vt:lpwstr>předepsané písmo Calibri, daná velikost a barva písma</vt:lpwstr>
  </property>
</Properties>
</file>