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44"/>
  </p:notesMasterIdLst>
  <p:sldIdLst>
    <p:sldId id="256" r:id="rId7"/>
    <p:sldId id="337" r:id="rId8"/>
    <p:sldId id="339" r:id="rId9"/>
    <p:sldId id="386" r:id="rId10"/>
    <p:sldId id="336" r:id="rId11"/>
    <p:sldId id="385" r:id="rId12"/>
    <p:sldId id="286" r:id="rId13"/>
    <p:sldId id="382" r:id="rId14"/>
    <p:sldId id="383" r:id="rId15"/>
    <p:sldId id="384" r:id="rId16"/>
    <p:sldId id="284" r:id="rId17"/>
    <p:sldId id="299" r:id="rId18"/>
    <p:sldId id="387" r:id="rId19"/>
    <p:sldId id="388" r:id="rId20"/>
    <p:sldId id="352" r:id="rId21"/>
    <p:sldId id="389" r:id="rId22"/>
    <p:sldId id="390" r:id="rId23"/>
    <p:sldId id="392" r:id="rId24"/>
    <p:sldId id="393" r:id="rId25"/>
    <p:sldId id="398" r:id="rId26"/>
    <p:sldId id="399" r:id="rId27"/>
    <p:sldId id="400" r:id="rId28"/>
    <p:sldId id="401" r:id="rId29"/>
    <p:sldId id="414" r:id="rId30"/>
    <p:sldId id="402" r:id="rId31"/>
    <p:sldId id="403" r:id="rId32"/>
    <p:sldId id="405" r:id="rId33"/>
    <p:sldId id="404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280" r:id="rId4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82" d="100"/>
          <a:sy n="82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72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0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44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c/Z/21085/MASIVNI-OTEVRENE-ONLINE-KURZY---VYMEZENI-A-DOPORUCENI.html" TargetMode="External"/><Relationship Id="rId2" Type="http://schemas.openxmlformats.org/officeDocument/2006/relationships/hyperlink" Target="http://clanky.rvp.cz/clanek/s/Z/21071/KRITERIA-KVALITY-DIGITALNICH-VZDELAVACICH-ZDROJU-PODPORENYCH-Z-VEREJNYCH-ROZPOCTU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stanislava.podolkova@msmt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Seminář pro žadatele</a:t>
            </a: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02_16_041 VOŠ</a:t>
            </a:r>
          </a:p>
          <a:p>
            <a:pPr algn="ctr"/>
            <a:r>
              <a:rPr lang="cs-CZ" sz="3200" b="1" dirty="0">
                <a:cs typeface="Arial" panose="020B0604020202020204" pitchFamily="34" charset="0"/>
              </a:rPr>
              <a:t>(Vyšší odborné školy)</a:t>
            </a:r>
          </a:p>
          <a:p>
            <a:pPr algn="ctr"/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cs typeface="Arial" panose="020B0604020202020204" pitchFamily="34" charset="0"/>
              </a:rPr>
              <a:t>Praha, 28. dubna 2017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Studenti vyšších odborných </a:t>
            </a:r>
            <a:r>
              <a:rPr lang="cs-CZ" dirty="0" smtClean="0"/>
              <a:t>škol</a:t>
            </a:r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Pedagogičtí </a:t>
            </a:r>
            <a:r>
              <a:rPr lang="cs-CZ" dirty="0"/>
              <a:t>pracovníci VOŠ včetně odborníků z praxe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2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Naplnění podmínek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Žadatel volí vždy právě jedno povinně volitelné téma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Žadatel může být i partnerem v dalším projektu, ale pouze v projektu zaměřeném na jiné povinně volitelné téma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Udržitelnost není v této výzvě vyžadována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Spolufinancování projektu žadatelem/příjemcem není v této výzvě </a:t>
            </a:r>
            <a:r>
              <a:rPr lang="cs-CZ" dirty="0" smtClean="0"/>
              <a:t>vyžadováno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Mezi povinné přílohy, které je žadatel povinen předložit spolu se </a:t>
            </a:r>
            <a:r>
              <a:rPr lang="cs-CZ" dirty="0" smtClean="0"/>
              <a:t>žádostí o podporu, </a:t>
            </a:r>
            <a:r>
              <a:rPr lang="cs-CZ" dirty="0"/>
              <a:t>patří </a:t>
            </a:r>
            <a:r>
              <a:rPr lang="cs-CZ" b="1" dirty="0"/>
              <a:t>SWOT </a:t>
            </a:r>
            <a:r>
              <a:rPr lang="cs-CZ" b="1" dirty="0" smtClean="0"/>
              <a:t>analýza </a:t>
            </a:r>
            <a:r>
              <a:rPr lang="cs-CZ" dirty="0" smtClean="0"/>
              <a:t>a</a:t>
            </a:r>
            <a:r>
              <a:rPr lang="cs-CZ" b="1" dirty="0" smtClean="0"/>
              <a:t> </a:t>
            </a:r>
            <a:r>
              <a:rPr lang="cs-CZ" b="1" dirty="0"/>
              <a:t>Doporučující stanoviska k návrhům koncepčních materiálů žadatele</a:t>
            </a:r>
            <a:r>
              <a:rPr lang="cs-CZ" dirty="0" smtClean="0"/>
              <a:t>. </a:t>
            </a:r>
            <a:endParaRPr lang="cs-CZ" dirty="0"/>
          </a:p>
          <a:p>
            <a:pPr algn="just"/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Autofit/>
          </a:bodyPr>
          <a:lstStyle/>
          <a:p>
            <a:r>
              <a:rPr lang="cs-CZ" b="1" dirty="0" smtClean="0"/>
              <a:t>Výstupové indikátory</a:t>
            </a:r>
          </a:p>
          <a:p>
            <a:r>
              <a:rPr lang="cs-CZ" dirty="0" smtClean="0"/>
              <a:t>Naplnění výstupu = naplnění výstupového indikátoru,</a:t>
            </a:r>
          </a:p>
          <a:p>
            <a:r>
              <a:rPr lang="cs-CZ" dirty="0"/>
              <a:t>t</a:t>
            </a:r>
            <a:r>
              <a:rPr lang="cs-CZ" dirty="0" smtClean="0"/>
              <a:t>j. výstupový indikátor je svázán s aktivitou</a:t>
            </a:r>
          </a:p>
          <a:p>
            <a:endParaRPr lang="cs-CZ" b="1" dirty="0" smtClean="0"/>
          </a:p>
          <a:p>
            <a:r>
              <a:rPr lang="cs-CZ" b="1" dirty="0" smtClean="0"/>
              <a:t>5 13 01 	 Počet </a:t>
            </a:r>
            <a:r>
              <a:rPr lang="cs-CZ" b="1" dirty="0"/>
              <a:t>vzdělávacích modulů s metodikou a vzdělávacím </a:t>
            </a:r>
            <a:r>
              <a:rPr lang="cs-CZ" b="1" dirty="0" smtClean="0"/>
              <a:t>		programem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Sady otevřených digitálních vzdělávacích </a:t>
            </a:r>
            <a:r>
              <a:rPr lang="cs-CZ" dirty="0" smtClean="0"/>
              <a:t>zdrojů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MOOC kurzy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36572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Výstupové indikátory</a:t>
            </a:r>
          </a:p>
          <a:p>
            <a:endParaRPr lang="cs-CZ" dirty="0" smtClean="0"/>
          </a:p>
          <a:p>
            <a:r>
              <a:rPr lang="cs-CZ" b="1" dirty="0"/>
              <a:t>5 </a:t>
            </a:r>
            <a:r>
              <a:rPr lang="cs-CZ" b="1" dirty="0" smtClean="0"/>
              <a:t>49 02 </a:t>
            </a:r>
            <a:r>
              <a:rPr lang="cs-CZ" b="1" dirty="0"/>
              <a:t>Počet národních systémů a jejich </a:t>
            </a:r>
            <a:r>
              <a:rPr lang="cs-CZ" b="1" dirty="0" smtClean="0"/>
              <a:t>složek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Znalostní </a:t>
            </a:r>
            <a:r>
              <a:rPr lang="cs-CZ" dirty="0"/>
              <a:t>standard absolventů VOV v odborném cizím jazyce.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Znalostní </a:t>
            </a:r>
            <a:r>
              <a:rPr lang="cs-CZ" dirty="0"/>
              <a:t>standard absolventů VOV.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Návrh </a:t>
            </a:r>
            <a:r>
              <a:rPr lang="cs-CZ" dirty="0"/>
              <a:t>nových metod hodnocení a podpora odborné práce/odborné činnosti studentů VOV.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Návrh </a:t>
            </a:r>
            <a:r>
              <a:rPr lang="cs-CZ" dirty="0"/>
              <a:t>inovací odborných praxí VOV.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Návrh </a:t>
            </a:r>
            <a:r>
              <a:rPr lang="cs-CZ" dirty="0"/>
              <a:t>rozvoje dalšího vzdělávání VOŠ.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Analýza </a:t>
            </a:r>
            <a:r>
              <a:rPr lang="cs-CZ" dirty="0"/>
              <a:t>role VOV při naplňování strategie vzdělávací politiky České republiky do roku 2020 a dalších strategických dokumentů MŠMT při reflexi místa VOV mezi obory středního vzdělávání a profesně orientovanými bakalářskými programy.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Návrh </a:t>
            </a:r>
            <a:r>
              <a:rPr lang="cs-CZ" dirty="0"/>
              <a:t>obecné vize, koncepce a cílů VOV.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b="1" dirty="0"/>
              <a:t>Výstupové indikátory</a:t>
            </a:r>
          </a:p>
          <a:p>
            <a:endParaRPr lang="cs-CZ" dirty="0" smtClean="0"/>
          </a:p>
          <a:p>
            <a:r>
              <a:rPr lang="cs-CZ" b="1" dirty="0"/>
              <a:t>5 </a:t>
            </a:r>
            <a:r>
              <a:rPr lang="cs-CZ" b="1" dirty="0" smtClean="0"/>
              <a:t>26 02 </a:t>
            </a:r>
            <a:r>
              <a:rPr lang="cs-CZ" b="1" dirty="0"/>
              <a:t>Počet platforem pro odborná tematická </a:t>
            </a:r>
            <a:r>
              <a:rPr lang="cs-CZ" b="1" dirty="0" smtClean="0"/>
              <a:t>setkání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</a:t>
            </a:r>
            <a:r>
              <a:rPr lang="cs-CZ" dirty="0"/>
              <a:t>skupina pro znalostní standard absolventů VOV v odborném cizím jazyce.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</a:t>
            </a:r>
            <a:r>
              <a:rPr lang="cs-CZ" dirty="0"/>
              <a:t>skupina pro znalostní standard absolventů VOV.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</a:t>
            </a:r>
            <a:r>
              <a:rPr lang="cs-CZ" dirty="0"/>
              <a:t>skupina pro rozvoj dalšího vzdělávání VOŠ.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</a:t>
            </a:r>
            <a:r>
              <a:rPr lang="cs-CZ" dirty="0"/>
              <a:t>skupina pro analýzu role VOV a návrh koncepce VOV ve školském systému ČR.</a:t>
            </a:r>
          </a:p>
        </p:txBody>
      </p:sp>
    </p:spTree>
    <p:extLst>
      <p:ext uri="{BB962C8B-B14F-4D97-AF65-F5344CB8AC3E}">
        <p14:creationId xmlns:p14="http://schemas.microsoft.com/office/powerpoint/2010/main" val="8273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b="1" dirty="0" smtClean="0"/>
              <a:t>Výsledkové indikátory </a:t>
            </a:r>
          </a:p>
          <a:p>
            <a:r>
              <a:rPr lang="cs-CZ" dirty="0" smtClean="0"/>
              <a:t>Výsledkový indikátor je stanoven za celý projekt a poukazuje na výsledky projektu. </a:t>
            </a:r>
          </a:p>
          <a:p>
            <a:endParaRPr lang="cs-CZ" b="1" dirty="0" smtClean="0"/>
          </a:p>
          <a:p>
            <a:r>
              <a:rPr lang="cs-CZ" b="1" dirty="0" smtClean="0"/>
              <a:t>5 08 </a:t>
            </a:r>
            <a:r>
              <a:rPr lang="cs-CZ" b="1" dirty="0"/>
              <a:t>10 </a:t>
            </a:r>
            <a:r>
              <a:rPr lang="cs-CZ" dirty="0"/>
              <a:t>Počet organizací, které byly ovlivněny systémovou </a:t>
            </a:r>
            <a:r>
              <a:rPr lang="cs-CZ" dirty="0" smtClean="0"/>
              <a:t>intervencí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Jedná se o školy, na kterých bude provedeno vyzkoušení a prověření vzniklých metodických a koncepčních materiálů v praxi škol. Součástí žádosti musí být i návrh rozsahu a harmonogramu. 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7049" y="1739959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Věcné zaměření výzvy</a:t>
            </a:r>
            <a:endParaRPr lang="cs-CZ" sz="40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Povinně volitelná témata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Téma A: </a:t>
            </a:r>
            <a:endParaRPr lang="cs-CZ" dirty="0"/>
          </a:p>
          <a:p>
            <a:r>
              <a:rPr lang="cs-CZ" dirty="0"/>
              <a:t>Inovace vyššího odborného vzdělávání v odborné oblasti </a:t>
            </a:r>
            <a:r>
              <a:rPr lang="cs-CZ" b="1" dirty="0"/>
              <a:t>ekonomické.</a:t>
            </a:r>
          </a:p>
          <a:p>
            <a:r>
              <a:rPr lang="cs-CZ" b="1" dirty="0"/>
              <a:t>Téma B: </a:t>
            </a:r>
            <a:endParaRPr lang="cs-CZ" dirty="0"/>
          </a:p>
          <a:p>
            <a:r>
              <a:rPr lang="cs-CZ" dirty="0"/>
              <a:t>Inovace vyššího odborného vzdělávání v odborné oblasti </a:t>
            </a:r>
            <a:r>
              <a:rPr lang="cs-CZ" b="1" dirty="0"/>
              <a:t>humanitní.</a:t>
            </a:r>
          </a:p>
          <a:p>
            <a:r>
              <a:rPr lang="cs-CZ" b="1" dirty="0"/>
              <a:t>Téma C: </a:t>
            </a:r>
            <a:endParaRPr lang="cs-CZ" dirty="0"/>
          </a:p>
          <a:p>
            <a:r>
              <a:rPr lang="cs-CZ" dirty="0"/>
              <a:t>Inovace vyššího odborného vzdělávání v odborné oblasti </a:t>
            </a:r>
            <a:r>
              <a:rPr lang="cs-CZ" b="1" dirty="0"/>
              <a:t>technické.</a:t>
            </a:r>
          </a:p>
          <a:p>
            <a:r>
              <a:rPr lang="cs-CZ" b="1" dirty="0"/>
              <a:t>Téma D: </a:t>
            </a:r>
            <a:endParaRPr lang="cs-CZ" dirty="0"/>
          </a:p>
          <a:p>
            <a:r>
              <a:rPr lang="cs-CZ" dirty="0"/>
              <a:t>Inovace vyššího odborného vzdělávání v odborné oblasti </a:t>
            </a:r>
            <a:r>
              <a:rPr lang="cs-CZ" b="1" dirty="0"/>
              <a:t>zdravotnické.</a:t>
            </a:r>
          </a:p>
          <a:p>
            <a:r>
              <a:rPr lang="cs-CZ" b="1" dirty="0"/>
              <a:t>Téma E: </a:t>
            </a:r>
            <a:endParaRPr lang="cs-CZ" dirty="0"/>
          </a:p>
          <a:p>
            <a:r>
              <a:rPr lang="cs-CZ" dirty="0"/>
              <a:t>Inovace vyššího odborného vzdělávání v odborné oblasti </a:t>
            </a:r>
            <a:r>
              <a:rPr lang="cs-CZ" b="1" dirty="0"/>
              <a:t>pedagogické.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8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Aktivita č. 1: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Řízení </a:t>
            </a:r>
            <a:r>
              <a:rPr lang="cs-CZ" b="1" dirty="0"/>
              <a:t>projektu </a:t>
            </a:r>
          </a:p>
          <a:p>
            <a:r>
              <a:rPr lang="cs-CZ" dirty="0">
                <a:solidFill>
                  <a:srgbClr val="428D96"/>
                </a:solidFill>
              </a:rPr>
              <a:t>Aktivita č. 2: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Zvyšování </a:t>
            </a:r>
            <a:r>
              <a:rPr lang="cs-CZ" b="1" dirty="0"/>
              <a:t>úrovně výuky odborného cizího jazyka v oborech VOV s důrazem na tvorbu a využití </a:t>
            </a:r>
            <a:r>
              <a:rPr lang="cs-CZ" b="1" dirty="0" smtClean="0"/>
              <a:t>otevřených </a:t>
            </a:r>
            <a:r>
              <a:rPr lang="cs-CZ" b="1" dirty="0"/>
              <a:t>digitálních zdrojů využitelných </a:t>
            </a:r>
            <a:r>
              <a:rPr lang="cs-CZ" b="1" dirty="0" smtClean="0"/>
              <a:t>pro </a:t>
            </a:r>
            <a:r>
              <a:rPr lang="cs-CZ" b="1" dirty="0"/>
              <a:t>výuku odborného cizího jazyka.</a:t>
            </a:r>
          </a:p>
          <a:p>
            <a:r>
              <a:rPr lang="cs-CZ" dirty="0">
                <a:solidFill>
                  <a:srgbClr val="428D96"/>
                </a:solidFill>
              </a:rPr>
              <a:t>Aktivita č. 3: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Zvyšování </a:t>
            </a:r>
            <a:r>
              <a:rPr lang="cs-CZ" b="1" dirty="0"/>
              <a:t>kvality odborného vzdělávání v oborech VOV s důrazem na tvorbu a využití </a:t>
            </a:r>
            <a:r>
              <a:rPr lang="cs-CZ" b="1" dirty="0" smtClean="0"/>
              <a:t>otevřených digitálních </a:t>
            </a:r>
            <a:r>
              <a:rPr lang="cs-CZ" b="1" dirty="0"/>
              <a:t>zdrojů využitelných pro </a:t>
            </a:r>
            <a:r>
              <a:rPr lang="cs-CZ" b="1" dirty="0" smtClean="0"/>
              <a:t>výuku odborných </a:t>
            </a:r>
            <a:r>
              <a:rPr lang="cs-CZ" b="1" dirty="0"/>
              <a:t>předmětů pro danou odbornou oblast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99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Aktivita </a:t>
            </a:r>
            <a:r>
              <a:rPr lang="cs-CZ" dirty="0">
                <a:solidFill>
                  <a:srgbClr val="428D96"/>
                </a:solidFill>
              </a:rPr>
              <a:t>č. 4</a:t>
            </a:r>
            <a:r>
              <a:rPr lang="cs-CZ" dirty="0" smtClean="0">
                <a:solidFill>
                  <a:srgbClr val="428D96"/>
                </a:solidFill>
              </a:rPr>
              <a:t>: </a:t>
            </a:r>
          </a:p>
          <a:p>
            <a:r>
              <a:rPr lang="cs-CZ" b="1" dirty="0" smtClean="0"/>
              <a:t>Modernizace </a:t>
            </a:r>
            <a:r>
              <a:rPr lang="cs-CZ" b="1" dirty="0"/>
              <a:t>metod hodnocení studentů VOŠ. </a:t>
            </a:r>
          </a:p>
          <a:p>
            <a:r>
              <a:rPr lang="cs-CZ" dirty="0">
                <a:solidFill>
                  <a:srgbClr val="428D96"/>
                </a:solidFill>
              </a:rPr>
              <a:t>Aktivita č. 5: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Inovace odborné </a:t>
            </a:r>
            <a:r>
              <a:rPr lang="cs-CZ" b="1" dirty="0"/>
              <a:t>praxe na VOV. </a:t>
            </a:r>
          </a:p>
          <a:p>
            <a:r>
              <a:rPr lang="cs-CZ" dirty="0">
                <a:solidFill>
                  <a:srgbClr val="428D96"/>
                </a:solidFill>
              </a:rPr>
              <a:t>Aktivita č. 6: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Rozvoj </a:t>
            </a:r>
            <a:r>
              <a:rPr lang="cs-CZ" b="1" dirty="0"/>
              <a:t>dalšího vzdělávání na VOŠ.</a:t>
            </a:r>
          </a:p>
          <a:p>
            <a:r>
              <a:rPr lang="cs-CZ" dirty="0">
                <a:solidFill>
                  <a:srgbClr val="428D96"/>
                </a:solidFill>
              </a:rPr>
              <a:t>Aktivita č. 7: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Analýza </a:t>
            </a:r>
            <a:r>
              <a:rPr lang="cs-CZ" b="1" dirty="0"/>
              <a:t>role VOV a návrh koncepce VOV ve školském systému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139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40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  <a:endParaRPr lang="cs-CZ" sz="40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Výstupy </a:t>
            </a:r>
            <a:r>
              <a:rPr lang="cs-CZ" sz="4000" b="1" dirty="0">
                <a:solidFill>
                  <a:srgbClr val="388991"/>
                </a:solidFill>
                <a:cs typeface="Arial" panose="020B0604020202020204" pitchFamily="34" charset="0"/>
              </a:rPr>
              <a:t>aktivit</a:t>
            </a:r>
          </a:p>
        </p:txBody>
      </p:sp>
    </p:spTree>
    <p:extLst>
      <p:ext uri="{BB962C8B-B14F-4D97-AF65-F5344CB8AC3E}">
        <p14:creationId xmlns:p14="http://schemas.microsoft.com/office/powerpoint/2010/main" val="33588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Návrhy koncepčních materiálů VOV: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Znalostní standard absolventů VOV v odborném cizím jazyce pro danou odbornou oblast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Znalostní standard absolventů VOV pro vybrané odborné oblasti a jejich skupiny oborů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Návrh nových metod hodnocení a podpora odborné práce/odborné činnosti studentů VOV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Návrh inovací odborných praxí VOV v dané odborné oblasti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Návrh rozvoje dalšího vzdělávání VOŠ v dané odborné oblasti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Analýza role VOV při naplňování Strategie vzdělávací politiky České republiky do roku 2020 a dalších strategických dokumentů MŠMT při reflexi místa VOV mezi obory středního vzdělávání a profesně orientovanými bakalářskými programy v dané odborné oblasti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Návrh vize, koncepce a cílů VOV v dané odborné oblasti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8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1546988"/>
          </a:xfrm>
        </p:spPr>
        <p:txBody>
          <a:bodyPr>
            <a:normAutofit/>
          </a:bodyPr>
          <a:lstStyle/>
          <a:p>
            <a:r>
              <a:rPr lang="cs-CZ" u="sng" dirty="0"/>
              <a:t>Sady otevřených digitálních vzdělávacích zdrojů, které pokrývají a umožňují souvislé používání sady v průběhu celého studijního cyklu VOŠ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600696"/>
            <a:ext cx="7886700" cy="332360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pro výuku odborného cizího jazyka ve VOV (výukové zdroje a metodiky úrovně B2)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pro výuku odborných předmětů ve VOV (výukové zdroje a metodiky)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1546988"/>
          </a:xfrm>
        </p:spPr>
        <p:txBody>
          <a:bodyPr>
            <a:normAutofit/>
          </a:bodyPr>
          <a:lstStyle/>
          <a:p>
            <a:r>
              <a:rPr lang="cs-CZ" u="sng" dirty="0"/>
              <a:t>Masivní otevřené on-line kurzy (MOOC)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600696"/>
            <a:ext cx="7886700" cy="332360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MOOC pro výuku odborného cizího jazyka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MOOC pro odbornou výuku VOV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MOOC pro učitele odborných předmětů na VOŠ</a:t>
            </a:r>
          </a:p>
        </p:txBody>
      </p:sp>
    </p:spTree>
    <p:extLst>
      <p:ext uri="{BB962C8B-B14F-4D97-AF65-F5344CB8AC3E}">
        <p14:creationId xmlns:p14="http://schemas.microsoft.com/office/powerpoint/2010/main" val="30258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1546988"/>
          </a:xfrm>
        </p:spPr>
        <p:txBody>
          <a:bodyPr>
            <a:normAutofit/>
          </a:bodyPr>
          <a:lstStyle/>
          <a:p>
            <a:r>
              <a:rPr lang="cs-CZ" dirty="0"/>
              <a:t>Soubor/databáze/digitální zdroj materiálů, které byly pro tuto oblast vytvořeny v rámci OP VK a OP VVV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600696"/>
            <a:ext cx="7886700" cy="332360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bude zpracován minimálně ve formě odkazů se stručnou anotací na materiály, které byly již vytvořeny v předchozích projektech</a:t>
            </a:r>
          </a:p>
        </p:txBody>
      </p:sp>
    </p:spTree>
    <p:extLst>
      <p:ext uri="{BB962C8B-B14F-4D97-AF65-F5344CB8AC3E}">
        <p14:creationId xmlns:p14="http://schemas.microsoft.com/office/powerpoint/2010/main" val="5695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88991"/>
                </a:solidFill>
                <a:cs typeface="Arial" panose="020B0604020202020204" pitchFamily="34" charset="0"/>
              </a:rPr>
              <a:t>Povinné aktivity </a:t>
            </a:r>
          </a:p>
        </p:txBody>
      </p:sp>
    </p:spTree>
    <p:extLst>
      <p:ext uri="{BB962C8B-B14F-4D97-AF65-F5344CB8AC3E}">
        <p14:creationId xmlns:p14="http://schemas.microsoft.com/office/powerpoint/2010/main" val="40438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Aktivita </a:t>
            </a:r>
            <a:r>
              <a:rPr lang="cs-CZ" dirty="0">
                <a:solidFill>
                  <a:srgbClr val="428D96"/>
                </a:solidFill>
              </a:rPr>
              <a:t>č. 2: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Zvyšování </a:t>
            </a:r>
            <a:r>
              <a:rPr lang="cs-CZ" b="1" dirty="0"/>
              <a:t>úrovně výuky odborného cizího jazyka v oborech VOV s důrazem na tvorbu a využití </a:t>
            </a:r>
            <a:r>
              <a:rPr lang="cs-CZ" b="1" dirty="0" smtClean="0"/>
              <a:t>otevřených </a:t>
            </a:r>
            <a:r>
              <a:rPr lang="cs-CZ" b="1" dirty="0"/>
              <a:t>digitálních zdrojů využitelných </a:t>
            </a:r>
            <a:r>
              <a:rPr lang="cs-CZ" b="1" dirty="0" smtClean="0"/>
              <a:t>pro </a:t>
            </a:r>
            <a:r>
              <a:rPr lang="cs-CZ" b="1" dirty="0"/>
              <a:t>výuku odborného cizího jazyka</a:t>
            </a:r>
            <a:r>
              <a:rPr lang="cs-CZ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Vytvoření minimálního znalostního standardu absolventů VOV v odborném cizím jazyce.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Tvorba otevřených digitálních vzdělávacích zdrojů využitelných pro výuku odborného cizího jazyka ve VOV.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Vytvoření MOOC pro výuku odborného cizího jazyka.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Využití výstupů realizovaných projektů OP VK a OP VVV.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815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Aktivita </a:t>
            </a:r>
            <a:r>
              <a:rPr lang="cs-CZ" dirty="0">
                <a:solidFill>
                  <a:srgbClr val="428D96"/>
                </a:solidFill>
              </a:rPr>
              <a:t>č. 3: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Zvyšování </a:t>
            </a:r>
            <a:r>
              <a:rPr lang="cs-CZ" b="1" dirty="0"/>
              <a:t>kvality odborného vzdělávání v oborech VOV s důrazem na tvorbu a využití </a:t>
            </a:r>
            <a:r>
              <a:rPr lang="cs-CZ" b="1" dirty="0" smtClean="0"/>
              <a:t>otevřených digitálních </a:t>
            </a:r>
            <a:r>
              <a:rPr lang="cs-CZ" b="1" dirty="0"/>
              <a:t>zdrojů využitelných pro </a:t>
            </a:r>
            <a:r>
              <a:rPr lang="cs-CZ" b="1" dirty="0" smtClean="0"/>
              <a:t>výuku odborných </a:t>
            </a:r>
            <a:r>
              <a:rPr lang="cs-CZ" b="1" dirty="0"/>
              <a:t>předmětů </a:t>
            </a:r>
            <a:r>
              <a:rPr lang="cs-CZ" b="1" dirty="0" smtClean="0"/>
              <a:t>pro </a:t>
            </a:r>
            <a:r>
              <a:rPr lang="cs-CZ" b="1" dirty="0"/>
              <a:t>danou odbornou oblast</a:t>
            </a:r>
            <a:r>
              <a:rPr lang="cs-CZ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Tvorba otevřených digitálních vzdělávacích zdrojů využitelných pro výuku odborných předmětů ve VOV.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Vytvoření MOOC pro odbornou výuku VOV.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Využití </a:t>
            </a:r>
            <a:r>
              <a:rPr lang="cs-CZ" dirty="0"/>
              <a:t>výstupů realizovaných projektů OP VK a OP VVV.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302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Aktivita </a:t>
            </a:r>
            <a:r>
              <a:rPr lang="cs-CZ" dirty="0">
                <a:solidFill>
                  <a:srgbClr val="428D96"/>
                </a:solidFill>
              </a:rPr>
              <a:t>č. 4</a:t>
            </a:r>
            <a:r>
              <a:rPr lang="cs-CZ" dirty="0" smtClean="0">
                <a:solidFill>
                  <a:srgbClr val="428D96"/>
                </a:solidFill>
              </a:rPr>
              <a:t>: </a:t>
            </a:r>
          </a:p>
          <a:p>
            <a:r>
              <a:rPr lang="cs-CZ" b="1" dirty="0" smtClean="0"/>
              <a:t>Modernizace </a:t>
            </a:r>
            <a:r>
              <a:rPr lang="cs-CZ" b="1" dirty="0"/>
              <a:t>metod hodnocení studentů VOŠ. </a:t>
            </a:r>
            <a:endParaRPr lang="cs-CZ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Vytvoření minimálního znalostního standardu absolventů VOV pro jednotlivé odborné oblasti/obory.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Nové metody hodnocení studentů a podpora odborné práce/odborné činnosti studentů VOV.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Využití výstupů realizovaných projektů OP VK a OP VVV.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550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Aktivita </a:t>
            </a:r>
            <a:r>
              <a:rPr lang="cs-CZ" dirty="0">
                <a:solidFill>
                  <a:srgbClr val="428D96"/>
                </a:solidFill>
              </a:rPr>
              <a:t>č. 5: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Inovace odborné </a:t>
            </a:r>
            <a:r>
              <a:rPr lang="cs-CZ" b="1" dirty="0"/>
              <a:t>praxe na VOV</a:t>
            </a:r>
            <a:r>
              <a:rPr lang="cs-CZ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Inovace praxí ve vazbě na profesní uplatnění korespondující s vymezeným okruhem souvisejících povolání a očekávanými, zdůvodnitelnými potřebami pracovního trhu.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Využití výstupů realizovaných projektů OP VK a OP VVV.</a:t>
            </a:r>
          </a:p>
          <a:p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277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Cíl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Podpora </a:t>
            </a:r>
            <a:r>
              <a:rPr lang="cs-CZ" dirty="0"/>
              <a:t>inovace vyššího odborného vzdělávání </a:t>
            </a:r>
            <a:r>
              <a:rPr lang="cs-CZ" dirty="0" smtClean="0"/>
              <a:t>prostřednictvím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zvyšování </a:t>
            </a:r>
            <a:r>
              <a:rPr lang="cs-CZ" dirty="0"/>
              <a:t>úrovně výuky odborného cizího </a:t>
            </a:r>
            <a:r>
              <a:rPr lang="cs-CZ" dirty="0" smtClean="0"/>
              <a:t>jazyka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tvorby </a:t>
            </a:r>
            <a:r>
              <a:rPr lang="cs-CZ" dirty="0"/>
              <a:t>otevřených digitálních vzdělávacích zdrojů pro stanovené odborné </a:t>
            </a:r>
            <a:r>
              <a:rPr lang="cs-CZ" dirty="0" smtClean="0"/>
              <a:t>oblasti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modernizace </a:t>
            </a:r>
            <a:r>
              <a:rPr lang="cs-CZ" dirty="0"/>
              <a:t>metod hodnocení </a:t>
            </a:r>
            <a:r>
              <a:rPr lang="cs-CZ" dirty="0" smtClean="0"/>
              <a:t>studentů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inovací </a:t>
            </a:r>
            <a:r>
              <a:rPr lang="cs-CZ" dirty="0"/>
              <a:t>odborné praxe na </a:t>
            </a:r>
            <a:r>
              <a:rPr lang="cs-CZ" dirty="0" smtClean="0"/>
              <a:t>VOV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rozvoje </a:t>
            </a:r>
            <a:r>
              <a:rPr lang="cs-CZ" dirty="0"/>
              <a:t>dalšího </a:t>
            </a:r>
            <a:r>
              <a:rPr lang="cs-CZ" dirty="0" smtClean="0"/>
              <a:t>vzdělávání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analýzy </a:t>
            </a:r>
            <a:r>
              <a:rPr lang="cs-CZ" dirty="0"/>
              <a:t>role VOV a návrhu koncepce VOV ve školském systému České </a:t>
            </a:r>
            <a:r>
              <a:rPr lang="cs-CZ" dirty="0" smtClean="0"/>
              <a:t>republiky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Aktivita </a:t>
            </a:r>
            <a:r>
              <a:rPr lang="cs-CZ" dirty="0">
                <a:solidFill>
                  <a:srgbClr val="428D96"/>
                </a:solidFill>
              </a:rPr>
              <a:t>č. 6: </a:t>
            </a:r>
            <a:endParaRPr lang="cs-CZ" dirty="0" smtClean="0">
              <a:solidFill>
                <a:srgbClr val="428D96"/>
              </a:solidFill>
            </a:endParaRPr>
          </a:p>
          <a:p>
            <a:r>
              <a:rPr lang="cs-CZ" b="1" dirty="0" smtClean="0"/>
              <a:t>Rozvoj </a:t>
            </a:r>
            <a:r>
              <a:rPr lang="cs-CZ" b="1" dirty="0"/>
              <a:t>dalšího vzdělávání na VOŠ</a:t>
            </a:r>
            <a:r>
              <a:rPr lang="cs-CZ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Rozvoj předpokladů VOŠ realizovat vzdělávání </a:t>
            </a:r>
            <a:r>
              <a:rPr lang="cs-CZ" dirty="0" smtClean="0"/>
              <a:t>dospělých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Vytvoření MOOC pro učitele odborných předmětů na VOŠ.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Využití výstupů realizovaných projektů OP VK a OP VVV.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84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dirty="0" smtClean="0">
                <a:solidFill>
                  <a:srgbClr val="428D96"/>
                </a:solidFill>
              </a:rPr>
              <a:t>Aktivita </a:t>
            </a:r>
            <a:r>
              <a:rPr lang="cs-CZ" dirty="0">
                <a:solidFill>
                  <a:srgbClr val="428D96"/>
                </a:solidFill>
              </a:rPr>
              <a:t>č. 7: </a:t>
            </a:r>
            <a:endParaRPr lang="cs-CZ" dirty="0" smtClean="0">
              <a:solidFill>
                <a:srgbClr val="428D96"/>
              </a:solidFill>
            </a:endParaRPr>
          </a:p>
          <a:p>
            <a:pPr algn="just"/>
            <a:r>
              <a:rPr lang="cs-CZ" b="1" dirty="0" smtClean="0"/>
              <a:t>Analýza </a:t>
            </a:r>
            <a:r>
              <a:rPr lang="cs-CZ" b="1" dirty="0"/>
              <a:t>role VOV a návrh koncepce VOV ve školském systému České republiky</a:t>
            </a:r>
            <a:r>
              <a:rPr lang="cs-CZ" b="1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Příprava analýzy role VOV při naplňování Strategie vzdělávací politiky České republiky do roku 2020 a dalších strategických dokumentů MŠMT při reflexi místa VOV mezi obory středního vzdělávání a profesně orientovanými bakalářskými programy</a:t>
            </a:r>
            <a:r>
              <a:rPr lang="cs-CZ" dirty="0" smtClean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cs-CZ" dirty="0"/>
              <a:t>Návrh obecné vize, koncepce a cílů VOV v dané odborné oblasti. </a:t>
            </a:r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44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realizace aktivit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b="1" dirty="0"/>
              <a:t>Všechny realizované aktivity a výstupy musí mít vždy dopad na celou vybranou odbornou oblast VOV.</a:t>
            </a:r>
          </a:p>
          <a:p>
            <a:pPr lvl="0" algn="just"/>
            <a:endParaRPr lang="cs-CZ" b="1" dirty="0" smtClean="0"/>
          </a:p>
          <a:p>
            <a:pPr lvl="0" algn="just"/>
            <a:r>
              <a:rPr lang="cs-CZ" b="1" dirty="0" smtClean="0"/>
              <a:t>Kritéria </a:t>
            </a:r>
            <a:r>
              <a:rPr lang="cs-CZ" b="1" dirty="0"/>
              <a:t>posouzení:</a:t>
            </a:r>
          </a:p>
          <a:p>
            <a:pPr algn="just"/>
            <a:r>
              <a:rPr lang="cs-CZ" dirty="0" smtClean="0"/>
              <a:t>Posouzení </a:t>
            </a:r>
            <a:r>
              <a:rPr lang="cs-CZ" dirty="0"/>
              <a:t>musí být zpracováno dvěma nezávislými posuzovateli: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cs-CZ" dirty="0" smtClean="0"/>
              <a:t>odborník </a:t>
            </a:r>
            <a:r>
              <a:rPr lang="cs-CZ" dirty="0"/>
              <a:t>z vysoké školy/z praxe, který má VŠ vzdělání v relevantním oboru a min. 5 let praxe a nepodílel se v projektu na vypracovávání posuzovaných materiálů</a:t>
            </a:r>
            <a:r>
              <a:rPr lang="cs-CZ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pedagogický pracovník (učitel dané problematiky na VOŠ), který má VŠ vzdělání a min. 5 let praxe v oboru a nepodílel se v projektu na vypracovávání posuzovaných materiálů</a:t>
            </a:r>
            <a:r>
              <a:rPr lang="cs-CZ" dirty="0" smtClean="0"/>
              <a:t>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157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realizace aktivit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cs-CZ" b="1" dirty="0" smtClean="0"/>
              <a:t>Vyzkoušení </a:t>
            </a:r>
            <a:r>
              <a:rPr lang="cs-CZ" b="1" dirty="0"/>
              <a:t>a prověření v praxi škol </a:t>
            </a:r>
            <a:endParaRPr lang="cs-CZ" b="1" dirty="0" smtClean="0"/>
          </a:p>
          <a:p>
            <a:pPr lvl="0" algn="just"/>
            <a:endParaRPr lang="cs-CZ" b="1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se </a:t>
            </a:r>
            <a:r>
              <a:rPr lang="cs-CZ" dirty="0"/>
              <a:t>uskuteční na minimálně 4 VOŠ, které patří do vybrané odborné oblasti, ale nejsou povinným partnerem v projektu. </a:t>
            </a:r>
            <a:endParaRPr lang="cs-CZ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se </a:t>
            </a:r>
            <a:r>
              <a:rPr lang="cs-CZ" dirty="0"/>
              <a:t>uskuteční v rozsahu minimálně 6 hodin na každé VOŠ. </a:t>
            </a:r>
            <a:endParaRPr lang="cs-CZ" dirty="0" smtClean="0"/>
          </a:p>
          <a:p>
            <a:pPr lvl="0" algn="just"/>
            <a:endParaRPr lang="cs-CZ" dirty="0" smtClean="0"/>
          </a:p>
          <a:p>
            <a:pPr lvl="0" algn="just"/>
            <a:r>
              <a:rPr lang="cs-CZ" dirty="0" smtClean="0"/>
              <a:t>Poznatky </a:t>
            </a:r>
            <a:r>
              <a:rPr lang="cs-CZ" dirty="0"/>
              <a:t>z vyzkoušení a prověření jednotlivých činností musí být zohledněny ve finální verzi výstupu dané aktivity.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157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realizace aktivit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cs-CZ" dirty="0"/>
              <a:t>Veškeré digitální vzdělávací zdroje, které vzniknou, musí splňovat </a:t>
            </a:r>
            <a:r>
              <a:rPr lang="cs-CZ" b="1" dirty="0"/>
              <a:t>Kritéria kvality digitálních vzdělávacích zdrojů podpořených z veřejných rozpočtů</a:t>
            </a:r>
            <a:r>
              <a:rPr lang="cs-CZ" dirty="0"/>
              <a:t>.</a:t>
            </a:r>
          </a:p>
          <a:p>
            <a:pPr lvl="0" algn="just"/>
            <a:r>
              <a:rPr lang="cs-CZ" u="sng" dirty="0">
                <a:hlinkClick r:id="rId2"/>
              </a:rPr>
              <a:t>http://clanky.rvp.cz/clanek/s/Z/21071/KRITERIA-KVALITY-DIGITALNICH-VZDELAVACICH-ZDROJU-PODPORENYCH-Z-VEREJNYCH-ROZPOCTU.html</a:t>
            </a:r>
            <a:endParaRPr lang="cs-CZ" dirty="0" smtClean="0"/>
          </a:p>
          <a:p>
            <a:pPr lvl="0" algn="just"/>
            <a:endParaRPr lang="cs-CZ" dirty="0" smtClean="0"/>
          </a:p>
          <a:p>
            <a:pPr lvl="0" algn="just"/>
            <a:r>
              <a:rPr lang="cs-CZ" b="1" dirty="0" smtClean="0"/>
              <a:t>Tvorba </a:t>
            </a:r>
            <a:r>
              <a:rPr lang="cs-CZ" b="1" dirty="0"/>
              <a:t>a vznik </a:t>
            </a:r>
            <a:r>
              <a:rPr lang="cs-CZ" b="1" dirty="0" smtClean="0"/>
              <a:t>MOOC</a:t>
            </a:r>
            <a:r>
              <a:rPr lang="cs-CZ" dirty="0" smtClean="0"/>
              <a:t> </a:t>
            </a:r>
          </a:p>
          <a:p>
            <a:pPr lvl="0" algn="just"/>
            <a:r>
              <a:rPr lang="cs-CZ" dirty="0" smtClean="0"/>
              <a:t>Vymezení </a:t>
            </a:r>
            <a:r>
              <a:rPr lang="cs-CZ" dirty="0"/>
              <a:t>a povinné požadavky na MOOC kurzy a jsou popsány v článku na Metodickém portálu rvp.cz</a:t>
            </a:r>
            <a:r>
              <a:rPr lang="cs-CZ" dirty="0" smtClean="0"/>
              <a:t>.</a:t>
            </a:r>
          </a:p>
          <a:p>
            <a:pPr algn="just"/>
            <a:r>
              <a:rPr lang="cs-CZ" u="sng" dirty="0" smtClean="0">
                <a:hlinkClick r:id="rId3"/>
              </a:rPr>
              <a:t>http</a:t>
            </a:r>
            <a:r>
              <a:rPr lang="cs-CZ" u="sng" dirty="0">
                <a:hlinkClick r:id="rId3"/>
              </a:rPr>
              <a:t>://clanky.rvp.cz/</a:t>
            </a:r>
            <a:r>
              <a:rPr lang="cs-CZ" u="sng" dirty="0" err="1">
                <a:hlinkClick r:id="rId3"/>
              </a:rPr>
              <a:t>clanek</a:t>
            </a:r>
            <a:r>
              <a:rPr lang="cs-CZ" u="sng" dirty="0">
                <a:hlinkClick r:id="rId3"/>
              </a:rPr>
              <a:t>/c/Z/21085/MASIVNI-OTEVRENE-ONLINE-KURZY---VYMEZENI-A-DOPORUCENI.html</a:t>
            </a:r>
            <a:r>
              <a:rPr lang="cs-CZ" u="sng" dirty="0"/>
              <a:t>.</a:t>
            </a:r>
            <a:endParaRPr lang="cs-CZ" dirty="0"/>
          </a:p>
          <a:p>
            <a:pPr lvl="0" algn="just"/>
            <a:endParaRPr lang="cs-CZ" dirty="0"/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58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88991"/>
                </a:solidFill>
                <a:cs typeface="Arial" panose="020B0604020202020204" pitchFamily="34" charset="0"/>
              </a:rPr>
              <a:t>Popis vyloučených aktivit projektu</a:t>
            </a:r>
          </a:p>
        </p:txBody>
      </p:sp>
    </p:spTree>
    <p:extLst>
      <p:ext uri="{BB962C8B-B14F-4D97-AF65-F5344CB8AC3E}">
        <p14:creationId xmlns:p14="http://schemas.microsoft.com/office/powerpoint/2010/main" val="39402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Vyloučené </a:t>
            </a:r>
            <a:r>
              <a:rPr lang="cs-CZ" dirty="0"/>
              <a:t>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pořizování </a:t>
            </a:r>
            <a:r>
              <a:rPr lang="cs-CZ" sz="2400" dirty="0"/>
              <a:t>pomůcek nebo knih, které přímo nesouvisejí s projektem;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vybavování tříd nebo budov;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stavební úpravy;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stáže pedagogů ve firmách;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zahraniční stáže pedagogických pracovníků, studentů VOŠ;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aktivity podpořené ve výzvě Podpora škol formou projektů zjednodušeného vykazování – Šablony pro SŠ a VOŠ I, aktivity pro </a:t>
            </a:r>
            <a:r>
              <a:rPr lang="cs-CZ" sz="2400" dirty="0" smtClean="0"/>
              <a:t>VOŠ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02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Kontakty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e-mailová adresa: </a:t>
            </a:r>
            <a:r>
              <a:rPr lang="cs-CZ" dirty="0" smtClean="0">
                <a:hlinkClick r:id="rId2"/>
              </a:rPr>
              <a:t>stanislava.podolkova@msmt.cz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Zveřejnění avíza: 24. 3. 2017</a:t>
            </a:r>
          </a:p>
          <a:p>
            <a:r>
              <a:rPr lang="cs-CZ" dirty="0" smtClean="0"/>
              <a:t>Vyhlášení výzvy: 11. 4. 2017</a:t>
            </a:r>
          </a:p>
          <a:p>
            <a:r>
              <a:rPr lang="cs-CZ" dirty="0" smtClean="0"/>
              <a:t>Žádosti je možné podávat do: 31. 8. 2017 do 14:00 hod.</a:t>
            </a:r>
          </a:p>
          <a:p>
            <a:r>
              <a:rPr lang="cs-CZ" dirty="0" smtClean="0"/>
              <a:t>Projekty je možné realizovat do: 31. 12. 2022</a:t>
            </a:r>
          </a:p>
          <a:p>
            <a:r>
              <a:rPr lang="cs-CZ" dirty="0" smtClean="0"/>
              <a:t>Minimální </a:t>
            </a:r>
            <a:r>
              <a:rPr lang="cs-CZ" dirty="0"/>
              <a:t>d</a:t>
            </a:r>
            <a:r>
              <a:rPr lang="cs-CZ" dirty="0" smtClean="0"/>
              <a:t>élka realizace projektu: 24 měsíců</a:t>
            </a:r>
          </a:p>
          <a:p>
            <a:r>
              <a:rPr lang="cs-CZ" dirty="0" smtClean="0"/>
              <a:t>Maximální délka realizace projektu: 36 měsíců</a:t>
            </a:r>
          </a:p>
          <a:p>
            <a:r>
              <a:rPr lang="cs-CZ" dirty="0" smtClean="0"/>
              <a:t>Alokace: 250.000.000,- Kč</a:t>
            </a:r>
          </a:p>
          <a:p>
            <a:r>
              <a:rPr lang="cs-CZ" dirty="0" smtClean="0"/>
              <a:t>Výše dotace na jeden projekt: 10 mil. Kč – 50 mil. Kč</a:t>
            </a:r>
          </a:p>
        </p:txBody>
      </p:sp>
    </p:spTree>
    <p:extLst>
      <p:ext uri="{BB962C8B-B14F-4D97-AF65-F5344CB8AC3E}">
        <p14:creationId xmlns:p14="http://schemas.microsoft.com/office/powerpoint/2010/main" val="2184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Druh výzvy: Kolová</a:t>
            </a:r>
          </a:p>
          <a:p>
            <a:endParaRPr lang="cs-CZ" dirty="0" smtClean="0"/>
          </a:p>
          <a:p>
            <a:r>
              <a:rPr lang="cs-CZ" dirty="0" smtClean="0"/>
              <a:t>Model hodnocení: Jednokolový,  </a:t>
            </a:r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každou odbornou </a:t>
            </a:r>
            <a:r>
              <a:rPr lang="cs-CZ" dirty="0" smtClean="0"/>
              <a:t>oblast bude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doporučen vždy jeden </a:t>
            </a:r>
            <a:r>
              <a:rPr lang="cs-CZ" dirty="0"/>
              <a:t>projekt k podpoře </a:t>
            </a:r>
            <a:endParaRPr lang="cs-CZ" dirty="0" smtClean="0"/>
          </a:p>
          <a:p>
            <a:endParaRPr lang="cs-CZ" dirty="0"/>
          </a:p>
          <a:p>
            <a:r>
              <a:rPr lang="cs-CZ" i="1" dirty="0" smtClean="0"/>
              <a:t>Upozornění! </a:t>
            </a:r>
          </a:p>
          <a:p>
            <a:r>
              <a:rPr lang="cs-CZ" dirty="0" smtClean="0"/>
              <a:t>Při rovnosti bodů rozhoduje termín podán žádosti o podporu.</a:t>
            </a: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Místo realizace projektu: Méně i více rozvinutý region </a:t>
            </a:r>
          </a:p>
          <a:p>
            <a:endParaRPr lang="cs-CZ" dirty="0" smtClean="0"/>
          </a:p>
          <a:p>
            <a:r>
              <a:rPr lang="cs-CZ" dirty="0" smtClean="0"/>
              <a:t>Místo dopadu: Méně i více rozvinutý region </a:t>
            </a:r>
          </a:p>
        </p:txBody>
      </p:sp>
    </p:spTree>
    <p:extLst>
      <p:ext uri="{BB962C8B-B14F-4D97-AF65-F5344CB8AC3E}">
        <p14:creationId xmlns:p14="http://schemas.microsoft.com/office/powerpoint/2010/main" val="20803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/>
              <a:t>Vyšší </a:t>
            </a:r>
            <a:r>
              <a:rPr lang="cs-CZ" b="1" dirty="0"/>
              <a:t>odborné školy 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/>
              <a:t>právnická osoba vykonávající činnost vyšší odborné školy zapsaná ve školském </a:t>
            </a:r>
            <a:r>
              <a:rPr lang="cs-CZ" dirty="0" smtClean="0"/>
              <a:t>rejstříku) 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Podmínka: 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mají </a:t>
            </a:r>
            <a:r>
              <a:rPr lang="cs-CZ" dirty="0"/>
              <a:t>akreditované vzdělávací programy pro příslušnou odbornou oblast, pro kterou předkládají žádost o </a:t>
            </a:r>
            <a:r>
              <a:rPr lang="cs-CZ" dirty="0" smtClean="0"/>
              <a:t>podporu, a to po celou dobu realizace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</a:t>
            </a:r>
            <a:r>
              <a:rPr lang="cs-CZ" dirty="0" smtClean="0"/>
              <a:t>eden </a:t>
            </a:r>
            <a:r>
              <a:rPr lang="cs-CZ" dirty="0"/>
              <a:t>oprávněný </a:t>
            </a:r>
            <a:r>
              <a:rPr lang="cs-CZ" dirty="0" smtClean="0"/>
              <a:t>žadatel (jedno IČO) </a:t>
            </a:r>
            <a:r>
              <a:rPr lang="cs-CZ" dirty="0"/>
              <a:t>může podat maximálně jednu žádost o podporu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tuto výzvu jsou stanoveny odborné oblasti: ekonomická, humanitní, technická, zdravotnická a pedagogická.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Vymezení partnerství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/>
              <a:t>Povinné partnerství: 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Vyšší </a:t>
            </a:r>
            <a:r>
              <a:rPr lang="cs-CZ" b="1" dirty="0"/>
              <a:t>odborné školy 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/>
              <a:t>právnická osoba vykonávající činnost vyšší odborné školy zapsaná ve školském </a:t>
            </a:r>
            <a:r>
              <a:rPr lang="cs-CZ" dirty="0" smtClean="0"/>
              <a:t>rejstříku) 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Podmínka: 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nejméně 2 VOŠ pro potřeby projektu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 finančním/bez finančního příspěvku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mají </a:t>
            </a:r>
            <a:r>
              <a:rPr lang="cs-CZ" dirty="0"/>
              <a:t>akreditované vzdělávací programy pro </a:t>
            </a:r>
            <a:r>
              <a:rPr lang="cs-CZ" dirty="0" smtClean="0"/>
              <a:t>stejnou </a:t>
            </a:r>
            <a:r>
              <a:rPr lang="cs-CZ" dirty="0"/>
              <a:t>odbornou </a:t>
            </a:r>
            <a:r>
              <a:rPr lang="cs-CZ" dirty="0" smtClean="0"/>
              <a:t>oblast jako žadatel, a to po celou dobu realizace projektu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4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Vymezení partnerství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/>
              <a:t>Nepovinné partnerství: 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dirty="0" smtClean="0"/>
              <a:t>Pro účely této výzvy povoleno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Podmínka: 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s finančním/bez finančního příspěvku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1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15OPMSMT0001-28-53570</_dlc_DocId>
    <_dlc_DocIdUrl xmlns="0104a4cd-1400-468e-be1b-c7aad71d7d5a">
      <Url>http://op.msmt.cz/_layouts/15/DocIdRedir.aspx?ID=15OPMSMT0001-28-53570</Url>
      <Description>15OPMSMT0001-28-53570</Description>
    </_dlc_DocIdUrl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FC87D-118F-4FFF-98EE-59ADE527E458}"/>
</file>

<file path=customXml/itemProps2.xml><?xml version="1.0" encoding="utf-8"?>
<ds:datastoreItem xmlns:ds="http://schemas.openxmlformats.org/officeDocument/2006/customXml" ds:itemID="{B3836A6B-B9C0-4044-A2B1-4CDBD2A5CC87}"/>
</file>

<file path=customXml/itemProps3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09ACF201-C5C1-40BD-B041-3E8BD7E0274A}"/>
</file>

<file path=customXml/itemProps5.xml><?xml version="1.0" encoding="utf-8"?>
<ds:datastoreItem xmlns:ds="http://schemas.openxmlformats.org/officeDocument/2006/customXml" ds:itemID="{EB7D9836-1CA0-4407-ABC7-093FC03A94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1070</Words>
  <Application>Microsoft Office PowerPoint</Application>
  <PresentationFormat>Předvádění na obrazovce (4:3)</PresentationFormat>
  <Paragraphs>245</Paragraphs>
  <Slides>37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Cíl výzvy</vt:lpstr>
      <vt:lpstr>Základní data k výzvě </vt:lpstr>
      <vt:lpstr>Základní data k výzvě </vt:lpstr>
      <vt:lpstr>Základní data k výzvě </vt:lpstr>
      <vt:lpstr>Oprávnění žadatelé</vt:lpstr>
      <vt:lpstr>Vymezení partnerství  </vt:lpstr>
      <vt:lpstr>Vymezení partnerství  </vt:lpstr>
      <vt:lpstr>Cílová skupina</vt:lpstr>
      <vt:lpstr>Naplnění podmínek výzvy</vt:lpstr>
      <vt:lpstr>Výstupové a výsledkové indikátory </vt:lpstr>
      <vt:lpstr>Výstupové a výsledkové indikátory </vt:lpstr>
      <vt:lpstr>Výstupové a výsledkové indikátory </vt:lpstr>
      <vt:lpstr>Výstupové a výsledkové indikátory </vt:lpstr>
      <vt:lpstr>Prezentace aplikace PowerPoint</vt:lpstr>
      <vt:lpstr>Povinně volitelná témata</vt:lpstr>
      <vt:lpstr>Povinné aktivity</vt:lpstr>
      <vt:lpstr>Povinné aktivity</vt:lpstr>
      <vt:lpstr>Prezentace aplikace PowerPoint</vt:lpstr>
      <vt:lpstr>Návrhy koncepčních materiálů VOV:</vt:lpstr>
      <vt:lpstr>Sady otevřených digitálních vzdělávacích zdrojů, které pokrývají a umožňují souvislé používání sady v průběhu celého studijního cyklu VOŠ</vt:lpstr>
      <vt:lpstr>Masivní otevřené on-line kurzy (MOOC)</vt:lpstr>
      <vt:lpstr>Soubor/databáze/digitální zdroj materiálů, které byly pro tuto oblast vytvořeny v rámci OP VK a OP VVV</vt:lpstr>
      <vt:lpstr>Prezentace aplikace PowerPoint</vt:lpstr>
      <vt:lpstr>Povinné aktivity</vt:lpstr>
      <vt:lpstr>Povinné aktivity</vt:lpstr>
      <vt:lpstr>Povinné aktivity</vt:lpstr>
      <vt:lpstr>Povinné aktivity</vt:lpstr>
      <vt:lpstr>Povinné aktivity</vt:lpstr>
      <vt:lpstr>Povinné aktivity</vt:lpstr>
      <vt:lpstr>Podmínky realizace aktivit</vt:lpstr>
      <vt:lpstr>Podmínky realizace aktivit</vt:lpstr>
      <vt:lpstr>Podmínky realizace aktivit</vt:lpstr>
      <vt:lpstr>Prezentace aplikace PowerPoint</vt:lpstr>
      <vt:lpstr>Vyloučené aktivity</vt:lpstr>
      <vt:lpstr>Kontakty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Vozáb Josef</cp:lastModifiedBy>
  <cp:revision>280</cp:revision>
  <cp:lastPrinted>2017-01-12T07:24:35Z</cp:lastPrinted>
  <dcterms:created xsi:type="dcterms:W3CDTF">2015-09-11T08:58:50Z</dcterms:created>
  <dcterms:modified xsi:type="dcterms:W3CDTF">2017-04-21T06:52:52Z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674023bd-1b1e-4de8-a536-b388f98d6440</vt:lpwstr>
  </property>
  <property fmtid="{D5CDD505-2E9C-101B-9397-08002B2CF9AE}" pid="4" name="Komentář">
    <vt:lpwstr>předepsané písmo Calibri, daná velikost a barva písma</vt:lpwstr>
  </property>
</Properties>
</file>